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5" r:id="rId5"/>
    <p:sldId id="274" r:id="rId6"/>
    <p:sldId id="276" r:id="rId7"/>
    <p:sldId id="277" r:id="rId8"/>
    <p:sldId id="278" r:id="rId9"/>
    <p:sldId id="272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41FD-798B-4810-B154-BAF72EC6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2FC092-2DB3-4D79-A291-B6AB7005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A5970-712C-42E6-A0C2-2999530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FDCB-1DDD-487E-8AD7-E32C7C4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E51C5-72ED-4D0A-9661-BCACC19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E73F-9222-407A-A210-7583671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713DF-71CC-4670-B1CD-77B5E02A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3F04F-A184-4BCB-9A73-91166AF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C6F6A-AE0B-4D69-9B59-829EEE0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E38AF-2848-421A-A42E-F521A6B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0FC05B-2646-4D4C-B414-E6EC737D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7C580-F6AC-420C-A7FB-A8B61CD2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9B502-225D-4CB5-A68B-D21D4FBD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490F-D439-459F-9EB8-752DF02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CD891-3F16-45EA-A8BE-F06763B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36C9-25AC-48A4-A71E-CC62B1F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A3D69-9EB2-400A-A0EF-79E9294D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EBAC1-9AF8-44B3-9C1A-8FBD7286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D4A78-2F60-47FB-A6D2-1F39863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1288-80B7-4E46-B97F-ED95247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55E50-0BD8-4B1B-9B94-AA1F88B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A150B-A330-4832-9A3D-8007E92E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AC5E5-075A-48C3-9191-ACE1337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9C84D-03C4-49C1-B865-84E80F3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F5ED-2DBE-456F-BD31-20D25EF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D43F7-DD55-41FC-B3C3-3FBB624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5DF83-9A5A-4664-939A-4677CA5D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F3704-82E8-43B5-B05A-0BB369F7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B7FA4-82BF-4E10-A4C1-57F67475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5E83C-8A5D-47A1-81A6-F278701B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E6A15-91F4-4F13-A50B-714C14E4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7EB2-BCA1-4A11-ACA8-D150EC86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A71D5-AE96-4D28-98BA-3FA7AA24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0E903-7FB3-43F4-9762-F2B055DF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B742E-1A59-40BE-99A6-2076987DB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8BCD3D-2652-4A77-BD98-D23E112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A4A7A5-6931-4A8F-B01B-561A1FD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DC6EF-12D6-4756-AA14-4ABAD4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217789-9BBD-4DFB-A227-9184B4D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D5DD5-FB91-421E-BF49-03D6F23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0B40F0-6932-4791-9DD3-38E2FF1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A1C96-854F-4E00-9639-6716A21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92882-4062-434A-8E4E-4E1962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C9736C-0BAB-4552-AF20-8E58D9F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F0A19-8914-4F83-83ED-540773F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65E25-44AA-4588-8290-05C4BA3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622E-4027-4778-A9CA-2B5A424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1E5A-C23D-44A6-B8AC-3A554FF3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01B64-4653-4953-9E63-C140331B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9D070-B998-4C70-A106-9446FB57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2860A-EFED-468B-841A-63A4BD2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AC60F-F75C-4109-838A-1BD2BF9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9099-CFEE-433A-AE8A-0C314614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578A5E-1043-426A-8B23-824B0430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4E66B7-BCDE-4198-AECC-88D5A3D7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0FEE1-11C9-420F-AEA8-4C51A37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70786-8CC2-4091-90F1-393F387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877FB-A5EB-4710-8FF5-9B7E605D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263C-1784-4792-917A-0FB2DF7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DFBB5-1723-42C1-9676-84880AA9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649C2-AC24-4DE5-97FD-0D3D5335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10.03.2018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F87EF-42E5-4F4A-AE27-DBFD1CDC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C88DD-AA93-4E13-9AFD-717626CC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2720B2E2-BCBC-44D4-962D-542A05D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1"/>
            <a:ext cx="9144000" cy="1508125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775" y="4584707"/>
            <a:ext cx="6153150" cy="9747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Трусов Н. А.</a:t>
            </a:r>
          </a:p>
          <a:p>
            <a:pPr algn="r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Черников А. 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1524000" y="2559054"/>
            <a:ext cx="9144000" cy="1508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идеи учения Конфуция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биография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7021422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Конфуций происходил из древнего китайского аристократического рода,  к моменту рождения философа уже обедневшего. Его отец умер, когда мальчику исполнилось 3 года, а мать, будучи всего лишь наложницей, была вынуждена уйти из семьи и жить с сыном самостоятельно.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поэтому Конфуций очень рано начал работать, занимаясь параллельно самообразованием и осваивая положенные каждому чиновнику и аристократу Китая искусства.  Образованного юношу скоро заметили, и он начал свою карьеру при дворе в царстве Лу и в 20 лет получил признание. За свою жизнь он создал целое учение – конфуцианство, которое оказало огромное влияние на историю становления государств Юго-Восточной Азии. Систематизировал летописи различных китайских княжеств, основал первый университет в Китае, написал специальные правила поведения для всех сословий Китая.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Умер Конфуций  479 году до н.э., а почитать его начали в 1 году н.э. Именно в этот год его объявили объектом государственного почитания. </a:t>
            </a:r>
          </a:p>
        </p:txBody>
      </p:sp>
      <p:pic>
        <p:nvPicPr>
          <p:cNvPr id="2050" name="Picture 2" descr="https://upload.wikimedia.org/wikipedia/commons/thumb/4/4f/Konfuzius-1770.jpg/540px-Konfuzius-1770.jpg">
            <a:extLst>
              <a:ext uri="{FF2B5EF4-FFF2-40B4-BE49-F238E27FC236}">
                <a16:creationId xmlns:a16="http://schemas.microsoft.com/office/drawing/2014/main" id="{E732CCC9-F161-48E0-BFFD-1F2A7BD7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601" y="1362073"/>
            <a:ext cx="3034735" cy="42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3EA2BB8D-2D56-4A26-A07B-87768CEE7717}"/>
              </a:ext>
            </a:extLst>
          </p:cNvPr>
          <p:cNvSpPr txBox="1">
            <a:spLocks/>
          </p:cNvSpPr>
          <p:nvPr/>
        </p:nvSpPr>
        <p:spPr>
          <a:xfrm>
            <a:off x="8697822" y="5668864"/>
            <a:ext cx="2614292" cy="654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Конфуций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(551-479 года до н. э.)</a:t>
            </a:r>
          </a:p>
        </p:txBody>
      </p:sp>
    </p:spTree>
    <p:extLst>
      <p:ext uri="{BB962C8B-B14F-4D97-AF65-F5344CB8AC3E}">
        <p14:creationId xmlns:p14="http://schemas.microsoft.com/office/powerpoint/2010/main" val="247096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идеи учения Конфуция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Идеалом конфуцианства является создание гармоничного общества по древнему образцу, в котором всякая личность имеет свою функцию. Гармоническое общество построено на идее преданности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лояльности в отношении между начальником и подчинённым, направленной на сохранение гармонии и самого этого общества. Конфуций сформулировал золотое правило этики: «Не делай человеку того, чего не желаешь себе».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Конфуций выделил пять постоянств праведного человека: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Жэнь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«человеческое начало», «любовь к людям», «человеколюбие», «милосердие», «гуманность»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«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правда», «справедливость»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«обычай», «обряд», «ритуал»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Чжи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здравый смысл», «благоразумие», «мудрость», «рассудительность»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Синь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искренность», «доброе намерение», «непринуждённость» и «добросовестность».</a:t>
            </a:r>
          </a:p>
        </p:txBody>
      </p:sp>
    </p:spTree>
    <p:extLst>
      <p:ext uri="{BB962C8B-B14F-4D97-AF65-F5344CB8AC3E}">
        <p14:creationId xmlns:p14="http://schemas.microsoft.com/office/powerpoint/2010/main" val="22248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Жэнь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5257800" cy="4965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Жэнь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«человеческое начало», «любовь к людям», «человеколюбие», «милосердие», «гуманность». Это — человеческое начало в человеке, которое является одновременно его долгом. Нельзя сказать, что представляет собой человек, не ответив одновременно на вопрос о том, в чём заключается его нравственное призвание. Говоря по-другому, человек есть то, что он сам из себя делает. Как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следует из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следует из 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Жэнь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Следовать 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Жэнь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значит руководствоваться сочувствием и любовью к людям. Это то, что отличает человека от животного, то есть то, что противостоит звериным качествам дикости, подлости и жестокости. Символом постоянства 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Жэнь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стало Дерево.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4" name="Picture 6" descr="http://www.foreigners-in-china.com/images/kindness-kai-shu.gif">
            <a:extLst>
              <a:ext uri="{FF2B5EF4-FFF2-40B4-BE49-F238E27FC236}">
                <a16:creationId xmlns:a16="http://schemas.microsoft.com/office/drawing/2014/main" id="{FC3C6E6C-6572-4633-8860-711DBAD0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1466850"/>
            <a:ext cx="38671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6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52578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«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правда», «справедливость». Хотя следование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из собственных интересов не является грехом, справедливый человек следует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так как это правильно.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основано на взаимности: так, справедливо почитать родителей в благодарность за то, что они тебя вырастили. Уравновешивает качество 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Жэнь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сообщает благородному человеку необходимую твёрдость и строгость.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противостоит эгоизму. «Благородный человек ищет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низкий — выгоды». Символом добродетели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стал Металл.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04" name="Picture 12" descr="http://www.chinese-russian.com/zd/image/hieroglyph/7fa9.png">
            <a:extLst>
              <a:ext uri="{FF2B5EF4-FFF2-40B4-BE49-F238E27FC236}">
                <a16:creationId xmlns:a16="http://schemas.microsoft.com/office/drawing/2014/main" id="{1E822033-1785-4A9F-863E-B06E4A7B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4" y="1466850"/>
            <a:ext cx="3867151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0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52578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буквально «обычай», «обряд», «ритуал». Верность обычаям, соблюдение обрядов, например почтение к родителям. В более общем смысле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любая деятельность, направленная на сохранение устоев общества. В самом общем виде под ритуалом понимаются конкретные нормы и образцы общественно достойного поведения. Его можно истолковать как своего рода смазку социального механизма. Символом этикета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стал Огонь.</a:t>
            </a:r>
          </a:p>
        </p:txBody>
      </p:sp>
      <p:pic>
        <p:nvPicPr>
          <p:cNvPr id="6" name="Picture 6" descr="http://www.chinese-russian.com/zd/image/hieroglyph/79ae.png">
            <a:extLst>
              <a:ext uri="{FF2B5EF4-FFF2-40B4-BE49-F238E27FC236}">
                <a16:creationId xmlns:a16="http://schemas.microsoft.com/office/drawing/2014/main" id="{DB35E8D8-AFDA-4268-9D92-E68A0B35E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4" y="1466850"/>
            <a:ext cx="3867151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72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Чжи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52578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Чжи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здравый смысл», «благоразумие», «мудрость», «рассудительность» — умение просчитать следствия своих действий, посмотреть на них со стороны, в перспективе. Уравновешивает качество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предупреждая упрямство. 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Чжи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противостоит глупости. 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Чжи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 конфуцианстве ассоциировалась с элементом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http://www.chinese-russian.com/zd/image/hieroglyph/667a.png">
            <a:extLst>
              <a:ext uri="{FF2B5EF4-FFF2-40B4-BE49-F238E27FC236}">
                <a16:creationId xmlns:a16="http://schemas.microsoft.com/office/drawing/2014/main" id="{72E70F89-E72B-40A6-B4D1-B20D118C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1466850"/>
            <a:ext cx="38671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9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5257800" cy="4947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Синь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искренность», «доброе намерение», «непринуждённость» и «добросовестность».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уравновешивает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предупреждая лицемерие. Синь соответствует элемент 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10" descr="http://www.chinese-russian.com/zd/image/hieroglyph/4fe1.png">
            <a:extLst>
              <a:ext uri="{FF2B5EF4-FFF2-40B4-BE49-F238E27FC236}">
                <a16:creationId xmlns:a16="http://schemas.microsoft.com/office/drawing/2014/main" id="{88295D8E-739F-44BC-AC59-D7F89EACA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1466849"/>
            <a:ext cx="3867150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91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идеи конфуцианства и учения Конфуция. – [Электронный ресурс]. – Режим доступа: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https://mychinaexpert.ru/osnovnye-idei-konfucianstva/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Жизнь и достижения Конфуция. – [Электронный ресурс]. – Режим доступа: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http://obrazovaka.ru/confucius.html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68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157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Helvetica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Краткая биография</vt:lpstr>
      <vt:lpstr>Основные идеи учения Конфуция</vt:lpstr>
      <vt:lpstr>Жэнь</vt:lpstr>
      <vt:lpstr>И </vt:lpstr>
      <vt:lpstr>Ли</vt:lpstr>
      <vt:lpstr>Чжи</vt:lpstr>
      <vt:lpstr>Синь</vt:lpstr>
      <vt:lpstr>Список литературы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54</cp:revision>
  <dcterms:created xsi:type="dcterms:W3CDTF">2017-12-27T17:34:30Z</dcterms:created>
  <dcterms:modified xsi:type="dcterms:W3CDTF">2018-03-10T11:02:46Z</dcterms:modified>
</cp:coreProperties>
</file>