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80" r:id="rId5"/>
    <p:sldId id="275" r:id="rId6"/>
    <p:sldId id="279" r:id="rId7"/>
    <p:sldId id="272" r:id="rId8"/>
    <p:sldId id="265"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p:scale>
          <a:sx n="100" d="100"/>
          <a:sy n="100" d="100"/>
        </p:scale>
        <p:origin x="27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4441FD-798B-4810-B154-BAF72EC6D75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12FC092-2DB3-4D79-A291-B6AB70053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9CA5970-712C-42E6-A0C2-2999530FED7C}"/>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1780FDCB-1DDD-487E-8AD7-E32C7C485B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CE51C5-72ED-4D0A-9661-BCACC19293DB}"/>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46313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50E73F-9222-407A-A210-758367148F5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3A713DF-71CC-4670-B1CD-77B5E02AED8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383F04F-A184-4BCB-9A73-91166AFA3853}"/>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B8CC6F6A-AE0B-4D69-9B59-829EEE0332D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05E38AF-2848-421A-A42E-F521A6BEFDC7}"/>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6766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630FC05B-2646-4D4C-B414-E6EC737D965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5B7C580-F6AC-420C-A7FB-A8B61CD2BC4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B9B502-225D-4CB5-A68B-D21D4FBDBC11}"/>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4EA9490F-D439-459F-9EB8-752DF02C79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8CD891-3F16-45EA-A8BE-F06763B05085}"/>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48816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5636C9-25AC-48A4-A71E-CC62B1F5F88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D9A3D69-9EB2-400A-A0EF-79E9294D63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CDEBAC1-9AF8-44B3-9C1A-8FBD7286E9A7}"/>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4ABD4A78-2F60-47FB-A6D2-1F39863912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AF1288-80B7-4E46-B97F-ED952470F96D}"/>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7579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55E50-0BD8-4B1B-9B94-AA1F88B68AA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5D8A150B-A330-4832-9A3D-8007E92E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8DAC5E5-075A-48C3-9191-ACE1337AEFAA}"/>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F9A9C84D-03C4-49C1-B865-84E80F39A08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D6FF5ED-2DBE-456F-BD31-20D25EF5ED64}"/>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234492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D43F7-DD55-41FC-B3C3-3FBB624EAEE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75DF83-9A5A-4664-939A-4677CA5D6B5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3F7F3704-82E8-43B5-B05A-0BB369F7F0E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62B7FA4-82BF-4E10-A4C1-57F674756144}"/>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6" name="Нижний колонтитул 5">
            <a:extLst>
              <a:ext uri="{FF2B5EF4-FFF2-40B4-BE49-F238E27FC236}">
                <a16:creationId xmlns:a16="http://schemas.microsoft.com/office/drawing/2014/main" id="{38D5E83C-8A5D-47A1-81A6-F278701B127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FDE6A15-91F4-4F13-A50B-714C14E4BAA6}"/>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93952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F37EB2-BCA1-4A11-ACA8-D150EC8632E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CA71D5-AE96-4D28-98BA-3FA7AA245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6F0E903-7FB3-43F4-9762-F2B055DF6D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ECB742E-1A59-40BE-99A6-2076987DB7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78BCD3D-2652-4A77-BD98-D23E112F8A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3FA4A7A5-6931-4A8F-B01B-561A1FDBD4AE}"/>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8" name="Нижний колонтитул 7">
            <a:extLst>
              <a:ext uri="{FF2B5EF4-FFF2-40B4-BE49-F238E27FC236}">
                <a16:creationId xmlns:a16="http://schemas.microsoft.com/office/drawing/2014/main" id="{E8EDC6EF-12D6-4756-AA14-4ABAD45FCFA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0217789-9BBD-4DFB-A227-9184B4D01A73}"/>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191790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2D5DD5-FB91-421E-BF49-03D6F238032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0B40F0-6932-4791-9DD3-38E2FF1680CB}"/>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4" name="Нижний колонтитул 3">
            <a:extLst>
              <a:ext uri="{FF2B5EF4-FFF2-40B4-BE49-F238E27FC236}">
                <a16:creationId xmlns:a16="http://schemas.microsoft.com/office/drawing/2014/main" id="{4AAA1C96-854F-4E00-9639-6716A21CD21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DA92882-4062-434A-8E4E-4E1962A52D9F}"/>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372088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EC9736C-0BAB-4552-AF20-8E58D9F9A2A2}"/>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3" name="Нижний колонтитул 2">
            <a:extLst>
              <a:ext uri="{FF2B5EF4-FFF2-40B4-BE49-F238E27FC236}">
                <a16:creationId xmlns:a16="http://schemas.microsoft.com/office/drawing/2014/main" id="{C15F0A19-8914-4F83-83ED-540773F06AD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AB65E25-44AA-4588-8290-05C4BA360AB6}"/>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276499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3622E-4027-4778-A9CA-2B5A4243AA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D211E5A-C23D-44A6-B8AC-3A554FF30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901B64-4653-4953-9E63-C140331B9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B9D070-B998-4C70-A106-9446FB57538C}"/>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6" name="Нижний колонтитул 5">
            <a:extLst>
              <a:ext uri="{FF2B5EF4-FFF2-40B4-BE49-F238E27FC236}">
                <a16:creationId xmlns:a16="http://schemas.microsoft.com/office/drawing/2014/main" id="{3BC2860A-EFED-468B-841A-63A4BD2DF9D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65AC60F-F75C-4109-838A-1BD2BF9883BA}"/>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5314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629099-CFEE-433A-AE8A-0C3146148E5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1578A5E-1043-426A-8B23-824B04304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24E66B7-BCDE-4198-AECC-88D5A3D7D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5C0FEE1-11C9-420F-AEA8-4C51A3761C76}"/>
              </a:ext>
            </a:extLst>
          </p:cNvPr>
          <p:cNvSpPr>
            <a:spLocks noGrp="1"/>
          </p:cNvSpPr>
          <p:nvPr>
            <p:ph type="dt" sz="half" idx="10"/>
          </p:nvPr>
        </p:nvSpPr>
        <p:spPr/>
        <p:txBody>
          <a:bodyPr/>
          <a:lstStyle/>
          <a:p>
            <a:fld id="{868189F2-699A-4ACD-BCA7-68120C724C9C}" type="datetimeFigureOut">
              <a:rPr lang="ru-RU" smtClean="0"/>
              <a:t>07.05.2018</a:t>
            </a:fld>
            <a:endParaRPr lang="ru-RU"/>
          </a:p>
        </p:txBody>
      </p:sp>
      <p:sp>
        <p:nvSpPr>
          <p:cNvPr id="6" name="Нижний колонтитул 5">
            <a:extLst>
              <a:ext uri="{FF2B5EF4-FFF2-40B4-BE49-F238E27FC236}">
                <a16:creationId xmlns:a16="http://schemas.microsoft.com/office/drawing/2014/main" id="{30070786-8CC2-4091-90F1-393F387F374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D877FB-A5EB-4710-8FF5-9B7E605D48DE}"/>
              </a:ext>
            </a:extLst>
          </p:cNvPr>
          <p:cNvSpPr>
            <a:spLocks noGrp="1"/>
          </p:cNvSpPr>
          <p:nvPr>
            <p:ph type="sldNum" sz="quarter" idx="12"/>
          </p:nvPr>
        </p:nvSpPr>
        <p:spPr/>
        <p:txBody>
          <a:bodyPr/>
          <a:lstStyle/>
          <a:p>
            <a:fld id="{223F89A6-6376-4D3B-B3FA-8909BA025632}" type="slidenum">
              <a:rPr lang="ru-RU" smtClean="0"/>
              <a:t>‹#›</a:t>
            </a:fld>
            <a:endParaRPr lang="ru-RU"/>
          </a:p>
        </p:txBody>
      </p:sp>
    </p:spTree>
    <p:extLst>
      <p:ext uri="{BB962C8B-B14F-4D97-AF65-F5344CB8AC3E}">
        <p14:creationId xmlns:p14="http://schemas.microsoft.com/office/powerpoint/2010/main" val="82924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4E263C-1784-4792-917A-0FB2DF7E8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68DFBB5-1723-42C1-9676-84880AA98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71649C2-AC24-4DE5-97FD-0D3D53352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189F2-699A-4ACD-BCA7-68120C724C9C}" type="datetimeFigureOut">
              <a:rPr lang="ru-RU" smtClean="0"/>
              <a:t>07.05.2018</a:t>
            </a:fld>
            <a:endParaRPr lang="ru-RU"/>
          </a:p>
        </p:txBody>
      </p:sp>
      <p:sp>
        <p:nvSpPr>
          <p:cNvPr id="5" name="Нижний колонтитул 4">
            <a:extLst>
              <a:ext uri="{FF2B5EF4-FFF2-40B4-BE49-F238E27FC236}">
                <a16:creationId xmlns:a16="http://schemas.microsoft.com/office/drawing/2014/main" id="{D36F87EF-42E5-4F4A-AE27-DBFD1CDC8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59C88DD-AA93-4E13-9AFD-717626CC5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F89A6-6376-4D3B-B3FA-8909BA025632}" type="slidenum">
              <a:rPr lang="ru-RU" smtClean="0"/>
              <a:t>‹#›</a:t>
            </a:fld>
            <a:endParaRPr lang="ru-RU"/>
          </a:p>
        </p:txBody>
      </p:sp>
    </p:spTree>
    <p:extLst>
      <p:ext uri="{BB962C8B-B14F-4D97-AF65-F5344CB8AC3E}">
        <p14:creationId xmlns:p14="http://schemas.microsoft.com/office/powerpoint/2010/main" val="3875502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elitefon.ru/pic/201211/1680x1050/elitefon.ru-12512.jpg">
            <a:extLst>
              <a:ext uri="{FF2B5EF4-FFF2-40B4-BE49-F238E27FC236}">
                <a16:creationId xmlns:a16="http://schemas.microsoft.com/office/drawing/2014/main" id="{2720B2E2-BCBC-44D4-962D-542A05DD2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25AAE2E4-1A12-494C-A675-680D16CB0C39}"/>
              </a:ext>
            </a:extLst>
          </p:cNvPr>
          <p:cNvSpPr>
            <a:spLocks noGrp="1"/>
          </p:cNvSpPr>
          <p:nvPr>
            <p:ph type="ctrTitle"/>
          </p:nvPr>
        </p:nvSpPr>
        <p:spPr>
          <a:xfrm>
            <a:off x="1524000" y="533401"/>
            <a:ext cx="9144000" cy="1508125"/>
          </a:xfrm>
        </p:spPr>
        <p:txBody>
          <a:bodyPr>
            <a:normAutofit/>
          </a:body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a:t>
            </a:r>
            <a:b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КОЛЛЕДЖ ИНФОРМАТИКИ И ПРОГРАММИРОВАНИЯ</a:t>
            </a:r>
            <a:br>
              <a:rPr lang="ru-RU" sz="2000" dirty="0">
                <a:effectLst>
                  <a:outerShdw blurRad="38100" dist="38100" dir="2700000" algn="tl">
                    <a:srgbClr val="000000">
                      <a:alpha val="43137"/>
                    </a:srgbClr>
                  </a:outerShdw>
                </a:effectLst>
                <a:latin typeface="Helvetica" panose="020B0604020202020204" pitchFamily="34" charset="0"/>
                <a:cs typeface="Helvetica" panose="020B0604020202020204" pitchFamily="34" charset="0"/>
              </a:rPr>
            </a:br>
            <a:endParaRPr lang="ru-RU" sz="2000" dirty="0"/>
          </a:p>
        </p:txBody>
      </p:sp>
      <p:sp>
        <p:nvSpPr>
          <p:cNvPr id="3" name="Подзаголовок 2">
            <a:extLst>
              <a:ext uri="{FF2B5EF4-FFF2-40B4-BE49-F238E27FC236}">
                <a16:creationId xmlns:a16="http://schemas.microsoft.com/office/drawing/2014/main" id="{AB7CF0F5-BFFA-4E34-88E3-F2DB95B77FE8}"/>
              </a:ext>
            </a:extLst>
          </p:cNvPr>
          <p:cNvSpPr>
            <a:spLocks noGrp="1"/>
          </p:cNvSpPr>
          <p:nvPr>
            <p:ph type="subTitle" idx="1"/>
          </p:nvPr>
        </p:nvSpPr>
        <p:spPr>
          <a:xfrm>
            <a:off x="5057775" y="4584707"/>
            <a:ext cx="6153150" cy="974725"/>
          </a:xfrm>
        </p:spPr>
        <p:txBody>
          <a:bodyPr>
            <a:normAutofit/>
          </a:bodyPr>
          <a:lstStyle/>
          <a:p>
            <a:pPr algn="r">
              <a:spcAft>
                <a:spcPts val="600"/>
              </a:spcAft>
            </a:pPr>
            <a:r>
              <a:rPr lang="ru-RU" sz="1600" dirty="0">
                <a:latin typeface="Times New Roman" panose="02020603050405020304" pitchFamily="18" charset="0"/>
                <a:cs typeface="Times New Roman" panose="02020603050405020304" pitchFamily="18" charset="0"/>
              </a:rPr>
              <a:t>Преподаватель: Трусов Н. А.</a:t>
            </a:r>
          </a:p>
          <a:p>
            <a:pPr algn="r">
              <a:spcAft>
                <a:spcPts val="1200"/>
              </a:spcAft>
            </a:pPr>
            <a:r>
              <a:rPr lang="ru-RU" sz="1600" dirty="0">
                <a:latin typeface="Times New Roman" panose="02020603050405020304" pitchFamily="18" charset="0"/>
                <a:cs typeface="Times New Roman" panose="02020603050405020304" pitchFamily="18" charset="0"/>
              </a:rPr>
              <a:t>Студент: Черников А. В.</a:t>
            </a:r>
          </a:p>
        </p:txBody>
      </p:sp>
      <p:sp>
        <p:nvSpPr>
          <p:cNvPr id="6" name="Заголовок 1">
            <a:extLst>
              <a:ext uri="{FF2B5EF4-FFF2-40B4-BE49-F238E27FC236}">
                <a16:creationId xmlns:a16="http://schemas.microsoft.com/office/drawing/2014/main" id="{4AD96E2E-D9C9-4BEE-ADD4-F2856A078D61}"/>
              </a:ext>
            </a:extLst>
          </p:cNvPr>
          <p:cNvSpPr txBox="1">
            <a:spLocks/>
          </p:cNvSpPr>
          <p:nvPr/>
        </p:nvSpPr>
        <p:spPr>
          <a:xfrm>
            <a:off x="1524000" y="2559054"/>
            <a:ext cx="9144000" cy="15081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Философия Марксизма-ленинизма</a:t>
            </a:r>
            <a:br>
              <a:rPr lang="ru-RU"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A1824BEC-0755-4BFD-93EC-0BB7B9618443}"/>
              </a:ext>
            </a:extLst>
          </p:cNvPr>
          <p:cNvSpPr txBox="1">
            <a:spLocks/>
          </p:cNvSpPr>
          <p:nvPr/>
        </p:nvSpPr>
        <p:spPr>
          <a:xfrm>
            <a:off x="4057650" y="6288083"/>
            <a:ext cx="4076700" cy="4079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Москва 2018</a:t>
            </a:r>
            <a:endParaRPr lang="ru-RU" sz="2000" dirty="0"/>
          </a:p>
        </p:txBody>
      </p:sp>
    </p:spTree>
    <p:extLst>
      <p:ext uri="{BB962C8B-B14F-4D97-AF65-F5344CB8AC3E}">
        <p14:creationId xmlns:p14="http://schemas.microsoft.com/office/powerpoint/2010/main" val="315400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43818"/>
            <a:ext cx="10436352" cy="4947287"/>
          </a:xfrm>
        </p:spPr>
        <p:txBody>
          <a:bodyPr>
            <a:noAutofit/>
          </a:bodyPr>
          <a:lstStyle/>
          <a:p>
            <a:pPr marL="0" indent="0">
              <a:buNone/>
            </a:pPr>
            <a:r>
              <a:rPr lang="ru-RU" sz="1800" dirty="0">
                <a:latin typeface="Times New Roman" panose="02020603050405020304" pitchFamily="18" charset="0"/>
                <a:cs typeface="Times New Roman" panose="02020603050405020304" pitchFamily="18" charset="0"/>
              </a:rPr>
              <a:t>МАРКСИЗМ — ЛЕНИНИЗМ — развивающаяся научная система философских, экономических и социально-политических взглядов, составляющих мировоззрение рабочего класса. Основоположниками марксизма были Маркс и Энгельс; выдающийся вклад в его развитие внес Ленин. Марксизм возник в середине 19 в., когда в передовых странах Европы резко обнаружились противоречия, свойственные капиталистическому обществу. В это время уже наметились исторические пределы капитализма и на арену истории выступил рабочий класс.</a:t>
            </a:r>
            <a:r>
              <a:rPr lang="ru-RU" sz="1600" dirty="0"/>
              <a:t> </a:t>
            </a:r>
            <a:endParaRPr lang="en-US" sz="1600" dirty="0"/>
          </a:p>
          <a:p>
            <a:pPr marL="0" indent="0">
              <a:buNone/>
            </a:pPr>
            <a:r>
              <a:rPr lang="ru-RU" sz="1800" dirty="0">
                <a:latin typeface="Times New Roman" panose="02020603050405020304" pitchFamily="18" charset="0"/>
                <a:cs typeface="Times New Roman" panose="02020603050405020304" pitchFamily="18" charset="0"/>
              </a:rPr>
              <a:t>В теоретическом отношении марксизм возник на базе критической переработки достижений немецкой классической философии, английской политической экономии и французского социализма, которые Ленин называл источниками марксизма. Составными, внутренне связанными частями марксизма-ленинизма являются философия — диалектический и исторический материализм, политическая экономия и научный коммунизм. Создание марксизма-ленинизма явилось подлинной революцией в истории человеческой мысли. Он дал ответы на вопросы, поставленные развитием общества. Его отличие от предшествующих общественных теорий состоит в том, что он не только научно объяснил мир, но и определил условия, пути и средства его преобразования. Это было результатом применения принципов марксистской философии, материалистической диалектики к анализу общества, что привело к открытию законов его развития. </a:t>
            </a:r>
            <a:endParaRPr lang="ru-RU" sz="900" dirty="0">
              <a:latin typeface="Times New Roman" panose="02020603050405020304" pitchFamily="18" charset="0"/>
              <a:cs typeface="Times New Roman" panose="02020603050405020304" pitchFamily="18" charset="0"/>
            </a:endParaRPr>
          </a:p>
        </p:txBody>
      </p:sp>
      <p:sp>
        <p:nvSpPr>
          <p:cNvPr id="10" name="Заголовок 1">
            <a:extLst>
              <a:ext uri="{FF2B5EF4-FFF2-40B4-BE49-F238E27FC236}">
                <a16:creationId xmlns:a16="http://schemas.microsoft.com/office/drawing/2014/main" id="{3F035C46-A5BB-43A5-8CB0-CFC48E8E21F5}"/>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История возникновения</a:t>
            </a:r>
          </a:p>
        </p:txBody>
      </p:sp>
    </p:spTree>
    <p:extLst>
      <p:ext uri="{BB962C8B-B14F-4D97-AF65-F5344CB8AC3E}">
        <p14:creationId xmlns:p14="http://schemas.microsoft.com/office/powerpoint/2010/main" val="247096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Основная идея</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43818"/>
            <a:ext cx="10515600" cy="4947287"/>
          </a:xfrm>
        </p:spPr>
        <p:txBody>
          <a:bodyPr>
            <a:noAutofit/>
          </a:bodyPr>
          <a:lstStyle/>
          <a:p>
            <a:pPr marL="0" indent="0">
              <a:buNone/>
            </a:pPr>
            <a:r>
              <a:rPr lang="ru-RU" sz="1800" dirty="0">
                <a:latin typeface="Times New Roman" panose="02020603050405020304" pitchFamily="18" charset="0"/>
                <a:cs typeface="Times New Roman" panose="02020603050405020304" pitchFamily="18" charset="0"/>
              </a:rPr>
              <a:t>Характеризуя материалистическую диалектику, Маркс писал, что она носит революционно-критический характер, ей чужда апологетика действительности; каждую ступень общества она рассматривает как развивающуюся, преходящую. Эта философия доказала, что движение общества направляется не стоящими над людьми божественными силами. Люди сами творят свою историю, однако ход общественного развития определяется не их свободной волей и желаниями, а материальными условиями их жизни. Впервые общество было понято как целостный организм включающий </a:t>
            </a:r>
            <a:r>
              <a:rPr lang="ru-RU" sz="1800" i="1" dirty="0">
                <a:latin typeface="Times New Roman" panose="02020603050405020304" pitchFamily="18" charset="0"/>
                <a:cs typeface="Times New Roman" panose="02020603050405020304" pitchFamily="18" charset="0"/>
              </a:rPr>
              <a:t>производительные силы, производственные отношения</a:t>
            </a:r>
            <a:r>
              <a:rPr lang="ru-RU" sz="1800" dirty="0">
                <a:latin typeface="Times New Roman" panose="02020603050405020304" pitchFamily="18" charset="0"/>
                <a:cs typeface="Times New Roman" panose="02020603050405020304" pitchFamily="18" charset="0"/>
              </a:rPr>
              <a:t> и определяемые ими сферы общественной жизни:</a:t>
            </a:r>
            <a:r>
              <a:rPr lang="ru-RU" sz="1800" i="1" dirty="0">
                <a:latin typeface="Times New Roman" panose="02020603050405020304" pitchFamily="18" charset="0"/>
                <a:cs typeface="Times New Roman" panose="02020603050405020304" pitchFamily="18" charset="0"/>
              </a:rPr>
              <a:t> государство, политику, право, мораль, философию, науку, искусство, религию. </a:t>
            </a:r>
            <a:r>
              <a:rPr lang="ru-RU" sz="1800" dirty="0">
                <a:latin typeface="Times New Roman" panose="02020603050405020304" pitchFamily="18" charset="0"/>
                <a:cs typeface="Times New Roman" panose="02020603050405020304" pitchFamily="18" charset="0"/>
              </a:rPr>
              <a:t>Принципы и программа строительства нового общества вошли в эту философию, как важнейшая его составная часть — научный коммунизм. Марксизм показал, что переход от капитализма к социализму осуществляется не стихийно и автоматически, а в результате борьбы рабочего класса, историческая миссия которого состоит в революционном завоевании политической власти, установлении</a:t>
            </a:r>
            <a:r>
              <a:rPr lang="ru-RU" sz="1800" i="1" dirty="0">
                <a:latin typeface="Times New Roman" panose="02020603050405020304" pitchFamily="18" charset="0"/>
                <a:cs typeface="Times New Roman" panose="02020603050405020304" pitchFamily="18" charset="0"/>
              </a:rPr>
              <a:t> диктатуры пролетариата,</a:t>
            </a:r>
            <a:r>
              <a:rPr lang="ru-RU" sz="1800" dirty="0">
                <a:latin typeface="Times New Roman" panose="02020603050405020304" pitchFamily="18" charset="0"/>
                <a:cs typeface="Times New Roman" panose="02020603050405020304" pitchFamily="18" charset="0"/>
              </a:rPr>
              <a:t> имеющей своей целью уничтожение всякой эксплуатации человека человеком. Стратегия и тактика классовой борьбы пролетариата и ее формы весьма разнообразны и определяются конкретно-историческими внутренними и международными условиями, зрелостью рабочего класса и его союзников. Рабочее движение побеждает только в том случае, если оно соединяется с социалистической теорией, с марксизмом. Это соединение осуществляет коммунистическая </a:t>
            </a:r>
            <a:r>
              <a:rPr lang="ru-RU" sz="1800" i="1" dirty="0">
                <a:latin typeface="Times New Roman" panose="02020603050405020304" pitchFamily="18" charset="0"/>
                <a:cs typeface="Times New Roman" panose="02020603050405020304" pitchFamily="18" charset="0"/>
              </a:rPr>
              <a:t>партия</a:t>
            </a:r>
            <a:r>
              <a:rPr lang="ru-RU" sz="1800" dirty="0">
                <a:latin typeface="Times New Roman" panose="02020603050405020304" pitchFamily="18" charset="0"/>
                <a:cs typeface="Times New Roman" panose="02020603050405020304" pitchFamily="18" charset="0"/>
              </a:rPr>
              <a:t> — авангард рабочего класса, его организатор и руководитель. </a:t>
            </a:r>
          </a:p>
        </p:txBody>
      </p:sp>
    </p:spTree>
    <p:extLst>
      <p:ext uri="{BB962C8B-B14F-4D97-AF65-F5344CB8AC3E}">
        <p14:creationId xmlns:p14="http://schemas.microsoft.com/office/powerpoint/2010/main" val="222484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2195909"/>
            <a:ext cx="10515600" cy="2466182"/>
          </a:xfrm>
        </p:spPr>
        <p:txBody>
          <a:bodyPr>
            <a:noAutofit/>
          </a:bodyPr>
          <a:lstStyle/>
          <a:p>
            <a:pPr marL="0" indent="0">
              <a:buNone/>
            </a:pPr>
            <a:r>
              <a:rPr lang="ru-RU" sz="1800" dirty="0">
                <a:latin typeface="Times New Roman" panose="02020603050405020304" pitchFamily="18" charset="0"/>
                <a:cs typeface="Times New Roman" panose="02020603050405020304" pitchFamily="18" charset="0"/>
              </a:rPr>
              <a:t>Принцип неразрывной связи революционной теории с революционным движением — важнейший принцип марксизма-ленинизма. Рабочий класс находит в нём свое духовное оружие. Его классовые интересы соответствуют историческим тенденциям развития общества, и поэтому он заинтересован в объективном познании действительности. Марксизм-ленинизм представляет собой руководство к преобразованию общества и природы. Это не собрание догм и готовых рецептов, а постоянно развивающееся учение. Верховный критерий истинности марксизма — это, по словам Ленина, его соответствие с действительным процессом общественного развития. Ленин подчеркивал, что социалисты не должны рассматривать марксизм как нечто закопченное и неприкосновенное и, чтобы не отстать от жизни, обязаны развивать его во всех направлениях.</a:t>
            </a:r>
          </a:p>
        </p:txBody>
      </p:sp>
    </p:spTree>
    <p:extLst>
      <p:ext uri="{BB962C8B-B14F-4D97-AF65-F5344CB8AC3E}">
        <p14:creationId xmlns:p14="http://schemas.microsoft.com/office/powerpoint/2010/main" val="321749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79348" y="786010"/>
            <a:ext cx="10433304" cy="5285979"/>
          </a:xfrm>
        </p:spPr>
        <p:txBody>
          <a:bodyPr>
            <a:noAutofit/>
          </a:bodyPr>
          <a:lstStyle/>
          <a:p>
            <a:pPr marL="0" indent="0">
              <a:buNone/>
            </a:pPr>
            <a:r>
              <a:rPr lang="ru-RU" sz="1800" dirty="0">
                <a:latin typeface="Times New Roman" panose="02020603050405020304" pitchFamily="18" charset="0"/>
                <a:cs typeface="Times New Roman" panose="02020603050405020304" pitchFamily="18" charset="0"/>
              </a:rPr>
              <a:t>Новый важнейший этап в развитии марксизма связан с именем Ленина, творчески обогатившего все его составные части в период, когда пролетарская революция стала вопросом непосредственной практики. Он поднял на качественно новую ступень марксистскую философию, обобщив новейшие достижения научной мысли, всесторонне развил материалистическую диалектику, применив ее к новым условиям общественной жизни. Ленин создал учение об империализме как высшей и последней стадии капитализма, развил теорию </a:t>
            </a:r>
            <a:r>
              <a:rPr lang="ru-RU" sz="1800" i="1" dirty="0">
                <a:latin typeface="Times New Roman" panose="02020603050405020304" pitchFamily="18" charset="0"/>
                <a:cs typeface="Times New Roman" panose="02020603050405020304" pitchFamily="18" charset="0"/>
              </a:rPr>
              <a:t>социалистической революции.</a:t>
            </a:r>
            <a:r>
              <a:rPr lang="ru-RU" sz="1800" dirty="0">
                <a:latin typeface="Times New Roman" panose="02020603050405020304" pitchFamily="18" charset="0"/>
                <a:cs typeface="Times New Roman" panose="02020603050405020304" pitchFamily="18" charset="0"/>
              </a:rPr>
              <a:t> Важнейшей составной частью этой теории стал вывод о возможности победы социализма в одной стране. Руководя первой в мире социалистической революцией, Ленин определил конкретные пути строительства нового общества — преобразования всех областей общественной жизни па социалистических началах. В современную историческую эпоху марксизм-ленинизм творчески развивается коллективными усилиями КПСС и других коммунистических и рабочих партий, которые проанализировали углубление общего кризиса капитализма, а также основного противоречия нашей эпохи — между социализмом и империализмом и его влияние на процессы мирового развития. По мере изменения соотношения сил в мире в пользу социализма расширились возможности относительно мирного, без вооруженного восстания и гражданской войны, пути развития революции, что не исключает использования и других форм классовой борьбы в зависимости от конкретных условий. Важнейшее значение имеет вывод об отсутствии фатальной неизбежности новой мировой войны, анализ взаимосвязи между мирным сосуществованием и классовой борьбой, значения борьбы за мир для социального прогресса. КПСС и другими братскими партиями была разработана концепция о развитом, зрелом социалистическом обществе, с построением которого в СССР государство диктатуры пролетариата превратилось в</a:t>
            </a:r>
            <a:r>
              <a:rPr lang="ru-RU" sz="1800" i="1" dirty="0">
                <a:latin typeface="Times New Roman" panose="02020603050405020304" pitchFamily="18" charset="0"/>
                <a:cs typeface="Times New Roman" panose="02020603050405020304" pitchFamily="18" charset="0"/>
              </a:rPr>
              <a:t> общенародное государство,</a:t>
            </a:r>
            <a:r>
              <a:rPr lang="ru-RU" sz="1800" dirty="0">
                <a:latin typeface="Times New Roman" panose="02020603050405020304" pitchFamily="18" charset="0"/>
                <a:cs typeface="Times New Roman" panose="02020603050405020304" pitchFamily="18" charset="0"/>
              </a:rPr>
              <a:t> сложилась новая историческая общность — советский народ.</a:t>
            </a:r>
          </a:p>
        </p:txBody>
      </p:sp>
    </p:spTree>
    <p:extLst>
      <p:ext uri="{BB962C8B-B14F-4D97-AF65-F5344CB8AC3E}">
        <p14:creationId xmlns:p14="http://schemas.microsoft.com/office/powerpoint/2010/main" val="344356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43818"/>
            <a:ext cx="10515600" cy="4947287"/>
          </a:xfrm>
        </p:spPr>
        <p:txBody>
          <a:bodyPr>
            <a:noAutofit/>
          </a:bodyPr>
          <a:lstStyle/>
          <a:p>
            <a:pPr marL="0" indent="0">
              <a:buNone/>
            </a:pPr>
            <a:r>
              <a:rPr lang="ru-RU" sz="1800" dirty="0">
                <a:latin typeface="Times New Roman" panose="02020603050405020304" pitchFamily="18" charset="0"/>
                <a:cs typeface="Times New Roman" panose="02020603050405020304" pitchFamily="18" charset="0"/>
              </a:rPr>
              <a:t>В современную эпоху марксистско-ленинская теория основное внимание уделяет проблемам социалистического и коммунистического строительства, борьбы рабочего класса капиталистических стран, национально-освободительного движения. Весь ход современного общественного развития доказывает силу и жизненность, правильность основных выводов и положений марксизма-ленинизма, демонстрирует его растущее воздействие на направление, формы и темпы общественного прогресса. Марксизм-ленинизм стал властителем дум передового человечества, он воплощается в делах миллионов людей, борющихся за лучшую жизнь, строящих социализм и коммунизм. В социалистических странах М.-л. служит основой выработки научных принципов руководства развитием общества, принципов внешней политики, основой</a:t>
            </a:r>
            <a:r>
              <a:rPr lang="ru-RU" sz="1800" i="1" dirty="0">
                <a:latin typeface="Times New Roman" panose="02020603050405020304" pitchFamily="18" charset="0"/>
                <a:cs typeface="Times New Roman" panose="02020603050405020304" pitchFamily="18" charset="0"/>
              </a:rPr>
              <a:t> коммунистического воспитания</a:t>
            </a:r>
            <a:r>
              <a:rPr lang="ru-RU" sz="1800" dirty="0">
                <a:latin typeface="Times New Roman" panose="02020603050405020304" pitchFamily="18" charset="0"/>
                <a:cs typeface="Times New Roman" panose="02020603050405020304" pitchFamily="18" charset="0"/>
              </a:rPr>
              <a:t> всех трудящихся.</a:t>
            </a:r>
          </a:p>
        </p:txBody>
      </p:sp>
    </p:spTree>
    <p:extLst>
      <p:ext uri="{BB962C8B-B14F-4D97-AF65-F5344CB8AC3E}">
        <p14:creationId xmlns:p14="http://schemas.microsoft.com/office/powerpoint/2010/main" val="27489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18255"/>
            <a:ext cx="10515600" cy="1325563"/>
          </a:xfrm>
        </p:spPr>
        <p:txBody>
          <a:bodyPr/>
          <a:lstStyle/>
          <a:p>
            <a:r>
              <a:rPr lang="ru-RU" dirty="0">
                <a:latin typeface="Times New Roman" panose="02020603050405020304" pitchFamily="18" charset="0"/>
                <a:cs typeface="Times New Roman" panose="02020603050405020304" pitchFamily="18" charset="0"/>
              </a:rPr>
              <a:t>Список литературы</a:t>
            </a:r>
          </a:p>
        </p:txBody>
      </p:sp>
      <p:sp>
        <p:nvSpPr>
          <p:cNvPr id="3" name="Объект 2">
            <a:extLst>
              <a:ext uri="{FF2B5EF4-FFF2-40B4-BE49-F238E27FC236}">
                <a16:creationId xmlns:a16="http://schemas.microsoft.com/office/drawing/2014/main" id="{99239B36-1DEA-4615-9023-D066224CABFB}"/>
              </a:ext>
            </a:extLst>
          </p:cNvPr>
          <p:cNvSpPr>
            <a:spLocks noGrp="1"/>
          </p:cNvSpPr>
          <p:nvPr>
            <p:ph idx="1"/>
          </p:nvPr>
        </p:nvSpPr>
        <p:spPr>
          <a:xfrm>
            <a:off x="838200" y="1343818"/>
            <a:ext cx="10515600" cy="4391027"/>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МАРКСИЗМ-ЛЕНИНИЗМ. – [Электронный ресурс]. – Режим доступа: </a:t>
            </a:r>
            <a:r>
              <a:rPr lang="en-US" sz="2000" dirty="0">
                <a:latin typeface="Times New Roman" panose="02020603050405020304" pitchFamily="18" charset="0"/>
                <a:cs typeface="Times New Roman" panose="02020603050405020304" pitchFamily="18" charset="0"/>
              </a:rPr>
              <a:t>https://progs-shool.ru/kratkij-slovar-po-filosofii/202-marksizm-leninizm.html</a:t>
            </a:r>
            <a:endParaRPr lang="ru-RU" sz="2000" dirty="0">
              <a:latin typeface="Times New Roman" panose="02020603050405020304" pitchFamily="18" charset="0"/>
              <a:cs typeface="Times New Roman" panose="02020603050405020304" pitchFamily="18" charset="0"/>
            </a:endParaRPr>
          </a:p>
          <a:p>
            <a:pPr marL="0" indent="0">
              <a:buNone/>
            </a:pPr>
            <a:r>
              <a:rPr lang="ru-RU" sz="2000" dirty="0">
                <a:latin typeface="Times New Roman" panose="02020603050405020304" pitchFamily="18" charset="0"/>
                <a:cs typeface="Times New Roman" panose="02020603050405020304" pitchFamily="18" charset="0"/>
              </a:rPr>
              <a:t>Философия марксизма – ленинизма. – [Электронный ресурс]. – Режим доступа:</a:t>
            </a:r>
            <a:r>
              <a:rPr lang="en-US" sz="2000" dirty="0">
                <a:latin typeface="Times New Roman" panose="02020603050405020304" pitchFamily="18" charset="0"/>
                <a:cs typeface="Times New Roman" panose="02020603050405020304" pitchFamily="18" charset="0"/>
              </a:rPr>
              <a:t> http://sdamzavas.net/2-7067.html</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86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elitefon.ru/pic/201211/1680x1050/elitefon.ru-12512.jpg">
            <a:extLst>
              <a:ext uri="{FF2B5EF4-FFF2-40B4-BE49-F238E27FC236}">
                <a16:creationId xmlns:a16="http://schemas.microsoft.com/office/drawing/2014/main" id="{0B79D9D7-841B-4456-9B95-62D993CF6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0C268C8D-33BA-47D9-A4CE-F85F836CC73F}"/>
              </a:ext>
            </a:extLst>
          </p:cNvPr>
          <p:cNvSpPr>
            <a:spLocks noGrp="1"/>
          </p:cNvSpPr>
          <p:nvPr>
            <p:ph type="title"/>
          </p:nvPr>
        </p:nvSpPr>
        <p:spPr>
          <a:xfrm>
            <a:off x="838200" y="2766218"/>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1172300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451</Words>
  <Application>Microsoft Office PowerPoint</Application>
  <PresentationFormat>Широкоэкранный</PresentationFormat>
  <Paragraphs>18</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Calibri</vt:lpstr>
      <vt:lpstr>Calibri Light</vt:lpstr>
      <vt:lpstr>Helvetica</vt:lpstr>
      <vt:lpstr>Times New Roman</vt:lpstr>
      <vt:lpstr>Тема Office</vt:lpstr>
      <vt:lpstr>Федеральное государственное образовательное бюджетное учреждение высшего образования «Финансовый университет при Правительстве Российской Федерации» КОЛЛЕДЖ ИНФОРМАТИКИ И ПРОГРАММИРОВАНИЯ </vt:lpstr>
      <vt:lpstr>История возникновения</vt:lpstr>
      <vt:lpstr>Основная идея</vt:lpstr>
      <vt:lpstr>Презентация PowerPoint</vt:lpstr>
      <vt:lpstr>Презентация PowerPoint</vt:lpstr>
      <vt:lpstr>Заключение</vt:lpstr>
      <vt:lpstr>Список литературы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Алексей Черников</dc:creator>
  <cp:lastModifiedBy>Алексей Черников</cp:lastModifiedBy>
  <cp:revision>65</cp:revision>
  <dcterms:created xsi:type="dcterms:W3CDTF">2017-12-27T17:34:30Z</dcterms:created>
  <dcterms:modified xsi:type="dcterms:W3CDTF">2018-05-07T19:28:28Z</dcterms:modified>
</cp:coreProperties>
</file>