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56" autoAdjust="0"/>
  </p:normalViewPr>
  <p:slideViewPr>
    <p:cSldViewPr>
      <p:cViewPr>
        <p:scale>
          <a:sx n="118" d="100"/>
          <a:sy n="118" d="100"/>
        </p:scale>
        <p:origin x="-2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B08F6-A763-4ECC-B1F1-39E9678FD059}" type="datetimeFigureOut">
              <a:rPr lang="ru-RU" smtClean="0"/>
              <a:t>06-11-2023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5945-36D0-4FB2-87A3-DB123570D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8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4699A9-C938-4D40-BF35-D91E647E0DB7}" type="datetime1">
              <a:rPr lang="en-US" smtClean="0"/>
              <a:t>11/6/2023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0557FEF-9663-40EA-A9CD-C4B2576D12B2}" type="datetime1">
              <a:rPr lang="en-US" smtClean="0"/>
              <a:t>11/6/2023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719297-F278-4674-BFFA-2EE0F94BA89D}" type="datetime1">
              <a:rPr lang="en-US" smtClean="0"/>
              <a:t>11/6/2023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D6851F-FE82-48EB-A01E-C73A96B5CE3C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39CCF46-A5FC-4590-BC03-770D125AAC4A}" type="datetime1">
              <a:rPr lang="en-US" smtClean="0"/>
              <a:t>11/6/2023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C69705-C8BC-4FD8-9041-FAE45276D0D1}" type="datetime1">
              <a:rPr lang="en-US" smtClean="0"/>
              <a:t>11/6/2023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B141E36-2516-4F14-8A93-9C8BB8528160}" type="datetime1">
              <a:rPr lang="en-US" smtClean="0"/>
              <a:t>11/6/2023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04253E-DE12-4A04-BF35-6EEC38A3B1C4}" type="datetime1">
              <a:rPr lang="en-US" smtClean="0"/>
              <a:t>11/6/2023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06A3988-B8F5-413B-88DD-009F3FB52AEA}" type="datetime1">
              <a:rPr lang="en-US" smtClean="0"/>
              <a:t>11/6/2023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8CC7CF-ED95-405D-A50D-330C67AB1477}" type="datetime1">
              <a:rPr lang="en-US" smtClean="0"/>
              <a:t>11/6/2023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B01F15-EAB4-48E2-8154-30262DDBE939}" type="datetime1">
              <a:rPr lang="en-US" smtClean="0"/>
              <a:t>11/6/2023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2E144D8-2945-44E2-BF24-CF62F6CE5270}" type="datetime1">
              <a:rPr lang="en-US" smtClean="0"/>
              <a:t>11/6/2023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403859-097B-4E04-8569-C2E5D4248FC4}" type="datetime1">
              <a:rPr lang="en-US" smtClean="0"/>
              <a:t>11/6/2023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344" y="2743473"/>
            <a:ext cx="118093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Дипломный проект на тему:</a:t>
            </a:r>
            <a:endParaRPr lang="en-US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ru-RU" sz="3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«Сравнительный анализ работы алгоритмов ML и DL»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5460692"/>
            <a:ext cx="547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 smtClean="0"/>
              <a:t>Выполнил слушатель группы </a:t>
            </a:r>
            <a:r>
              <a:rPr lang="en-US" sz="2400" b="1" dirty="0" smtClean="0"/>
              <a:t>AR</a:t>
            </a:r>
            <a:r>
              <a:rPr lang="ru-RU" sz="2400" b="1" dirty="0" smtClean="0"/>
              <a:t> Куделькин А.Е.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10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367808" y="764704"/>
            <a:ext cx="7488832" cy="720080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Сравнительный анализ работы </a:t>
            </a:r>
            <a:r>
              <a:rPr lang="en-US" sz="4000" dirty="0" smtClean="0"/>
              <a:t>ML </a:t>
            </a:r>
            <a:r>
              <a:rPr lang="ru-RU" sz="4000" dirty="0" smtClean="0"/>
              <a:t>и </a:t>
            </a:r>
            <a:r>
              <a:rPr lang="en-US" sz="4000" dirty="0" smtClean="0"/>
              <a:t>DL</a:t>
            </a:r>
            <a:endParaRPr lang="ru-RU" sz="4000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882580"/>
            <a:ext cx="908322" cy="4752529"/>
          </a:xfrm>
          <a:prstGeom prst="rect">
            <a:avLst/>
          </a:prstGeom>
        </p:spPr>
      </p:pic>
      <p:pic>
        <p:nvPicPr>
          <p:cNvPr id="6" name="Picture 2" descr="C:\Users\123123\Desktop\Выпускной проект\7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882580"/>
            <a:ext cx="936104" cy="475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007768" y="1872409"/>
            <a:ext cx="7212632" cy="44627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ru-RU" sz="2000" b="1" dirty="0" smtClean="0">
                <a:ln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При работе с табличными данными, в виде временных рядов, можно выделить следующее:</a:t>
            </a:r>
          </a:p>
          <a:p>
            <a:endParaRPr lang="ru-RU" sz="2000" b="1" dirty="0" smtClean="0">
              <a:ln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r>
              <a:rPr lang="ru-RU" sz="2000" b="1" cap="none" spc="0" dirty="0" smtClean="0">
                <a:ln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1.Существенный перевес в сторону классических алгоритмов </a:t>
            </a:r>
            <a:r>
              <a:rPr lang="en-US" sz="2000" b="1" cap="none" spc="0" dirty="0" smtClean="0">
                <a:ln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ML </a:t>
            </a:r>
            <a:r>
              <a:rPr lang="ru-RU" sz="2000" b="1" cap="none" spc="0" dirty="0" smtClean="0">
                <a:ln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по времени прогнозирования;</a:t>
            </a:r>
          </a:p>
          <a:p>
            <a:r>
              <a:rPr lang="ru-RU" sz="2000" b="1" dirty="0" smtClean="0">
                <a:ln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2. Точность прогноза ощутимо выше у любого подвида градиентного бустинга при одинаково затраченном времени подбора гиперпараметров;</a:t>
            </a:r>
          </a:p>
          <a:p>
            <a:r>
              <a:rPr lang="ru-RU" sz="2000" b="1" cap="none" spc="0" dirty="0" smtClean="0">
                <a:ln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3. Требования к вычислительным мощностям также намного скромнее у классических моделей.</a:t>
            </a:r>
          </a:p>
          <a:p>
            <a:pPr algn="ctr"/>
            <a:endParaRPr lang="ru-RU" sz="2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r"/>
            <a:endParaRPr lang="ru-RU" sz="1600" b="1" cap="none" spc="0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r"/>
            <a:r>
              <a:rPr lang="ru-RU" sz="16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Проект выполн</a:t>
            </a:r>
            <a:r>
              <a:rPr lang="ru-RU" sz="16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ен</a:t>
            </a:r>
            <a:r>
              <a:rPr lang="en-US" sz="16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ru-RU" sz="16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на </a:t>
            </a:r>
            <a:r>
              <a:rPr lang="en-US" sz="16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CPU</a:t>
            </a:r>
            <a:r>
              <a:rPr lang="en-US" sz="16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Intel Core i7-10700</a:t>
            </a:r>
            <a:r>
              <a:rPr lang="ru-RU" sz="16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/32</a:t>
            </a:r>
            <a:r>
              <a:rPr lang="en-US" sz="16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Gb</a:t>
            </a:r>
            <a:r>
              <a:rPr lang="ru-RU" sz="16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, что</a:t>
            </a:r>
            <a:r>
              <a:rPr lang="en-US" sz="16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ru-RU" sz="16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недостаточно для быстроты работы нейронных сетей. Возможно с </a:t>
            </a:r>
            <a:r>
              <a:rPr lang="en-US" sz="16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GPU</a:t>
            </a:r>
            <a:r>
              <a:rPr lang="ru-RU" sz="16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удалось бы подобрать гиперпараметры и получить более лучшие результаты.</a:t>
            </a:r>
            <a:endParaRPr lang="ru-RU" sz="16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296" y="1503077"/>
            <a:ext cx="74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351584" y="150307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CatBoost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8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11</a:t>
            </a:fld>
            <a:endParaRPr lang="ru-RU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772816"/>
            <a:ext cx="8784976" cy="447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2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863752" y="2060848"/>
            <a:ext cx="8229600" cy="4320480"/>
          </a:xfrm>
          <a:prstGeom prst="rect">
            <a:avLst/>
          </a:prstGeom>
        </p:spPr>
        <p:txBody>
          <a:bodyPr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Провести эксперимент по прогнозированию бизнес драйвера крупного ритейлера классическими алгоритмами и рекуррентной нейронной сетью(</a:t>
            </a:r>
            <a:r>
              <a:rPr lang="en-US" dirty="0" smtClean="0"/>
              <a:t>LSTM).</a:t>
            </a:r>
            <a:endParaRPr lang="ru-RU" dirty="0" smtClean="0"/>
          </a:p>
          <a:p>
            <a:r>
              <a:rPr lang="ru-RU" dirty="0" smtClean="0"/>
              <a:t>Подобрать наилучшую модель и гиперпараметры используя метрику качества – коэффициент детерминации</a:t>
            </a:r>
            <a:r>
              <a:rPr lang="en-US" dirty="0" smtClean="0"/>
              <a:t>.</a:t>
            </a:r>
          </a:p>
          <a:p>
            <a:r>
              <a:rPr lang="ru-RU" dirty="0" smtClean="0"/>
              <a:t>Оптимизировать работу модели для наилучшего прогноза январских праздничных дней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519936" y="692696"/>
            <a:ext cx="5832648" cy="850106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Цели проекта:</a:t>
            </a:r>
            <a:endParaRPr lang="ru-RU" sz="4800" dirty="0"/>
          </a:p>
        </p:txBody>
      </p:sp>
      <p:pic>
        <p:nvPicPr>
          <p:cNvPr id="6" name="Picture 2" descr="C:\Users\123123\Desktop\Выпускной проект\fon_projec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492896"/>
            <a:ext cx="3528392" cy="263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727848" y="332656"/>
            <a:ext cx="7128792" cy="1008112"/>
          </a:xfrm>
        </p:spPr>
        <p:txBody>
          <a:bodyPr>
            <a:noAutofit/>
          </a:bodyPr>
          <a:lstStyle/>
          <a:p>
            <a:r>
              <a:rPr lang="ru-RU" sz="4000" dirty="0" smtClean="0"/>
              <a:t>Количество продаваемого товара в часовой грануле</a:t>
            </a:r>
            <a:endParaRPr lang="ru-RU" sz="4000" dirty="0"/>
          </a:p>
        </p:txBody>
      </p:sp>
      <p:pic>
        <p:nvPicPr>
          <p:cNvPr id="5" name="Объект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628800"/>
            <a:ext cx="8896103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4</a:t>
            </a:fld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871864" y="332656"/>
            <a:ext cx="6912768" cy="10801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6600" b="0" i="0">
                <a:solidFill>
                  <a:schemeClr val="tx1"/>
                </a:solidFill>
                <a:latin typeface="SBSansDisplay-Light"/>
                <a:ea typeface="+mj-ea"/>
                <a:cs typeface="SBSansDisplay-Light"/>
              </a:defRPr>
            </a:lvl1pPr>
          </a:lstStyle>
          <a:p>
            <a:r>
              <a:rPr lang="ru-RU" sz="4000" dirty="0" smtClean="0"/>
              <a:t>Выбор алгоритма и подбор гиперпараметров по сетке</a:t>
            </a:r>
            <a:endParaRPr lang="ru-RU" sz="4000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571996"/>
            <a:ext cx="3568604" cy="518457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67408" y="3068960"/>
            <a:ext cx="475252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514350" indent="-514350">
              <a:buAutoNum type="arabicPeriod"/>
            </a:pPr>
            <a:r>
              <a:rPr lang="en-US" sz="2400" b="1" cap="none" spc="0" dirty="0" smtClean="0">
                <a:ln w="50800"/>
                <a:effectLst/>
              </a:rPr>
              <a:t>CatBoost – 0.95837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ln w="50800"/>
              </a:rPr>
              <a:t>GradientBoosting – 0.95185</a:t>
            </a:r>
          </a:p>
          <a:p>
            <a:pPr marL="514350" indent="-514350">
              <a:buAutoNum type="arabicPeriod"/>
            </a:pPr>
            <a:r>
              <a:rPr lang="en-US" sz="2400" b="1" cap="none" spc="0" dirty="0" smtClean="0">
                <a:ln w="50800"/>
                <a:effectLst/>
              </a:rPr>
              <a:t>XGBoost – 0.94705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ln w="50800"/>
              </a:rPr>
              <a:t>RandomForest – 0.92917</a:t>
            </a:r>
            <a:endParaRPr lang="ru-RU" sz="2400" b="1" cap="none" spc="0" dirty="0">
              <a:ln w="50800"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01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5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367808" y="404664"/>
            <a:ext cx="7725544" cy="1080120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Результат работы на январе 2023г.</a:t>
            </a:r>
            <a:endParaRPr lang="ru-RU" sz="4000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912570"/>
            <a:ext cx="8712968" cy="46498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36360" y="321297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Плохой результат на первых днях года и отличные показатели на остальном месяце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2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2" descr="C:\Users\123123\Desktop\Выпускной проект\7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920" y="302211"/>
            <a:ext cx="9906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23123\Desktop\Выпускной проект\5метрики_сравнени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916832"/>
            <a:ext cx="3954925" cy="17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123123\Desktop\Выпускной проект\4метрик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455" y="4221088"/>
            <a:ext cx="3989837" cy="175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1424" y="3356992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Небольшая переобученность, но надо учитывать сложность контрольной выборки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2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7</a:t>
            </a:fld>
            <a:endParaRPr lang="ru-RU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54" y="1124744"/>
            <a:ext cx="6718724" cy="53285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352" y="3212976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Наиболее влиятельными признаками являются Лаги с 35 по 91 день с шагом 7, для лучшего контроля недельного профиля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26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8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11824" y="404664"/>
            <a:ext cx="7246168" cy="850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RNN </a:t>
            </a:r>
            <a:r>
              <a:rPr lang="ru-RU" sz="4400" dirty="0" smtClean="0"/>
              <a:t>с архитектурой </a:t>
            </a:r>
            <a:r>
              <a:rPr lang="en-US" sz="4400" dirty="0" smtClean="0"/>
              <a:t>LSTM</a:t>
            </a:r>
            <a:endParaRPr lang="ru-RU" sz="4400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973250"/>
              </p:ext>
            </p:extLst>
          </p:nvPr>
        </p:nvGraphicFramePr>
        <p:xfrm>
          <a:off x="8256240" y="1340768"/>
          <a:ext cx="2880320" cy="535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368152"/>
              </a:tblGrid>
              <a:tr h="459835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459835">
                <a:tc>
                  <a:txBody>
                    <a:bodyPr/>
                    <a:lstStyle/>
                    <a:p>
                      <a:r>
                        <a:rPr lang="en-US" dirty="0" smtClean="0"/>
                        <a:t>input_size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21  </a:t>
                      </a:r>
                    </a:p>
                  </a:txBody>
                  <a:tcPr/>
                </a:tc>
              </a:tr>
              <a:tr h="648806">
                <a:tc>
                  <a:txBody>
                    <a:bodyPr/>
                    <a:lstStyle/>
                    <a:p>
                      <a:r>
                        <a:rPr lang="en-US" dirty="0" smtClean="0"/>
                        <a:t>hidden_size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 </a:t>
                      </a:r>
                      <a:endParaRPr lang="ru-RU" dirty="0"/>
                    </a:p>
                  </a:txBody>
                  <a:tcPr/>
                </a:tc>
              </a:tr>
              <a:tr h="459835">
                <a:tc>
                  <a:txBody>
                    <a:bodyPr/>
                    <a:lstStyle/>
                    <a:p>
                      <a:r>
                        <a:rPr lang="en-US" dirty="0" smtClean="0"/>
                        <a:t>num_layers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 </a:t>
                      </a:r>
                    </a:p>
                  </a:txBody>
                  <a:tcPr/>
                </a:tc>
              </a:tr>
              <a:tr h="459835">
                <a:tc>
                  <a:txBody>
                    <a:bodyPr/>
                    <a:lstStyle/>
                    <a:p>
                      <a:r>
                        <a:rPr lang="en-US" dirty="0" smtClean="0"/>
                        <a:t>output_size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 </a:t>
                      </a:r>
                    </a:p>
                  </a:txBody>
                  <a:tcPr/>
                </a:tc>
              </a:tr>
              <a:tr h="648806">
                <a:tc>
                  <a:txBody>
                    <a:bodyPr/>
                    <a:lstStyle/>
                    <a:p>
                      <a:r>
                        <a:rPr lang="en-US" dirty="0" smtClean="0"/>
                        <a:t>num_epochs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</a:tr>
              <a:tr h="648806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learning_rate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0.07</a:t>
                      </a:r>
                    </a:p>
                  </a:txBody>
                  <a:tcPr/>
                </a:tc>
              </a:tr>
              <a:tr h="648806">
                <a:tc>
                  <a:txBody>
                    <a:bodyPr/>
                    <a:lstStyle/>
                    <a:p>
                      <a:r>
                        <a:rPr lang="en-US" dirty="0" smtClean="0"/>
                        <a:t>dropout_prob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 </a:t>
                      </a:r>
                      <a:endParaRPr lang="ru-RU" dirty="0" smtClean="0"/>
                    </a:p>
                  </a:txBody>
                  <a:tcPr/>
                </a:tc>
              </a:tr>
              <a:tr h="459835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MSELoss</a:t>
                      </a:r>
                      <a:endParaRPr lang="ru-RU" dirty="0" smtClean="0"/>
                    </a:p>
                  </a:txBody>
                  <a:tcPr/>
                </a:tc>
              </a:tr>
              <a:tr h="459835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optimizer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Adam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 descr="C:\Users\123123\Desktop\Выпускной проект\8R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772816"/>
            <a:ext cx="542925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1344" y="3140968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Несмотря на использование регуляризатора  </a:t>
            </a:r>
            <a:r>
              <a:rPr lang="en-US" dirty="0" smtClean="0"/>
              <a:t>dropout</a:t>
            </a:r>
            <a:r>
              <a:rPr lang="ru-RU" dirty="0" smtClean="0"/>
              <a:t>, нейронная сеть сильно переобучается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0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9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55840" y="692696"/>
            <a:ext cx="7043631" cy="70609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Результат работы </a:t>
            </a:r>
            <a:r>
              <a:rPr lang="en-US" sz="4800" dirty="0" smtClean="0"/>
              <a:t>LSTM</a:t>
            </a:r>
            <a:endParaRPr lang="ru-RU" sz="4800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700808"/>
            <a:ext cx="8601226" cy="46805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7351" y="3177105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Плохие результаты в начале года + неверные прогнозы на нижних и верхних значениях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8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288</Words>
  <Application>Microsoft Office PowerPoint</Application>
  <DocSecurity>0</DocSecurity>
  <PresentationFormat>Произвольный</PresentationFormat>
  <Paragraphs>62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Цели проекта:</vt:lpstr>
      <vt:lpstr>Количество продаваемого товара в часовой грануле</vt:lpstr>
      <vt:lpstr>Презентация PowerPoint</vt:lpstr>
      <vt:lpstr>Результат работы на январе 2023г.</vt:lpstr>
      <vt:lpstr>Презентация PowerPoint</vt:lpstr>
      <vt:lpstr>Презентация PowerPoint</vt:lpstr>
      <vt:lpstr>RNN с архитектурой LSTM</vt:lpstr>
      <vt:lpstr>Результат работы LSTM</vt:lpstr>
      <vt:lpstr>Сравнительный анализ работы ML и DL</vt:lpstr>
      <vt:lpstr>Презентация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creator>JVMoroz</dc:creator>
  <cp:lastModifiedBy>123123</cp:lastModifiedBy>
  <cp:revision>474</cp:revision>
  <dcterms:created xsi:type="dcterms:W3CDTF">2020-09-16T07:07:55Z</dcterms:created>
  <dcterms:modified xsi:type="dcterms:W3CDTF">2023-11-06T08:52:19Z</dcterms:modified>
  <dc:identifier/>
  <dc:language/>
  <cp:version/>
</cp:coreProperties>
</file>