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1D0935A-FB5B-D047-84BE-BF3D98634690}" type="datetimeFigureOut">
              <a:rPr lang="ru-RU"/>
              <a:t>18.03.2025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B5D0AB-219D-024F-8AE7-B36DA4400483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91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Контентное администрирование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DB5D0AB-219D-024F-8AE7-B36DA4400483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41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Техническое администрирование собственными силами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DB5D0AB-219D-024F-8AE7-B36DA4400483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19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BB0A5C-1BFF-784E-96E7-ADC81E17ADE2}" type="datetime1">
              <a:rPr lang="ru-RU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8A51D56-E1B6-7242-A9B1-401289EF6FB7}" type="datetime1">
              <a:rPr lang="ru-RU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AAB8358-D843-AE44-8855-4D8EBE638802}" type="datetime1">
              <a:rPr lang="ru-RU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6EB6A63-8A35-0A4F-BBEC-2525EE1CAD6C}" type="datetime1">
              <a:rPr lang="ru-RU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0170B8A-A304-EE46-A666-846AA637BE36}" type="datetime1">
              <a:rPr lang="ru-RU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1C4F165-4A84-1D44-8929-90474D3ECA18}" type="datetime1">
              <a:rPr lang="ru-RU"/>
              <a:t>18.03.2025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517F6AE-86FB-B44D-B8C0-77E53A743C9C}" type="datetime1">
              <a:rPr lang="ru-RU"/>
              <a:t>18.03.2025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206B15-AF4D-A148-84B3-782A1C7E5C4B}" type="datetime1">
              <a:rPr lang="ru-RU"/>
              <a:t>18.03.2025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F77859-03E5-2E49-BDBD-71B79A12FD66}" type="datetime1">
              <a:rPr lang="ru-RU"/>
              <a:t>18.03.2025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1BC931-5948-A64F-96EE-86232FB93C27}" type="datetime1">
              <a:rPr lang="ru-RU"/>
              <a:t>18.03.2025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AFC17D-0949-4F4C-9F5D-7673DC461269}" type="datetime1">
              <a:rPr lang="ru-RU"/>
              <a:t>18.03.2025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915716-C0A1-8540-A810-C8D09F43567A}" type="datetime1">
              <a:rPr lang="ru-RU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8505E5-D854-4F49-B92D-CF1DC79AF5B3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/>
          <p:nvPr/>
        </p:nvSpPr>
        <p:spPr bwMode="auto">
          <a:xfrm>
            <a:off x="4859287" y="3065931"/>
            <a:ext cx="7021187" cy="1215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400">
                <a:solidFill>
                  <a:srgbClr val="1E467E"/>
                </a:solidFill>
                <a:latin typeface="Bahnschrift Condensed"/>
                <a:cs typeface="Arial"/>
              </a:rPr>
              <a:t>УНИВЕРСАЛЬНЫЙ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ru-RU" sz="2400">
                <a:solidFill>
                  <a:srgbClr val="1E467E"/>
                </a:solidFill>
                <a:latin typeface="Bahnschrift Condensed"/>
                <a:cs typeface="Arial"/>
              </a:rPr>
              <a:t>ЭЛЕКТРОННЫЙ</a:t>
            </a:r>
            <a:endParaRPr lang="en-US" sz="2400">
              <a:solidFill>
                <a:srgbClr val="1E467E"/>
              </a:solidFill>
              <a:latin typeface="Bahnschrift Condensed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2400">
                <a:solidFill>
                  <a:srgbClr val="1E467E"/>
                </a:solidFill>
                <a:latin typeface="Bahnschrift Condensed"/>
                <a:cs typeface="Arial"/>
              </a:rPr>
              <a:t>ТЕЛЕФОННЫЙ </a:t>
            </a:r>
            <a:endParaRPr lang="en-US" sz="2400">
              <a:solidFill>
                <a:srgbClr val="1E467E"/>
              </a:solidFill>
              <a:latin typeface="Bahnschrift Condensed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2400">
                <a:solidFill>
                  <a:srgbClr val="1E467E"/>
                </a:solidFill>
                <a:latin typeface="Bahnschrift Condensed"/>
                <a:cs typeface="Arial"/>
              </a:rPr>
              <a:t>СПРАВОЧНИК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 flipH="1">
            <a:off x="0" y="6280855"/>
            <a:ext cx="3342807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87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/>
          <p:nvPr/>
        </p:nvSpPr>
        <p:spPr bwMode="auto">
          <a:xfrm>
            <a:off x="4859287" y="2385310"/>
            <a:ext cx="6207641" cy="369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3000" b="1">
                <a:solidFill>
                  <a:srgbClr val="0079BE"/>
                </a:solidFill>
                <a:latin typeface="Bahnschrift Condensed"/>
                <a:cs typeface="Arial"/>
              </a:rPr>
              <a:t>УЭТС</a:t>
            </a:r>
          </a:p>
        </p:txBody>
      </p:sp>
      <p:cxnSp>
        <p:nvCxnSpPr>
          <p:cNvPr id="10" name="Straight Connector 16"/>
          <p:cNvCxnSpPr>
            <a:cxnSpLocks/>
          </p:cNvCxnSpPr>
          <p:nvPr/>
        </p:nvCxnSpPr>
        <p:spPr bwMode="auto">
          <a:xfrm flipH="1">
            <a:off x="4938875" y="2847809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6273205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cxnSp>
        <p:nvCxnSpPr>
          <p:cNvPr id="15" name="Straight Connector 14"/>
          <p:cNvCxnSpPr>
            <a:cxnSpLocks/>
            <a:endCxn id="18" idx="3"/>
          </p:cNvCxnSpPr>
          <p:nvPr/>
        </p:nvCxnSpPr>
        <p:spPr bwMode="auto">
          <a:xfrm flipH="1" flipV="1">
            <a:off x="8949128" y="453454"/>
            <a:ext cx="2888477" cy="7495"/>
          </a:xfrm>
          <a:prstGeom prst="line">
            <a:avLst/>
          </a:prstGeom>
          <a:ln w="12700">
            <a:solidFill>
              <a:srgbClr val="0079B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7967272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>
                <a:solidFill>
                  <a:srgbClr val="0079BE"/>
                </a:solidFill>
                <a:latin typeface="Bahnschrift SemiLight Condensed"/>
              </a:rPr>
              <a:t>РАСШИРЕННЫЙ ПОИСК (ФИЛЬТР)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671417" y="6492875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9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8323" y="719554"/>
            <a:ext cx="10147895" cy="537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26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6273205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cxnSp>
        <p:nvCxnSpPr>
          <p:cNvPr id="15" name="Straight Connector 14"/>
          <p:cNvCxnSpPr>
            <a:cxnSpLocks/>
            <a:endCxn id="18" idx="3"/>
          </p:cNvCxnSpPr>
          <p:nvPr/>
        </p:nvCxnSpPr>
        <p:spPr bwMode="auto">
          <a:xfrm flipH="1" flipV="1">
            <a:off x="8949128" y="453454"/>
            <a:ext cx="2888477" cy="7495"/>
          </a:xfrm>
          <a:prstGeom prst="line">
            <a:avLst/>
          </a:prstGeom>
          <a:ln w="12700">
            <a:solidFill>
              <a:srgbClr val="0079B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7967272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>
                <a:solidFill>
                  <a:srgbClr val="0079BE"/>
                </a:solidFill>
                <a:latin typeface="Bahnschrift SemiLight Condensed"/>
              </a:rPr>
              <a:t>КАРТОЧКА РАБОТНИКА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611429" y="6492875"/>
            <a:ext cx="430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10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8508" y="741167"/>
            <a:ext cx="10016181" cy="5309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26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6273205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cxnSp>
        <p:nvCxnSpPr>
          <p:cNvPr id="15" name="Straight Connector 14"/>
          <p:cNvCxnSpPr>
            <a:cxnSpLocks/>
            <a:endCxn id="18" idx="3"/>
          </p:cNvCxnSpPr>
          <p:nvPr/>
        </p:nvCxnSpPr>
        <p:spPr bwMode="auto">
          <a:xfrm flipH="1" flipV="1">
            <a:off x="8949128" y="453454"/>
            <a:ext cx="2888477" cy="7495"/>
          </a:xfrm>
          <a:prstGeom prst="line">
            <a:avLst/>
          </a:prstGeom>
          <a:ln w="12700">
            <a:solidFill>
              <a:srgbClr val="0079B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7967272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>
                <a:solidFill>
                  <a:srgbClr val="0079BE"/>
                </a:solidFill>
                <a:latin typeface="Bahnschrift SemiLight Condensed"/>
              </a:rPr>
              <a:t>ПОИСК ПОДРАЗДЕЛЕНИЙ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611429" y="6492875"/>
            <a:ext cx="430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11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6041877" y="2709017"/>
            <a:ext cx="162370" cy="51274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77999" y="719554"/>
            <a:ext cx="10537200" cy="5307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26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6273205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cxnSp>
        <p:nvCxnSpPr>
          <p:cNvPr id="15" name="Straight Connector 14"/>
          <p:cNvCxnSpPr>
            <a:cxnSpLocks/>
            <a:endCxn id="18" idx="3"/>
          </p:cNvCxnSpPr>
          <p:nvPr/>
        </p:nvCxnSpPr>
        <p:spPr bwMode="auto">
          <a:xfrm flipH="1" flipV="1">
            <a:off x="8949128" y="453454"/>
            <a:ext cx="2888477" cy="7495"/>
          </a:xfrm>
          <a:prstGeom prst="line">
            <a:avLst/>
          </a:prstGeom>
          <a:ln w="12700">
            <a:solidFill>
              <a:srgbClr val="0079B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7967272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>
                <a:solidFill>
                  <a:srgbClr val="0079BE"/>
                </a:solidFill>
                <a:latin typeface="Bahnschrift SemiLight Condensed"/>
              </a:rPr>
              <a:t>СТРАНИЦА ПОДРАЗДЕЛЕНИЯ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602065" y="6492875"/>
            <a:ext cx="439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12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77999" y="719554"/>
            <a:ext cx="10512000" cy="5308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26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6273205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cxnSp>
        <p:nvCxnSpPr>
          <p:cNvPr id="15" name="Straight Connector 14"/>
          <p:cNvCxnSpPr>
            <a:cxnSpLocks/>
            <a:endCxn id="18" idx="3"/>
          </p:cNvCxnSpPr>
          <p:nvPr/>
        </p:nvCxnSpPr>
        <p:spPr bwMode="auto">
          <a:xfrm flipH="1" flipV="1">
            <a:off x="8949128" y="453454"/>
            <a:ext cx="2888477" cy="7495"/>
          </a:xfrm>
          <a:prstGeom prst="line">
            <a:avLst/>
          </a:prstGeom>
          <a:ln w="12700">
            <a:solidFill>
              <a:srgbClr val="0079B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7967272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>
                <a:solidFill>
                  <a:srgbClr val="0079BE"/>
                </a:solidFill>
                <a:latin typeface="Bahnschrift SemiLight Condensed"/>
              </a:rPr>
              <a:t>ПОИСК ОРГАНИЗАЦИЙ, ПЕРЕХОД В ТЕЛЕФОННЫЙ СПРАВОЧНИК ДРУГОЙ КОМПАНИИ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671417" y="6492875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13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77999" y="719554"/>
            <a:ext cx="10535440" cy="5311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26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6273205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cxnSp>
        <p:nvCxnSpPr>
          <p:cNvPr id="15" name="Straight Connector 14"/>
          <p:cNvCxnSpPr>
            <a:cxnSpLocks/>
            <a:endCxn id="18" idx="3"/>
          </p:cNvCxnSpPr>
          <p:nvPr/>
        </p:nvCxnSpPr>
        <p:spPr bwMode="auto">
          <a:xfrm flipH="1" flipV="1">
            <a:off x="8949128" y="453454"/>
            <a:ext cx="2888477" cy="7495"/>
          </a:xfrm>
          <a:prstGeom prst="line">
            <a:avLst/>
          </a:prstGeom>
          <a:ln w="12700">
            <a:solidFill>
              <a:srgbClr val="0079B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7967272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>
                <a:solidFill>
                  <a:srgbClr val="0079BE"/>
                </a:solidFill>
                <a:latin typeface="Bahnschrift SemiLight Condensed"/>
              </a:rPr>
              <a:t>ГЛАВНАЯ. КАСТОМИЗАЦИЯ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671417" y="6492875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14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77999" y="724670"/>
            <a:ext cx="10537200" cy="5309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26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6273205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cxnSp>
        <p:nvCxnSpPr>
          <p:cNvPr id="15" name="Straight Connector 14"/>
          <p:cNvCxnSpPr>
            <a:cxnSpLocks/>
            <a:endCxn id="18" idx="3"/>
          </p:cNvCxnSpPr>
          <p:nvPr/>
        </p:nvCxnSpPr>
        <p:spPr bwMode="auto">
          <a:xfrm flipH="1" flipV="1">
            <a:off x="8949128" y="453454"/>
            <a:ext cx="2888477" cy="7495"/>
          </a:xfrm>
          <a:prstGeom prst="line">
            <a:avLst/>
          </a:prstGeom>
          <a:ln w="12700">
            <a:solidFill>
              <a:srgbClr val="0079B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7967272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>
                <a:solidFill>
                  <a:srgbClr val="0079BE"/>
                </a:solidFill>
                <a:latin typeface="Bahnschrift SemiLight Condensed"/>
              </a:rPr>
              <a:t>КОНТЕНТНОЕ АДМИНИСТРИРОВАНИЕ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671417" y="6492875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15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02370" y="874510"/>
            <a:ext cx="4771609" cy="2406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rcRect l="1" r="-20623"/>
          <a:stretch/>
        </p:blipFill>
        <p:spPr bwMode="auto">
          <a:xfrm>
            <a:off x="6381986" y="874510"/>
            <a:ext cx="4939487" cy="240619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302370" y="3582146"/>
            <a:ext cx="4771609" cy="2077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rcRect r="-13674" b="4194"/>
          <a:stretch/>
        </p:blipFill>
        <p:spPr bwMode="auto">
          <a:xfrm>
            <a:off x="6381988" y="3582146"/>
            <a:ext cx="4956048" cy="20541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9982748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5958590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000">
                <a:solidFill>
                  <a:srgbClr val="0079BE"/>
                </a:solidFill>
                <a:latin typeface="Bahnschrift SemiLight Condensed"/>
                <a:cs typeface="Arial"/>
              </a:rPr>
              <a:t>О ПРОЕКТЕ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595440" y="6492875"/>
            <a:ext cx="484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1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Заголовок 1"/>
          <p:cNvSpPr txBox="1"/>
          <p:nvPr/>
        </p:nvSpPr>
        <p:spPr bwMode="auto">
          <a:xfrm>
            <a:off x="750590" y="1079862"/>
            <a:ext cx="10483469" cy="4927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700" b="1">
                <a:solidFill>
                  <a:srgbClr val="1E467E"/>
                </a:solidFill>
                <a:latin typeface="+mn-lt"/>
                <a:cs typeface="Arial"/>
              </a:rPr>
              <a:t>Универсальный электронный телефонный справочник (УЭТС) –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ru-RU" sz="2400">
                <a:solidFill>
                  <a:srgbClr val="1E467E"/>
                </a:solidFill>
                <a:latin typeface="+mn-lt"/>
                <a:cs typeface="Arial"/>
              </a:rPr>
              <a:t>программа для автоматизации процессов ведения и представления контактной информации, включая </a:t>
            </a:r>
            <a:r>
              <a:rPr lang="ru-RU" sz="2400" b="1">
                <a:solidFill>
                  <a:srgbClr val="1E467E"/>
                </a:solidFill>
                <a:latin typeface="+mn-lt"/>
                <a:cs typeface="Arial"/>
              </a:rPr>
              <a:t>телефонную, работников </a:t>
            </a:r>
            <a:r>
              <a:rPr lang="ru-RU" sz="2400">
                <a:solidFill>
                  <a:srgbClr val="1E467E"/>
                </a:solidFill>
                <a:latin typeface="+mn-lt"/>
                <a:cs typeface="Arial"/>
              </a:rPr>
              <a:t>и </a:t>
            </a:r>
            <a:r>
              <a:rPr lang="ru-RU" sz="2400" b="1">
                <a:solidFill>
                  <a:srgbClr val="1E467E"/>
                </a:solidFill>
                <a:latin typeface="+mn-lt"/>
                <a:cs typeface="Arial"/>
              </a:rPr>
              <a:t>подразделений</a:t>
            </a:r>
            <a:r>
              <a:rPr lang="ru-RU" sz="2400">
                <a:solidFill>
                  <a:srgbClr val="1E467E"/>
                </a:solidFill>
                <a:latin typeface="+mn-lt"/>
                <a:cs typeface="Arial"/>
              </a:rPr>
              <a:t> организаций.</a:t>
            </a:r>
            <a:endParaRPr lang="en-US" sz="2400">
              <a:solidFill>
                <a:srgbClr val="1E467E"/>
              </a:solidFill>
              <a:latin typeface="+mn-lt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2400">
                <a:solidFill>
                  <a:srgbClr val="1E467E"/>
                </a:solidFill>
                <a:latin typeface="+mn-lt"/>
                <a:cs typeface="Arial"/>
              </a:rPr>
              <a:t> </a:t>
            </a:r>
            <a:endParaRPr lang="en-US" sz="2400">
              <a:solidFill>
                <a:srgbClr val="1E467E"/>
              </a:solidFill>
              <a:latin typeface="+mn-lt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2400">
                <a:solidFill>
                  <a:srgbClr val="1E467E"/>
                </a:solidFill>
                <a:latin typeface="+mn-lt"/>
                <a:cs typeface="Arial"/>
              </a:rPr>
              <a:t>УЭТС - </a:t>
            </a:r>
            <a:r>
              <a:rPr lang="ru-RU" sz="2400" b="1">
                <a:solidFill>
                  <a:srgbClr val="1E467E"/>
                </a:solidFill>
                <a:latin typeface="+mn-lt"/>
                <a:cs typeface="Arial"/>
              </a:rPr>
              <a:t>платформо-независимое</a:t>
            </a:r>
            <a:r>
              <a:rPr lang="ru-RU" sz="2400">
                <a:solidFill>
                  <a:srgbClr val="1E467E"/>
                </a:solidFill>
                <a:latin typeface="+mn-lt"/>
                <a:cs typeface="Arial"/>
              </a:rPr>
              <a:t> решение. Доступ пользователей к функциональности осуществляется через любой современный </a:t>
            </a:r>
            <a:r>
              <a:rPr lang="ru-RU" sz="2400" b="1">
                <a:solidFill>
                  <a:srgbClr val="1E467E"/>
                </a:solidFill>
                <a:latin typeface="+mn-lt"/>
                <a:cs typeface="Arial"/>
              </a:rPr>
              <a:t>веб-браузер</a:t>
            </a:r>
            <a:r>
              <a:rPr lang="ru-RU" sz="2400">
                <a:solidFill>
                  <a:srgbClr val="1E467E"/>
                </a:solidFill>
                <a:latin typeface="+mn-lt"/>
                <a:cs typeface="Arial"/>
              </a:rPr>
              <a:t>.</a:t>
            </a:r>
            <a:endParaRPr/>
          </a:p>
          <a:p>
            <a:pPr>
              <a:lnSpc>
                <a:spcPct val="100000"/>
              </a:lnSpc>
              <a:defRPr/>
            </a:pPr>
            <a:endParaRPr lang="ru-RU" sz="2400">
              <a:solidFill>
                <a:srgbClr val="1E467E"/>
              </a:solidFill>
              <a:latin typeface="+mn-lt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2400">
                <a:solidFill>
                  <a:srgbClr val="1E467E"/>
                </a:solidFill>
                <a:latin typeface="+mn-lt"/>
                <a:cs typeface="Arial"/>
              </a:rPr>
              <a:t>УЭТС </a:t>
            </a:r>
            <a:r>
              <a:rPr lang="en-US" sz="2400">
                <a:solidFill>
                  <a:srgbClr val="1E467E"/>
                </a:solidFill>
                <a:latin typeface="+mn-lt"/>
                <a:cs typeface="Arial"/>
              </a:rPr>
              <a:t>- </a:t>
            </a:r>
            <a:r>
              <a:rPr lang="ru-RU" sz="2400" b="1">
                <a:solidFill>
                  <a:srgbClr val="1E467E"/>
                </a:solidFill>
                <a:latin typeface="+mn-lt"/>
                <a:cs typeface="Arial"/>
              </a:rPr>
              <a:t>универсальное решение</a:t>
            </a:r>
            <a:r>
              <a:rPr lang="en-US" sz="2400">
                <a:solidFill>
                  <a:srgbClr val="1E467E"/>
                </a:solidFill>
                <a:latin typeface="+mn-lt"/>
                <a:cs typeface="Arial"/>
              </a:rPr>
              <a:t>, </a:t>
            </a:r>
            <a:r>
              <a:rPr lang="ru-RU" sz="2400">
                <a:solidFill>
                  <a:srgbClr val="1E467E"/>
                </a:solidFill>
                <a:latin typeface="+mn-lt"/>
                <a:cs typeface="Arial"/>
              </a:rPr>
              <a:t>позволяющее использовать его</a:t>
            </a:r>
            <a:endParaRPr lang="en-US" sz="2400">
              <a:solidFill>
                <a:srgbClr val="1E467E"/>
              </a:solidFill>
              <a:latin typeface="+mn-lt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2400">
                <a:solidFill>
                  <a:srgbClr val="1E467E"/>
                </a:solidFill>
                <a:latin typeface="+mn-lt"/>
                <a:cs typeface="Arial"/>
              </a:rPr>
              <a:t>и в отдельной компании, и в холдинге любого вида.</a:t>
            </a:r>
          </a:p>
          <a:p>
            <a:pPr>
              <a:lnSpc>
                <a:spcPct val="100000"/>
              </a:lnSpc>
              <a:defRPr/>
            </a:pPr>
            <a:endParaRPr lang="ru-RU" sz="2400">
              <a:solidFill>
                <a:srgbClr val="1E467E"/>
              </a:solidFill>
              <a:latin typeface="+mn-lt"/>
              <a:cs typeface="Arial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9860402">
            <a:off x="9060603" y="3849957"/>
            <a:ext cx="2656559" cy="2646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9982748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5958590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000">
                <a:solidFill>
                  <a:srgbClr val="0079BE"/>
                </a:solidFill>
                <a:latin typeface="Bahnschrift SemiLight Condensed"/>
                <a:cs typeface="Arial"/>
              </a:rPr>
              <a:t>НАШИ ПРЕИМУЩЕСТВА</a:t>
            </a:r>
            <a:endParaRPr/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595440" y="6492875"/>
            <a:ext cx="484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2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Заголовок 1"/>
          <p:cNvSpPr txBox="1"/>
          <p:nvPr/>
        </p:nvSpPr>
        <p:spPr bwMode="auto">
          <a:xfrm>
            <a:off x="808646" y="1113910"/>
            <a:ext cx="10599583" cy="4927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>
                <a:solidFill>
                  <a:srgbClr val="1E467E"/>
                </a:solidFill>
                <a:cs typeface="Arial"/>
              </a:rPr>
              <a:t>Реализация на базе отечественного и свободно распространяемого ПО в соответствии с рекомендациями Минцифры России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>
                <a:solidFill>
                  <a:srgbClr val="1E467E"/>
                </a:solidFill>
                <a:cs typeface="Arial"/>
              </a:rPr>
              <a:t>Кроссплатформенное решение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>
                <a:solidFill>
                  <a:srgbClr val="1E467E"/>
                </a:solidFill>
                <a:cs typeface="Arial"/>
              </a:rPr>
              <a:t>Единая техническая поддержка и централизованное обновление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>
                <a:solidFill>
                  <a:srgbClr val="1E467E"/>
                </a:solidFill>
                <a:cs typeface="Arial"/>
              </a:rPr>
              <a:t>Индивидуальное контентное администрирование собственных телефонных справочников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>
                <a:solidFill>
                  <a:srgbClr val="1E467E"/>
                </a:solidFill>
                <a:cs typeface="Arial"/>
              </a:rPr>
              <a:t>Возможность установки на локальные ресурсы компании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>
                <a:solidFill>
                  <a:srgbClr val="1E467E"/>
                </a:solidFill>
                <a:cs typeface="Arial"/>
              </a:rPr>
              <a:t>Эргономичный интерфейс, удобство использования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>
                <a:solidFill>
                  <a:srgbClr val="1E467E"/>
                </a:solidFill>
                <a:cs typeface="Arial"/>
              </a:rPr>
              <a:t>Оптимизация процессов ведения</a:t>
            </a:r>
            <a:endParaRPr/>
          </a:p>
          <a:p>
            <a:pPr marL="342900" indent="-342900">
              <a:lnSpc>
                <a:spcPct val="100000"/>
              </a:lnSpc>
              <a:buFont typeface="Arial"/>
              <a:buChar char="•"/>
              <a:defRPr/>
            </a:pPr>
            <a:endParaRPr lang="ru-RU" sz="2400">
              <a:solidFill>
                <a:srgbClr val="1E467E"/>
              </a:solidFill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  <a:defRPr/>
            </a:pPr>
            <a:endParaRPr lang="ru-RU" sz="2400">
              <a:solidFill>
                <a:srgbClr val="1E467E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9982748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5958590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000">
                <a:solidFill>
                  <a:srgbClr val="0079BE"/>
                </a:solidFill>
                <a:latin typeface="Bahnschrift SemiLight Condensed"/>
                <a:cs typeface="Arial"/>
              </a:rPr>
              <a:t>НАШИ ДОСТИЖЕНИЯ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595440" y="6492875"/>
            <a:ext cx="484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3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Заголовок 1"/>
          <p:cNvSpPr txBox="1"/>
          <p:nvPr/>
        </p:nvSpPr>
        <p:spPr bwMode="auto">
          <a:xfrm>
            <a:off x="977999" y="810198"/>
            <a:ext cx="4302525" cy="1244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ru-RU" sz="2400" b="1">
                <a:solidFill>
                  <a:srgbClr val="1E467E"/>
                </a:solidFill>
                <a:cs typeface="Arial"/>
              </a:rPr>
              <a:t>Получено Свидетельство о государственной регистрации программы для ЭВМ в Роспатент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66479" y="2458895"/>
            <a:ext cx="2525564" cy="355462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Заголовок 1"/>
          <p:cNvSpPr txBox="1"/>
          <p:nvPr/>
        </p:nvSpPr>
        <p:spPr bwMode="auto">
          <a:xfrm>
            <a:off x="6745399" y="1021999"/>
            <a:ext cx="4302525" cy="1244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ru-RU" sz="2400" b="1">
                <a:solidFill>
                  <a:srgbClr val="1E467E"/>
                </a:solidFill>
                <a:cs typeface="Arial"/>
              </a:rPr>
              <a:t>Сведения о программе включены в  Реестр отечественного ПО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32328" y="2458895"/>
            <a:ext cx="4128667" cy="3554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/>
          <p:nvPr/>
        </p:nvSpPr>
        <p:spPr bwMode="auto">
          <a:xfrm>
            <a:off x="150080" y="6355805"/>
            <a:ext cx="9982748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sp>
        <p:nvSpPr>
          <p:cNvPr id="19" name="Заголовок 1"/>
          <p:cNvSpPr txBox="1"/>
          <p:nvPr/>
        </p:nvSpPr>
        <p:spPr bwMode="auto">
          <a:xfrm>
            <a:off x="981856" y="262303"/>
            <a:ext cx="5958590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000">
                <a:solidFill>
                  <a:srgbClr val="0079BE"/>
                </a:solidFill>
                <a:latin typeface="Bahnschrift SemiLight Condensed"/>
                <a:cs typeface="Arial"/>
              </a:rPr>
              <a:t>ТИРАЖИРУЕМОЕ РЕШЕНИЕ</a:t>
            </a:r>
            <a:endParaRPr/>
          </a:p>
        </p:txBody>
      </p:sp>
      <p:sp>
        <p:nvSpPr>
          <p:cNvPr id="20" name="Slide Number Placeholder 2"/>
          <p:cNvSpPr txBox="1"/>
          <p:nvPr/>
        </p:nvSpPr>
        <p:spPr bwMode="auto">
          <a:xfrm>
            <a:off x="11595440" y="6492875"/>
            <a:ext cx="484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4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Заголовок 1"/>
          <p:cNvSpPr txBox="1"/>
          <p:nvPr/>
        </p:nvSpPr>
        <p:spPr bwMode="auto">
          <a:xfrm>
            <a:off x="1600503" y="1113910"/>
            <a:ext cx="4721296" cy="64303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ru-RU" sz="2400" b="1">
                <a:solidFill>
                  <a:srgbClr val="1E467E"/>
                </a:solidFill>
                <a:cs typeface="Arial"/>
              </a:rPr>
              <a:t>Варианты подключения к УЭТС</a:t>
            </a:r>
            <a:endParaRPr lang="ru-RU" sz="2400">
              <a:solidFill>
                <a:srgbClr val="1E467E"/>
              </a:solidFill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  <a:defRPr/>
            </a:pPr>
            <a:endParaRPr lang="ru-RU" sz="2400">
              <a:solidFill>
                <a:srgbClr val="1E467E"/>
              </a:solidFill>
              <a:cs typeface="Arial"/>
            </a:endParaRPr>
          </a:p>
        </p:txBody>
      </p:sp>
      <p:sp>
        <p:nvSpPr>
          <p:cNvPr id="25" name="Заголовок 1"/>
          <p:cNvSpPr txBox="1"/>
          <p:nvPr/>
        </p:nvSpPr>
        <p:spPr bwMode="auto">
          <a:xfrm>
            <a:off x="981856" y="1831895"/>
            <a:ext cx="10599583" cy="2019417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19138" indent="-363538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 b="1">
                <a:solidFill>
                  <a:srgbClr val="1E467E"/>
                </a:solidFill>
                <a:cs typeface="Arial"/>
              </a:rPr>
              <a:t>УЭТС как услуга </a:t>
            </a:r>
            <a:r>
              <a:rPr lang="ru-RU" sz="2400">
                <a:solidFill>
                  <a:srgbClr val="1E467E"/>
                </a:solidFill>
                <a:cs typeface="Arial"/>
              </a:rPr>
              <a:t>- хостинг на Единой технической платформе - целевое использование УЭТС (планируется в 2025 г) </a:t>
            </a:r>
            <a:endParaRPr/>
          </a:p>
          <a:p>
            <a:pPr marL="719138" indent="-363538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 b="1">
                <a:solidFill>
                  <a:srgbClr val="1E467E"/>
                </a:solidFill>
                <a:cs typeface="Arial"/>
              </a:rPr>
              <a:t>УЭТС как продукт </a:t>
            </a:r>
            <a:r>
              <a:rPr lang="ru-RU" sz="2400">
                <a:solidFill>
                  <a:srgbClr val="1E467E"/>
                </a:solidFill>
                <a:cs typeface="Arial"/>
              </a:rPr>
              <a:t>- локальная установка на ресурсах компании</a:t>
            </a:r>
            <a:endParaRPr/>
          </a:p>
          <a:p>
            <a:pPr marL="342900" indent="-342900">
              <a:lnSpc>
                <a:spcPct val="100000"/>
              </a:lnSpc>
              <a:buFont typeface="Arial"/>
              <a:buChar char="•"/>
              <a:defRPr/>
            </a:pPr>
            <a:endParaRPr lang="ru-RU" sz="2400">
              <a:solidFill>
                <a:srgbClr val="1E467E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9982748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5958590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000">
                <a:solidFill>
                  <a:srgbClr val="0079BE"/>
                </a:solidFill>
                <a:latin typeface="Bahnschrift SemiLight Condensed"/>
                <a:cs typeface="Arial"/>
              </a:rPr>
              <a:t>УЭТС КАК УСЛУГА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595440" y="6492875"/>
            <a:ext cx="484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5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06367" y="810198"/>
            <a:ext cx="7719210" cy="5381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26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6273205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cxnSp>
        <p:nvCxnSpPr>
          <p:cNvPr id="15" name="Straight Connector 14"/>
          <p:cNvCxnSpPr>
            <a:cxnSpLocks/>
            <a:endCxn id="18" idx="3"/>
          </p:cNvCxnSpPr>
          <p:nvPr/>
        </p:nvCxnSpPr>
        <p:spPr bwMode="auto">
          <a:xfrm flipH="1" flipV="1">
            <a:off x="8949128" y="453454"/>
            <a:ext cx="2888477" cy="7495"/>
          </a:xfrm>
          <a:prstGeom prst="line">
            <a:avLst/>
          </a:prstGeom>
          <a:ln w="12700">
            <a:solidFill>
              <a:srgbClr val="0079B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7967272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000">
                <a:solidFill>
                  <a:srgbClr val="0079BE"/>
                </a:solidFill>
                <a:latin typeface="Bahnschrift SemiLight Condensed"/>
                <a:cs typeface="Arial"/>
              </a:rPr>
              <a:t>УЭТС КАК ПРОДУКТ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671417" y="6492875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6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41389" y="810198"/>
            <a:ext cx="6581874" cy="5359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26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6273205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cxnSp>
        <p:nvCxnSpPr>
          <p:cNvPr id="15" name="Straight Connector 14"/>
          <p:cNvCxnSpPr>
            <a:cxnSpLocks/>
            <a:endCxn id="18" idx="3"/>
          </p:cNvCxnSpPr>
          <p:nvPr/>
        </p:nvCxnSpPr>
        <p:spPr bwMode="auto">
          <a:xfrm flipH="1" flipV="1">
            <a:off x="8949128" y="453454"/>
            <a:ext cx="2888477" cy="7495"/>
          </a:xfrm>
          <a:prstGeom prst="line">
            <a:avLst/>
          </a:prstGeom>
          <a:ln w="12700">
            <a:solidFill>
              <a:srgbClr val="0079B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/>
          <p:nvPr/>
        </p:nvSpPr>
        <p:spPr bwMode="auto">
          <a:xfrm>
            <a:off x="981856" y="262303"/>
            <a:ext cx="7967272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>
                <a:solidFill>
                  <a:srgbClr val="0079BE"/>
                </a:solidFill>
                <a:latin typeface="Bahnschrift SemiLight Condensed"/>
              </a:rPr>
              <a:t>УЭТС - ЕДИНОЕ ОКНО К СПРАВОЧНИКАМ ОТРАСЛИ</a:t>
            </a:r>
            <a:endParaRPr lang="ru-RU" sz="1600" i="1">
              <a:solidFill>
                <a:schemeClr val="bg1">
                  <a:lumMod val="50000"/>
                </a:schemeClr>
              </a:solidFill>
              <a:latin typeface="Bahnschrift SemiLight Condensed"/>
            </a:endParaRP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671417" y="6492875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7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54752" y="431247"/>
            <a:ext cx="6066664" cy="5924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 bwMode="auto">
          <a:xfrm flipH="1">
            <a:off x="0" y="6280855"/>
            <a:ext cx="8896662" cy="0"/>
          </a:xfrm>
          <a:prstGeom prst="line">
            <a:avLst/>
          </a:prstGeom>
          <a:ln w="12700">
            <a:gradFill>
              <a:gsLst>
                <a:gs pos="0">
                  <a:schemeClr val="bg1"/>
                </a:gs>
                <a:gs pos="100000">
                  <a:srgbClr val="0079B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/>
          <p:nvPr/>
        </p:nvSpPr>
        <p:spPr bwMode="auto">
          <a:xfrm>
            <a:off x="150080" y="6355805"/>
            <a:ext cx="6273205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1800">
                <a:solidFill>
                  <a:srgbClr val="1E467E"/>
                </a:solidFill>
                <a:latin typeface="Bahnschrift Light Condensed"/>
                <a:cs typeface="Arial"/>
              </a:rPr>
              <a:t>Универсальный электронный телефонный справочник</a:t>
            </a:r>
            <a:endParaRPr/>
          </a:p>
        </p:txBody>
      </p:sp>
      <p:cxnSp>
        <p:nvCxnSpPr>
          <p:cNvPr id="15" name="Straight Connector 14"/>
          <p:cNvCxnSpPr>
            <a:cxnSpLocks/>
            <a:endCxn id="18" idx="3"/>
          </p:cNvCxnSpPr>
          <p:nvPr/>
        </p:nvCxnSpPr>
        <p:spPr bwMode="auto">
          <a:xfrm flipH="1" flipV="1">
            <a:off x="9080873" y="453454"/>
            <a:ext cx="2888477" cy="7495"/>
          </a:xfrm>
          <a:prstGeom prst="line">
            <a:avLst/>
          </a:prstGeom>
          <a:ln w="12700">
            <a:solidFill>
              <a:srgbClr val="0079B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/>
          <p:nvPr/>
        </p:nvSpPr>
        <p:spPr bwMode="auto">
          <a:xfrm>
            <a:off x="1113601" y="262303"/>
            <a:ext cx="7967272" cy="382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600">
                <a:solidFill>
                  <a:srgbClr val="0079BE"/>
                </a:solidFill>
                <a:latin typeface="Bahnschrift SemiLight Condensed"/>
              </a:rPr>
              <a:t>ГЛАВНАЯ. Поиск по ФИО </a:t>
            </a:r>
          </a:p>
        </p:txBody>
      </p:sp>
      <p:sp>
        <p:nvSpPr>
          <p:cNvPr id="2" name="Slide Number Placeholder 2"/>
          <p:cNvSpPr txBox="1"/>
          <p:nvPr/>
        </p:nvSpPr>
        <p:spPr bwMode="auto">
          <a:xfrm>
            <a:off x="11671417" y="6492875"/>
            <a:ext cx="370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CFE023-8725-44CF-B436-ECAEC343EB3D}" type="slidenum">
              <a:rPr lang="ru-RU" sz="1600" b="1">
                <a:solidFill>
                  <a:schemeClr val="bg1"/>
                </a:solidFill>
                <a:latin typeface="Arial"/>
                <a:cs typeface="Arial"/>
              </a:rPr>
              <a:t>8</a:t>
            </a:fld>
            <a:endParaRPr lang="ru-RU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364" y="787416"/>
            <a:ext cx="10010695" cy="5309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26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292</Words>
  <Application>Microsoft Office PowerPoint</Application>
  <DocSecurity>0</DocSecurity>
  <PresentationFormat>Широкоэкранный</PresentationFormat>
  <Paragraphs>73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Bahnschrift Condensed</vt:lpstr>
      <vt:lpstr>Bahnschrift Light Condensed</vt:lpstr>
      <vt:lpstr>Bahnschrift SemiLight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ООО "Газпром информ"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Возможность импортозамещения?</dc:title>
  <dc:subject/>
  <dc:creator>Евсюкова Татьяна Евгеньевна</dc:creator>
  <cp:keywords/>
  <dc:description/>
  <cp:lastModifiedBy>Лушникова Ирина Анатольевна</cp:lastModifiedBy>
  <cp:revision>129</cp:revision>
  <dcterms:created xsi:type="dcterms:W3CDTF">2021-05-27T09:00:06Z</dcterms:created>
  <dcterms:modified xsi:type="dcterms:W3CDTF">2025-03-18T11:39:32Z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0x010100DE0510E13703F4459DB0EF0F7801A200</vt:lpwstr>
  </property>
</Properties>
</file>