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TART-UMD/gt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eyKumin/SW_Global_Terroris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C8D49-3231-4EEA-A461-FCC003F10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параметров распределения потоков сложной структуры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3E8286-7EDC-4F18-9697-D326754AD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Выполнил: студент группы 381603-3 Кумин Алексей</a:t>
            </a:r>
            <a:br>
              <a:rPr lang="ru-RU" dirty="0"/>
            </a:br>
            <a:r>
              <a:rPr lang="ru-RU" dirty="0"/>
              <a:t>Научный руководитель: Кудрявцев Евгений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390643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21A2E-1896-4B84-B872-240D592A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BA1628-EA19-4B07-9F3C-A34102EB4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ходе работы были сделаны:</a:t>
            </a:r>
          </a:p>
          <a:p>
            <a:pPr lvl="1"/>
            <a:r>
              <a:rPr lang="ru-RU" dirty="0"/>
              <a:t>Реализация нелокальных способов описания потоков сложной структуры</a:t>
            </a:r>
          </a:p>
          <a:p>
            <a:pPr lvl="1"/>
            <a:r>
              <a:rPr lang="ru-RU" dirty="0"/>
              <a:t>Оценка параметров и проверка гипотез о распределении</a:t>
            </a:r>
          </a:p>
          <a:p>
            <a:r>
              <a:rPr lang="ru-RU" dirty="0"/>
              <a:t>Нелокальные способы описания входного потока</a:t>
            </a:r>
            <a:r>
              <a:rPr lang="en-US" dirty="0"/>
              <a:t> – </a:t>
            </a:r>
            <a:r>
              <a:rPr lang="ru-RU" dirty="0"/>
              <a:t>упрощает вид входного потока сложной структуры</a:t>
            </a:r>
          </a:p>
          <a:p>
            <a:r>
              <a:rPr lang="ru-RU" dirty="0"/>
              <a:t>Поток сложной структуры – описание вероятностной структуры невозможно</a:t>
            </a:r>
            <a:endParaRPr lang="en-US" dirty="0"/>
          </a:p>
          <a:p>
            <a:r>
              <a:rPr lang="ru-RU" dirty="0"/>
              <a:t>Выборка – база данных террористических актов со всего мира за последние десятки лет (</a:t>
            </a:r>
            <a:r>
              <a:rPr lang="en-US" dirty="0">
                <a:hlinkClick r:id="rId2"/>
              </a:rPr>
              <a:t>Global Terroristic Database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br>
              <a:rPr lang="en-US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994445-B8EE-4947-B334-4FE441C7C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512" y="5305425"/>
            <a:ext cx="62769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8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28948-0332-47EF-B886-656A4E34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методов разбиения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B46FC-7613-4BFD-B1A9-EF332212C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Реализованы два метода(из статьи)</a:t>
            </a:r>
          </a:p>
          <a:p>
            <a:pPr lvl="1"/>
            <a:r>
              <a:rPr lang="en-US" dirty="0"/>
              <a:t>“</a:t>
            </a:r>
            <a:r>
              <a:rPr lang="ru-RU" dirty="0"/>
              <a:t>Нелокальный способ 1</a:t>
            </a:r>
            <a:r>
              <a:rPr lang="en-US" dirty="0"/>
              <a:t>”</a:t>
            </a:r>
            <a:endParaRPr lang="ru-RU" dirty="0"/>
          </a:p>
          <a:p>
            <a:pPr lvl="1"/>
            <a:r>
              <a:rPr lang="en-US" dirty="0"/>
              <a:t>“</a:t>
            </a:r>
            <a:r>
              <a:rPr lang="ru-RU" dirty="0"/>
              <a:t>Нелокальный способ 3</a:t>
            </a:r>
            <a:r>
              <a:rPr lang="en-US" dirty="0"/>
              <a:t>”</a:t>
            </a:r>
            <a:r>
              <a:rPr lang="ru-RU" dirty="0"/>
              <a:t> – обладает большим числом параметров</a:t>
            </a:r>
          </a:p>
          <a:p>
            <a:r>
              <a:rPr lang="ru-RU" dirty="0"/>
              <a:t>Цель методов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ru-RU" dirty="0"/>
              <a:t>Нелокальный способ 3</a:t>
            </a:r>
            <a:r>
              <a:rPr lang="en-US" dirty="0"/>
              <a:t>”</a:t>
            </a:r>
            <a:r>
              <a:rPr lang="ru-RU" dirty="0"/>
              <a:t> обладает большими возможностями для настройки разбиения исследователем, за счет большего числа параметров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9B821-A006-4388-A41D-B7AF8BE59DF5}"/>
              </a:ext>
            </a:extLst>
          </p:cNvPr>
          <p:cNvSpPr txBox="1"/>
          <p:nvPr/>
        </p:nvSpPr>
        <p:spPr>
          <a:xfrm>
            <a:off x="7581529" y="1558031"/>
            <a:ext cx="5681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Е.В. Кудрявцев, М.А. Федоткин «Изучение характеристик транспортного потока высокой плотности» 2013г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B7AD17-445B-4F26-BCD2-369CE6B119C4}"/>
              </a:ext>
            </a:extLst>
          </p:cNvPr>
          <p:cNvSpPr/>
          <p:nvPr/>
        </p:nvSpPr>
        <p:spPr>
          <a:xfrm>
            <a:off x="4083728" y="3377952"/>
            <a:ext cx="1313895" cy="58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Исходный поток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B830D99-0ABE-4FB8-8D52-E4419CD1C55F}"/>
              </a:ext>
            </a:extLst>
          </p:cNvPr>
          <p:cNvSpPr/>
          <p:nvPr/>
        </p:nvSpPr>
        <p:spPr>
          <a:xfrm>
            <a:off x="5949519" y="3377952"/>
            <a:ext cx="1313895" cy="58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Алгоритм разбиения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9E024CF-7A74-42D2-920B-610D1CA95A32}"/>
              </a:ext>
            </a:extLst>
          </p:cNvPr>
          <p:cNvCxnSpPr>
            <a:endCxn id="6" idx="1"/>
          </p:cNvCxnSpPr>
          <p:nvPr/>
        </p:nvCxnSpPr>
        <p:spPr>
          <a:xfrm>
            <a:off x="5397623" y="3669966"/>
            <a:ext cx="551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7A842138-BADD-4DA2-A98B-C8DEA40BE7CD}"/>
                  </a:ext>
                </a:extLst>
              </p:cNvPr>
              <p:cNvSpPr/>
              <p:nvPr/>
            </p:nvSpPr>
            <p:spPr>
              <a:xfrm>
                <a:off x="7922210" y="3085937"/>
                <a:ext cx="3493734" cy="5840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Последовательность пачек заявок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7A842138-BADD-4DA2-A98B-C8DEA40BE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3085937"/>
                <a:ext cx="3493734" cy="584029"/>
              </a:xfrm>
              <a:prstGeom prst="rect">
                <a:avLst/>
              </a:prstGeom>
              <a:blipFill>
                <a:blip r:embed="rId2"/>
                <a:stretch>
                  <a:fillRect t="-9184" b="-204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67549FA-2E4A-493B-B2E4-B969F777C280}"/>
              </a:ext>
            </a:extLst>
          </p:cNvPr>
          <p:cNvCxnSpPr/>
          <p:nvPr/>
        </p:nvCxnSpPr>
        <p:spPr>
          <a:xfrm flipV="1">
            <a:off x="7263414" y="3377952"/>
            <a:ext cx="658796" cy="29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BDBA38DB-5C80-4400-A159-1A1A1479FDB3}"/>
                  </a:ext>
                </a:extLst>
              </p:cNvPr>
              <p:cNvSpPr/>
              <p:nvPr/>
            </p:nvSpPr>
            <p:spPr>
              <a:xfrm>
                <a:off x="7922210" y="3820299"/>
                <a:ext cx="3493735" cy="5840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Последовательность времен приходов между пачками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BDBA38DB-5C80-4400-A159-1A1A1479F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3820299"/>
                <a:ext cx="3493735" cy="584029"/>
              </a:xfrm>
              <a:prstGeom prst="rect">
                <a:avLst/>
              </a:prstGeom>
              <a:blipFill>
                <a:blip r:embed="rId3"/>
                <a:stretch>
                  <a:fillRect t="-9278" b="-206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2722516-397C-4248-B73A-9B4B1C36ADDF}"/>
              </a:ext>
            </a:extLst>
          </p:cNvPr>
          <p:cNvCxnSpPr>
            <a:cxnSpLocks/>
          </p:cNvCxnSpPr>
          <p:nvPr/>
        </p:nvCxnSpPr>
        <p:spPr>
          <a:xfrm>
            <a:off x="7263414" y="3669966"/>
            <a:ext cx="658796" cy="44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28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57B82-4843-4479-ACC4-B3B6DBEF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A87813-36AC-4E5A-8A21-46C2E233B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83" y="187001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Из базы данных выделена выборка событий для России и США</a:t>
            </a:r>
            <a:endParaRPr lang="en-US" dirty="0"/>
          </a:p>
          <a:p>
            <a:r>
              <a:rPr lang="ru-RU" dirty="0"/>
              <a:t>Полученные после применения методов последовательности проходят проверку на независимость критерием Валлиса-Мура (</a:t>
            </a:r>
            <a:r>
              <a:rPr lang="el-GR" dirty="0"/>
              <a:t>α</a:t>
            </a:r>
            <a:r>
              <a:rPr lang="ru-RU" dirty="0"/>
              <a:t>=0.05)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Результаты показывают, что методы позволяют упростить выборку и разделить ее на последовательности </a:t>
            </a:r>
            <a:r>
              <a:rPr lang="ru-RU" dirty="0" err="1"/>
              <a:t>н.о.р</a:t>
            </a:r>
            <a:r>
              <a:rPr lang="ru-RU" dirty="0"/>
              <a:t>. </a:t>
            </a:r>
            <a:r>
              <a:rPr lang="ru-RU" dirty="0" err="1"/>
              <a:t>с.в</a:t>
            </a:r>
            <a:r>
              <a:rPr lang="ru-RU" dirty="0"/>
              <a:t>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1222524-F4ED-4150-B94C-E0E16AC93410}"/>
              </a:ext>
            </a:extLst>
          </p:cNvPr>
          <p:cNvSpPr txBox="1">
            <a:spLocks/>
          </p:cNvSpPr>
          <p:nvPr/>
        </p:nvSpPr>
        <p:spPr>
          <a:xfrm>
            <a:off x="447583" y="3553725"/>
            <a:ext cx="4958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Результаты применения первого метода (Россия</a:t>
            </a:r>
            <a:r>
              <a:rPr lang="en-US" sz="2400" dirty="0"/>
              <a:t>)</a:t>
            </a:r>
            <a:r>
              <a:rPr lang="ru-RU" sz="2400" dirty="0"/>
              <a:t>:</a:t>
            </a:r>
          </a:p>
          <a:p>
            <a:endParaRPr lang="ru-RU" sz="24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2ABAF51-5C0C-4779-A680-C0AE4EFBC379}"/>
              </a:ext>
            </a:extLst>
          </p:cNvPr>
          <p:cNvSpPr txBox="1">
            <a:spLocks/>
          </p:cNvSpPr>
          <p:nvPr/>
        </p:nvSpPr>
        <p:spPr>
          <a:xfrm>
            <a:off x="6198071" y="3553725"/>
            <a:ext cx="4958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Результаты применения второго метода (США):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20B20F-B221-4CF0-96E4-570A73857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20" y="4296668"/>
            <a:ext cx="5507206" cy="10182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AE684B-C144-49D2-BDD3-71A90ADC9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76" y="4365847"/>
            <a:ext cx="4958919" cy="9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2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97979-6F96-4FAE-8152-37ED830E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параметров и проверка гипотез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8D2BA315-A812-457B-B0DF-F958CB6B2C2E}"/>
                  </a:ext>
                </a:extLst>
              </p:cNvPr>
              <p:cNvSpPr/>
              <p:nvPr/>
            </p:nvSpPr>
            <p:spPr>
              <a:xfrm>
                <a:off x="704753" y="2621280"/>
                <a:ext cx="3493734" cy="5840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Последовательность пачек заявок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8D2BA315-A812-457B-B0DF-F958CB6B2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53" y="2621280"/>
                <a:ext cx="3493734" cy="584029"/>
              </a:xfrm>
              <a:prstGeom prst="rect">
                <a:avLst/>
              </a:prstGeom>
              <a:blipFill>
                <a:blip r:embed="rId2"/>
                <a:stretch>
                  <a:fillRect t="-9184" b="-193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0A482E8E-0A3E-4676-A060-DA76BF7CFD35}"/>
                  </a:ext>
                </a:extLst>
              </p:cNvPr>
              <p:cNvSpPr/>
              <p:nvPr/>
            </p:nvSpPr>
            <p:spPr>
              <a:xfrm>
                <a:off x="704752" y="3355642"/>
                <a:ext cx="3493735" cy="5840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Разность времени прихода между пачками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0A482E8E-0A3E-4676-A060-DA76BF7CF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52" y="3355642"/>
                <a:ext cx="3493735" cy="584029"/>
              </a:xfrm>
              <a:prstGeom prst="rect">
                <a:avLst/>
              </a:prstGeom>
              <a:blipFill>
                <a:blip r:embed="rId3"/>
                <a:stretch>
                  <a:fillRect t="-9184" b="-204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4D2867E-61B4-4BBB-8455-941AC1B769E8}"/>
              </a:ext>
            </a:extLst>
          </p:cNvPr>
          <p:cNvSpPr/>
          <p:nvPr/>
        </p:nvSpPr>
        <p:spPr>
          <a:xfrm>
            <a:off x="4868753" y="2621280"/>
            <a:ext cx="2557509" cy="58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Смесь 2х распределений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D1E5634-F7D8-450A-AE15-42BFF288A062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4198487" y="2913295"/>
            <a:ext cx="67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C399533-E01E-4262-9345-7635C487D518}"/>
              </a:ext>
            </a:extLst>
          </p:cNvPr>
          <p:cNvSpPr/>
          <p:nvPr/>
        </p:nvSpPr>
        <p:spPr>
          <a:xfrm>
            <a:off x="4868752" y="3355642"/>
            <a:ext cx="2557509" cy="58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Смещенное показательное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08ECFA1-2F67-4746-BA8F-DAC0A28B7F2E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>
            <a:off x="4198487" y="3647657"/>
            <a:ext cx="670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553F6043-0FCF-45E3-B283-435AA16FB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88" y="1710096"/>
            <a:ext cx="10515600" cy="4351338"/>
          </a:xfrm>
        </p:spPr>
        <p:txBody>
          <a:bodyPr/>
          <a:lstStyle/>
          <a:p>
            <a:r>
              <a:rPr lang="ru-RU" dirty="0"/>
              <a:t>Для последовательностей были предложены следующие распределения: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Параметры оценивались методом моментов, а проверка гипотез проводилась критерием хи-квадрат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EFE2765-2149-465F-BD64-1B5B7EE652CE}"/>
              </a:ext>
            </a:extLst>
          </p:cNvPr>
          <p:cNvSpPr/>
          <p:nvPr/>
        </p:nvSpPr>
        <p:spPr>
          <a:xfrm>
            <a:off x="7851101" y="2263324"/>
            <a:ext cx="2557509" cy="58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Пуассоновское + пуассоновское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A9A135F-6645-443D-AFDD-D4025BB20AED}"/>
              </a:ext>
            </a:extLst>
          </p:cNvPr>
          <p:cNvSpPr/>
          <p:nvPr/>
        </p:nvSpPr>
        <p:spPr>
          <a:xfrm>
            <a:off x="7851101" y="2992283"/>
            <a:ext cx="2557509" cy="58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Геометрическое + пуассоновское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5FDA86D-3784-45FC-B7A3-27ACDDB3D325}"/>
              </a:ext>
            </a:extLst>
          </p:cNvPr>
          <p:cNvCxnSpPr>
            <a:stCxn id="17" idx="1"/>
            <a:endCxn id="6" idx="3"/>
          </p:cNvCxnSpPr>
          <p:nvPr/>
        </p:nvCxnSpPr>
        <p:spPr>
          <a:xfrm flipH="1">
            <a:off x="7426262" y="2555339"/>
            <a:ext cx="424839" cy="35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8FD76BE-D495-4FB0-BA5F-E1A29F339A48}"/>
              </a:ext>
            </a:extLst>
          </p:cNvPr>
          <p:cNvCxnSpPr>
            <a:stCxn id="18" idx="1"/>
            <a:endCxn id="6" idx="3"/>
          </p:cNvCxnSpPr>
          <p:nvPr/>
        </p:nvCxnSpPr>
        <p:spPr>
          <a:xfrm flipH="1" flipV="1">
            <a:off x="7426262" y="2913295"/>
            <a:ext cx="424839" cy="37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80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28FFE-A7E2-4205-8E68-D54303C0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849CB2-03FC-40B2-9536-2FD2A14C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996"/>
            <a:ext cx="10515600" cy="4942967"/>
          </a:xfrm>
        </p:spPr>
        <p:txBody>
          <a:bodyPr>
            <a:normAutofit/>
          </a:bodyPr>
          <a:lstStyle/>
          <a:p>
            <a:r>
              <a:rPr lang="ru-RU" sz="2400" dirty="0"/>
              <a:t>Результаты показали, что геометрическое распределение лучше описывает поток количества событий</a:t>
            </a:r>
          </a:p>
          <a:p>
            <a:r>
              <a:rPr lang="ru-RU" sz="2400" dirty="0"/>
              <a:t>Смещенное показательное так же хорошо описывает поток поступлений пачек</a:t>
            </a:r>
          </a:p>
          <a:p>
            <a:r>
              <a:rPr lang="ru-RU" sz="2400" dirty="0"/>
              <a:t>Результаты справедливы как для России так и для США</a:t>
            </a:r>
          </a:p>
          <a:p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EFF53C-D703-43C7-B458-F0A69C613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07" y="3205486"/>
            <a:ext cx="5503882" cy="35272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C2BCEF-BA74-4ACD-9B90-C56EABEA3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430" y="3205486"/>
            <a:ext cx="5592974" cy="35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551EF-844D-4D2E-8B9C-6B9A973A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файлы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2F82BF-6E67-4178-8159-A742FB057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https://github.com/AlexeyKumin/SW_Global_Terrorism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2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2728</TotalTime>
  <Words>315</Words>
  <Application>Microsoft Office PowerPoint</Application>
  <PresentationFormat>Широкоэкранный</PresentationFormat>
  <Paragraphs>51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Тема Office</vt:lpstr>
      <vt:lpstr>Оценка параметров распределения потоков сложной структуры</vt:lpstr>
      <vt:lpstr>Описание работы</vt:lpstr>
      <vt:lpstr>Реализация методов разбиения</vt:lpstr>
      <vt:lpstr>Результаты</vt:lpstr>
      <vt:lpstr>Оценка параметров и проверка гипотез </vt:lpstr>
      <vt:lpstr>Результаты</vt:lpstr>
      <vt:lpstr>Исходные файлы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Кумин</dc:creator>
  <cp:lastModifiedBy>Алексей Кумин</cp:lastModifiedBy>
  <cp:revision>37</cp:revision>
  <dcterms:created xsi:type="dcterms:W3CDTF">2020-06-03T17:12:56Z</dcterms:created>
  <dcterms:modified xsi:type="dcterms:W3CDTF">2020-06-09T09:49:34Z</dcterms:modified>
</cp:coreProperties>
</file>