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й" initials="Е" lastIdx="11" clrIdx="0">
    <p:extLst>
      <p:ext uri="{19B8F6BF-5375-455C-9EA6-DF929625EA0E}">
        <p15:presenceInfo xmlns:p15="http://schemas.microsoft.com/office/powerpoint/2012/main" userId="25a169d5970a0415" providerId="Windows Live"/>
      </p:ext>
    </p:extLst>
  </p:cmAuthor>
  <p:cmAuthor id="2" name="Алексей Кумин" initials="АК" lastIdx="1" clrIdx="1">
    <p:extLst>
      <p:ext uri="{19B8F6BF-5375-455C-9EA6-DF929625EA0E}">
        <p15:presenceInfo xmlns:p15="http://schemas.microsoft.com/office/powerpoint/2012/main" userId="010f5b56efaa10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3:13:36.366" idx="3">
    <p:pos x="10" y="10"/>
    <p:text>Слушатели не читали статью и не знают эти методы.
Надо написать подробнее, например
1 способ разбиения с параметром близости h
2 способ разбиения - поэтапный с параметрами h0, h1, ...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3:26:26.518" idx="5">
    <p:pos x="4026" y="1423"/>
    <p:text>Добавить, что исходные данные отвергаются критерием</p:text>
    <p:extLst>
      <p:ext uri="{C676402C-5697-4E1C-873F-D02D1690AC5C}">
        <p15:threadingInfo xmlns:p15="http://schemas.microsoft.com/office/powerpoint/2012/main" timeZoneBias="-180"/>
      </p:ext>
    </p:extLst>
  </p:cm>
  <p:cm authorId="1" dt="2020-06-09T13:27:24.727" idx="6">
    <p:pos x="2494" y="3623"/>
    <p:text>Не упростить, а 
позволяют представить в  виде последовательности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3:32:37.178" idx="7">
    <p:pos x="3610" y="2019"/>
    <p:text>писать f(x) для дискретных случайных величин нельзя
нужно другое обозначение, по сути, это многоугольник распределения</p:text>
    <p:extLst>
      <p:ext uri="{C676402C-5697-4E1C-873F-D02D1690AC5C}">
        <p15:threadingInfo xmlns:p15="http://schemas.microsoft.com/office/powerpoint/2012/main" timeZoneBias="-180"/>
      </p:ext>
    </p:extLst>
  </p:cm>
  <p:cm authorId="1" dt="2020-06-09T13:35:22.968" idx="8">
    <p:pos x="3387" y="806"/>
    <p:text>Надо написать или сказать, что геом. или пуасс. распределение плохо описывает распр. размера группы из-за наличия выбросов
первый путь отбросить значения
второй - рассмотреть смесь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E3FE4CA-3F8C-4E84-9A53-FCCBC3070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7C6333-D8E6-463E-80B0-8D95DCE13A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B66F7-FA06-4502-BE44-48906DEDEA6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7A7A68-D446-4B68-A7B7-910B551D0C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76702-4DD3-4CD6-BB24-18E202418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39BD1-F0FB-4429-B911-E9D38D096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1A55-890C-4176-BF89-A5198C950A4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B549C-04C6-433C-A315-CA2628D1B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38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6C78-42DA-42FB-B08C-D460460518CC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790E-E5F2-48F9-8B02-6A40D2DFDD6B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F8B0-E5E2-4B4A-9C05-DA44EA2C699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813E-91A5-46FC-9D8E-BDCA3E484344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E56-E6F4-4C32-9178-256D4F684E2D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A13E-BB02-489B-BBA1-F8B7AE9CBD9A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951B-FBAB-4A5C-8C3E-5F70390C689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7132-4B2E-4375-91AD-22FD4D3DFB40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97E4-FFD9-423C-B05A-1238378B3A26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CCD-BD95-49F8-AE03-74791F6C97E2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ECC2-70E4-4982-A887-CCEDB396898A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1504-869E-4F43-89CB-7A9EAB85991F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eyKumin/SW_Global_Terrorism" TargetMode="External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C8D49-3231-4EEA-A461-FCC003F10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параметров распределения потоков сложной структуры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3E8286-7EDC-4F18-9697-D326754AD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Выполнил: студент группы 381603-3 Кумин Алексей</a:t>
            </a:r>
            <a:br>
              <a:rPr lang="ru-RU" dirty="0"/>
            </a:br>
            <a:r>
              <a:rPr lang="ru-RU" dirty="0"/>
              <a:t>Научный руководитель: </a:t>
            </a:r>
            <a:br>
              <a:rPr lang="ru-RU" dirty="0"/>
            </a:br>
            <a:r>
              <a:rPr lang="ru-RU" dirty="0"/>
              <a:t>			ассистент Кудрявцев Евгений Владимирович,</a:t>
            </a:r>
            <a:br>
              <a:rPr lang="ru-RU" dirty="0"/>
            </a:br>
            <a:r>
              <a:rPr lang="ru-RU" dirty="0"/>
              <a:t>			профессор Федоткин Михаил Андреевич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73DF2-E884-4EF3-890A-7FFD8E2D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1A2E-1896-4B84-B872-240D592A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A1628-EA19-4B07-9F3C-A34102EB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Необходимо определить вероятностную структуру реального потока</a:t>
            </a:r>
          </a:p>
          <a:p>
            <a:r>
              <a:rPr lang="ru-RU" dirty="0"/>
              <a:t>Представить поток в виде последовательностей независимых случайных величин с помощью нелокальных способов описания </a:t>
            </a:r>
          </a:p>
          <a:p>
            <a:r>
              <a:rPr lang="ru-RU" dirty="0"/>
              <a:t>Реализация методов разбиения потоков сложной структуры</a:t>
            </a:r>
          </a:p>
          <a:p>
            <a:r>
              <a:rPr lang="ru-RU" dirty="0"/>
              <a:t>Оценка параметров и проверка гипотез о виде распределения</a:t>
            </a:r>
            <a:endParaRPr lang="en-US" dirty="0"/>
          </a:p>
          <a:p>
            <a:r>
              <a:rPr lang="ru-RU" dirty="0"/>
              <a:t>Выборка – база данных террористических актов со всего мира за последние десятки лет (</a:t>
            </a:r>
            <a:r>
              <a:rPr lang="en-US" dirty="0">
                <a:hlinkClick r:id="rId2"/>
              </a:rPr>
              <a:t>Global Terroristic Database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br>
              <a:rPr lang="en-US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994445-B8EE-4947-B334-4FE441C7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2" y="5305425"/>
            <a:ext cx="6276975" cy="155257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DD8DDF-E002-4F1B-AE36-00A8D066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28948-0332-47EF-B886-656A4E3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методов разбиения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B46FC-7613-4BFD-B1A9-EF332212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Реализованы два метода</a:t>
            </a:r>
            <a:r>
              <a:rPr lang="en-US" dirty="0"/>
              <a:t> </a:t>
            </a:r>
            <a:r>
              <a:rPr lang="ru-RU" dirty="0"/>
              <a:t>(статья </a:t>
            </a:r>
            <a:r>
              <a:rPr lang="en-US" dirty="0"/>
              <a:t>3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Способ 1 – разбиение с параметром близости </a:t>
            </a:r>
            <a:r>
              <a:rPr lang="en-US" dirty="0"/>
              <a:t>h</a:t>
            </a:r>
            <a:endParaRPr lang="ru-RU" dirty="0"/>
          </a:p>
          <a:p>
            <a:pPr lvl="1"/>
            <a:r>
              <a:rPr lang="ru-RU" dirty="0"/>
              <a:t>Способ 2 – поэтапное разбиение с параметрами близости </a:t>
            </a:r>
            <a:r>
              <a:rPr lang="en-US" dirty="0"/>
              <a:t>(h</a:t>
            </a:r>
            <a:r>
              <a:rPr lang="ru-RU" dirty="0"/>
              <a:t>0</a:t>
            </a:r>
            <a:r>
              <a:rPr lang="en-US" dirty="0"/>
              <a:t>, h</a:t>
            </a:r>
            <a:r>
              <a:rPr lang="ru-RU" dirty="0"/>
              <a:t>1</a:t>
            </a:r>
            <a:r>
              <a:rPr lang="en-US" dirty="0"/>
              <a:t>, h</a:t>
            </a:r>
            <a:r>
              <a:rPr lang="ru-RU" dirty="0"/>
              <a:t>2)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d</a:t>
            </a:r>
            <a:r>
              <a:rPr lang="ru-RU" dirty="0"/>
              <a:t> – лимит требований в пачке </a:t>
            </a:r>
          </a:p>
          <a:p>
            <a:r>
              <a:rPr lang="ru-RU" dirty="0"/>
              <a:t>Цель методов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Способ 2 обладает большими возможностями для настройки разбиения исследователем, за счет большего числа параметров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B7AD17-445B-4F26-BCD2-369CE6B119C4}"/>
              </a:ext>
            </a:extLst>
          </p:cNvPr>
          <p:cNvSpPr/>
          <p:nvPr/>
        </p:nvSpPr>
        <p:spPr>
          <a:xfrm>
            <a:off x="3829728" y="3631952"/>
            <a:ext cx="1313895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Исходный поток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830D99-0ABE-4FB8-8D52-E4419CD1C55F}"/>
              </a:ext>
            </a:extLst>
          </p:cNvPr>
          <p:cNvSpPr/>
          <p:nvPr/>
        </p:nvSpPr>
        <p:spPr>
          <a:xfrm>
            <a:off x="5695519" y="3631952"/>
            <a:ext cx="1313895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Алгоритм разбиения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9E024CF-7A74-42D2-920B-610D1CA95A32}"/>
              </a:ext>
            </a:extLst>
          </p:cNvPr>
          <p:cNvCxnSpPr>
            <a:endCxn id="6" idx="1"/>
          </p:cNvCxnSpPr>
          <p:nvPr/>
        </p:nvCxnSpPr>
        <p:spPr>
          <a:xfrm>
            <a:off x="5143623" y="3923966"/>
            <a:ext cx="551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A842138-BADD-4DA2-A98B-C8DEA40BE7CD}"/>
                  </a:ext>
                </a:extLst>
              </p:cNvPr>
              <p:cNvSpPr/>
              <p:nvPr/>
            </p:nvSpPr>
            <p:spPr>
              <a:xfrm>
                <a:off x="7668210" y="3339937"/>
                <a:ext cx="3493734" cy="584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Последовательность пачек заявок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A842138-BADD-4DA2-A98B-C8DEA40B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10" y="3339937"/>
                <a:ext cx="3493734" cy="584029"/>
              </a:xfrm>
              <a:prstGeom prst="rect">
                <a:avLst/>
              </a:prstGeom>
              <a:blipFill>
                <a:blip r:embed="rId5"/>
                <a:stretch>
                  <a:fillRect t="-9184" b="-193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67549FA-2E4A-493B-B2E4-B969F777C280}"/>
              </a:ext>
            </a:extLst>
          </p:cNvPr>
          <p:cNvCxnSpPr/>
          <p:nvPr/>
        </p:nvCxnSpPr>
        <p:spPr>
          <a:xfrm flipV="1">
            <a:off x="7009414" y="3631952"/>
            <a:ext cx="658796" cy="29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BDBA38DB-5C80-4400-A159-1A1A1479FDB3}"/>
                  </a:ext>
                </a:extLst>
              </p:cNvPr>
              <p:cNvSpPr/>
              <p:nvPr/>
            </p:nvSpPr>
            <p:spPr>
              <a:xfrm>
                <a:off x="7668210" y="4074299"/>
                <a:ext cx="3493735" cy="584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Последовательность времен приходов между пачками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BDBA38DB-5C80-4400-A159-1A1A1479F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10" y="4074299"/>
                <a:ext cx="3493735" cy="584029"/>
              </a:xfrm>
              <a:prstGeom prst="rect">
                <a:avLst/>
              </a:prstGeom>
              <a:blipFill>
                <a:blip r:embed="rId6"/>
                <a:stretch>
                  <a:fillRect t="-9184" b="-20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2722516-397C-4248-B73A-9B4B1C36ADDF}"/>
              </a:ext>
            </a:extLst>
          </p:cNvPr>
          <p:cNvCxnSpPr>
            <a:cxnSpLocks/>
          </p:cNvCxnSpPr>
          <p:nvPr/>
        </p:nvCxnSpPr>
        <p:spPr>
          <a:xfrm>
            <a:off x="7009414" y="3923966"/>
            <a:ext cx="658796" cy="44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2B5F59-560B-4BD3-817E-DD77E109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7B82-4843-4479-ACC4-B3B6DBEF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87813-36AC-4E5A-8A21-46C2E233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3" y="18700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 базы данных выделена выборка событий для России и США</a:t>
            </a:r>
            <a:endParaRPr lang="en-US" dirty="0"/>
          </a:p>
          <a:p>
            <a:r>
              <a:rPr lang="ru-RU" dirty="0"/>
              <a:t>Полученные после применения методов последовательности проходят проверку на независимость критерием Валлиса-Мура (</a:t>
            </a:r>
            <a:r>
              <a:rPr lang="el-GR" dirty="0"/>
              <a:t>α</a:t>
            </a:r>
            <a:r>
              <a:rPr lang="ru-RU" dirty="0"/>
              <a:t>=0.05) – исходные данные отвергаются критерием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Результаты показывают, что методы позволяют представить выборку в виде последовательностей </a:t>
            </a:r>
            <a:r>
              <a:rPr lang="ru-RU" dirty="0" err="1"/>
              <a:t>н.о.р</a:t>
            </a:r>
            <a:r>
              <a:rPr lang="ru-RU" dirty="0"/>
              <a:t>. </a:t>
            </a:r>
            <a:r>
              <a:rPr lang="ru-RU" dirty="0" err="1"/>
              <a:t>с.в</a:t>
            </a:r>
            <a:r>
              <a:rPr lang="ru-RU" dirty="0"/>
              <a:t>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1222524-F4ED-4150-B94C-E0E16AC93410}"/>
              </a:ext>
            </a:extLst>
          </p:cNvPr>
          <p:cNvSpPr txBox="1">
            <a:spLocks/>
          </p:cNvSpPr>
          <p:nvPr/>
        </p:nvSpPr>
        <p:spPr>
          <a:xfrm>
            <a:off x="447583" y="3553725"/>
            <a:ext cx="4958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Результаты применения первого метода (Россия</a:t>
            </a:r>
            <a:r>
              <a:rPr lang="en-US" sz="2400" dirty="0"/>
              <a:t>)</a:t>
            </a:r>
            <a:r>
              <a:rPr lang="ru-RU" sz="2400" dirty="0"/>
              <a:t>:</a:t>
            </a:r>
          </a:p>
          <a:p>
            <a:endParaRPr lang="ru-RU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2ABAF51-5C0C-4779-A680-C0AE4EFBC379}"/>
              </a:ext>
            </a:extLst>
          </p:cNvPr>
          <p:cNvSpPr txBox="1">
            <a:spLocks/>
          </p:cNvSpPr>
          <p:nvPr/>
        </p:nvSpPr>
        <p:spPr>
          <a:xfrm>
            <a:off x="6198071" y="3553725"/>
            <a:ext cx="4958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Результаты применения второго метода (США):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D7DB0DC-4299-4911-BC08-75701A34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508BFB-FFFC-441E-A0C9-9CFC502AA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3" y="4294813"/>
            <a:ext cx="5601265" cy="10200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C65EBA-BC98-43BB-9D64-775EE922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985" y="4290497"/>
            <a:ext cx="5440363" cy="10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97979-6F96-4FAE-8152-37ED830E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параметров и проверка гипотез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8D2BA315-A812-457B-B0DF-F958CB6B2C2E}"/>
                  </a:ext>
                </a:extLst>
              </p:cNvPr>
              <p:cNvSpPr/>
              <p:nvPr/>
            </p:nvSpPr>
            <p:spPr>
              <a:xfrm>
                <a:off x="704812" y="2358522"/>
                <a:ext cx="3493734" cy="584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Последовательность пачек заявок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8D2BA315-A812-457B-B0DF-F958CB6B2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2" y="2358522"/>
                <a:ext cx="3493734" cy="584029"/>
              </a:xfrm>
              <a:prstGeom prst="rect">
                <a:avLst/>
              </a:prstGeom>
              <a:blipFill>
                <a:blip r:embed="rId2"/>
                <a:stretch>
                  <a:fillRect t="-9184" b="-193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A482E8E-0A3E-4676-A060-DA76BF7CFD35}"/>
                  </a:ext>
                </a:extLst>
              </p:cNvPr>
              <p:cNvSpPr/>
              <p:nvPr/>
            </p:nvSpPr>
            <p:spPr>
              <a:xfrm>
                <a:off x="704811" y="3092884"/>
                <a:ext cx="3493735" cy="584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Разность времени прихода между пачками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A482E8E-0A3E-4676-A060-DA76BF7CF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1" y="3092884"/>
                <a:ext cx="3493735" cy="584029"/>
              </a:xfrm>
              <a:prstGeom prst="rect">
                <a:avLst/>
              </a:prstGeom>
              <a:blipFill>
                <a:blip r:embed="rId3"/>
                <a:stretch>
                  <a:fillRect t="-9184" b="-20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D2867E-61B4-4BBB-8455-941AC1B769E8}"/>
              </a:ext>
            </a:extLst>
          </p:cNvPr>
          <p:cNvSpPr/>
          <p:nvPr/>
        </p:nvSpPr>
        <p:spPr>
          <a:xfrm>
            <a:off x="4868812" y="2358522"/>
            <a:ext cx="2557509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Смесь 2х распределений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D1E5634-F7D8-450A-AE15-42BFF288A062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4198546" y="2650537"/>
            <a:ext cx="67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399533-E01E-4262-9345-7635C487D518}"/>
              </a:ext>
            </a:extLst>
          </p:cNvPr>
          <p:cNvSpPr/>
          <p:nvPr/>
        </p:nvSpPr>
        <p:spPr>
          <a:xfrm>
            <a:off x="4868811" y="3092884"/>
            <a:ext cx="2557509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Смещенное показательное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08ECFA1-2F67-4746-BA8F-DAC0A28B7F2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4198546" y="3384899"/>
            <a:ext cx="67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553F6043-0FCF-45E3-B283-435AA16FB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088" y="1710095"/>
                <a:ext cx="10515600" cy="526877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Для последовательностей были предложены следующие распределения: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Формулы для смещенного показательного</a:t>
                </a:r>
                <a:r>
                  <a:rPr lang="en-US" dirty="0"/>
                  <a:t> </a:t>
                </a:r>
                <a:r>
                  <a:rPr lang="ru-RU" dirty="0"/>
                  <a:t>и смеси смещенного пуассоновского + геометрического</a:t>
                </a:r>
                <a:r>
                  <a:rPr lang="en-US" dirty="0"/>
                  <a:t> </a:t>
                </a:r>
                <a:r>
                  <a:rPr lang="ru-RU" dirty="0"/>
                  <a:t>распределений:</a:t>
                </a:r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sup>
                            </m:sSup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ru-RU" i="1"/>
                      <m:t>𝑃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𝜉</m:t>
                            </m:r>
                            <m:r>
                              <a:rPr lang="en-US" i="1"/>
                              <m:t>=</m:t>
                            </m:r>
                            <m:r>
                              <a:rPr lang="ru-RU" i="1"/>
                              <m:t>𝑘</m:t>
                            </m:r>
                          </m:e>
                        </m:d>
                      </m:e>
                    </m:d>
                    <m:r>
                      <a:rPr lang="ru-RU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/>
                        </m:ctrlPr>
                      </m:dPr>
                      <m:e>
                        <m:eqArr>
                          <m:eqArrPr>
                            <m:ctrlPr>
                              <a:rPr lang="ru-RU" i="1"/>
                            </m:ctrlPr>
                          </m:eqArrPr>
                          <m:e>
                            <m:r>
                              <a:rPr lang="ru-RU" i="1"/>
                              <m:t>0, </m:t>
                            </m:r>
                            <m:r>
                              <a:rPr lang="ru-RU" i="1"/>
                              <m:t>𝑘</m:t>
                            </m:r>
                            <m:r>
                              <a:rPr lang="ru-RU" i="1"/>
                              <m:t>&lt;1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a:rPr lang="en-US" i="1"/>
                                  <m:t>𝑝</m:t>
                                </m:r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ru-RU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+(1−</m:t>
                            </m:r>
                            <m:r>
                              <a:rPr lang="en-US" i="1"/>
                              <m:t>𝑝</m:t>
                            </m:r>
                            <m:r>
                              <a:rPr lang="en-US" i="1"/>
                              <m:t>)</m:t>
                            </m:r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ru-RU" i="1"/>
                                    </m:ctrlPr>
                                  </m:sSubSupPr>
                                  <m:e>
                                    <m:r>
                                      <a:rPr lang="en-US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/>
                                      <m:t>𝑘</m:t>
                                    </m:r>
                                    <m:r>
                                      <a:rPr lang="ru-RU" i="1"/>
                                      <m:t>−</m:t>
                                    </m:r>
                                    <m:r>
                                      <a:rPr lang="en-US" i="1"/>
                                      <m:t>1</m:t>
                                    </m:r>
                                  </m:sup>
                                </m:sSubSup>
                              </m:num>
                              <m:den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r>
                                      <a:rPr lang="ru-RU" i="1"/>
                                      <m:t>𝑘</m:t>
                                    </m:r>
                                    <m:r>
                                      <a:rPr lang="ru-RU" i="1"/>
                                      <m:t>−1</m:t>
                                    </m:r>
                                  </m:e>
                                </m:d>
                                <m:r>
                                  <a:rPr lang="ru-RU" i="1"/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a:rPr lang="en-US" i="1"/>
                                  <m:t>𝑒</m:t>
                                </m:r>
                              </m:e>
                              <m:sup>
                                <m:r>
                                  <a:rPr lang="ru-RU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Параметры оценивались методом моментов, а проверка гипотез проводилась критерием хи-квадрат</a:t>
                </a:r>
              </a:p>
            </p:txBody>
          </p:sp>
        </mc:Choice>
        <mc:Fallback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553F6043-0FCF-45E3-B283-435AA16FB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088" y="1710095"/>
                <a:ext cx="10515600" cy="5268774"/>
              </a:xfrm>
              <a:blipFill>
                <a:blip r:embed="rId4"/>
                <a:stretch>
                  <a:fillRect l="-696" t="-24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EFE2765-2149-465F-BD64-1B5B7EE652CE}"/>
              </a:ext>
            </a:extLst>
          </p:cNvPr>
          <p:cNvSpPr/>
          <p:nvPr/>
        </p:nvSpPr>
        <p:spPr>
          <a:xfrm>
            <a:off x="7914534" y="2081980"/>
            <a:ext cx="2739562" cy="74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Смещенное пуассоновское +  Смещенное пуассоновское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A9A135F-6645-443D-AFDD-D4025BB20AED}"/>
              </a:ext>
            </a:extLst>
          </p:cNvPr>
          <p:cNvSpPr/>
          <p:nvPr/>
        </p:nvSpPr>
        <p:spPr>
          <a:xfrm>
            <a:off x="7876479" y="3004622"/>
            <a:ext cx="2889687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Геометрическое + Смещенное пуассоновское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5FDA86D-3784-45FC-B7A3-27ACDDB3D325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flipH="1">
            <a:off x="7426321" y="2454780"/>
            <a:ext cx="488213" cy="19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8FD76BE-D495-4FB0-BA5F-E1A29F339A48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7426321" y="2650537"/>
            <a:ext cx="450158" cy="6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EED5185-414A-4D9C-AEDB-BC72B432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0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28FFE-A7E2-4205-8E68-D54303C0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49CB2-03FC-40B2-9536-2FD2A14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4942967"/>
          </a:xfrm>
        </p:spPr>
        <p:txBody>
          <a:bodyPr>
            <a:normAutofit/>
          </a:bodyPr>
          <a:lstStyle/>
          <a:p>
            <a:r>
              <a:rPr lang="ru-RU" sz="2000" dirty="0"/>
              <a:t>Результаты показали, что смесь</a:t>
            </a:r>
            <a:r>
              <a:rPr lang="en-US" sz="2000" dirty="0"/>
              <a:t> </a:t>
            </a:r>
            <a:r>
              <a:rPr lang="ru-RU" sz="2000" dirty="0"/>
              <a:t>геометрического и пуассоновского к распределение лучше описывает поток количества событий (геометрическое плохо описывает, из-за наличия выбросов – выход: рассмотрение смеси)</a:t>
            </a:r>
          </a:p>
          <a:p>
            <a:r>
              <a:rPr lang="ru-RU" sz="2000" dirty="0"/>
              <a:t>Смещенное показательное так же хорошо описывает поток поступлений пачек</a:t>
            </a:r>
          </a:p>
          <a:p>
            <a:r>
              <a:rPr lang="ru-RU" sz="2000" dirty="0"/>
              <a:t>Результаты справедливы как для России так и для США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B309A8-D6CA-4639-A291-121888DA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74577-67FD-4E63-BD97-19E6C67A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0" y="3016166"/>
            <a:ext cx="5952663" cy="38418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B75548-B47C-4BDD-BCA9-62A2F490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93" y="3029299"/>
            <a:ext cx="5935107" cy="38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53B94-B2F0-4C58-9E72-412AB3BB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9288B-8E83-4A0E-8325-7CFAB9DF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hlinkClick r:id="rId2"/>
              </a:rPr>
              <a:t>https://www.kaggle.com/START-UMD/gtd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hlinkClick r:id="rId3"/>
              </a:rPr>
              <a:t>https://github.com/AlexeyKumin/SW_Global_Terrorism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Кудрявцев Е.В., Федоткин М.А «Изучение характеристик транспортного потока большой плотности», 2013 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Гнеденко Б.В., Коваленко И.Н. «Введение в теорию массового обслуживания» М.: Наука, 1966. — 432 с. 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Федоткин М.А. «Модели в теории вероятностей» ФИЗМАТЛИТ 2012. – 608 с.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EFC2BB-2937-4687-BE52-79CBB00A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73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9166</TotalTime>
  <Words>443</Words>
  <Application>Microsoft Office PowerPoint</Application>
  <PresentationFormat>Широкоэкранный</PresentationFormat>
  <Paragraphs>64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Оценка параметров распределения потоков сложной структуры</vt:lpstr>
      <vt:lpstr>Постановка задачи</vt:lpstr>
      <vt:lpstr>Реализация методов разбиения</vt:lpstr>
      <vt:lpstr>Результаты</vt:lpstr>
      <vt:lpstr>Оценка параметров и проверка гипотез </vt:lpstr>
      <vt:lpstr>Результаты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Кумин</dc:creator>
  <cp:lastModifiedBy>Алексей Кумин</cp:lastModifiedBy>
  <cp:revision>61</cp:revision>
  <dcterms:created xsi:type="dcterms:W3CDTF">2020-06-03T17:12:56Z</dcterms:created>
  <dcterms:modified xsi:type="dcterms:W3CDTF">2020-06-19T03:47:37Z</dcterms:modified>
</cp:coreProperties>
</file>