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BEE8-8F7A-4EB7-A829-562813D244DE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8A1B-348F-4B95-B81E-7A19BB233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41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BEE8-8F7A-4EB7-A829-562813D244DE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8A1B-348F-4B95-B81E-7A19BB233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12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BEE8-8F7A-4EB7-A829-562813D244DE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8A1B-348F-4B95-B81E-7A19BB233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04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BEE8-8F7A-4EB7-A829-562813D244DE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8A1B-348F-4B95-B81E-7A19BB233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16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BEE8-8F7A-4EB7-A829-562813D244DE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8A1B-348F-4B95-B81E-7A19BB233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26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BEE8-8F7A-4EB7-A829-562813D244DE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8A1B-348F-4B95-B81E-7A19BB233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02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BEE8-8F7A-4EB7-A829-562813D244DE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8A1B-348F-4B95-B81E-7A19BB233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47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BEE8-8F7A-4EB7-A829-562813D244DE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8A1B-348F-4B95-B81E-7A19BB233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84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BEE8-8F7A-4EB7-A829-562813D244DE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8A1B-348F-4B95-B81E-7A19BB233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01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BEE8-8F7A-4EB7-A829-562813D244DE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8A1B-348F-4B95-B81E-7A19BB233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97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BEE8-8F7A-4EB7-A829-562813D244DE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8A1B-348F-4B95-B81E-7A19BB233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77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1BEE8-8F7A-4EB7-A829-562813D244DE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58A1B-348F-4B95-B81E-7A19BB233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22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Введение в СУБД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SQLite </a:t>
            </a:r>
            <a:r>
              <a:rPr lang="ru-RU" dirty="0" smtClean="0"/>
              <a:t>и </a:t>
            </a:r>
            <a:r>
              <a:rPr lang="en-US" dirty="0" smtClean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679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такое СУБД и реляционные </a:t>
            </a:r>
            <a:r>
              <a:rPr lang="ru-RU" b="1" dirty="0" smtClean="0"/>
              <a:t>БД?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953" y="1344707"/>
            <a:ext cx="4710953" cy="242364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188" y="3998259"/>
            <a:ext cx="5943600" cy="26574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75477"/>
            <a:ext cx="59340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20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 (Application Programming Interface) – </a:t>
            </a:r>
            <a:r>
              <a:rPr lang="ru-RU" dirty="0"/>
              <a:t>программному интерфейсу для взаимодействия с СУБД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035" y="2055671"/>
            <a:ext cx="6223009" cy="231014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35688" y="4730794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Yandex Sans Display Light"/>
              </a:rPr>
              <a:t>MySQL, </a:t>
            </a:r>
            <a:r>
              <a:rPr lang="en-US" dirty="0" smtClean="0">
                <a:solidFill>
                  <a:srgbClr val="000000"/>
                </a:solidFill>
                <a:latin typeface="Yandex Sans Display Light"/>
              </a:rPr>
              <a:t>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Yandex Sans Display Light"/>
              </a:rPr>
              <a:t>QLite </a:t>
            </a:r>
            <a:r>
              <a:rPr lang="en-US" dirty="0" smtClean="0">
                <a:solidFill>
                  <a:srgbClr val="000000"/>
                </a:solidFill>
                <a:latin typeface="Yandex Sans Display Light"/>
              </a:rPr>
              <a:t>,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Yandex Sans Display Light"/>
              </a:rPr>
              <a:t>PostgreSQL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620870" y="452004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 smtClean="0">
                <a:solidFill>
                  <a:srgbClr val="000000"/>
                </a:solidFill>
                <a:effectLst/>
                <a:latin typeface="Yandex Sans Display Light"/>
              </a:rPr>
              <a:t>Все взаимодействие с СУБД происходит буквально с помощью нескольких методов, главным из которых является</a:t>
            </a:r>
          </a:p>
          <a:p>
            <a:pPr algn="ctr"/>
            <a:r>
              <a:rPr lang="ru-RU" b="0" i="0" dirty="0" err="1" smtClean="0">
                <a:solidFill>
                  <a:srgbClr val="000000"/>
                </a:solidFill>
                <a:effectLst/>
                <a:latin typeface="Yandex Sans Display Light"/>
              </a:rPr>
              <a:t>execute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Yandex Sans Display Light"/>
              </a:rPr>
              <a:t>(SQL)</a:t>
            </a:r>
          </a:p>
          <a:p>
            <a:r>
              <a:rPr lang="ru-RU" b="0" i="0" dirty="0" smtClean="0">
                <a:solidFill>
                  <a:srgbClr val="000000"/>
                </a:solidFill>
                <a:effectLst/>
                <a:latin typeface="Yandex Sans Display Light"/>
              </a:rPr>
              <a:t>Он передает СУБД указание выполнить запрос, написанный на языке</a:t>
            </a:r>
          </a:p>
          <a:p>
            <a:pPr algn="ctr"/>
            <a:r>
              <a:rPr lang="ru-RU" b="0" i="0" dirty="0" smtClean="0">
                <a:solidFill>
                  <a:srgbClr val="000000"/>
                </a:solidFill>
                <a:effectLst/>
                <a:latin typeface="Yandex Sans Display Light"/>
              </a:rPr>
              <a:t>SQL (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Yandex Sans Display Light"/>
              </a:rPr>
              <a:t>Structured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Yandex Sans Display Light"/>
              </a:rPr>
              <a:t> 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Yandex Sans Display Light"/>
              </a:rPr>
              <a:t>Query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Yandex Sans Display Light"/>
              </a:rPr>
              <a:t> 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Yandex Sans Display Light"/>
              </a:rPr>
              <a:t>Language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Yandex Sans Display Light"/>
              </a:rPr>
              <a:t>)</a:t>
            </a:r>
            <a:endParaRPr lang="ru-RU" b="0" i="0" dirty="0">
              <a:solidFill>
                <a:srgbClr val="000000"/>
              </a:solidFill>
              <a:effectLst/>
              <a:latin typeface="Yandex Sans Display Light"/>
            </a:endParaRPr>
          </a:p>
        </p:txBody>
      </p:sp>
    </p:spTree>
    <p:extLst>
      <p:ext uri="{BB962C8B-B14F-4D97-AF65-F5344CB8AC3E}">
        <p14:creationId xmlns:p14="http://schemas.microsoft.com/office/powerpoint/2010/main" val="49985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– </a:t>
            </a:r>
            <a:r>
              <a:rPr lang="ru-RU" dirty="0" smtClean="0"/>
              <a:t>типы данных полей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Чтобы знать как прописывать типы полей, приведем их полный список:</a:t>
            </a:r>
          </a:p>
          <a:p>
            <a:r>
              <a:rPr lang="ru-RU" dirty="0" smtClean="0"/>
              <a:t>NULL – значение NULL;</a:t>
            </a:r>
          </a:p>
          <a:p>
            <a:r>
              <a:rPr lang="ru-RU" dirty="0" smtClean="0"/>
              <a:t>INTEGER </a:t>
            </a:r>
            <a:r>
              <a:rPr lang="ru-RU" dirty="0"/>
              <a:t>– целочисленный тип (занимает от 1 до 8 байт);</a:t>
            </a:r>
          </a:p>
          <a:p>
            <a:r>
              <a:rPr lang="ru-RU" dirty="0"/>
              <a:t>REAL – вещественный тип (8 байт в формате IEEE);</a:t>
            </a:r>
          </a:p>
          <a:p>
            <a:r>
              <a:rPr lang="ru-RU" dirty="0"/>
              <a:t>TEXT – строковый тип (в кодировке данных базы, обычно UTF-8);</a:t>
            </a:r>
          </a:p>
          <a:p>
            <a:r>
              <a:rPr lang="ru-RU" dirty="0"/>
              <a:t>BLOB (двоичные данные, хранятся «как есть», например, для небольших изображений).</a:t>
            </a:r>
          </a:p>
        </p:txBody>
      </p:sp>
    </p:spTree>
    <p:extLst>
      <p:ext uri="{BB962C8B-B14F-4D97-AF65-F5344CB8AC3E}">
        <p14:creationId xmlns:p14="http://schemas.microsoft.com/office/powerpoint/2010/main" val="173316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ru-RU" dirty="0" smtClean="0"/>
              <a:t>Оператор </a:t>
            </a:r>
            <a:r>
              <a:rPr lang="en-US" dirty="0" smtClean="0"/>
              <a:t>INSERT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6506" y="1852519"/>
            <a:ext cx="11353800" cy="444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Начнем с первой команды – добавления записей. Ее синтаксис следующий:</a:t>
            </a:r>
          </a:p>
          <a:p>
            <a:pPr marL="0" indent="0">
              <a:buNone/>
            </a:pPr>
            <a:r>
              <a:rPr lang="en-US" sz="2400" dirty="0"/>
              <a:t>INSERT INTO &lt;</a:t>
            </a:r>
            <a:r>
              <a:rPr lang="en-US" sz="2400" dirty="0" err="1"/>
              <a:t>table_name</a:t>
            </a:r>
            <a:r>
              <a:rPr lang="en-US" sz="2400" dirty="0"/>
              <a:t>&gt; (&lt;column_name1&gt;, &lt;column_name2&gt;, ...) VALUES (&lt;value1&gt;, &lt;value2&gt;, …)</a:t>
            </a:r>
          </a:p>
          <a:p>
            <a:pPr marL="0" indent="0">
              <a:buNone/>
            </a:pPr>
            <a:r>
              <a:rPr lang="ru-RU" sz="2400" dirty="0"/>
              <a:t>или так:</a:t>
            </a:r>
          </a:p>
          <a:p>
            <a:pPr marL="0" indent="0">
              <a:buNone/>
            </a:pPr>
            <a:r>
              <a:rPr lang="en-US" sz="2400" dirty="0"/>
              <a:t>INSERT INTO &lt;</a:t>
            </a:r>
            <a:r>
              <a:rPr lang="en-US" sz="2400" dirty="0" err="1"/>
              <a:t>table_name</a:t>
            </a:r>
            <a:r>
              <a:rPr lang="en-US" sz="2400" dirty="0"/>
              <a:t>&gt; VALUES (&lt;value1&gt;, &lt;value2&gt;, </a:t>
            </a:r>
            <a:r>
              <a:rPr lang="en-US" sz="2400" dirty="0" smtClean="0"/>
              <a:t>…)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dirty="0" smtClean="0"/>
              <a:t>Пример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VALUES(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'Михаил'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altLang="ru-RU" sz="2400" dirty="0" smtClean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dirty="0" smtClean="0"/>
              <a:t>или так:</a:t>
            </a:r>
          </a:p>
          <a:p>
            <a:pPr marL="0" indent="0">
              <a:buNone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VALUES(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'Федор'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200)</a:t>
            </a:r>
            <a:endParaRPr lang="ru-RU" sz="2400" dirty="0" smtClean="0"/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2111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SELECT </a:t>
            </a:r>
            <a:r>
              <a:rPr lang="ru-RU" dirty="0" smtClean="0"/>
              <a:t>и </a:t>
            </a:r>
            <a:r>
              <a:rPr lang="en-US" dirty="0" smtClean="0"/>
              <a:t>WHERE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38754"/>
            <a:ext cx="10515600" cy="470964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SELECT col1, col2, … FROM &lt;</a:t>
            </a:r>
            <a:r>
              <a:rPr lang="en-US" sz="2400" dirty="0" err="1"/>
              <a:t>table_name</a:t>
            </a:r>
            <a:r>
              <a:rPr lang="en-US" sz="2400" dirty="0" smtClean="0"/>
              <a:t>&gt;</a:t>
            </a:r>
            <a:endParaRPr lang="en-US" sz="2400" dirty="0"/>
          </a:p>
          <a:p>
            <a:pPr marL="0" indent="0">
              <a:buNone/>
            </a:pPr>
            <a:r>
              <a:rPr lang="ru-RU" sz="2400" dirty="0" smtClean="0"/>
              <a:t>Например так</a:t>
            </a:r>
            <a:r>
              <a:rPr lang="en-US" sz="2400" dirty="0" smtClean="0"/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400" dirty="0"/>
              <a:t>Если нам нужно добавить фильтр для выбираемых записей, то это делается с помощью ключевого слова WHERE, которое записывается после имени таблицы:</a:t>
            </a:r>
          </a:p>
          <a:p>
            <a:pPr marL="0" indent="0">
              <a:buNone/>
            </a:pPr>
            <a:r>
              <a:rPr lang="ru-RU" sz="2400" dirty="0"/>
              <a:t>SELECT col1, col2, … FROM &lt;</a:t>
            </a:r>
            <a:r>
              <a:rPr lang="ru-RU" sz="2400" dirty="0" err="1"/>
              <a:t>table_name</a:t>
            </a:r>
            <a:r>
              <a:rPr lang="ru-RU" sz="2400" dirty="0"/>
              <a:t>&gt; WHERE &lt;условие&gt;</a:t>
            </a:r>
          </a:p>
          <a:p>
            <a:pPr marL="0" indent="0">
              <a:buNone/>
            </a:pPr>
            <a:r>
              <a:rPr lang="ru-RU" sz="2400" dirty="0"/>
              <a:t>Например, отберем все записи со значением очков меньше 1000: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4668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274</Words>
  <Application>Microsoft Office PowerPoint</Application>
  <PresentationFormat>Широкоэкранный</PresentationFormat>
  <Paragraphs>33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Yandex Sans Display Light</vt:lpstr>
      <vt:lpstr>Тема Office</vt:lpstr>
      <vt:lpstr>Введение в СУБД</vt:lpstr>
      <vt:lpstr>Что такое СУБД и реляционные БД?</vt:lpstr>
      <vt:lpstr>API (Application Programming Interface) – программному интерфейсу для взаимодействия с СУБД</vt:lpstr>
      <vt:lpstr>SQL – типы данных полей</vt:lpstr>
      <vt:lpstr> Оператор INSERT</vt:lpstr>
      <vt:lpstr>Оператор SELECT и WHERE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СУБД</dc:title>
  <dc:creator>Учетная запись Майкрософт</dc:creator>
  <cp:lastModifiedBy>Учетная запись Майкрософт</cp:lastModifiedBy>
  <cp:revision>10</cp:revision>
  <dcterms:created xsi:type="dcterms:W3CDTF">2023-03-19T07:13:36Z</dcterms:created>
  <dcterms:modified xsi:type="dcterms:W3CDTF">2023-03-19T14:26:53Z</dcterms:modified>
</cp:coreProperties>
</file>