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handoutMasterIdLst>
    <p:handoutMasterId r:id="rId22"/>
  </p:handoutMasterIdLst>
  <p:sldIdLst>
    <p:sldId id="262" r:id="rId2"/>
    <p:sldId id="271" r:id="rId3"/>
    <p:sldId id="280" r:id="rId4"/>
    <p:sldId id="315" r:id="rId5"/>
    <p:sldId id="284" r:id="rId6"/>
    <p:sldId id="285" r:id="rId7"/>
    <p:sldId id="286" r:id="rId8"/>
    <p:sldId id="287" r:id="rId9"/>
    <p:sldId id="316" r:id="rId10"/>
    <p:sldId id="289" r:id="rId11"/>
    <p:sldId id="317" r:id="rId12"/>
    <p:sldId id="292" r:id="rId13"/>
    <p:sldId id="293" r:id="rId14"/>
    <p:sldId id="295" r:id="rId15"/>
    <p:sldId id="294" r:id="rId16"/>
    <p:sldId id="296" r:id="rId17"/>
    <p:sldId id="297" r:id="rId18"/>
    <p:sldId id="298" r:id="rId19"/>
    <p:sldId id="299" r:id="rId20"/>
    <p:sldId id="300" r:id="rId21"/>
  </p:sldIdLst>
  <p:sldSz cx="9144000" cy="6858000" type="screen4x3"/>
  <p:notesSz cx="7099300" cy="10234613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FBD"/>
    <a:srgbClr val="FFECAF"/>
    <a:srgbClr val="CCFFCC"/>
    <a:srgbClr val="3BCCFF"/>
    <a:srgbClr val="81FB8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e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9B96592-094F-47BF-90F9-2A4C9D0C01CF}" type="datetimeFigureOut">
              <a:rPr lang="ru-RU" smtClean="0"/>
              <a:pPr/>
              <a:t>28.01.2015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DECC360-CF55-4E38-B418-1A6E66B4CDC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A73F36-832E-45D4-8C1C-A3FCEB1F0B2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A73F36-832E-45D4-8C1C-A3FCEB1F0B2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A73F36-832E-45D4-8C1C-A3FCEB1F0B2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A73F36-832E-45D4-8C1C-A3FCEB1F0B2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A73F36-832E-45D4-8C1C-A3FCEB1F0B2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A73F36-832E-45D4-8C1C-A3FCEB1F0B2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A73F36-832E-45D4-8C1C-A3FCEB1F0B2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A73F36-832E-45D4-8C1C-A3FCEB1F0B2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A73F36-832E-45D4-8C1C-A3FCEB1F0B2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A73F36-832E-45D4-8C1C-A3FCEB1F0B2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A73F36-832E-45D4-8C1C-A3FCEB1F0B2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DA73F36-832E-45D4-8C1C-A3FCEB1F0B2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3.png"/><Relationship Id="rId4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00091" y="214313"/>
            <a:ext cx="8143875" cy="21431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</a:rPr>
              <a:t>Структура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</a:rPr>
              <a:t>принцип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</a:rPr>
              <a:t>действия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 и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</a:rPr>
              <a:t>основные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</a:rPr>
              <a:t>характеристики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</a:rPr>
              <a:t>устройств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</a:rPr>
              <a:t>приёма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 и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</a:rPr>
              <a:t>обработки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</a:rPr>
              <a:t>сигналов</a:t>
            </a:r>
            <a:endParaRPr lang="ru-RU" sz="32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2571744"/>
            <a:ext cx="8286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Calibri" pitchFamily="34" charset="0"/>
                <a:hlinkClick r:id="rId2" action="ppaction://hlinksldjump"/>
              </a:rPr>
              <a:t>1.1.</a:t>
            </a:r>
            <a:r>
              <a:rPr lang="ru-RU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ea typeface="Tahoma" pitchFamily="34" charset="0"/>
                <a:cs typeface="Tahoma" pitchFamily="34" charset="0"/>
              </a:rPr>
              <a:t>Типовые</a:t>
            </a:r>
            <a:r>
              <a:rPr lang="en-US" sz="3200" dirty="0" smtClean="0">
                <a:latin typeface="Calibri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ea typeface="Tahoma" pitchFamily="34" charset="0"/>
                <a:cs typeface="Tahoma" pitchFamily="34" charset="0"/>
              </a:rPr>
              <a:t>структурные</a:t>
            </a:r>
            <a:r>
              <a:rPr lang="en-US" sz="3200" dirty="0" smtClean="0">
                <a:latin typeface="Calibri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ea typeface="Tahoma" pitchFamily="34" charset="0"/>
                <a:cs typeface="Tahoma" pitchFamily="34" charset="0"/>
              </a:rPr>
              <a:t>схемы</a:t>
            </a:r>
            <a:r>
              <a:rPr lang="en-US" sz="3200" dirty="0" smtClean="0">
                <a:latin typeface="Calibri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ea typeface="Tahoma" pitchFamily="34" charset="0"/>
                <a:cs typeface="Tahoma" pitchFamily="34" charset="0"/>
              </a:rPr>
              <a:t>устройств</a:t>
            </a:r>
            <a:r>
              <a:rPr lang="en-US" sz="3200" dirty="0" smtClean="0">
                <a:latin typeface="Calibri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3200" dirty="0" smtClean="0">
                <a:latin typeface="Calibri" pitchFamily="34" charset="0"/>
                <a:ea typeface="Tahoma" pitchFamily="34" charset="0"/>
                <a:cs typeface="Tahoma" pitchFamily="34" charset="0"/>
              </a:rPr>
              <a:t>         	</a:t>
            </a:r>
            <a:r>
              <a:rPr lang="en-US" sz="3200" dirty="0" err="1" smtClean="0">
                <a:latin typeface="Calibri" pitchFamily="34" charset="0"/>
                <a:ea typeface="Tahoma" pitchFamily="34" charset="0"/>
                <a:cs typeface="Tahoma" pitchFamily="34" charset="0"/>
              </a:rPr>
              <a:t>приёма</a:t>
            </a:r>
            <a:r>
              <a:rPr lang="en-US" sz="3200" dirty="0" smtClean="0">
                <a:latin typeface="Calibri" pitchFamily="34" charset="0"/>
                <a:ea typeface="Tahoma" pitchFamily="34" charset="0"/>
                <a:cs typeface="Tahoma" pitchFamily="34" charset="0"/>
              </a:rPr>
              <a:t> и </a:t>
            </a:r>
            <a:r>
              <a:rPr lang="en-US" sz="3200" dirty="0" err="1" smtClean="0">
                <a:latin typeface="Calibri" pitchFamily="34" charset="0"/>
                <a:ea typeface="Tahoma" pitchFamily="34" charset="0"/>
                <a:cs typeface="Tahoma" pitchFamily="34" charset="0"/>
              </a:rPr>
              <a:t>обработки</a:t>
            </a:r>
            <a:r>
              <a:rPr lang="en-US" sz="3200" dirty="0" smtClean="0">
                <a:latin typeface="Calibri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ea typeface="Tahoma" pitchFamily="34" charset="0"/>
                <a:cs typeface="Tahoma" pitchFamily="34" charset="0"/>
              </a:rPr>
              <a:t>сигналов</a:t>
            </a:r>
            <a:endParaRPr lang="ru-RU" sz="3200" dirty="0">
              <a:latin typeface="Calibri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3786190"/>
            <a:ext cx="8286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Calibri" pitchFamily="34" charset="0"/>
                <a:hlinkClick r:id="rId3" action="ppaction://hlinksldjump"/>
              </a:rPr>
              <a:t>1.2.</a:t>
            </a:r>
            <a:r>
              <a:rPr lang="ru-RU" sz="3200" dirty="0" smtClean="0">
                <a:latin typeface="Calibri" pitchFamily="34" charset="0"/>
              </a:rPr>
              <a:t> </a:t>
            </a:r>
            <a:r>
              <a:rPr lang="ru-RU" sz="3200" dirty="0" smtClean="0">
                <a:latin typeface="Calibri" pitchFamily="34" charset="0"/>
                <a:ea typeface="Tahoma" pitchFamily="34" charset="0"/>
                <a:cs typeface="Tahoma" pitchFamily="34" charset="0"/>
              </a:rPr>
              <a:t>Показатели качества радиоприёмных 	устройств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42844" y="65766"/>
            <a:ext cx="88583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Calibri" pitchFamily="34" charset="0"/>
              </a:rPr>
              <a:t>Ослабление помех по паразитным</a:t>
            </a:r>
            <a:br>
              <a:rPr lang="ru-RU" sz="3200" dirty="0" smtClean="0">
                <a:latin typeface="Calibri" pitchFamily="34" charset="0"/>
              </a:rPr>
            </a:br>
            <a:r>
              <a:rPr lang="ru-RU" sz="3200" dirty="0" smtClean="0">
                <a:latin typeface="Calibri" pitchFamily="34" charset="0"/>
              </a:rPr>
              <a:t>каналам приёма</a:t>
            </a:r>
            <a:endParaRPr lang="ru-RU" sz="3200" dirty="0">
              <a:latin typeface="Calibri" pitchFamily="34" charset="0"/>
            </a:endParaRPr>
          </a:p>
        </p:txBody>
      </p:sp>
      <p:pic>
        <p:nvPicPr>
          <p:cNvPr id="24" name="Picture 14" descr="Рис 1.8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1509183"/>
            <a:ext cx="8245583" cy="2777073"/>
          </a:xfrm>
          <a:prstGeom prst="rect">
            <a:avLst/>
          </a:prstGeom>
          <a:ln w="15875">
            <a:noFill/>
          </a:ln>
        </p:spPr>
      </p:pic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714375" y="4748767"/>
            <a:ext cx="78581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400" dirty="0">
                <a:latin typeface="Constantia" pitchFamily="18" charset="0"/>
              </a:rPr>
              <a:t>Помехи по паразитным каналам приёма ослабляются </a:t>
            </a:r>
            <a:r>
              <a:rPr lang="ru-RU" sz="2400" i="1" u="sng" dirty="0">
                <a:latin typeface="Constantia" pitchFamily="18" charset="0"/>
              </a:rPr>
              <a:t>до преобразователя частоты</a:t>
            </a:r>
            <a:r>
              <a:rPr lang="ru-RU" sz="2400" dirty="0">
                <a:latin typeface="Constantia" pitchFamily="18" charset="0"/>
              </a:rPr>
              <a:t> в </a:t>
            </a:r>
            <a:r>
              <a:rPr lang="ru-RU" sz="2400" i="1" dirty="0" err="1" smtClean="0">
                <a:latin typeface="Constantia" pitchFamily="18" charset="0"/>
              </a:rPr>
              <a:t>преселекторе</a:t>
            </a:r>
            <a:r>
              <a:rPr lang="ru-RU" sz="2400" i="1" dirty="0" smtClean="0">
                <a:latin typeface="Constantia" pitchFamily="18" charset="0"/>
              </a:rPr>
              <a:t/>
            </a:r>
            <a:br>
              <a:rPr lang="ru-RU" sz="2400" i="1" dirty="0" smtClean="0">
                <a:latin typeface="Constantia" pitchFamily="18" charset="0"/>
              </a:rPr>
            </a:br>
            <a:r>
              <a:rPr lang="ru-RU" sz="2400" dirty="0" smtClean="0">
                <a:latin typeface="Constantia" pitchFamily="18" charset="0"/>
              </a:rPr>
              <a:t> </a:t>
            </a:r>
            <a:r>
              <a:rPr lang="ru-RU" sz="2400" dirty="0">
                <a:latin typeface="Constantia" pitchFamily="18" charset="0"/>
              </a:rPr>
              <a:t>(ВЦ + УРЧ)</a:t>
            </a:r>
            <a:r>
              <a:rPr lang="ru-RU" sz="3200" dirty="0">
                <a:latin typeface="Constantia" pitchFamily="18" charset="0"/>
              </a:rPr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72528" y="6286520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kern="0" dirty="0" smtClean="0"/>
              <a:t>9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208642"/>
            <a:ext cx="88583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Calibri" pitchFamily="34" charset="0"/>
              </a:rPr>
              <a:t>1.2. Показатели качества</a:t>
            </a:r>
            <a:br>
              <a:rPr lang="ru-RU" sz="3200" dirty="0" smtClean="0">
                <a:latin typeface="Calibri" pitchFamily="34" charset="0"/>
              </a:rPr>
            </a:br>
            <a:r>
              <a:rPr lang="ru-RU" sz="3200" dirty="0" smtClean="0">
                <a:latin typeface="Calibri" pitchFamily="34" charset="0"/>
              </a:rPr>
              <a:t>радиоприёмных устройств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5851" y="1428736"/>
            <a:ext cx="6929437" cy="4924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600" dirty="0" smtClean="0">
                <a:latin typeface="Calibri" pitchFamily="34" charset="0"/>
              </a:rPr>
              <a:t>Электрические показатели качества</a:t>
            </a:r>
            <a:endParaRPr lang="ru-RU" sz="26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2000240"/>
            <a:ext cx="8501122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/>
            <a:r>
              <a:rPr lang="ru-RU" sz="2400" dirty="0" smtClean="0">
                <a:latin typeface="Calibri" pitchFamily="34" charset="0"/>
              </a:rPr>
              <a:t>1.  </a:t>
            </a:r>
            <a:r>
              <a:rPr lang="ru-RU" sz="2400" dirty="0" smtClean="0">
                <a:solidFill>
                  <a:srgbClr val="C00000"/>
                </a:solidFill>
                <a:latin typeface="Calibri" pitchFamily="34" charset="0"/>
              </a:rPr>
              <a:t>Чувствительность (шумовая</a:t>
            </a:r>
            <a:r>
              <a:rPr lang="ru-RU" sz="2400" i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ru-RU" sz="2400" dirty="0" smtClean="0">
                <a:solidFill>
                  <a:srgbClr val="C00000"/>
                </a:solidFill>
                <a:latin typeface="Calibri" pitchFamily="34" charset="0"/>
              </a:rPr>
              <a:t>) </a:t>
            </a:r>
            <a:r>
              <a:rPr lang="en-US" sz="2400" i="1" dirty="0" smtClean="0">
                <a:latin typeface="Calibri" pitchFamily="34" charset="0"/>
              </a:rPr>
              <a:t>– </a:t>
            </a:r>
            <a:r>
              <a:rPr lang="en-US" sz="2400" i="1" dirty="0" err="1" smtClean="0">
                <a:latin typeface="Calibri" pitchFamily="34" charset="0"/>
              </a:rPr>
              <a:t>это</a:t>
            </a:r>
            <a:r>
              <a:rPr lang="en-US" sz="2400" i="1" dirty="0" smtClean="0">
                <a:latin typeface="Calibri" pitchFamily="34" charset="0"/>
              </a:rPr>
              <a:t> </a:t>
            </a:r>
            <a:r>
              <a:rPr lang="en-US" sz="2400" i="1" dirty="0" err="1" smtClean="0">
                <a:latin typeface="Calibri" pitchFamily="34" charset="0"/>
              </a:rPr>
              <a:t>способность</a:t>
            </a:r>
            <a:r>
              <a:rPr lang="en-US" sz="2400" i="1" dirty="0" smtClean="0">
                <a:latin typeface="Calibri" pitchFamily="34" charset="0"/>
              </a:rPr>
              <a:t> РПУ </a:t>
            </a:r>
            <a:r>
              <a:rPr lang="en-US" sz="2400" i="1" dirty="0" err="1" smtClean="0">
                <a:latin typeface="Calibri" pitchFamily="34" charset="0"/>
              </a:rPr>
              <a:t>принимать</a:t>
            </a:r>
            <a:r>
              <a:rPr lang="en-US" sz="2400" i="1" dirty="0" smtClean="0">
                <a:latin typeface="Calibri" pitchFamily="34" charset="0"/>
              </a:rPr>
              <a:t> </a:t>
            </a:r>
            <a:r>
              <a:rPr lang="en-US" sz="2400" i="1" dirty="0" err="1" smtClean="0">
                <a:latin typeface="Calibri" pitchFamily="34" charset="0"/>
              </a:rPr>
              <a:t>слабые</a:t>
            </a:r>
            <a:r>
              <a:rPr lang="en-US" sz="2400" i="1" dirty="0" smtClean="0">
                <a:latin typeface="Calibri" pitchFamily="34" charset="0"/>
              </a:rPr>
              <a:t> </a:t>
            </a:r>
            <a:r>
              <a:rPr lang="en-US" sz="2400" i="1" dirty="0" err="1" smtClean="0">
                <a:latin typeface="Calibri" pitchFamily="34" charset="0"/>
              </a:rPr>
              <a:t>сигналы</a:t>
            </a:r>
            <a:r>
              <a:rPr lang="en-US" sz="2400" i="1" dirty="0" smtClean="0">
                <a:latin typeface="Calibri" pitchFamily="34" charset="0"/>
              </a:rPr>
              <a:t>, </a:t>
            </a:r>
            <a:r>
              <a:rPr lang="en-US" sz="2400" i="1" dirty="0" err="1" smtClean="0">
                <a:latin typeface="Calibri" pitchFamily="34" charset="0"/>
              </a:rPr>
              <a:t>одновременно</a:t>
            </a:r>
            <a:r>
              <a:rPr lang="en-US" sz="2400" i="1" dirty="0" smtClean="0">
                <a:latin typeface="Calibri" pitchFamily="34" charset="0"/>
              </a:rPr>
              <a:t> </a:t>
            </a:r>
            <a:r>
              <a:rPr lang="en-US" sz="2400" i="1" dirty="0" err="1" smtClean="0">
                <a:latin typeface="Calibri" pitchFamily="34" charset="0"/>
              </a:rPr>
              <a:t>выделяя</a:t>
            </a:r>
            <a:r>
              <a:rPr lang="en-US" sz="2400" i="1" dirty="0" smtClean="0">
                <a:latin typeface="Calibri" pitchFamily="34" charset="0"/>
              </a:rPr>
              <a:t> </a:t>
            </a:r>
            <a:r>
              <a:rPr lang="en-US" sz="2400" i="1" dirty="0" err="1" smtClean="0">
                <a:latin typeface="Calibri" pitchFamily="34" charset="0"/>
              </a:rPr>
              <a:t>их</a:t>
            </a:r>
            <a:r>
              <a:rPr lang="en-US" sz="2400" i="1" dirty="0" smtClean="0">
                <a:latin typeface="Calibri" pitchFamily="34" charset="0"/>
              </a:rPr>
              <a:t> </a:t>
            </a:r>
            <a:r>
              <a:rPr lang="en-US" sz="2400" i="1" dirty="0" err="1" smtClean="0">
                <a:latin typeface="Calibri" pitchFamily="34" charset="0"/>
              </a:rPr>
              <a:t>из</a:t>
            </a:r>
            <a:r>
              <a:rPr lang="en-US" sz="2400" i="1" dirty="0" smtClean="0">
                <a:latin typeface="Calibri" pitchFamily="34" charset="0"/>
              </a:rPr>
              <a:t> </a:t>
            </a:r>
            <a:r>
              <a:rPr lang="ru-RU" sz="2400" i="1" dirty="0" smtClean="0">
                <a:latin typeface="Calibri" pitchFamily="34" charset="0"/>
              </a:rPr>
              <a:t>шумов</a:t>
            </a:r>
          </a:p>
          <a:p>
            <a:pPr marL="457200" lvl="0" indent="-457200"/>
            <a:endParaRPr lang="ru-RU" sz="800" dirty="0" smtClean="0">
              <a:latin typeface="Calibri" pitchFamily="34" charset="0"/>
            </a:endParaRPr>
          </a:p>
          <a:p>
            <a:pPr marL="457200" lvl="0" indent="-457200"/>
            <a:r>
              <a:rPr lang="ru-RU" sz="2400" dirty="0" smtClean="0">
                <a:latin typeface="Calibri" pitchFamily="34" charset="0"/>
              </a:rPr>
              <a:t>2.  </a:t>
            </a:r>
            <a:r>
              <a:rPr lang="ru-RU" sz="2400" dirty="0" smtClean="0">
                <a:solidFill>
                  <a:srgbClr val="C00000"/>
                </a:solidFill>
                <a:latin typeface="Calibri" pitchFamily="34" charset="0"/>
              </a:rPr>
              <a:t> Частотная</a:t>
            </a:r>
            <a:r>
              <a:rPr lang="ru-RU" sz="2400" i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ru-RU" sz="2400" dirty="0" smtClean="0">
                <a:solidFill>
                  <a:srgbClr val="C00000"/>
                </a:solidFill>
                <a:latin typeface="Calibri" pitchFamily="34" charset="0"/>
              </a:rPr>
              <a:t>селективность (избирательность)</a:t>
            </a:r>
            <a:r>
              <a:rPr lang="ru-RU" sz="2400" dirty="0" smtClean="0">
                <a:latin typeface="Calibri" pitchFamily="34" charset="0"/>
              </a:rPr>
              <a:t> </a:t>
            </a:r>
            <a:r>
              <a:rPr lang="en-US" sz="2400" i="1" dirty="0" smtClean="0">
                <a:latin typeface="Calibri" pitchFamily="34" charset="0"/>
              </a:rPr>
              <a:t>– </a:t>
            </a:r>
            <a:r>
              <a:rPr lang="en-US" sz="2400" i="1" dirty="0" err="1" smtClean="0">
                <a:latin typeface="Calibri" pitchFamily="34" charset="0"/>
              </a:rPr>
              <a:t>это</a:t>
            </a:r>
            <a:r>
              <a:rPr lang="en-US" sz="2400" i="1" dirty="0" smtClean="0">
                <a:latin typeface="Calibri" pitchFamily="34" charset="0"/>
              </a:rPr>
              <a:t> </a:t>
            </a:r>
            <a:r>
              <a:rPr lang="en-US" sz="2400" i="1" dirty="0" err="1" smtClean="0">
                <a:latin typeface="Calibri" pitchFamily="34" charset="0"/>
              </a:rPr>
              <a:t>способность</a:t>
            </a:r>
            <a:r>
              <a:rPr lang="en-US" sz="2400" i="1" dirty="0" smtClean="0">
                <a:latin typeface="Calibri" pitchFamily="34" charset="0"/>
              </a:rPr>
              <a:t> РПУ </a:t>
            </a:r>
            <a:r>
              <a:rPr lang="en-US" sz="2400" i="1" dirty="0" err="1" smtClean="0">
                <a:latin typeface="Calibri" pitchFamily="34" charset="0"/>
              </a:rPr>
              <a:t>выделить</a:t>
            </a:r>
            <a:r>
              <a:rPr lang="en-US" sz="2400" i="1" dirty="0" smtClean="0">
                <a:latin typeface="Calibri" pitchFamily="34" charset="0"/>
              </a:rPr>
              <a:t> </a:t>
            </a:r>
            <a:r>
              <a:rPr lang="en-US" sz="2400" i="1" dirty="0" err="1" smtClean="0">
                <a:latin typeface="Calibri" pitchFamily="34" charset="0"/>
              </a:rPr>
              <a:t>полезный</a:t>
            </a:r>
            <a:r>
              <a:rPr lang="en-US" sz="2400" i="1" dirty="0" smtClean="0">
                <a:latin typeface="Calibri" pitchFamily="34" charset="0"/>
              </a:rPr>
              <a:t> </a:t>
            </a:r>
            <a:r>
              <a:rPr lang="en-US" sz="2400" i="1" dirty="0" err="1" smtClean="0">
                <a:latin typeface="Calibri" pitchFamily="34" charset="0"/>
              </a:rPr>
              <a:t>сигнал</a:t>
            </a:r>
            <a:r>
              <a:rPr lang="en-US" sz="2400" i="1" dirty="0" smtClean="0">
                <a:latin typeface="Calibri" pitchFamily="34" charset="0"/>
              </a:rPr>
              <a:t> </a:t>
            </a:r>
            <a:r>
              <a:rPr lang="en-US" sz="2400" i="1" dirty="0" err="1" smtClean="0">
                <a:latin typeface="Calibri" pitchFamily="34" charset="0"/>
              </a:rPr>
              <a:t>из</a:t>
            </a:r>
            <a:r>
              <a:rPr lang="en-US" sz="2400" i="1" dirty="0" smtClean="0">
                <a:latin typeface="Calibri" pitchFamily="34" charset="0"/>
              </a:rPr>
              <a:t> </a:t>
            </a:r>
            <a:r>
              <a:rPr lang="en-US" sz="2400" i="1" dirty="0" err="1" smtClean="0">
                <a:latin typeface="Calibri" pitchFamily="34" charset="0"/>
              </a:rPr>
              <a:t>смеси</a:t>
            </a:r>
            <a:r>
              <a:rPr lang="en-US" sz="2400" i="1" dirty="0" smtClean="0">
                <a:latin typeface="Calibri" pitchFamily="34" charset="0"/>
              </a:rPr>
              <a:t> с </a:t>
            </a:r>
            <a:r>
              <a:rPr lang="en-US" sz="2400" i="1" dirty="0" err="1" smtClean="0">
                <a:latin typeface="Calibri" pitchFamily="34" charset="0"/>
              </a:rPr>
              <a:t>мешающими</a:t>
            </a:r>
            <a:r>
              <a:rPr lang="en-US" sz="2400" i="1" dirty="0" smtClean="0">
                <a:latin typeface="Calibri" pitchFamily="34" charset="0"/>
              </a:rPr>
              <a:t> </a:t>
            </a:r>
            <a:r>
              <a:rPr lang="en-US" sz="2400" i="1" dirty="0" err="1" smtClean="0">
                <a:latin typeface="Calibri" pitchFamily="34" charset="0"/>
              </a:rPr>
              <a:t>сигналами</a:t>
            </a:r>
            <a:r>
              <a:rPr lang="en-US" sz="2400" i="1" dirty="0" smtClean="0">
                <a:latin typeface="Calibri" pitchFamily="34" charset="0"/>
              </a:rPr>
              <a:t>, </a:t>
            </a:r>
            <a:r>
              <a:rPr lang="en-US" sz="2400" i="1" dirty="0" err="1" smtClean="0">
                <a:latin typeface="Calibri" pitchFamily="34" charset="0"/>
              </a:rPr>
              <a:t>отличающимися</a:t>
            </a:r>
            <a:r>
              <a:rPr lang="en-US" sz="2400" i="1" dirty="0" smtClean="0">
                <a:latin typeface="Calibri" pitchFamily="34" charset="0"/>
              </a:rPr>
              <a:t> </a:t>
            </a:r>
            <a:r>
              <a:rPr lang="en-US" sz="2400" i="1" dirty="0" err="1" smtClean="0">
                <a:latin typeface="Calibri" pitchFamily="34" charset="0"/>
              </a:rPr>
              <a:t>от</a:t>
            </a:r>
            <a:r>
              <a:rPr lang="en-US" sz="2400" i="1" dirty="0" smtClean="0">
                <a:latin typeface="Calibri" pitchFamily="34" charset="0"/>
              </a:rPr>
              <a:t> </a:t>
            </a:r>
            <a:r>
              <a:rPr lang="en-US" sz="2400" i="1" dirty="0" err="1" smtClean="0">
                <a:latin typeface="Calibri" pitchFamily="34" charset="0"/>
              </a:rPr>
              <a:t>полезного</a:t>
            </a:r>
            <a:r>
              <a:rPr lang="en-US" sz="2400" i="1" dirty="0" smtClean="0">
                <a:latin typeface="Calibri" pitchFamily="34" charset="0"/>
              </a:rPr>
              <a:t> </a:t>
            </a:r>
            <a:r>
              <a:rPr lang="en-US" sz="2400" i="1" dirty="0" err="1" smtClean="0">
                <a:latin typeface="Calibri" pitchFamily="34" charset="0"/>
              </a:rPr>
              <a:t>по</a:t>
            </a:r>
            <a:r>
              <a:rPr lang="en-US" sz="2400" i="1" dirty="0" smtClean="0">
                <a:latin typeface="Calibri" pitchFamily="34" charset="0"/>
              </a:rPr>
              <a:t> </a:t>
            </a:r>
            <a:r>
              <a:rPr lang="ru-RU" sz="2400" i="1" dirty="0" smtClean="0">
                <a:latin typeface="Calibri" pitchFamily="34" charset="0"/>
              </a:rPr>
              <a:t>частоте</a:t>
            </a:r>
          </a:p>
          <a:p>
            <a:pPr marL="457200" lvl="0" indent="-457200"/>
            <a:endParaRPr lang="ru-RU" sz="800" dirty="0" smtClean="0">
              <a:latin typeface="Calibri" pitchFamily="34" charset="0"/>
            </a:endParaRPr>
          </a:p>
          <a:p>
            <a:pPr marL="457200" lvl="0" indent="-457200"/>
            <a:r>
              <a:rPr lang="ru-RU" sz="2400" dirty="0" smtClean="0">
                <a:latin typeface="Calibri" pitchFamily="34" charset="0"/>
              </a:rPr>
              <a:t>3.   </a:t>
            </a:r>
            <a:r>
              <a:rPr lang="en-US" sz="2400" dirty="0" err="1" smtClean="0">
                <a:solidFill>
                  <a:srgbClr val="C00000"/>
                </a:solidFill>
                <a:latin typeface="Calibri" pitchFamily="34" charset="0"/>
              </a:rPr>
              <a:t>Динамический</a:t>
            </a:r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Calibri" pitchFamily="34" charset="0"/>
              </a:rPr>
              <a:t>диапазон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i="1" dirty="0" smtClean="0">
                <a:latin typeface="Calibri" pitchFamily="34" charset="0"/>
              </a:rPr>
              <a:t>– </a:t>
            </a:r>
            <a:r>
              <a:rPr lang="en-US" sz="2400" i="1" dirty="0" err="1" smtClean="0">
                <a:latin typeface="Calibri" pitchFamily="34" charset="0"/>
              </a:rPr>
              <a:t>это</a:t>
            </a:r>
            <a:r>
              <a:rPr lang="en-US" sz="2400" i="1" dirty="0" smtClean="0">
                <a:latin typeface="Calibri" pitchFamily="34" charset="0"/>
              </a:rPr>
              <a:t> </a:t>
            </a:r>
            <a:r>
              <a:rPr lang="en-US" sz="2400" i="1" dirty="0" err="1" smtClean="0">
                <a:latin typeface="Calibri" pitchFamily="34" charset="0"/>
              </a:rPr>
              <a:t>диапазон</a:t>
            </a:r>
            <a:r>
              <a:rPr lang="en-US" sz="2400" i="1" dirty="0" smtClean="0">
                <a:latin typeface="Calibri" pitchFamily="34" charset="0"/>
              </a:rPr>
              <a:t> </a:t>
            </a:r>
            <a:r>
              <a:rPr lang="en-US" sz="2400" i="1" dirty="0" err="1" smtClean="0">
                <a:latin typeface="Calibri" pitchFamily="34" charset="0"/>
              </a:rPr>
              <a:t>значений</a:t>
            </a:r>
            <a:r>
              <a:rPr lang="en-US" sz="2400" i="1" dirty="0" smtClean="0">
                <a:latin typeface="Calibri" pitchFamily="34" charset="0"/>
              </a:rPr>
              <a:t> </a:t>
            </a:r>
            <a:r>
              <a:rPr lang="en-US" sz="2400" i="1" dirty="0" err="1" smtClean="0">
                <a:latin typeface="Calibri" pitchFamily="34" charset="0"/>
              </a:rPr>
              <a:t>напряжения</a:t>
            </a:r>
            <a:r>
              <a:rPr lang="en-US" sz="2400" i="1" dirty="0" smtClean="0">
                <a:latin typeface="Calibri" pitchFamily="34" charset="0"/>
              </a:rPr>
              <a:t> (</a:t>
            </a:r>
            <a:r>
              <a:rPr lang="en-US" sz="2400" i="1" dirty="0" err="1" smtClean="0">
                <a:latin typeface="Calibri" pitchFamily="34" charset="0"/>
              </a:rPr>
              <a:t>или</a:t>
            </a:r>
            <a:r>
              <a:rPr lang="en-US" sz="2400" i="1" dirty="0" smtClean="0">
                <a:latin typeface="Calibri" pitchFamily="34" charset="0"/>
              </a:rPr>
              <a:t> </a:t>
            </a:r>
            <a:r>
              <a:rPr lang="en-US" sz="2400" i="1" dirty="0" err="1" smtClean="0">
                <a:latin typeface="Calibri" pitchFamily="34" charset="0"/>
              </a:rPr>
              <a:t>мощности</a:t>
            </a:r>
            <a:r>
              <a:rPr lang="en-US" sz="2400" i="1" dirty="0" smtClean="0">
                <a:latin typeface="Calibri" pitchFamily="34" charset="0"/>
              </a:rPr>
              <a:t>) </a:t>
            </a:r>
            <a:r>
              <a:rPr lang="en-US" sz="2400" i="1" dirty="0" err="1" smtClean="0">
                <a:latin typeface="Calibri" pitchFamily="34" charset="0"/>
              </a:rPr>
              <a:t>сигнала</a:t>
            </a:r>
            <a:r>
              <a:rPr lang="en-US" sz="2400" i="1" dirty="0" smtClean="0">
                <a:latin typeface="Calibri" pitchFamily="34" charset="0"/>
              </a:rPr>
              <a:t> </a:t>
            </a:r>
            <a:r>
              <a:rPr lang="en-US" sz="2400" i="1" dirty="0" err="1" smtClean="0">
                <a:latin typeface="Calibri" pitchFamily="34" charset="0"/>
              </a:rPr>
              <a:t>на</a:t>
            </a:r>
            <a:r>
              <a:rPr lang="en-US" sz="2400" i="1" dirty="0" smtClean="0">
                <a:latin typeface="Calibri" pitchFamily="34" charset="0"/>
              </a:rPr>
              <a:t> </a:t>
            </a:r>
            <a:r>
              <a:rPr lang="en-US" sz="2400" i="1" dirty="0" err="1" smtClean="0">
                <a:latin typeface="Calibri" pitchFamily="34" charset="0"/>
              </a:rPr>
              <a:t>входе</a:t>
            </a:r>
            <a:r>
              <a:rPr lang="en-US" sz="2400" i="1" dirty="0" smtClean="0">
                <a:latin typeface="Calibri" pitchFamily="34" charset="0"/>
              </a:rPr>
              <a:t> </a:t>
            </a:r>
            <a:r>
              <a:rPr lang="en-US" sz="2400" i="1" dirty="0" err="1" smtClean="0">
                <a:latin typeface="Calibri" pitchFamily="34" charset="0"/>
              </a:rPr>
              <a:t>приёмника</a:t>
            </a:r>
            <a:r>
              <a:rPr lang="en-US" sz="2400" i="1" dirty="0" smtClean="0">
                <a:latin typeface="Calibri" pitchFamily="34" charset="0"/>
              </a:rPr>
              <a:t>, в </a:t>
            </a:r>
            <a:r>
              <a:rPr lang="en-US" sz="2400" i="1" dirty="0" err="1" smtClean="0">
                <a:latin typeface="Calibri" pitchFamily="34" charset="0"/>
              </a:rPr>
              <a:t>котором</a:t>
            </a:r>
            <a:r>
              <a:rPr lang="en-US" sz="2400" i="1" dirty="0" smtClean="0">
                <a:latin typeface="Calibri" pitchFamily="34" charset="0"/>
              </a:rPr>
              <a:t> </a:t>
            </a:r>
            <a:r>
              <a:rPr lang="en-US" sz="2400" i="1" dirty="0" err="1" smtClean="0">
                <a:latin typeface="Calibri" pitchFamily="34" charset="0"/>
              </a:rPr>
              <a:t>обеспечивается</a:t>
            </a:r>
            <a:r>
              <a:rPr lang="en-US" sz="2400" i="1" dirty="0" smtClean="0">
                <a:latin typeface="Calibri" pitchFamily="34" charset="0"/>
              </a:rPr>
              <a:t> </a:t>
            </a:r>
            <a:r>
              <a:rPr lang="en-US" sz="2400" i="1" dirty="0" err="1" smtClean="0">
                <a:latin typeface="Calibri" pitchFamily="34" charset="0"/>
              </a:rPr>
              <a:t>требуемое</a:t>
            </a:r>
            <a:r>
              <a:rPr lang="en-US" sz="2400" i="1" dirty="0" smtClean="0">
                <a:latin typeface="Calibri" pitchFamily="34" charset="0"/>
              </a:rPr>
              <a:t> </a:t>
            </a:r>
            <a:r>
              <a:rPr lang="en-US" sz="2400" i="1" dirty="0" err="1" smtClean="0">
                <a:latin typeface="Calibri" pitchFamily="34" charset="0"/>
              </a:rPr>
              <a:t>качество</a:t>
            </a:r>
            <a:r>
              <a:rPr lang="en-US" sz="2400" i="1" dirty="0" smtClean="0">
                <a:latin typeface="Calibri" pitchFamily="34" charset="0"/>
              </a:rPr>
              <a:t> </a:t>
            </a:r>
            <a:r>
              <a:rPr lang="en-US" sz="2400" i="1" dirty="0" err="1" smtClean="0">
                <a:latin typeface="Calibri" pitchFamily="34" charset="0"/>
              </a:rPr>
              <a:t>приёма</a:t>
            </a:r>
            <a:r>
              <a:rPr lang="en-US" sz="2400" i="1" dirty="0" smtClean="0">
                <a:latin typeface="Calibri" pitchFamily="34" charset="0"/>
              </a:rPr>
              <a:t> </a:t>
            </a:r>
            <a:r>
              <a:rPr lang="en-US" sz="2400" i="1" dirty="0" err="1" smtClean="0">
                <a:latin typeface="Calibri" pitchFamily="34" charset="0"/>
              </a:rPr>
              <a:t>сигнала</a:t>
            </a:r>
            <a:endParaRPr lang="ru-RU" sz="2400" i="1" dirty="0" smtClean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58214" y="6286520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kern="0" dirty="0" smtClean="0"/>
              <a:t>10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nstantia" pitchFamily="18" charset="0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142875" y="260350"/>
            <a:ext cx="885825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600" dirty="0">
                <a:latin typeface="Calibri" pitchFamily="34" charset="0"/>
              </a:rPr>
              <a:t>Избирательность по зеркальному каналу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nstantia" pitchFamily="18" charset="0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142875" y="3357562"/>
            <a:ext cx="885825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600" dirty="0">
                <a:latin typeface="Calibri" pitchFamily="34" charset="0"/>
              </a:rPr>
              <a:t>Избирательность по соседнему каналу</a:t>
            </a:r>
          </a:p>
        </p:txBody>
      </p:sp>
      <p:pic>
        <p:nvPicPr>
          <p:cNvPr id="19" name="Picture 9" descr="Рис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071546"/>
            <a:ext cx="6173805" cy="2185583"/>
          </a:xfrm>
          <a:prstGeom prst="rect">
            <a:avLst/>
          </a:prstGeom>
          <a:ln w="15875">
            <a:noFill/>
          </a:ln>
        </p:spPr>
      </p:pic>
      <p:pic>
        <p:nvPicPr>
          <p:cNvPr id="20" name="Рисунок 8" descr="Рис 1.12.e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3949386"/>
            <a:ext cx="5815030" cy="2401801"/>
          </a:xfrm>
          <a:prstGeom prst="rect">
            <a:avLst/>
          </a:prstGeom>
          <a:ln w="15875">
            <a:noFill/>
          </a:ln>
        </p:spPr>
      </p:pic>
      <p:sp>
        <p:nvSpPr>
          <p:cNvPr id="21" name="TextBox 20"/>
          <p:cNvSpPr txBox="1"/>
          <p:nvPr/>
        </p:nvSpPr>
        <p:spPr>
          <a:xfrm>
            <a:off x="8358214" y="6286520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kern="0" dirty="0" smtClean="0"/>
              <a:t>11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nstantia" pitchFamily="18" charset="0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357188" y="450850"/>
            <a:ext cx="8715375" cy="489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sz="3200" dirty="0">
                <a:latin typeface="Calibri" pitchFamily="34" charset="0"/>
              </a:rPr>
              <a:t>Линейный динамический диапазон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nstantia" pitchFamily="18" charset="0"/>
            </a:endParaRPr>
          </a:p>
        </p:txBody>
      </p: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2571750" y="1285860"/>
            <a:ext cx="421481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600" dirty="0">
                <a:latin typeface="Calibri" pitchFamily="34" charset="0"/>
              </a:rPr>
              <a:t>Нижняя граница (точка А)</a:t>
            </a:r>
          </a:p>
        </p:txBody>
      </p:sp>
      <p:pic>
        <p:nvPicPr>
          <p:cNvPr id="22" name="Picture 9" descr="Рис 1.13б.e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0" y="2000250"/>
            <a:ext cx="5786438" cy="411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8358214" y="6286520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kern="0" dirty="0" smtClean="0"/>
              <a:t>12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nstantia" pitchFamily="18" charset="0"/>
            </a:endParaRP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357188" y="450850"/>
            <a:ext cx="8715375" cy="489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sz="3200" dirty="0">
                <a:latin typeface="Calibri" pitchFamily="34" charset="0"/>
              </a:rPr>
              <a:t>Линейный динамический диапазон</a:t>
            </a: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nstantia" pitchFamily="18" charset="0"/>
            </a:endParaRPr>
          </a:p>
        </p:txBody>
      </p:sp>
      <p:sp>
        <p:nvSpPr>
          <p:cNvPr id="24" name="TextBox 16"/>
          <p:cNvSpPr txBox="1">
            <a:spLocks noChangeArrowheads="1"/>
          </p:cNvSpPr>
          <p:nvPr/>
        </p:nvSpPr>
        <p:spPr bwMode="auto">
          <a:xfrm>
            <a:off x="2571750" y="1142984"/>
            <a:ext cx="421481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600" dirty="0" smtClean="0">
                <a:latin typeface="Calibri" pitchFamily="34" charset="0"/>
              </a:rPr>
              <a:t>Верхняя </a:t>
            </a:r>
            <a:r>
              <a:rPr lang="ru-RU" sz="2600" dirty="0">
                <a:latin typeface="Calibri" pitchFamily="34" charset="0"/>
              </a:rPr>
              <a:t>граница (точка </a:t>
            </a:r>
            <a:r>
              <a:rPr lang="ru-RU" sz="2600" dirty="0" smtClean="0">
                <a:latin typeface="Calibri" pitchFamily="34" charset="0"/>
              </a:rPr>
              <a:t>Б)</a:t>
            </a:r>
            <a:endParaRPr lang="ru-RU" sz="2600" dirty="0">
              <a:latin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58214" y="6286520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kern="0" dirty="0" smtClean="0"/>
              <a:t>13</a:t>
            </a:r>
            <a:endParaRPr lang="ru-RU" sz="2400" dirty="0"/>
          </a:p>
        </p:txBody>
      </p:sp>
      <p:pic>
        <p:nvPicPr>
          <p:cNvPr id="27" name="Picture 2" descr="Рис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13" y="1857364"/>
            <a:ext cx="3857625" cy="371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8369" name="Object 1"/>
          <p:cNvGraphicFramePr>
            <a:graphicFrameLocks noChangeAspect="1"/>
          </p:cNvGraphicFramePr>
          <p:nvPr/>
        </p:nvGraphicFramePr>
        <p:xfrm>
          <a:off x="2857488" y="5857892"/>
          <a:ext cx="3424237" cy="500062"/>
        </p:xfrm>
        <a:graphic>
          <a:graphicData uri="http://schemas.openxmlformats.org/presentationml/2006/ole">
            <p:oleObj spid="_x0000_s58369" name="Equation" r:id="rId4" imgW="1981080" imgH="291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nstantia" pitchFamily="18" charset="0"/>
            </a:endParaRPr>
          </a:p>
        </p:txBody>
      </p:sp>
      <p:sp>
        <p:nvSpPr>
          <p:cNvPr id="24" name="TextBox 6"/>
          <p:cNvSpPr txBox="1">
            <a:spLocks noChangeArrowheads="1"/>
          </p:cNvSpPr>
          <p:nvPr/>
        </p:nvSpPr>
        <p:spPr bwMode="auto">
          <a:xfrm>
            <a:off x="1000099" y="214290"/>
            <a:ext cx="7286677" cy="87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sz="3200" dirty="0" smtClean="0">
                <a:latin typeface="Calibri" pitchFamily="34" charset="0"/>
              </a:rPr>
              <a:t>Динамический диапазон по интермодуляционным искажениям (1)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nstantia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58214" y="6286520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kern="0" dirty="0" smtClean="0"/>
              <a:t>14</a:t>
            </a:r>
            <a:endParaRPr lang="ru-RU" sz="2400" dirty="0"/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142844" y="1285860"/>
            <a:ext cx="8858312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600" dirty="0">
                <a:latin typeface="Calibri" pitchFamily="34" charset="0"/>
              </a:rPr>
              <a:t>Комбинационные (интермодуляционные) </a:t>
            </a:r>
            <a:r>
              <a:rPr lang="ru-RU" sz="2600" dirty="0" smtClean="0">
                <a:latin typeface="Calibri" pitchFamily="34" charset="0"/>
              </a:rPr>
              <a:t>составляющие</a:t>
            </a:r>
            <a:br>
              <a:rPr lang="ru-RU" sz="2600" dirty="0" smtClean="0">
                <a:latin typeface="Calibri" pitchFamily="34" charset="0"/>
              </a:rPr>
            </a:br>
            <a:r>
              <a:rPr lang="ru-RU" sz="2600" dirty="0" smtClean="0">
                <a:latin typeface="Calibri" pitchFamily="34" charset="0"/>
              </a:rPr>
              <a:t>3-го </a:t>
            </a:r>
            <a:r>
              <a:rPr lang="ru-RU" sz="2600" dirty="0">
                <a:latin typeface="Calibri" pitchFamily="34" charset="0"/>
              </a:rPr>
              <a:t>порядка</a:t>
            </a:r>
          </a:p>
        </p:txBody>
      </p:sp>
      <p:graphicFrame>
        <p:nvGraphicFramePr>
          <p:cNvPr id="30" name="Object 2"/>
          <p:cNvGraphicFramePr>
            <a:graphicFrameLocks noChangeAspect="1"/>
          </p:cNvGraphicFramePr>
          <p:nvPr/>
        </p:nvGraphicFramePr>
        <p:xfrm>
          <a:off x="1714500" y="2530473"/>
          <a:ext cx="5786438" cy="541337"/>
        </p:xfrm>
        <a:graphic>
          <a:graphicData uri="http://schemas.openxmlformats.org/presentationml/2006/ole">
            <p:oleObj spid="_x0000_s57352" name="Equation" r:id="rId3" imgW="2577960" imgH="241200" progId="Equation.DSMT4">
              <p:embed/>
            </p:oleObj>
          </a:graphicData>
        </a:graphic>
      </p:graphicFrame>
      <p:graphicFrame>
        <p:nvGraphicFramePr>
          <p:cNvPr id="31" name="Object 3"/>
          <p:cNvGraphicFramePr>
            <a:graphicFrameLocks noChangeAspect="1"/>
          </p:cNvGraphicFramePr>
          <p:nvPr/>
        </p:nvGraphicFramePr>
        <p:xfrm>
          <a:off x="642938" y="3397254"/>
          <a:ext cx="7570787" cy="531812"/>
        </p:xfrm>
        <a:graphic>
          <a:graphicData uri="http://schemas.openxmlformats.org/presentationml/2006/ole">
            <p:oleObj spid="_x0000_s57353" name="Equation" r:id="rId4" imgW="3441600" imgH="241200" progId="Equation.DSMT4">
              <p:embed/>
            </p:oleObj>
          </a:graphicData>
        </a:graphic>
      </p:graphicFrame>
      <p:graphicFrame>
        <p:nvGraphicFramePr>
          <p:cNvPr id="32" name="Object 5"/>
          <p:cNvGraphicFramePr>
            <a:graphicFrameLocks noChangeAspect="1"/>
          </p:cNvGraphicFramePr>
          <p:nvPr/>
        </p:nvGraphicFramePr>
        <p:xfrm>
          <a:off x="2214546" y="5510361"/>
          <a:ext cx="4581542" cy="490407"/>
        </p:xfrm>
        <a:graphic>
          <a:graphicData uri="http://schemas.openxmlformats.org/presentationml/2006/ole">
            <p:oleObj spid="_x0000_s57354" name="Equation" r:id="rId5" imgW="2260440" imgH="241200" progId="Equation.DSMT4">
              <p:embed/>
            </p:oleObj>
          </a:graphicData>
        </a:graphic>
      </p:graphicFrame>
      <p:graphicFrame>
        <p:nvGraphicFramePr>
          <p:cNvPr id="33" name="Object 6"/>
          <p:cNvGraphicFramePr>
            <a:graphicFrameLocks noChangeAspect="1"/>
          </p:cNvGraphicFramePr>
          <p:nvPr/>
        </p:nvGraphicFramePr>
        <p:xfrm>
          <a:off x="500063" y="4438661"/>
          <a:ext cx="7815262" cy="490537"/>
        </p:xfrm>
        <a:graphic>
          <a:graphicData uri="http://schemas.openxmlformats.org/presentationml/2006/ole">
            <p:oleObj spid="_x0000_s57355" name="Equation" r:id="rId6" imgW="384804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428625" y="1285860"/>
            <a:ext cx="814387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600" dirty="0">
                <a:latin typeface="Calibri" pitchFamily="34" charset="0"/>
              </a:rPr>
              <a:t>Спектр колебаний в тракте промежуточной частоты</a:t>
            </a:r>
            <a:endParaRPr lang="en-US" sz="2600" dirty="0">
              <a:latin typeface="Calibri" pitchFamily="34" charset="0"/>
            </a:endParaRPr>
          </a:p>
          <a:p>
            <a:pPr algn="ctr"/>
            <a:r>
              <a:rPr lang="ru-RU" sz="2600" dirty="0" smtClean="0">
                <a:latin typeface="Calibri" pitchFamily="34" charset="0"/>
              </a:rPr>
              <a:t>радиоприёмника </a:t>
            </a:r>
            <a:r>
              <a:rPr lang="ru-RU" sz="2600" dirty="0">
                <a:latin typeface="Calibri" pitchFamily="34" charset="0"/>
              </a:rPr>
              <a:t>с </a:t>
            </a:r>
            <a:r>
              <a:rPr lang="ru-RU" sz="2600" dirty="0">
                <a:solidFill>
                  <a:srgbClr val="C00000"/>
                </a:solidFill>
                <a:latin typeface="Calibri" pitchFamily="34" charset="0"/>
              </a:rPr>
              <a:t>линейным </a:t>
            </a:r>
            <a:r>
              <a:rPr lang="ru-RU" sz="2600" dirty="0" smtClean="0">
                <a:latin typeface="Calibri" pitchFamily="34" charset="0"/>
              </a:rPr>
              <a:t>УРЧ</a:t>
            </a:r>
            <a:endParaRPr lang="ru-RU" sz="2600" dirty="0">
              <a:latin typeface="Calibri" pitchFamily="34" charset="0"/>
            </a:endParaRPr>
          </a:p>
        </p:txBody>
      </p:sp>
      <p:pic>
        <p:nvPicPr>
          <p:cNvPr id="18" name="Picture 13" descr="Комбинационные составляющие 3-го порядка.e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2255238"/>
            <a:ext cx="7858150" cy="295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9" name="Object 5"/>
          <p:cNvGraphicFramePr>
            <a:graphicFrameLocks noChangeAspect="1"/>
          </p:cNvGraphicFramePr>
          <p:nvPr/>
        </p:nvGraphicFramePr>
        <p:xfrm>
          <a:off x="2143108" y="5476331"/>
          <a:ext cx="5072077" cy="953065"/>
        </p:xfrm>
        <a:graphic>
          <a:graphicData uri="http://schemas.openxmlformats.org/presentationml/2006/ole">
            <p:oleObj spid="_x0000_s64513" name="Equation" r:id="rId4" imgW="2908080" imgH="545760" progId="Equation.DSMT4">
              <p:embed/>
            </p:oleObj>
          </a:graphicData>
        </a:graphic>
      </p:graphicFrame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1000099" y="214290"/>
            <a:ext cx="7286677" cy="87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sz="3200" dirty="0" smtClean="0">
                <a:latin typeface="Calibri" pitchFamily="34" charset="0"/>
              </a:rPr>
              <a:t>Динамический диапазон по интермодуляционным искажениям (2)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58214" y="6286520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kern="0" dirty="0" smtClean="0"/>
              <a:t>15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428625" y="1285860"/>
            <a:ext cx="814387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600" dirty="0">
                <a:latin typeface="Calibri" pitchFamily="34" charset="0"/>
              </a:rPr>
              <a:t>Спектр колебаний в тракте промежуточной частоты</a:t>
            </a:r>
            <a:endParaRPr lang="en-US" sz="2600" dirty="0">
              <a:latin typeface="Calibri" pitchFamily="34" charset="0"/>
            </a:endParaRPr>
          </a:p>
          <a:p>
            <a:pPr algn="ctr"/>
            <a:r>
              <a:rPr lang="ru-RU" sz="2600" dirty="0" smtClean="0">
                <a:latin typeface="Calibri" pitchFamily="34" charset="0"/>
              </a:rPr>
              <a:t>радиоприёмника </a:t>
            </a:r>
            <a:r>
              <a:rPr lang="ru-RU" sz="2600" dirty="0">
                <a:latin typeface="Calibri" pitchFamily="34" charset="0"/>
              </a:rPr>
              <a:t>с </a:t>
            </a:r>
            <a:r>
              <a:rPr lang="ru-RU" sz="2600" dirty="0" smtClean="0">
                <a:solidFill>
                  <a:srgbClr val="C00000"/>
                </a:solidFill>
                <a:latin typeface="Calibri" pitchFamily="34" charset="0"/>
              </a:rPr>
              <a:t>нелинейным</a:t>
            </a:r>
            <a:r>
              <a:rPr lang="ru-RU" sz="2600" dirty="0" smtClean="0">
                <a:latin typeface="Calibri" pitchFamily="34" charset="0"/>
              </a:rPr>
              <a:t> УРЧ</a:t>
            </a:r>
            <a:endParaRPr lang="ru-RU" sz="2600" dirty="0">
              <a:latin typeface="Calibri" pitchFamily="34" charset="0"/>
            </a:endParaRP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1000099" y="214290"/>
            <a:ext cx="7286677" cy="87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sz="3200" dirty="0" smtClean="0">
                <a:latin typeface="Calibri" pitchFamily="34" charset="0"/>
              </a:rPr>
              <a:t>Динамический диапазон по интермодуляционным искажениям (3)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58214" y="6286520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kern="0" dirty="0" smtClean="0"/>
              <a:t>16</a:t>
            </a:r>
            <a:endParaRPr lang="ru-RU" sz="2400" dirty="0"/>
          </a:p>
        </p:txBody>
      </p:sp>
      <p:pic>
        <p:nvPicPr>
          <p:cNvPr id="24" name="Picture 13" descr="Комбинационные составляющие 3-го порядка.e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8" y="2255238"/>
            <a:ext cx="7858150" cy="295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5" name="Object 5"/>
          <p:cNvGraphicFramePr>
            <a:graphicFrameLocks noChangeAspect="1"/>
          </p:cNvGraphicFramePr>
          <p:nvPr/>
        </p:nvGraphicFramePr>
        <p:xfrm>
          <a:off x="1500188" y="5484834"/>
          <a:ext cx="6700837" cy="1016000"/>
        </p:xfrm>
        <a:graphic>
          <a:graphicData uri="http://schemas.openxmlformats.org/presentationml/2006/ole">
            <p:oleObj spid="_x0000_s63491" name="Equation" r:id="rId4" imgW="3606480" imgH="545760" progId="Equation.DSMT4">
              <p:embed/>
            </p:oleObj>
          </a:graphicData>
        </a:graphic>
      </p:graphicFrame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5058" y="2909890"/>
            <a:ext cx="89019" cy="144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3492" name="Object 6"/>
          <p:cNvGraphicFramePr>
            <a:graphicFrameLocks noChangeAspect="1"/>
          </p:cNvGraphicFramePr>
          <p:nvPr/>
        </p:nvGraphicFramePr>
        <p:xfrm>
          <a:off x="6715140" y="2643182"/>
          <a:ext cx="1071546" cy="549511"/>
        </p:xfrm>
        <a:graphic>
          <a:graphicData uri="http://schemas.openxmlformats.org/presentationml/2006/ole">
            <p:oleObj spid="_x0000_s63492" name="Equation" r:id="rId6" imgW="520560" imgH="266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Рис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857364"/>
            <a:ext cx="6429396" cy="425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214313" y="1293483"/>
            <a:ext cx="864393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600" dirty="0">
                <a:latin typeface="Calibri" pitchFamily="34" charset="0"/>
              </a:rPr>
              <a:t>Определение точки </a:t>
            </a:r>
            <a:r>
              <a:rPr lang="en-US" sz="2600" dirty="0">
                <a:latin typeface="Calibri" pitchFamily="34" charset="0"/>
              </a:rPr>
              <a:t>IP3 (3-rd Order Intercept Point)</a:t>
            </a:r>
            <a:endParaRPr lang="ru-RU" sz="2600" dirty="0">
              <a:latin typeface="Calibri" pitchFamily="34" charset="0"/>
            </a:endParaRP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1000099" y="214290"/>
            <a:ext cx="7286677" cy="87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sz="3200" dirty="0" smtClean="0">
                <a:latin typeface="Calibri" pitchFamily="34" charset="0"/>
              </a:rPr>
              <a:t>Динамический диапазон по интермодуляционным искажениям (4)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58214" y="6286520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kern="0" dirty="0" smtClean="0"/>
              <a:t>17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000099" y="214290"/>
            <a:ext cx="7286677" cy="87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sz="3200" dirty="0" smtClean="0">
                <a:latin typeface="Calibri" pitchFamily="34" charset="0"/>
              </a:rPr>
              <a:t>Динамический диапазон по интермодуляционным искажениям (5)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58214" y="6286520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kern="0" dirty="0" smtClean="0"/>
              <a:t>18</a:t>
            </a:r>
            <a:endParaRPr lang="ru-RU" sz="2400" dirty="0"/>
          </a:p>
        </p:txBody>
      </p:sp>
      <p:pic>
        <p:nvPicPr>
          <p:cNvPr id="20" name="Picture 8" descr="Рис 1.16.e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1214422"/>
            <a:ext cx="6072186" cy="4695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5537" name="Object 1"/>
          <p:cNvGraphicFramePr>
            <a:graphicFrameLocks noChangeAspect="1"/>
          </p:cNvGraphicFramePr>
          <p:nvPr/>
        </p:nvGraphicFramePr>
        <p:xfrm>
          <a:off x="3143240" y="6000768"/>
          <a:ext cx="3341687" cy="477837"/>
        </p:xfrm>
        <a:graphic>
          <a:graphicData uri="http://schemas.openxmlformats.org/presentationml/2006/ole">
            <p:oleObj spid="_x0000_s65537" name="Equation" r:id="rId4" imgW="1930320" imgH="27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57158" y="214290"/>
            <a:ext cx="8501122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kumimoji="0" lang="ru-RU" sz="3200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Calibri" pitchFamily="34" charset="0"/>
                <a:ea typeface="+mj-ea"/>
                <a:cs typeface="+mj-cs"/>
              </a:rPr>
              <a:t>1.1. </a:t>
            </a:r>
            <a:r>
              <a:rPr lang="en-US" sz="3200" dirty="0" err="1" smtClean="0">
                <a:latin typeface="Calibri" pitchFamily="34" charset="0"/>
                <a:ea typeface="Tahoma" pitchFamily="34" charset="0"/>
                <a:cs typeface="Tahoma" pitchFamily="34" charset="0"/>
              </a:rPr>
              <a:t>Типовые</a:t>
            </a:r>
            <a:r>
              <a:rPr lang="en-US" sz="3200" dirty="0" smtClean="0">
                <a:latin typeface="Calibri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ea typeface="Tahoma" pitchFamily="34" charset="0"/>
                <a:cs typeface="Tahoma" pitchFamily="34" charset="0"/>
              </a:rPr>
              <a:t>структурные</a:t>
            </a:r>
            <a:r>
              <a:rPr lang="en-US" sz="3200" dirty="0" smtClean="0">
                <a:latin typeface="Calibri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ea typeface="Tahoma" pitchFamily="34" charset="0"/>
                <a:cs typeface="Tahoma" pitchFamily="34" charset="0"/>
              </a:rPr>
              <a:t>схемы</a:t>
            </a:r>
            <a:r>
              <a:rPr lang="en-US" sz="3200" dirty="0" smtClean="0">
                <a:latin typeface="Calibri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ea typeface="Tahoma" pitchFamily="34" charset="0"/>
                <a:cs typeface="Tahoma" pitchFamily="34" charset="0"/>
              </a:rPr>
              <a:t>устройств</a:t>
            </a:r>
            <a:r>
              <a:rPr lang="en-US" sz="3200" dirty="0" smtClean="0">
                <a:latin typeface="Calibri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ea typeface="Tahoma" pitchFamily="34" charset="0"/>
                <a:cs typeface="Tahoma" pitchFamily="34" charset="0"/>
              </a:rPr>
              <a:t>приёма</a:t>
            </a:r>
            <a:r>
              <a:rPr lang="en-US" sz="3200" dirty="0" smtClean="0">
                <a:latin typeface="Calibri" pitchFamily="34" charset="0"/>
                <a:ea typeface="Tahoma" pitchFamily="34" charset="0"/>
                <a:cs typeface="Tahoma" pitchFamily="34" charset="0"/>
              </a:rPr>
              <a:t> и </a:t>
            </a:r>
            <a:r>
              <a:rPr lang="en-US" sz="3200" dirty="0" err="1" smtClean="0">
                <a:latin typeface="Calibri" pitchFamily="34" charset="0"/>
                <a:ea typeface="Tahoma" pitchFamily="34" charset="0"/>
                <a:cs typeface="Tahoma" pitchFamily="34" charset="0"/>
              </a:rPr>
              <a:t>обработки</a:t>
            </a:r>
            <a:r>
              <a:rPr lang="en-US" sz="3200" dirty="0" smtClean="0">
                <a:latin typeface="Calibri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ea typeface="Tahoma" pitchFamily="34" charset="0"/>
                <a:cs typeface="Tahoma" pitchFamily="34" charset="0"/>
              </a:rPr>
              <a:t>сигналов</a:t>
            </a:r>
            <a:endParaRPr kumimoji="0" lang="ru-RU" sz="320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72528" y="6286520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 smtClean="0"/>
              <a:t>1</a:t>
            </a:r>
            <a:endParaRPr lang="ru-RU" sz="2400" dirty="0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62" name="Picture 42" descr="Укрупнённая структурная схема РП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2130022"/>
            <a:ext cx="6298083" cy="3370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2143108" y="5507196"/>
            <a:ext cx="47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БВЧ – блок высокой частоты</a:t>
            </a:r>
          </a:p>
          <a:p>
            <a:r>
              <a:rPr lang="ru-RU" sz="2000" dirty="0" smtClean="0"/>
              <a:t>ДМ - демодулятор</a:t>
            </a:r>
            <a:endParaRPr lang="ru-RU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1857356" y="1324261"/>
            <a:ext cx="5500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smtClean="0"/>
              <a:t>Укрупнённая структурная схема РПУ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000099" y="214290"/>
            <a:ext cx="7286677" cy="87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sz="3200" dirty="0" smtClean="0">
                <a:latin typeface="Calibri" pitchFamily="34" charset="0"/>
              </a:rPr>
              <a:t>Динамический диапазон по интермодуляционным искажениям (6)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58214" y="6286520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kern="0" dirty="0" smtClean="0"/>
              <a:t>19</a:t>
            </a:r>
            <a:endParaRPr lang="ru-RU" sz="2400" dirty="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0420" name="Picture 4" descr="Рис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1678033"/>
            <a:ext cx="6637785" cy="4822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5876955" y="2000253"/>
          <a:ext cx="2981325" cy="428615"/>
        </p:xfrm>
        <a:graphic>
          <a:graphicData uri="http://schemas.openxmlformats.org/presentationml/2006/ole">
            <p:oleObj spid="_x0000_s60421" name="Equation" r:id="rId4" imgW="2412720" imgH="291960" progId="Equation.DSMT4">
              <p:embed/>
            </p:oleObj>
          </a:graphicData>
        </a:graphic>
      </p:graphicFrame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250115" y="6143644"/>
          <a:ext cx="4893389" cy="428628"/>
        </p:xfrm>
        <a:graphic>
          <a:graphicData uri="http://schemas.openxmlformats.org/presentationml/2006/ole">
            <p:oleObj spid="_x0000_s60423" name="Equation" r:id="rId5" imgW="4483080" imgH="330120" progId="Equation.DSMT4">
              <p:embed/>
            </p:oleObj>
          </a:graphicData>
        </a:graphic>
      </p:graphicFrame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3214678" y="1142984"/>
            <a:ext cx="135729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600" dirty="0" smtClean="0">
                <a:latin typeface="Calibri" pitchFamily="34" charset="0"/>
              </a:rPr>
              <a:t>Расчёт</a:t>
            </a:r>
            <a:endParaRPr lang="ru-RU" sz="2600" dirty="0">
              <a:latin typeface="Calibri" pitchFamily="34" charset="0"/>
            </a:endParaRPr>
          </a:p>
        </p:txBody>
      </p:sp>
      <p:graphicFrame>
        <p:nvGraphicFramePr>
          <p:cNvPr id="60425" name="Object 9"/>
          <p:cNvGraphicFramePr>
            <a:graphicFrameLocks noChangeAspect="1"/>
          </p:cNvGraphicFramePr>
          <p:nvPr/>
        </p:nvGraphicFramePr>
        <p:xfrm>
          <a:off x="4500531" y="1114723"/>
          <a:ext cx="1042988" cy="558800"/>
        </p:xfrm>
        <a:graphic>
          <a:graphicData uri="http://schemas.openxmlformats.org/presentationml/2006/ole">
            <p:oleObj spid="_x0000_s60425" name="Equation" r:id="rId6" imgW="520560" imgH="27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572528" y="6286520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kern="0" dirty="0" smtClean="0"/>
              <a:t>2</a:t>
            </a:r>
            <a:endParaRPr lang="ru-RU" sz="2400" dirty="0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nstantia" pitchFamily="18" charset="0"/>
            </a:endParaRPr>
          </a:p>
        </p:txBody>
      </p:sp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357188" y="332656"/>
            <a:ext cx="8572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dirty="0" smtClean="0">
                <a:latin typeface="Calibri" pitchFamily="34" charset="0"/>
              </a:rPr>
              <a:t>БВЧ </a:t>
            </a:r>
            <a:r>
              <a:rPr lang="ru-RU" sz="3200" dirty="0">
                <a:latin typeface="Calibri" pitchFamily="34" charset="0"/>
              </a:rPr>
              <a:t>прямого усиления</a:t>
            </a: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71612"/>
            <a:ext cx="7181850" cy="3071813"/>
          </a:xfrm>
          <a:prstGeom prst="rect">
            <a:avLst/>
          </a:prstGeom>
          <a:solidFill>
            <a:schemeClr val="bg1"/>
          </a:solidFill>
          <a:ln w="19050">
            <a:noFill/>
            <a:prstDash val="solid"/>
          </a:ln>
        </p:spPr>
      </p:pic>
      <p:sp>
        <p:nvSpPr>
          <p:cNvPr id="20" name="TextBox 10"/>
          <p:cNvSpPr txBox="1">
            <a:spLocks noChangeArrowheads="1"/>
          </p:cNvSpPr>
          <p:nvPr/>
        </p:nvSpPr>
        <p:spPr bwMode="auto">
          <a:xfrm>
            <a:off x="2357438" y="5143500"/>
            <a:ext cx="32146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cs typeface="Times New Roman" pitchFamily="18" charset="0"/>
              </a:rPr>
              <a:t>ВЦ –  входная цепь</a:t>
            </a: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2357438" y="5786438"/>
            <a:ext cx="50720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cs typeface="Times New Roman" pitchFamily="18" charset="0"/>
              </a:rPr>
              <a:t>УРЧ –  усилитель радиочастоты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nstantia" pitchFamily="18" charset="0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106363" y="71414"/>
            <a:ext cx="885825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dirty="0" smtClean="0">
                <a:latin typeface="Calibri" pitchFamily="34" charset="0"/>
              </a:rPr>
              <a:t>Простейший приёмник </a:t>
            </a:r>
            <a:r>
              <a:rPr lang="ru-RU" sz="3200" dirty="0">
                <a:latin typeface="Calibri" pitchFamily="34" charset="0"/>
              </a:rPr>
              <a:t>прямого усиления</a:t>
            </a:r>
            <a:br>
              <a:rPr lang="ru-RU" sz="3200" dirty="0">
                <a:latin typeface="Calibri" pitchFamily="34" charset="0"/>
              </a:rPr>
            </a:br>
            <a:r>
              <a:rPr lang="ru-RU" sz="3200" dirty="0">
                <a:latin typeface="Calibri" pitchFamily="34" charset="0"/>
              </a:rPr>
              <a:t>   АМ сигнала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nstantia" pitchFamily="18" charset="0"/>
            </a:endParaRPr>
          </a:p>
        </p:txBody>
      </p:sp>
      <p:pic>
        <p:nvPicPr>
          <p:cNvPr id="8" name="Picture 7" descr="Схема приёмника прямого усилени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3" y="1357298"/>
            <a:ext cx="8866187" cy="491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572528" y="6286520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kern="0" dirty="0" smtClean="0"/>
              <a:t>3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572528" y="6286520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kern="0" dirty="0" smtClean="0"/>
              <a:t>4</a:t>
            </a:r>
            <a:endParaRPr lang="ru-RU" sz="2400" dirty="0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onstantia" pitchFamily="18" charset="0"/>
            </a:endParaRPr>
          </a:p>
        </p:txBody>
      </p:sp>
      <p:sp>
        <p:nvSpPr>
          <p:cNvPr id="35" name="TextBox 5"/>
          <p:cNvSpPr txBox="1">
            <a:spLocks noChangeArrowheads="1"/>
          </p:cNvSpPr>
          <p:nvPr/>
        </p:nvSpPr>
        <p:spPr bwMode="auto">
          <a:xfrm>
            <a:off x="1043607" y="201613"/>
            <a:ext cx="698477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Calibri" pitchFamily="34" charset="0"/>
              </a:rPr>
              <a:t>БВЧ </a:t>
            </a:r>
            <a:r>
              <a:rPr lang="ru-RU" sz="3200" dirty="0">
                <a:latin typeface="Calibri" pitchFamily="34" charset="0"/>
              </a:rPr>
              <a:t>с преобразованием частоты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" y="1285860"/>
            <a:ext cx="8610600" cy="3724275"/>
          </a:xfrm>
          <a:prstGeom prst="rect">
            <a:avLst/>
          </a:prstGeom>
          <a:solidFill>
            <a:schemeClr val="bg1"/>
          </a:solidFill>
          <a:ln w="19050">
            <a:noFill/>
            <a:prstDash val="solid"/>
          </a:ln>
        </p:spPr>
      </p:pic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143125" y="5214950"/>
            <a:ext cx="53578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cs typeface="Times New Roman" pitchFamily="18" charset="0"/>
              </a:rPr>
              <a:t>ПЧ –  преобразователь  частоты</a:t>
            </a:r>
          </a:p>
        </p:txBody>
      </p:sp>
      <p:sp>
        <p:nvSpPr>
          <p:cNvPr id="38" name="TextBox 10"/>
          <p:cNvSpPr txBox="1">
            <a:spLocks noChangeArrowheads="1"/>
          </p:cNvSpPr>
          <p:nvPr/>
        </p:nvSpPr>
        <p:spPr bwMode="auto">
          <a:xfrm>
            <a:off x="2143125" y="5643575"/>
            <a:ext cx="53578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cs typeface="Times New Roman" pitchFamily="18" charset="0"/>
              </a:rPr>
              <a:t>УПЧ –  усилитель  промежуточной 	  частоты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4273" name="Object 1"/>
          <p:cNvGraphicFramePr>
            <a:graphicFrameLocks noChangeAspect="1"/>
          </p:cNvGraphicFramePr>
          <p:nvPr/>
        </p:nvGraphicFramePr>
        <p:xfrm>
          <a:off x="2000232" y="1643050"/>
          <a:ext cx="5030156" cy="3000396"/>
        </p:xfrm>
        <a:graphic>
          <a:graphicData uri="http://schemas.openxmlformats.org/presentationml/2006/ole">
            <p:oleObj spid="_x0000_s54273" name="Visio" r:id="rId3" imgW="4018490" imgH="2399107" progId="Visio.Drawing.11">
              <p:embed/>
            </p:oleObj>
          </a:graphicData>
        </a:graphic>
      </p:graphicFrame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428596" y="357166"/>
            <a:ext cx="83582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Calibri" pitchFamily="34" charset="0"/>
              </a:rPr>
              <a:t>Структурная схема преобразователя </a:t>
            </a:r>
            <a:r>
              <a:rPr lang="ru-RU" sz="3200" dirty="0">
                <a:latin typeface="Calibri" pitchFamily="34" charset="0"/>
              </a:rPr>
              <a:t>частоты</a:t>
            </a: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143125" y="5214950"/>
            <a:ext cx="53578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 smtClean="0">
                <a:cs typeface="Times New Roman" pitchFamily="18" charset="0"/>
              </a:rPr>
              <a:t>ПЭ </a:t>
            </a:r>
            <a:r>
              <a:rPr lang="ru-RU" sz="2000" dirty="0">
                <a:cs typeface="Times New Roman" pitchFamily="18" charset="0"/>
              </a:rPr>
              <a:t>–  </a:t>
            </a:r>
            <a:r>
              <a:rPr lang="ru-RU" sz="2000" dirty="0" smtClean="0">
                <a:cs typeface="Times New Roman" pitchFamily="18" charset="0"/>
              </a:rPr>
              <a:t>преобразовательный  элемент</a:t>
            </a:r>
          </a:p>
          <a:p>
            <a:r>
              <a:rPr lang="ru-RU" sz="2000" dirty="0" smtClean="0">
                <a:cs typeface="Times New Roman" pitchFamily="18" charset="0"/>
              </a:rPr>
              <a:t>Г – гетеродин</a:t>
            </a:r>
          </a:p>
          <a:p>
            <a:r>
              <a:rPr lang="ru-RU" sz="2000" dirty="0" smtClean="0">
                <a:cs typeface="Times New Roman" pitchFamily="18" charset="0"/>
              </a:rPr>
              <a:t>См – смеситель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72528" y="6286520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kern="0" dirty="0" smtClean="0"/>
              <a:t>5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572528" y="6286520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kern="0" dirty="0" smtClean="0"/>
              <a:t>6</a:t>
            </a:r>
            <a:endParaRPr lang="ru-RU" sz="2400" dirty="0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428596" y="214290"/>
            <a:ext cx="8358246" cy="489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3000"/>
              </a:lnSpc>
            </a:pPr>
            <a:r>
              <a:rPr lang="ru-RU" sz="3200" dirty="0" smtClean="0">
                <a:latin typeface="Calibri" pitchFamily="34" charset="0"/>
              </a:rPr>
              <a:t>Радиоприёмники с преобразованием </a:t>
            </a:r>
            <a:r>
              <a:rPr lang="ru-RU" sz="3200" dirty="0">
                <a:latin typeface="Calibri" pitchFamily="34" charset="0"/>
              </a:rPr>
              <a:t>частоты</a:t>
            </a:r>
          </a:p>
        </p:txBody>
      </p:sp>
      <p:graphicFrame>
        <p:nvGraphicFramePr>
          <p:cNvPr id="53249" name="Object 3"/>
          <p:cNvGraphicFramePr>
            <a:graphicFrameLocks noChangeAspect="1"/>
          </p:cNvGraphicFramePr>
          <p:nvPr/>
        </p:nvGraphicFramePr>
        <p:xfrm>
          <a:off x="1357313" y="1285860"/>
          <a:ext cx="6848475" cy="2336800"/>
        </p:xfrm>
        <a:graphic>
          <a:graphicData uri="http://schemas.openxmlformats.org/presentationml/2006/ole">
            <p:oleObj spid="_x0000_s53249" name="Visio" r:id="rId3" imgW="7259044" imgH="2471116" progId="Visio.Drawing.11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85851" y="4000504"/>
            <a:ext cx="6929437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Супергетеродинный  приёмник:</a:t>
            </a:r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3711571" y="4610052"/>
          <a:ext cx="2003437" cy="533460"/>
        </p:xfrm>
        <a:graphic>
          <a:graphicData uri="http://schemas.openxmlformats.org/presentationml/2006/ole">
            <p:oleObj spid="_x0000_s53250" name="Equation" r:id="rId4" imgW="1002960" imgH="266400" progId="Equation.DSMT4">
              <p:embed/>
            </p:oleObj>
          </a:graphicData>
        </a:graphic>
      </p:graphicFrame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1930426" y="5364170"/>
            <a:ext cx="5999160" cy="526538"/>
            <a:chOff x="604649" y="5626571"/>
            <a:chExt cx="7751492" cy="526186"/>
          </a:xfrm>
        </p:grpSpPr>
        <p:sp>
          <p:nvSpPr>
            <p:cNvPr id="18" name="TextBox 14"/>
            <p:cNvSpPr txBox="1">
              <a:spLocks noChangeArrowheads="1"/>
            </p:cNvSpPr>
            <p:nvPr/>
          </p:nvSpPr>
          <p:spPr bwMode="auto">
            <a:xfrm>
              <a:off x="1712407" y="5643578"/>
              <a:ext cx="664373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u-RU" sz="2400" dirty="0"/>
                <a:t>- верхняя настройка гетеродина</a:t>
              </a:r>
            </a:p>
          </p:txBody>
        </p:sp>
        <p:graphicFrame>
          <p:nvGraphicFramePr>
            <p:cNvPr id="19" name="Object 6"/>
            <p:cNvGraphicFramePr>
              <a:graphicFrameLocks noChangeAspect="1"/>
            </p:cNvGraphicFramePr>
            <p:nvPr/>
          </p:nvGraphicFramePr>
          <p:xfrm>
            <a:off x="604649" y="5626571"/>
            <a:ext cx="1107758" cy="526186"/>
          </p:xfrm>
          <a:graphic>
            <a:graphicData uri="http://schemas.openxmlformats.org/presentationml/2006/ole">
              <p:oleObj spid="_x0000_s53251" name="Equation" r:id="rId5" imgW="507960" imgH="241200" progId="Equation.DSMT4">
                <p:embed/>
              </p:oleObj>
            </a:graphicData>
          </a:graphic>
        </p:graphicFrame>
      </p:grp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2797198" y="5881692"/>
            <a:ext cx="48482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ru-RU" sz="2400" dirty="0" smtClean="0"/>
              <a:t> нижняя </a:t>
            </a:r>
            <a:r>
              <a:rPr lang="ru-RU" sz="2400" dirty="0"/>
              <a:t>настройка </a:t>
            </a:r>
            <a:r>
              <a:rPr lang="ru-RU" sz="2400" dirty="0" smtClean="0"/>
              <a:t>гетеродина</a:t>
            </a:r>
          </a:p>
        </p:txBody>
      </p:sp>
      <p:graphicFrame>
        <p:nvGraphicFramePr>
          <p:cNvPr id="22" name="Object 7"/>
          <p:cNvGraphicFramePr>
            <a:graphicFrameLocks noChangeAspect="1"/>
          </p:cNvGraphicFramePr>
          <p:nvPr/>
        </p:nvGraphicFramePr>
        <p:xfrm>
          <a:off x="1814304" y="5862642"/>
          <a:ext cx="1044808" cy="495316"/>
        </p:xfrm>
        <a:graphic>
          <a:graphicData uri="http://schemas.openxmlformats.org/presentationml/2006/ole">
            <p:oleObj spid="_x0000_s53252" name="Equation" r:id="rId6" imgW="50796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6"/>
          <p:cNvSpPr txBox="1">
            <a:spLocks noChangeArrowheads="1"/>
          </p:cNvSpPr>
          <p:nvPr/>
        </p:nvSpPr>
        <p:spPr bwMode="auto">
          <a:xfrm>
            <a:off x="500034" y="285728"/>
            <a:ext cx="83582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Calibri" pitchFamily="34" charset="0"/>
              </a:rPr>
              <a:t>Каналы приёма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ru-RU" sz="3200" dirty="0">
                <a:latin typeface="Calibri" pitchFamily="34" charset="0"/>
              </a:rPr>
              <a:t>супергетеродинного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ru-RU" sz="3200" dirty="0">
                <a:latin typeface="Calibri" pitchFamily="34" charset="0"/>
              </a:rPr>
              <a:t>РПУ</a:t>
            </a:r>
          </a:p>
        </p:txBody>
      </p:sp>
      <p:sp>
        <p:nvSpPr>
          <p:cNvPr id="25" name="TextBox 7"/>
          <p:cNvSpPr txBox="1">
            <a:spLocks noChangeArrowheads="1"/>
          </p:cNvSpPr>
          <p:nvPr/>
        </p:nvSpPr>
        <p:spPr bwMode="auto">
          <a:xfrm>
            <a:off x="1163630" y="1357298"/>
            <a:ext cx="60007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buAutoNum type="arabicParenR"/>
              <a:defRPr/>
            </a:pPr>
            <a:r>
              <a:rPr lang="ru-RU" sz="2400" dirty="0" smtClean="0">
                <a:latin typeface="Calibri" pitchFamily="34" charset="0"/>
              </a:rPr>
              <a:t>Основной </a:t>
            </a:r>
            <a:r>
              <a:rPr lang="ru-RU" sz="2400" dirty="0">
                <a:latin typeface="Calibri" pitchFamily="34" charset="0"/>
              </a:rPr>
              <a:t>канал:</a:t>
            </a:r>
          </a:p>
          <a:p>
            <a:pPr marL="514350" indent="-514350">
              <a:buAutoNum type="arabicParenR"/>
              <a:defRPr/>
            </a:pPr>
            <a:r>
              <a:rPr lang="ru-RU" sz="2400" dirty="0" smtClean="0">
                <a:latin typeface="Calibri" pitchFamily="34" charset="0"/>
              </a:rPr>
              <a:t>Зеркальный </a:t>
            </a:r>
            <a:r>
              <a:rPr lang="ru-RU" sz="2400" dirty="0">
                <a:latin typeface="Calibri" pitchFamily="34" charset="0"/>
              </a:rPr>
              <a:t>канал: при </a:t>
            </a:r>
          </a:p>
        </p:txBody>
      </p:sp>
      <p:graphicFrame>
        <p:nvGraphicFramePr>
          <p:cNvPr id="26" name="Object 4"/>
          <p:cNvGraphicFramePr>
            <a:graphicFrameLocks noChangeAspect="1"/>
          </p:cNvGraphicFramePr>
          <p:nvPr/>
        </p:nvGraphicFramePr>
        <p:xfrm>
          <a:off x="1676404" y="2214554"/>
          <a:ext cx="3395662" cy="500063"/>
        </p:xfrm>
        <a:graphic>
          <a:graphicData uri="http://schemas.openxmlformats.org/presentationml/2006/ole">
            <p:oleObj spid="_x0000_s52228" name="Equation" r:id="rId3" imgW="1638000" imgH="241200" progId="Equation.DSMT4">
              <p:embed/>
            </p:oleObj>
          </a:graphicData>
        </a:graphic>
      </p:graphicFrame>
      <p:graphicFrame>
        <p:nvGraphicFramePr>
          <p:cNvPr id="52229" name="Object 8"/>
          <p:cNvGraphicFramePr>
            <a:graphicFrameLocks noChangeAspect="1"/>
          </p:cNvGraphicFramePr>
          <p:nvPr/>
        </p:nvGraphicFramePr>
        <p:xfrm>
          <a:off x="4929197" y="1643050"/>
          <a:ext cx="1071563" cy="509587"/>
        </p:xfrm>
        <a:graphic>
          <a:graphicData uri="http://schemas.openxmlformats.org/presentationml/2006/ole">
            <p:oleObj spid="_x0000_s52229" name="Equation" r:id="rId4" imgW="507960" imgH="241200" progId="Equation.DSMT4">
              <p:embed/>
            </p:oleObj>
          </a:graphicData>
        </a:graphic>
      </p:graphicFrame>
      <p:graphicFrame>
        <p:nvGraphicFramePr>
          <p:cNvPr id="52230" name="Object 9"/>
          <p:cNvGraphicFramePr>
            <a:graphicFrameLocks noChangeAspect="1"/>
          </p:cNvGraphicFramePr>
          <p:nvPr/>
        </p:nvGraphicFramePr>
        <p:xfrm>
          <a:off x="4143372" y="1214422"/>
          <a:ext cx="395288" cy="500062"/>
        </p:xfrm>
        <a:graphic>
          <a:graphicData uri="http://schemas.openxmlformats.org/presentationml/2006/ole">
            <p:oleObj spid="_x0000_s52230" name="Equation" r:id="rId5" imgW="190440" imgH="241200" progId="Equation.DSMT4">
              <p:embed/>
            </p:oleObj>
          </a:graphicData>
        </a:graphic>
      </p:graphicFrame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1142976" y="2765738"/>
            <a:ext cx="69294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defRPr/>
            </a:pPr>
            <a:r>
              <a:rPr lang="ru-RU" sz="2400" dirty="0" smtClean="0">
                <a:latin typeface="Calibri" pitchFamily="34" charset="0"/>
              </a:rPr>
              <a:t>3)    Канал </a:t>
            </a:r>
            <a:r>
              <a:rPr lang="ru-RU" sz="2400" dirty="0">
                <a:latin typeface="Calibri" pitchFamily="34" charset="0"/>
              </a:rPr>
              <a:t>прямого прохождения:</a:t>
            </a:r>
          </a:p>
        </p:txBody>
      </p:sp>
      <p:graphicFrame>
        <p:nvGraphicFramePr>
          <p:cNvPr id="28" name="Object 5"/>
          <p:cNvGraphicFramePr>
            <a:graphicFrameLocks noChangeAspect="1"/>
          </p:cNvGraphicFramePr>
          <p:nvPr/>
        </p:nvGraphicFramePr>
        <p:xfrm>
          <a:off x="5820285" y="2714620"/>
          <a:ext cx="394789" cy="500064"/>
        </p:xfrm>
        <a:graphic>
          <a:graphicData uri="http://schemas.openxmlformats.org/presentationml/2006/ole">
            <p:oleObj spid="_x0000_s52231" name="Equation" r:id="rId6" imgW="190440" imgH="241200" progId="Equation.DSMT4">
              <p:embed/>
            </p:oleObj>
          </a:graphicData>
        </a:graphic>
      </p:graphicFrame>
      <p:sp>
        <p:nvSpPr>
          <p:cNvPr id="31" name="TextBox 12"/>
          <p:cNvSpPr txBox="1">
            <a:spLocks noChangeArrowheads="1"/>
          </p:cNvSpPr>
          <p:nvPr/>
        </p:nvSpPr>
        <p:spPr bwMode="auto">
          <a:xfrm>
            <a:off x="1142976" y="3413131"/>
            <a:ext cx="47149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defRPr/>
            </a:pPr>
            <a:r>
              <a:rPr lang="ru-RU" sz="2400" dirty="0" smtClean="0">
                <a:latin typeface="Constantia" pitchFamily="18" charset="0"/>
              </a:rPr>
              <a:t>4)   </a:t>
            </a:r>
            <a:r>
              <a:rPr lang="ru-RU" sz="2400" dirty="0" smtClean="0">
                <a:latin typeface="Calibri" pitchFamily="34" charset="0"/>
              </a:rPr>
              <a:t>Комбинационные </a:t>
            </a:r>
            <a:r>
              <a:rPr lang="ru-RU" sz="2400" dirty="0">
                <a:latin typeface="Calibri" pitchFamily="34" charset="0"/>
              </a:rPr>
              <a:t>каналы :</a:t>
            </a:r>
          </a:p>
        </p:txBody>
      </p:sp>
      <p:graphicFrame>
        <p:nvGraphicFramePr>
          <p:cNvPr id="52233" name="Object 20"/>
          <p:cNvGraphicFramePr>
            <a:graphicFrameLocks noChangeAspect="1"/>
          </p:cNvGraphicFramePr>
          <p:nvPr/>
        </p:nvGraphicFramePr>
        <p:xfrm>
          <a:off x="5500694" y="3198817"/>
          <a:ext cx="2336800" cy="873125"/>
        </p:xfrm>
        <a:graphic>
          <a:graphicData uri="http://schemas.openxmlformats.org/presentationml/2006/ole">
            <p:oleObj spid="_x0000_s52233" name="Формула" r:id="rId7" imgW="1054080" imgH="393480" progId="Equation.3">
              <p:embed/>
            </p:oleObj>
          </a:graphicData>
        </a:graphic>
      </p:graphicFrame>
      <p:sp>
        <p:nvSpPr>
          <p:cNvPr id="32" name="Левая фигурная скобка 31"/>
          <p:cNvSpPr/>
          <p:nvPr/>
        </p:nvSpPr>
        <p:spPr>
          <a:xfrm>
            <a:off x="785788" y="1785926"/>
            <a:ext cx="285750" cy="1928826"/>
          </a:xfrm>
          <a:prstGeom prst="leftBrace">
            <a:avLst>
              <a:gd name="adj1" fmla="val 0"/>
              <a:gd name="adj2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3" name="TextBox 19"/>
          <p:cNvSpPr txBox="1">
            <a:spLocks noChangeArrowheads="1"/>
          </p:cNvSpPr>
          <p:nvPr/>
        </p:nvSpPr>
        <p:spPr bwMode="auto">
          <a:xfrm rot="-5400000">
            <a:off x="-335782" y="2550308"/>
            <a:ext cx="1643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/>
              <a:t>паразитные</a:t>
            </a:r>
          </a:p>
        </p:txBody>
      </p:sp>
      <p:sp>
        <p:nvSpPr>
          <p:cNvPr id="34" name="TextBox 15"/>
          <p:cNvSpPr txBox="1">
            <a:spLocks noChangeArrowheads="1"/>
          </p:cNvSpPr>
          <p:nvPr/>
        </p:nvSpPr>
        <p:spPr bwMode="auto">
          <a:xfrm>
            <a:off x="1214414" y="4000504"/>
            <a:ext cx="47863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номер гармоники сигнала</a:t>
            </a:r>
          </a:p>
        </p:txBody>
      </p:sp>
      <p:sp>
        <p:nvSpPr>
          <p:cNvPr id="35" name="TextBox 16"/>
          <p:cNvSpPr txBox="1">
            <a:spLocks noChangeArrowheads="1"/>
          </p:cNvSpPr>
          <p:nvPr/>
        </p:nvSpPr>
        <p:spPr bwMode="auto">
          <a:xfrm>
            <a:off x="1214414" y="4286256"/>
            <a:ext cx="59293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номер гармоники колебания гетеродина </a:t>
            </a:r>
          </a:p>
        </p:txBody>
      </p:sp>
      <p:pic>
        <p:nvPicPr>
          <p:cNvPr id="36" name="Рисунок 16" descr="Рис 1.7.emf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85852" y="4643446"/>
            <a:ext cx="7072362" cy="182994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37" name="TextBox 36"/>
          <p:cNvSpPr txBox="1"/>
          <p:nvPr/>
        </p:nvSpPr>
        <p:spPr>
          <a:xfrm>
            <a:off x="8572528" y="6286520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kern="0" dirty="0" smtClean="0"/>
              <a:t>7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713" y="2576524"/>
            <a:ext cx="7648575" cy="24955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42844" y="65766"/>
            <a:ext cx="88583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Calibri" pitchFamily="34" charset="0"/>
              </a:rPr>
              <a:t>Преобразование частоты полезного сигнала и помехи по зеркальному каналу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1000126" y="1574234"/>
            <a:ext cx="4857788" cy="640320"/>
            <a:chOff x="1285852" y="1816443"/>
            <a:chExt cx="4857822" cy="640324"/>
          </a:xfrm>
          <a:noFill/>
        </p:grpSpPr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1285852" y="1925539"/>
              <a:ext cx="1643074" cy="49244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ru-RU" sz="2600" dirty="0">
                  <a:solidFill>
                    <a:srgbClr val="FF0000"/>
                  </a:solidFill>
                  <a:latin typeface="Constantia" pitchFamily="18" charset="0"/>
                </a:rPr>
                <a:t>Сигнал:</a:t>
              </a:r>
            </a:p>
          </p:txBody>
        </p:sp>
        <p:graphicFrame>
          <p:nvGraphicFramePr>
            <p:cNvPr id="9" name="Object 4"/>
            <p:cNvGraphicFramePr>
              <a:graphicFrameLocks noChangeAspect="1"/>
            </p:cNvGraphicFramePr>
            <p:nvPr/>
          </p:nvGraphicFramePr>
          <p:xfrm>
            <a:off x="3000393" y="1816443"/>
            <a:ext cx="3143281" cy="640324"/>
          </p:xfrm>
          <a:graphic>
            <a:graphicData uri="http://schemas.openxmlformats.org/presentationml/2006/ole">
              <p:oleObj spid="_x0000_s84994" name="Equation" r:id="rId4" imgW="1371600" imgH="279360" progId="Equation.DSMT4">
                <p:embed/>
              </p:oleObj>
            </a:graphicData>
          </a:graphic>
        </p:graphicFrame>
      </p:grpSp>
      <p:sp>
        <p:nvSpPr>
          <p:cNvPr id="12" name="Circular Arrow 12"/>
          <p:cNvSpPr/>
          <p:nvPr/>
        </p:nvSpPr>
        <p:spPr bwMode="auto">
          <a:xfrm flipH="1">
            <a:off x="1714480" y="2928934"/>
            <a:ext cx="5214974" cy="1500188"/>
          </a:xfrm>
          <a:prstGeom prst="circularArrow">
            <a:avLst>
              <a:gd name="adj1" fmla="val 5272"/>
              <a:gd name="adj2" fmla="val 530721"/>
              <a:gd name="adj3" fmla="val 20950586"/>
              <a:gd name="adj4" fmla="val 11098932"/>
              <a:gd name="adj5" fmla="val 11958"/>
            </a:avLst>
          </a:prstGeom>
          <a:solidFill>
            <a:schemeClr val="tx1">
              <a:lumMod val="75000"/>
              <a:lumOff val="2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785839" y="5523595"/>
            <a:ext cx="164306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600" dirty="0" smtClean="0">
                <a:latin typeface="Constantia" pitchFamily="18" charset="0"/>
              </a:rPr>
              <a:t>Помеха:</a:t>
            </a:r>
            <a:endParaRPr lang="ru-RU" sz="2600" dirty="0">
              <a:solidFill>
                <a:schemeClr val="bg1"/>
              </a:solidFill>
              <a:latin typeface="Constantia" pitchFamily="18" charset="0"/>
            </a:endParaRP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2428901" y="5429264"/>
          <a:ext cx="5929313" cy="638175"/>
        </p:xfrm>
        <a:graphic>
          <a:graphicData uri="http://schemas.openxmlformats.org/presentationml/2006/ole">
            <p:oleObj spid="_x0000_s84995" name="Equation" r:id="rId5" imgW="2717640" imgH="29196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572528" y="6286520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kern="0" dirty="0" smtClean="0"/>
              <a:t>8</a:t>
            </a:r>
            <a:endParaRPr lang="ru-RU" sz="2400" dirty="0"/>
          </a:p>
        </p:txBody>
      </p:sp>
      <p:sp>
        <p:nvSpPr>
          <p:cNvPr id="17" name="Circular Arrow 17"/>
          <p:cNvSpPr/>
          <p:nvPr/>
        </p:nvSpPr>
        <p:spPr>
          <a:xfrm flipH="1">
            <a:off x="1643042" y="3357562"/>
            <a:ext cx="3286148" cy="1500198"/>
          </a:xfrm>
          <a:prstGeom prst="circularArrow">
            <a:avLst>
              <a:gd name="adj1" fmla="val 5436"/>
              <a:gd name="adj2" fmla="val 742615"/>
              <a:gd name="adj3" fmla="val 20223103"/>
              <a:gd name="adj4" fmla="val 11299672"/>
              <a:gd name="adj5" fmla="val 1195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B8DCC7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B8DCC7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3624</TotalTime>
  <Words>369</Words>
  <Application>Microsoft Office PowerPoint</Application>
  <PresentationFormat>Экран (4:3)</PresentationFormat>
  <Paragraphs>80</Paragraphs>
  <Slides>20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Тема Office</vt:lpstr>
      <vt:lpstr>Visio</vt:lpstr>
      <vt:lpstr>Equation</vt:lpstr>
      <vt:lpstr>Формула</vt:lpstr>
      <vt:lpstr>1. Структура, принцип действия и основные характеристики устройств приёма и обработки сигналов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Лишак</dc:creator>
  <cp:lastModifiedBy>LishakMY</cp:lastModifiedBy>
  <cp:revision>449</cp:revision>
  <dcterms:created xsi:type="dcterms:W3CDTF">2011-09-20T17:29:01Z</dcterms:created>
  <dcterms:modified xsi:type="dcterms:W3CDTF">2015-01-28T17:50:04Z</dcterms:modified>
</cp:coreProperties>
</file>