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4" r:id="rId4"/>
    <p:sldId id="281" r:id="rId5"/>
    <p:sldId id="282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5161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1231C-E073-46EB-948B-8FC930C133FB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C0D4-8802-400D-BF65-E2802379DA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D374-3AA3-423A-A9C7-528E0B2B2179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75AA-1DEE-4CE5-ABF4-B6A602C418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79A1-2041-447E-AF75-CDA88F33FA7B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F39CB-08F0-4B33-B3B8-95894BCF4B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6F4C3-654A-4D5A-83CB-C9D28AA885EB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1F01-C773-4EEA-B6D0-82BB51B24C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4A60A-BAA8-4854-B4EE-AF332EF16A69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B60EE-4D9A-4F88-AEC7-86027DB6AE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D660-B1C4-4849-BE14-2D0C3579F030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3C7C2-7B7A-49A0-9A5D-29D65B79CB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851F-3CCB-445A-A6EE-D268DFB80AAE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C9A0C-256B-4B28-AB18-4FE3FDCF69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E9E6-7941-437B-AC92-F16AA9F07C88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9A7C2-6004-439D-B7F4-22E51F5CE1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1E2B-B7F8-4B40-8138-95F67865AE22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AD389-D6E7-4CB7-B602-F2A57AE56A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470B9-9DDF-419A-B289-F3E9F3F046EF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C913-DFFB-4756-98AF-5C61C33115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90BCE-3C59-48A3-BF44-A8378A930145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2ED6E-5C15-4826-AE67-436E8FD652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77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88EB8-2D35-4788-9C10-04600A996C3E}" type="datetimeFigureOut">
              <a:rPr lang="ru-RU"/>
              <a:pPr>
                <a:defRPr/>
              </a:pPr>
              <a:t>12.04.2015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1733C8-E878-486F-BC56-F0BE302EF8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2" r:id="rId4"/>
    <p:sldLayoutId id="2147483888" r:id="rId5"/>
    <p:sldLayoutId id="2147483883" r:id="rId6"/>
    <p:sldLayoutId id="2147483889" r:id="rId7"/>
    <p:sldLayoutId id="2147483890" r:id="rId8"/>
    <p:sldLayoutId id="2147483891" r:id="rId9"/>
    <p:sldLayoutId id="2147483884" r:id="rId10"/>
    <p:sldLayoutId id="21474838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Занятие </a:t>
            </a:r>
            <a:r>
              <a:rPr lang="ru-RU" dirty="0" smtClean="0"/>
              <a:t>№5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входные цепи РПУ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ru-RU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часть 2)</a:t>
            </a:r>
            <a:endParaRPr lang="ru-RU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Режим согласования ВЦ </a:t>
            </a:r>
            <a:r>
              <a:rPr lang="ru-RU" sz="2800" dirty="0" smtClean="0"/>
              <a:t>с антенной</a:t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39552" y="1412776"/>
          <a:ext cx="3551436" cy="812733"/>
        </p:xfrm>
        <a:graphic>
          <a:graphicData uri="http://schemas.openxmlformats.org/presentationml/2006/ole">
            <p:oleObj spid="_x0000_s27650" name="Equation" r:id="rId3" imgW="2222280" imgH="5079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5566" y="2636195"/>
            <a:ext cx="8409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режимы работы ВЦ при условии согласования с антенной: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9847" y="3054485"/>
            <a:ext cx="809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1) Режим максимальной передачи, без ограничения на полосу пропускания</a:t>
            </a:r>
            <a:endParaRPr lang="ru-RU" sz="1600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630368" y="3415050"/>
          <a:ext cx="3136900" cy="447675"/>
        </p:xfrm>
        <a:graphic>
          <a:graphicData uri="http://schemas.openxmlformats.org/presentationml/2006/ole">
            <p:oleObj spid="_x0000_s27651" name="Equation" r:id="rId4" imgW="1688760" imgH="241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9847" y="4734127"/>
            <a:ext cx="809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  <a:r>
              <a:rPr lang="ru-RU" sz="1600" dirty="0" smtClean="0"/>
              <a:t>) Режим максимальной передачи, при заданной полосе пропускания</a:t>
            </a:r>
            <a:endParaRPr lang="ru-RU" sz="16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43674" y="5063618"/>
          <a:ext cx="6110288" cy="801687"/>
        </p:xfrm>
        <a:graphic>
          <a:graphicData uri="http://schemas.openxmlformats.org/presentationml/2006/ole">
            <p:oleObj spid="_x0000_s27652" name="Equation" r:id="rId5" imgW="3288960" imgH="431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08953" y="3900790"/>
            <a:ext cx="6341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Используется если: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 </a:t>
            </a:r>
            <a:r>
              <a:rPr lang="ru-RU" sz="1600" dirty="0" smtClean="0"/>
              <a:t>избирательность </a:t>
            </a:r>
            <a:r>
              <a:rPr lang="ru-RU" sz="1600" dirty="0" err="1" smtClean="0"/>
              <a:t>преселектора</a:t>
            </a:r>
            <a:r>
              <a:rPr lang="ru-RU" sz="1600" dirty="0" smtClean="0"/>
              <a:t> в основном определяется УРЧ;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недопустимы потери энергии.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0536" y="5843079"/>
            <a:ext cx="6821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Используется если: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 </a:t>
            </a:r>
            <a:r>
              <a:rPr lang="ru-RU" sz="1600" dirty="0" smtClean="0"/>
              <a:t>ВЦ и УРЧ в равной мере влияют на избирательность </a:t>
            </a:r>
            <a:r>
              <a:rPr lang="ru-RU" sz="1600" dirty="0" err="1" smtClean="0"/>
              <a:t>преселектора</a:t>
            </a:r>
            <a:r>
              <a:rPr lang="ru-RU" sz="16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УРЧ отсутствует.</a:t>
            </a:r>
            <a:endParaRPr lang="ru-RU" sz="1600" dirty="0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908720"/>
            <a:ext cx="4658330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43" y="252008"/>
            <a:ext cx="8871625" cy="740214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effectLst/>
              </a:rPr>
              <a:t>I. Режим согласования с антенной</a:t>
            </a:r>
            <a:br>
              <a:rPr lang="ru-RU" sz="2400" dirty="0" smtClean="0">
                <a:effectLst/>
              </a:rPr>
            </a:br>
            <a:r>
              <a:rPr lang="ru-RU" sz="2000" dirty="0" smtClean="0">
                <a:effectLst/>
              </a:rPr>
              <a:t>   </a:t>
            </a:r>
            <a:r>
              <a:rPr lang="ru-RU" sz="1700" dirty="0" smtClean="0">
                <a:effectLst/>
              </a:rPr>
              <a:t>1) Режим максимальной передачи, без ограничения на полосу     пропускания</a:t>
            </a:r>
            <a:endParaRPr lang="ru-RU" sz="1700" dirty="0">
              <a:effectLst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176986" y="1744529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А)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081752" y="4254569"/>
            <a:ext cx="328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latin typeface="Calibri" pitchFamily="34" charset="0"/>
              </a:rPr>
              <a:t>Коэффициент передачи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67377" y="5611881"/>
            <a:ext cx="4786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i="1">
                <a:latin typeface="Calibri" pitchFamily="34" charset="0"/>
              </a:rPr>
              <a:t>Коэффициент расширения полосы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677049" y="1787391"/>
          <a:ext cx="1416050" cy="357188"/>
        </p:xfrm>
        <a:graphic>
          <a:graphicData uri="http://schemas.openxmlformats.org/presentationml/2006/ole">
            <p:oleObj spid="_x0000_s28674" name="Equation" r:id="rId3" imgW="1053643" imgH="266584" progId="Equation.DSMT4">
              <p:embed/>
            </p:oleObj>
          </a:graphicData>
        </a:graphic>
      </p:graphicFrame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524949" y="1754468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Б)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5096449" y="1797330"/>
          <a:ext cx="1416050" cy="357188"/>
        </p:xfrm>
        <a:graphic>
          <a:graphicData uri="http://schemas.openxmlformats.org/presentationml/2006/ole">
            <p:oleObj spid="_x0000_s28675" name="Equation" r:id="rId4" imgW="1053643" imgH="266584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94802" y="2528914"/>
          <a:ext cx="1762125" cy="1228725"/>
        </p:xfrm>
        <a:graphic>
          <a:graphicData uri="http://schemas.openxmlformats.org/presentationml/2006/ole">
            <p:oleObj spid="_x0000_s28676" name="Equation" r:id="rId5" imgW="1320480" imgH="91440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891294" y="2507767"/>
          <a:ext cx="1633538" cy="1116012"/>
        </p:xfrm>
        <a:graphic>
          <a:graphicData uri="http://schemas.openxmlformats.org/presentationml/2006/ole">
            <p:oleObj spid="_x0000_s28677" name="Equation" r:id="rId6" imgW="1346040" imgH="91440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938627" y="4789556"/>
          <a:ext cx="2779712" cy="752475"/>
        </p:xfrm>
        <a:graphic>
          <a:graphicData uri="http://schemas.openxmlformats.org/presentationml/2006/ole">
            <p:oleObj spid="_x0000_s28678" name="Equation" r:id="rId7" imgW="2247840" imgH="609480" progId="Equation.DSMT4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124364" y="6132581"/>
          <a:ext cx="2028825" cy="420688"/>
        </p:xfrm>
        <a:graphic>
          <a:graphicData uri="http://schemas.openxmlformats.org/presentationml/2006/ole">
            <p:oleObj spid="_x0000_s28679" name="Equation" r:id="rId8" imgW="1473120" imgH="304560" progId="Equation.DSMT4">
              <p:embed/>
            </p:oleObj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6153564" y="6097656"/>
          <a:ext cx="1668463" cy="406400"/>
        </p:xfrm>
        <a:graphic>
          <a:graphicData uri="http://schemas.openxmlformats.org/presentationml/2006/ole">
            <p:oleObj spid="_x0000_s28680" name="Equation" r:id="rId9" imgW="1091880" imgH="266400" progId="Equation.DSMT4">
              <p:embed/>
            </p:oleObj>
          </a:graphicData>
        </a:graphic>
      </p:graphicFrame>
      <p:pic>
        <p:nvPicPr>
          <p:cNvPr id="16" name="Picture 17" descr="Рис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66489" y="2314601"/>
            <a:ext cx="1428750" cy="158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8" descr="Рис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05857" y="2253767"/>
            <a:ext cx="1571625" cy="17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5629689" y="4764156"/>
          <a:ext cx="2840038" cy="762000"/>
        </p:xfrm>
        <a:graphic>
          <a:graphicData uri="http://schemas.openxmlformats.org/presentationml/2006/ole">
            <p:oleObj spid="_x0000_s28681" name="Equation" r:id="rId12" imgW="2273040" imgH="609480" progId="Equation.DSMT4">
              <p:embed/>
            </p:oleObj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 bwMode="auto">
          <a:xfrm>
            <a:off x="4328809" y="1749287"/>
            <a:ext cx="0" cy="25046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39147" y="1085691"/>
            <a:ext cx="885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Один из коэффициентов включения (m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 или m</a:t>
            </a:r>
            <a:r>
              <a:rPr lang="ru-RU" sz="1800" baseline="-25000" dirty="0"/>
              <a:t>2</a:t>
            </a:r>
            <a:r>
              <a:rPr lang="ru-RU" sz="1800" dirty="0" smtClean="0"/>
              <a:t>) равен 1. Неполное включение со стороны проводимости, которая сильнее шунтирует контур.</a:t>
            </a:r>
            <a:endParaRPr lang="ru-RU" sz="1800" dirty="0"/>
          </a:p>
        </p:txBody>
      </p:sp>
      <p:cxnSp>
        <p:nvCxnSpPr>
          <p:cNvPr id="28" name="Прямая соединительная линия 27"/>
          <p:cNvCxnSpPr/>
          <p:nvPr/>
        </p:nvCxnSpPr>
        <p:spPr bwMode="auto">
          <a:xfrm>
            <a:off x="4328809" y="4810539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>
            <a:off x="4328809" y="6092687"/>
            <a:ext cx="0" cy="5565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548680"/>
            <a:ext cx="8686800" cy="697232"/>
          </a:xfrm>
          <a:effectLst/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1600" dirty="0" smtClean="0">
                <a:effectLst/>
              </a:rPr>
              <a:t>Режим максимальной передачи без ограничения на полосу пропускания</a:t>
            </a:r>
            <a:r>
              <a:rPr lang="ru-RU" sz="2400" dirty="0" smtClean="0">
                <a:effectLst/>
              </a:rPr>
              <a:t> </a:t>
            </a:r>
            <a:endParaRPr lang="ru-RU" sz="24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124744"/>
            <a:ext cx="8641085" cy="2304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b="1" i="1" u="sng" dirty="0" smtClean="0">
                <a:solidFill>
                  <a:srgbClr val="000000"/>
                </a:solidFill>
              </a:rPr>
              <a:t>Задача 5-1</a:t>
            </a:r>
          </a:p>
          <a:p>
            <a:pPr>
              <a:defRPr/>
            </a:pPr>
            <a:r>
              <a:rPr lang="ru-RU" dirty="0" smtClean="0">
                <a:solidFill>
                  <a:srgbClr val="000000"/>
                </a:solidFill>
              </a:rPr>
              <a:t>Одноконтурная </a:t>
            </a:r>
            <a:r>
              <a:rPr lang="ru-RU" dirty="0">
                <a:solidFill>
                  <a:srgbClr val="000000"/>
                </a:solidFill>
              </a:rPr>
              <a:t>ВЦ имеет автотрансформаторную связь с антенной и входом 1-го каскада (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ru-RU" i="1" baseline="-25000" dirty="0">
                <a:solidFill>
                  <a:srgbClr val="000000"/>
                </a:solidFill>
              </a:rPr>
              <a:t>к</a:t>
            </a:r>
            <a:r>
              <a:rPr lang="en-US" i="1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1 мСм,</a:t>
            </a:r>
            <a:r>
              <a:rPr lang="ru-RU" i="1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ru-RU" i="1" baseline="-25000" dirty="0" err="1">
                <a:solidFill>
                  <a:srgbClr val="000000"/>
                </a:solidFill>
              </a:rPr>
              <a:t>н</a:t>
            </a:r>
            <a:r>
              <a:rPr lang="en-US" i="1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5 мСм). Антенна согласована с ВЦ, а коэффициенты включения выбираются из условия обеспечения режима максимального коэффициента передачи без ограничения полосы пропускания. </a:t>
            </a: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Определить коэффициенты включения, а также коэффициент передачи ВЦ при</a:t>
            </a:r>
          </a:p>
          <a:p>
            <a:pPr>
              <a:defRPr/>
            </a:pPr>
            <a:r>
              <a:rPr lang="ru-RU" i="1" dirty="0">
                <a:solidFill>
                  <a:srgbClr val="000000"/>
                </a:solidFill>
              </a:rPr>
              <a:t>А) </a:t>
            </a:r>
            <a:r>
              <a:rPr lang="en-US" i="1" dirty="0">
                <a:solidFill>
                  <a:srgbClr val="000000"/>
                </a:solidFill>
              </a:rPr>
              <a:t>R</a:t>
            </a:r>
            <a:r>
              <a:rPr lang="ru-RU" i="1" baseline="-25000" dirty="0">
                <a:solidFill>
                  <a:srgbClr val="000000"/>
                </a:solidFill>
              </a:rPr>
              <a:t>А</a:t>
            </a:r>
            <a:r>
              <a:rPr lang="en-US" i="1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75 Ом</a:t>
            </a:r>
          </a:p>
          <a:p>
            <a:pPr>
              <a:defRPr/>
            </a:pPr>
            <a:r>
              <a:rPr lang="ru-RU" i="1" dirty="0">
                <a:solidFill>
                  <a:srgbClr val="000000"/>
                </a:solidFill>
              </a:rPr>
              <a:t>Б) </a:t>
            </a:r>
            <a:r>
              <a:rPr lang="en-US" i="1" dirty="0">
                <a:solidFill>
                  <a:srgbClr val="000000"/>
                </a:solidFill>
              </a:rPr>
              <a:t>R</a:t>
            </a:r>
            <a:r>
              <a:rPr lang="ru-RU" i="1" baseline="-25000" dirty="0">
                <a:solidFill>
                  <a:srgbClr val="000000"/>
                </a:solidFill>
              </a:rPr>
              <a:t>А</a:t>
            </a:r>
            <a:r>
              <a:rPr lang="en-US" i="1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300 Ом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802" y="195263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Модель к задаче </a:t>
            </a:r>
            <a:r>
              <a:rPr lang="ru-RU" dirty="0" smtClean="0"/>
              <a:t>5-1 </a:t>
            </a:r>
            <a:endParaRPr lang="ru-RU" dirty="0"/>
          </a:p>
        </p:txBody>
      </p:sp>
      <p:sp>
        <p:nvSpPr>
          <p:cNvPr id="15363" name="Прямоугольник 8"/>
          <p:cNvSpPr>
            <a:spLocks noChangeArrowheads="1"/>
          </p:cNvSpPr>
          <p:nvPr/>
        </p:nvSpPr>
        <p:spPr bwMode="auto">
          <a:xfrm>
            <a:off x="288925" y="1125538"/>
            <a:ext cx="421163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/>
              <a:t>А) сопротивление антенны 75 Ом</a:t>
            </a:r>
          </a:p>
          <a:p>
            <a:r>
              <a:rPr lang="ru-RU">
                <a:latin typeface="Franklin Gothic Book" pitchFamily="34" charset="0"/>
              </a:rPr>
              <a:t>Для расчёта элементов контура примем </a:t>
            </a:r>
            <a:r>
              <a:rPr lang="en-US" i="1">
                <a:latin typeface="Franklin Gothic Book" pitchFamily="34" charset="0"/>
              </a:rPr>
              <a:t>f</a:t>
            </a:r>
            <a:r>
              <a:rPr lang="en-US" baseline="-25000">
                <a:latin typeface="Franklin Gothic Book" pitchFamily="34" charset="0"/>
              </a:rPr>
              <a:t>0</a:t>
            </a:r>
            <a:r>
              <a:rPr lang="en-US">
                <a:latin typeface="Franklin Gothic Book" pitchFamily="34" charset="0"/>
              </a:rPr>
              <a:t>=50 </a:t>
            </a:r>
            <a:r>
              <a:rPr lang="ru-RU">
                <a:latin typeface="Franklin Gothic Book" pitchFamily="34" charset="0"/>
              </a:rPr>
              <a:t>МГц, </a:t>
            </a:r>
            <a:r>
              <a:rPr lang="ru-RU" i="1">
                <a:latin typeface="Franklin Gothic Book" pitchFamily="34" charset="0"/>
              </a:rPr>
              <a:t>С</a:t>
            </a:r>
            <a:r>
              <a:rPr lang="ru-RU" baseline="-25000">
                <a:latin typeface="Franklin Gothic Book" pitchFamily="34" charset="0"/>
              </a:rPr>
              <a:t>к</a:t>
            </a:r>
            <a:r>
              <a:rPr lang="ru-RU">
                <a:latin typeface="Franklin Gothic Book" pitchFamily="34" charset="0"/>
              </a:rPr>
              <a:t>=30 пФ.</a:t>
            </a:r>
            <a:r>
              <a:rPr lang="ru-RU" sz="1600" i="1"/>
              <a:t> </a:t>
            </a:r>
            <a:endParaRPr lang="ru-RU" sz="160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9" y="2060848"/>
            <a:ext cx="3960440" cy="205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536" y="4581128"/>
            <a:ext cx="3780422" cy="2160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6" name="Прямоугольник 9"/>
          <p:cNvSpPr>
            <a:spLocks noChangeArrowheads="1"/>
          </p:cNvSpPr>
          <p:nvPr/>
        </p:nvSpPr>
        <p:spPr bwMode="auto">
          <a:xfrm>
            <a:off x="323528" y="414908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i="1" dirty="0"/>
              <a:t>Б) сопротивление антенны 300 Ом </a:t>
            </a:r>
            <a:endParaRPr lang="ru-RU" dirty="0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8494713" y="64611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33CC"/>
                </a:solidFill>
              </a:rPr>
              <a:t>8-6</a:t>
            </a:r>
            <a:endParaRPr lang="ru-RU" sz="2000">
              <a:solidFill>
                <a:srgbClr val="0033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70525" y="1125538"/>
            <a:ext cx="3565525" cy="3311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b="1" i="1" u="sng" dirty="0">
                <a:solidFill>
                  <a:srgbClr val="000000"/>
                </a:solidFill>
              </a:rPr>
              <a:t>Рассчитать:</a:t>
            </a: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Ёмкости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и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др. элементы схемы</a:t>
            </a:r>
            <a:endParaRPr lang="ru-RU" b="1" i="1" u="sng" baseline="-25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b="1" i="1" u="sng" dirty="0">
                <a:solidFill>
                  <a:srgbClr val="000000"/>
                </a:solidFill>
              </a:rPr>
              <a:t>Получить на модели: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АЧХ ВЦ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ru-RU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Частотную зависимость коэффициента включения</a:t>
            </a:r>
          </a:p>
          <a:p>
            <a:pPr>
              <a:defRPr/>
            </a:pPr>
            <a:endParaRPr lang="ru-RU" sz="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ru-RU" dirty="0">
                <a:solidFill>
                  <a:srgbClr val="000000"/>
                </a:solidFill>
              </a:rPr>
              <a:t>Диапазон изменения частоты задать так, чтобы резонансная частота находилась посредине: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от 20 МГц до 120 МГц.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13" y="188640"/>
            <a:ext cx="8520113" cy="92117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Примеры </a:t>
            </a:r>
            <a:r>
              <a:rPr lang="ru-RU" dirty="0" err="1" smtClean="0">
                <a:effectLst/>
              </a:rPr>
              <a:t>преселектора</a:t>
            </a:r>
            <a:r>
              <a:rPr lang="ru-RU" dirty="0" smtClean="0">
                <a:effectLst/>
              </a:rPr>
              <a:t> ВЦ+УРЧ</a:t>
            </a:r>
            <a:br>
              <a:rPr lang="ru-RU" dirty="0" smtClean="0">
                <a:effectLst/>
              </a:rPr>
            </a:br>
            <a:r>
              <a:rPr lang="ru-RU" sz="2400" b="0" dirty="0" err="1" smtClean="0">
                <a:effectLst/>
              </a:rPr>
              <a:t>Преселектор</a:t>
            </a:r>
            <a:r>
              <a:rPr lang="ru-RU" sz="2400" b="0" dirty="0" smtClean="0">
                <a:effectLst/>
              </a:rPr>
              <a:t> с УРЧ на биполярном </a:t>
            </a:r>
            <a:r>
              <a:rPr lang="ru-RU" sz="2400" b="0" dirty="0" smtClean="0">
                <a:effectLst/>
              </a:rPr>
              <a:t>транзисторе</a:t>
            </a:r>
            <a:endParaRPr lang="ru-RU" dirty="0">
              <a:effectLst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259632" y="1268760"/>
            <a:ext cx="6192688" cy="3600400"/>
            <a:chOff x="251520" y="1196752"/>
            <a:chExt cx="6192688" cy="36004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51520" y="1196752"/>
              <a:ext cx="6192688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6" name="Object 1"/>
            <p:cNvGraphicFramePr>
              <a:graphicFrameLocks noChangeAspect="1"/>
            </p:cNvGraphicFramePr>
            <p:nvPr/>
          </p:nvGraphicFramePr>
          <p:xfrm>
            <a:off x="323528" y="1268760"/>
            <a:ext cx="6089584" cy="3255205"/>
          </p:xfrm>
          <a:graphic>
            <a:graphicData uri="http://schemas.openxmlformats.org/presentationml/2006/ole">
              <p:oleObj spid="_x0000_s29698" name="Visio" r:id="rId3" imgW="6311596" imgH="3373838" progId="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36803" y="1332205"/>
              <a:ext cx="554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 smtClean="0">
                  <a:solidFill>
                    <a:srgbClr val="FF0000"/>
                  </a:solidFill>
                </a:rPr>
                <a:t>ВЦ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71902" y="1332205"/>
              <a:ext cx="70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 smtClean="0">
                  <a:solidFill>
                    <a:srgbClr val="FF0000"/>
                  </a:solidFill>
                </a:rPr>
                <a:t>УРЧ</a:t>
              </a:r>
              <a:endParaRPr lang="ru-RU" b="1" i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552" y="2780928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m</a:t>
              </a:r>
              <a:r>
                <a:rPr lang="ru-RU" sz="1400" baseline="-25000" dirty="0" smtClean="0"/>
                <a:t>1(1</a:t>
              </a:r>
              <a:r>
                <a:rPr lang="ru-RU" baseline="-25000" dirty="0" smtClean="0"/>
                <a:t>)</a:t>
              </a:r>
              <a:endParaRPr lang="ru-RU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7624" y="2564904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m</a:t>
              </a:r>
              <a:r>
                <a:rPr lang="ru-RU" sz="1400" baseline="-25000" dirty="0" smtClean="0"/>
                <a:t>1(2)</a:t>
              </a:r>
              <a:endParaRPr lang="ru-RU" sz="14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91880" y="1988840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m</a:t>
              </a:r>
              <a:r>
                <a:rPr lang="ru-RU" sz="1400" baseline="-25000" dirty="0" smtClean="0"/>
                <a:t>2(1)</a:t>
              </a:r>
              <a:endParaRPr lang="ru-RU" sz="14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9952" y="1988840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m</a:t>
              </a:r>
              <a:r>
                <a:rPr lang="ru-RU" sz="1400" baseline="-25000" dirty="0" smtClean="0"/>
                <a:t>2(2)</a:t>
              </a:r>
              <a:endParaRPr lang="ru-RU" sz="1400" baseline="-25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31640" y="50851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L</a:t>
            </a:r>
            <a:r>
              <a:rPr lang="ru-RU" sz="1800" baseline="-25000" dirty="0" smtClean="0"/>
              <a:t>к1</a:t>
            </a:r>
            <a:r>
              <a:rPr lang="ru-RU" sz="1800" dirty="0" smtClean="0"/>
              <a:t>, С</a:t>
            </a:r>
            <a:r>
              <a:rPr lang="ru-RU" sz="1800" baseline="-25000" dirty="0" smtClean="0"/>
              <a:t>к1</a:t>
            </a:r>
            <a:r>
              <a:rPr lang="ru-RU" sz="1800" dirty="0" smtClean="0"/>
              <a:t> – контур ВЦ, настроен на </a:t>
            </a:r>
            <a:r>
              <a:rPr lang="ru-RU" sz="1800" i="1" dirty="0" smtClean="0"/>
              <a:t>f</a:t>
            </a:r>
            <a:r>
              <a:rPr lang="ru-RU" sz="1800" i="1" baseline="-25000" dirty="0" smtClean="0"/>
              <a:t>0</a:t>
            </a:r>
            <a:r>
              <a:rPr lang="ru-RU" sz="1800" i="1" dirty="0" smtClean="0"/>
              <a:t>;</a:t>
            </a:r>
          </a:p>
          <a:p>
            <a:r>
              <a:rPr lang="ru-RU" sz="1800" dirty="0" smtClean="0"/>
              <a:t>L</a:t>
            </a:r>
            <a:r>
              <a:rPr lang="ru-RU" sz="1800" baseline="-25000" dirty="0" smtClean="0"/>
              <a:t>к2</a:t>
            </a:r>
            <a:r>
              <a:rPr lang="ru-RU" sz="1800" dirty="0" smtClean="0"/>
              <a:t>, С</a:t>
            </a:r>
            <a:r>
              <a:rPr lang="ru-RU" sz="1800" baseline="-25000" dirty="0" smtClean="0"/>
              <a:t>к2</a:t>
            </a:r>
            <a:r>
              <a:rPr lang="ru-RU" sz="1800" dirty="0" smtClean="0"/>
              <a:t> – контур УРЧ, настроен на </a:t>
            </a:r>
            <a:r>
              <a:rPr lang="ru-RU" sz="1800" i="1" dirty="0" smtClean="0"/>
              <a:t>f</a:t>
            </a:r>
            <a:r>
              <a:rPr lang="ru-RU" sz="1800" i="1" baseline="-25000" dirty="0" smtClean="0"/>
              <a:t>0</a:t>
            </a:r>
            <a:r>
              <a:rPr lang="ru-RU" sz="1800" i="1" dirty="0" smtClean="0"/>
              <a:t>;</a:t>
            </a:r>
            <a:endParaRPr lang="ru-RU" sz="1800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686800" cy="8640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100" b="1" dirty="0" smtClean="0">
                <a:effectLst/>
              </a:rPr>
              <a:t>Измерение </a:t>
            </a:r>
            <a:r>
              <a:rPr lang="en-US" sz="3100" b="1" dirty="0" smtClean="0">
                <a:effectLst/>
              </a:rPr>
              <a:t>Y-</a:t>
            </a:r>
            <a:r>
              <a:rPr lang="ru-RU" sz="3100" b="1" dirty="0" smtClean="0">
                <a:effectLst/>
              </a:rPr>
              <a:t>параметров </a:t>
            </a:r>
            <a:r>
              <a:rPr lang="ru-RU" sz="3100" b="1" dirty="0" smtClean="0">
                <a:effectLst/>
              </a:rPr>
              <a:t>транзистора: </a:t>
            </a:r>
            <a:r>
              <a:rPr lang="ru-RU" sz="2700" b="1" dirty="0" smtClean="0">
                <a:effectLst/>
                <a:latin typeface="Franklin Gothic Book" pitchFamily="34" charset="0"/>
              </a:rPr>
              <a:t>Измерение параметров </a:t>
            </a:r>
            <a:r>
              <a:rPr lang="en-US" sz="2700" b="1" dirty="0" smtClean="0">
                <a:effectLst/>
                <a:latin typeface="Franklin Gothic Book" pitchFamily="34" charset="0"/>
              </a:rPr>
              <a:t>Y</a:t>
            </a:r>
            <a:r>
              <a:rPr lang="en-US" sz="2700" b="1" baseline="-25000" dirty="0" smtClean="0">
                <a:effectLst/>
                <a:latin typeface="Franklin Gothic Book" pitchFamily="34" charset="0"/>
              </a:rPr>
              <a:t>11 </a:t>
            </a:r>
            <a:r>
              <a:rPr lang="ru-RU" sz="2700" b="1" dirty="0" smtClean="0">
                <a:effectLst/>
                <a:latin typeface="Franklin Gothic Book" pitchFamily="34" charset="0"/>
              </a:rPr>
              <a:t>и </a:t>
            </a:r>
            <a:r>
              <a:rPr lang="en-US" sz="2700" b="1" dirty="0" smtClean="0">
                <a:effectLst/>
                <a:latin typeface="Franklin Gothic Book" pitchFamily="34" charset="0"/>
              </a:rPr>
              <a:t>Y</a:t>
            </a:r>
            <a:r>
              <a:rPr lang="en-US" sz="2700" b="1" baseline="-25000" dirty="0" smtClean="0">
                <a:effectLst/>
                <a:latin typeface="Franklin Gothic Book" pitchFamily="34" charset="0"/>
              </a:rPr>
              <a:t>21</a:t>
            </a:r>
            <a:endParaRPr lang="ru-RU" dirty="0">
              <a:effectLst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2" name="Прямоугольник 6"/>
          <p:cNvSpPr>
            <a:spLocks noChangeArrowheads="1"/>
          </p:cNvSpPr>
          <p:nvPr/>
        </p:nvSpPr>
        <p:spPr bwMode="auto">
          <a:xfrm>
            <a:off x="179388" y="1052736"/>
            <a:ext cx="8785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latin typeface="Franklin Gothic Book" pitchFamily="34" charset="0"/>
              </a:rPr>
              <a:t>производится </a:t>
            </a:r>
            <a:r>
              <a:rPr lang="ru-RU" dirty="0">
                <a:latin typeface="Franklin Gothic Book" pitchFamily="34" charset="0"/>
              </a:rPr>
              <a:t>в режиме КЗ по выходу 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313"/>
            <a:ext cx="6815138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3927475"/>
            <a:ext cx="4910137" cy="2741613"/>
          </a:xfrm>
          <a:prstGeom prst="rect">
            <a:avLst/>
          </a:prstGeom>
          <a:noFill/>
          <a:ln w="25400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1035" name="Прямоугольник 10"/>
          <p:cNvSpPr>
            <a:spLocks noChangeArrowheads="1"/>
          </p:cNvSpPr>
          <p:nvPr/>
        </p:nvSpPr>
        <p:spPr bwMode="auto">
          <a:xfrm>
            <a:off x="0" y="4005263"/>
            <a:ext cx="435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Franklin Gothic Book" pitchFamily="34" charset="0"/>
              </a:rPr>
              <a:t>Директивы вводятся в текстовом окне и размещаются рядом со схемой; каждая директива должна быть напечатана </a:t>
            </a:r>
            <a:r>
              <a:rPr lang="ru-RU" u="sng">
                <a:latin typeface="Franklin Gothic Book" pitchFamily="34" charset="0"/>
              </a:rPr>
              <a:t>на отдельной строке </a:t>
            </a:r>
            <a:endParaRPr lang="ru-RU">
              <a:latin typeface="Franklin Gothic Book" pitchFamily="34" charset="0"/>
            </a:endParaRPr>
          </a:p>
        </p:txBody>
      </p:sp>
      <p:sp>
        <p:nvSpPr>
          <p:cNvPr id="1036" name="Прямоугольник 11"/>
          <p:cNvSpPr>
            <a:spLocks noChangeArrowheads="1"/>
          </p:cNvSpPr>
          <p:nvPr/>
        </p:nvSpPr>
        <p:spPr bwMode="auto">
          <a:xfrm>
            <a:off x="179388" y="5334000"/>
            <a:ext cx="37798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.define b11 imag(Ib(Q1)/Vbe(Q1))</a:t>
            </a:r>
            <a:endParaRPr lang="ru-RU" b="1"/>
          </a:p>
          <a:p>
            <a:r>
              <a:rPr lang="en-US" b="1"/>
              <a:t>.define g11 real(Ib(Q1)/Vbe(Q1)) </a:t>
            </a:r>
            <a:endParaRPr lang="ru-RU"/>
          </a:p>
          <a:p>
            <a:r>
              <a:rPr lang="en-US" b="1"/>
              <a:t>.define Y21 mag(Ic(Q1)/Vbe(Q1)) </a:t>
            </a:r>
          </a:p>
          <a:p>
            <a:r>
              <a:rPr lang="en-US" b="1"/>
              <a:t>.define C11 b11/(2*pi*F) 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804025" y="1773238"/>
            <a:ext cx="2232025" cy="2232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75463" y="1773238"/>
          <a:ext cx="2016125" cy="1192212"/>
        </p:xfrm>
        <a:graphic>
          <a:graphicData uri="http://schemas.openxmlformats.org/presentationml/2006/ole">
            <p:oleObj spid="_x0000_s30722" name="Equation" r:id="rId5" imgW="1295280" imgH="863280" progId="Equation.DSMT4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943725" y="2901950"/>
          <a:ext cx="1372691" cy="1055577"/>
        </p:xfrm>
        <a:graphic>
          <a:graphicData uri="http://schemas.openxmlformats.org/presentationml/2006/ole">
            <p:oleObj spid="_x0000_s30723" name="Equation" r:id="rId6" imgW="990360" imgH="761760" progId="Equation.DSMT4">
              <p:embed/>
            </p:oleObj>
          </a:graphicData>
        </a:graphic>
      </p:graphicFrame>
      <p:sp>
        <p:nvSpPr>
          <p:cNvPr id="1038" name="Text Box 16"/>
          <p:cNvSpPr txBox="1">
            <a:spLocks noChangeArrowheads="1"/>
          </p:cNvSpPr>
          <p:nvPr/>
        </p:nvSpPr>
        <p:spPr bwMode="auto">
          <a:xfrm>
            <a:off x="8494713" y="6237288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33CC"/>
                </a:solidFill>
              </a:rPr>
              <a:t>9-3</a:t>
            </a:r>
            <a:endParaRPr lang="ru-RU" sz="2000">
              <a:solidFill>
                <a:srgbClr val="0033CC"/>
              </a:solidFill>
            </a:endParaRPr>
          </a:p>
        </p:txBody>
      </p:sp>
      <p:sp>
        <p:nvSpPr>
          <p:cNvPr id="1039" name="Прямоугольник 8"/>
          <p:cNvSpPr>
            <a:spLocks noChangeArrowheads="1"/>
          </p:cNvSpPr>
          <p:nvPr/>
        </p:nvSpPr>
        <p:spPr bwMode="auto">
          <a:xfrm>
            <a:off x="3995738" y="1533525"/>
            <a:ext cx="2725737" cy="6461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Franklin Gothic Book" pitchFamily="34" charset="0"/>
              </a:rPr>
              <a:t>Ток коллектора в рабочей точке </a:t>
            </a:r>
            <a:r>
              <a:rPr lang="en-US" b="1">
                <a:latin typeface="Franklin Gothic Book" pitchFamily="34" charset="0"/>
              </a:rPr>
              <a:t>I</a:t>
            </a:r>
            <a:r>
              <a:rPr lang="ru-RU" b="1" baseline="-25000">
                <a:latin typeface="Franklin Gothic Book" pitchFamily="34" charset="0"/>
              </a:rPr>
              <a:t>к</a:t>
            </a:r>
            <a:r>
              <a:rPr lang="ru-RU" b="1" baseline="30000">
                <a:latin typeface="Franklin Gothic Book" pitchFamily="34" charset="0"/>
              </a:rPr>
              <a:t>0</a:t>
            </a:r>
            <a:r>
              <a:rPr lang="ru-RU" b="1">
                <a:latin typeface="Franklin Gothic Book" pitchFamily="34" charset="0"/>
              </a:rPr>
              <a:t>=3мА</a:t>
            </a:r>
            <a:r>
              <a:rPr lang="ru-RU">
                <a:latin typeface="Franklin Gothic Boo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412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100" b="1" dirty="0" smtClean="0">
                <a:effectLst/>
              </a:rPr>
              <a:t>Измерение </a:t>
            </a:r>
            <a:r>
              <a:rPr lang="en-US" sz="3100" b="1" dirty="0" smtClean="0">
                <a:effectLst/>
              </a:rPr>
              <a:t>Y-</a:t>
            </a:r>
            <a:r>
              <a:rPr lang="ru-RU" sz="3100" b="1" dirty="0" smtClean="0">
                <a:effectLst/>
              </a:rPr>
              <a:t>параметров транзистора</a:t>
            </a:r>
            <a:r>
              <a:rPr lang="ru-RU" sz="3100" b="1" i="1" dirty="0" smtClean="0">
                <a:effectLst/>
              </a:rPr>
              <a:t> </a:t>
            </a:r>
            <a:r>
              <a:rPr lang="ru-RU" sz="2700" b="1" dirty="0" smtClean="0">
                <a:effectLst/>
                <a:latin typeface="Franklin Gothic Book" pitchFamily="34" charset="0"/>
              </a:rPr>
              <a:t>измерения параметров </a:t>
            </a:r>
            <a:r>
              <a:rPr lang="en-US" sz="2700" b="1" dirty="0" smtClean="0">
                <a:effectLst/>
                <a:latin typeface="Franklin Gothic Book" pitchFamily="34" charset="0"/>
              </a:rPr>
              <a:t>Y</a:t>
            </a:r>
            <a:r>
              <a:rPr lang="en-US" sz="2700" b="1" baseline="-25000" dirty="0" smtClean="0">
                <a:effectLst/>
                <a:latin typeface="Franklin Gothic Book" pitchFamily="34" charset="0"/>
              </a:rPr>
              <a:t>12</a:t>
            </a:r>
            <a:r>
              <a:rPr lang="en-US" sz="2700" b="1" dirty="0" smtClean="0">
                <a:effectLst/>
                <a:latin typeface="Franklin Gothic Book" pitchFamily="34" charset="0"/>
              </a:rPr>
              <a:t> </a:t>
            </a:r>
            <a:r>
              <a:rPr lang="ru-RU" sz="2700" b="1" dirty="0" smtClean="0">
                <a:effectLst/>
                <a:latin typeface="Franklin Gothic Book" pitchFamily="34" charset="0"/>
              </a:rPr>
              <a:t>и </a:t>
            </a:r>
            <a:r>
              <a:rPr lang="en-US" sz="2700" b="1" dirty="0" smtClean="0">
                <a:effectLst/>
                <a:latin typeface="Franklin Gothic Book" pitchFamily="34" charset="0"/>
              </a:rPr>
              <a:t>Y</a:t>
            </a:r>
            <a:r>
              <a:rPr lang="en-US" sz="2700" b="1" baseline="-25000" dirty="0" smtClean="0">
                <a:effectLst/>
                <a:latin typeface="Franklin Gothic Book" pitchFamily="34" charset="0"/>
              </a:rPr>
              <a:t>22</a:t>
            </a:r>
            <a:r>
              <a:rPr lang="ru-RU" sz="2700" b="1" dirty="0" smtClean="0">
                <a:effectLst/>
                <a:latin typeface="Franklin Gothic Book" pitchFamily="34" charset="0"/>
              </a:rPr>
              <a:t> </a:t>
            </a:r>
            <a:endParaRPr lang="ru-RU" dirty="0">
              <a:effectLst/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6891337" cy="27416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2057" name="Прямоугольник 14"/>
          <p:cNvSpPr>
            <a:spLocks noChangeArrowheads="1"/>
          </p:cNvSpPr>
          <p:nvPr/>
        </p:nvSpPr>
        <p:spPr bwMode="auto">
          <a:xfrm>
            <a:off x="179388" y="1125538"/>
            <a:ext cx="60487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Franklin Gothic Book" pitchFamily="34" charset="0"/>
              </a:rPr>
              <a:t>Генератор </a:t>
            </a:r>
            <a:r>
              <a:rPr lang="ru-RU" sz="1600" dirty="0">
                <a:latin typeface="Franklin Gothic Book" pitchFamily="34" charset="0"/>
              </a:rPr>
              <a:t>подключается к </a:t>
            </a:r>
            <a:r>
              <a:rPr lang="ru-RU" sz="1600" dirty="0" smtClean="0">
                <a:latin typeface="Franklin Gothic Book" pitchFamily="34" charset="0"/>
              </a:rPr>
              <a:t>выходу и </a:t>
            </a:r>
            <a:r>
              <a:rPr lang="ru-RU" sz="1600" dirty="0">
                <a:latin typeface="Franklin Gothic Book" pitchFamily="34" charset="0"/>
              </a:rPr>
              <a:t>создаётся режим КЗ по входу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581128"/>
            <a:ext cx="2160240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772494" y="4580681"/>
            <a:ext cx="2376488" cy="1439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168650" y="4681538"/>
          <a:ext cx="1676400" cy="1304925"/>
        </p:xfrm>
        <a:graphic>
          <a:graphicData uri="http://schemas.openxmlformats.org/presentationml/2006/ole">
            <p:oleObj spid="_x0000_s31747" name="Equation" r:id="rId4" imgW="977760" imgH="761760" progId="Equation.DSMT4">
              <p:embed/>
            </p:oleObj>
          </a:graphicData>
        </a:graphic>
      </p:graphicFrame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8386763" y="6272213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33CC"/>
                </a:solidFill>
              </a:rPr>
              <a:t>9-4</a:t>
            </a:r>
            <a:endParaRPr lang="ru-RU" sz="2000">
              <a:solidFill>
                <a:srgbClr val="0033CC"/>
              </a:solidFill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23528" y="4653136"/>
          <a:ext cx="2076450" cy="1192213"/>
        </p:xfrm>
        <a:graphic>
          <a:graphicData uri="http://schemas.openxmlformats.org/presentationml/2006/ole">
            <p:oleObj spid="_x0000_s31748" name="Equation" r:id="rId5" imgW="133344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2990</TotalTime>
  <Words>380</Words>
  <Application>Microsoft Office PowerPoint</Application>
  <PresentationFormat>Экран (4:3)</PresentationFormat>
  <Paragraphs>56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Franklin Gothic Medium</vt:lpstr>
      <vt:lpstr>Franklin Gothic Book</vt:lpstr>
      <vt:lpstr>Wingdings 2</vt:lpstr>
      <vt:lpstr>Calibri</vt:lpstr>
      <vt:lpstr>Wingdings</vt:lpstr>
      <vt:lpstr>Трек</vt:lpstr>
      <vt:lpstr>Equation</vt:lpstr>
      <vt:lpstr>Visio</vt:lpstr>
      <vt:lpstr>MathType 6.0 Equation</vt:lpstr>
      <vt:lpstr>Занятие №5 входные цепи РПУ (часть 2)</vt:lpstr>
      <vt:lpstr>Режим согласования ВЦ с антенной </vt:lpstr>
      <vt:lpstr>I. Режим согласования с антенной    1) Режим максимальной передачи, без ограничения на полосу     пропускания</vt:lpstr>
      <vt:lpstr>Режим максимальной передачи без ограничения на полосу пропускания </vt:lpstr>
      <vt:lpstr>Модель к задаче 5-1 </vt:lpstr>
      <vt:lpstr>Примеры преселектора ВЦ+УРЧ Преселектор с УРЧ на биполярном транзисторе</vt:lpstr>
      <vt:lpstr>Измерение Y-параметров транзистора: Измерение параметров Y11 и Y21</vt:lpstr>
      <vt:lpstr>Измерение Y-параметров транзистора измерения параметров Y12 и Y22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№8</dc:title>
  <dc:creator>buuu</dc:creator>
  <cp:lastModifiedBy>Microsoft Office</cp:lastModifiedBy>
  <cp:revision>383</cp:revision>
  <dcterms:modified xsi:type="dcterms:W3CDTF">2015-04-12T04:53:51Z</dcterms:modified>
</cp:coreProperties>
</file>