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6" r:id="rId1"/>
  </p:sldMasterIdLst>
  <p:notesMasterIdLst>
    <p:notesMasterId r:id="rId16"/>
  </p:notesMasterIdLst>
  <p:handoutMasterIdLst>
    <p:handoutMasterId r:id="rId17"/>
  </p:handoutMasterIdLst>
  <p:sldIdLst>
    <p:sldId id="257" r:id="rId2"/>
    <p:sldId id="292" r:id="rId3"/>
    <p:sldId id="302" r:id="rId4"/>
    <p:sldId id="293" r:id="rId5"/>
    <p:sldId id="303" r:id="rId6"/>
    <p:sldId id="304" r:id="rId7"/>
    <p:sldId id="294" r:id="rId8"/>
    <p:sldId id="305" r:id="rId9"/>
    <p:sldId id="307" r:id="rId10"/>
    <p:sldId id="306" r:id="rId11"/>
    <p:sldId id="309" r:id="rId12"/>
    <p:sldId id="273" r:id="rId13"/>
    <p:sldId id="310" r:id="rId14"/>
    <p:sldId id="311" r:id="rId15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07" autoAdjust="0"/>
  </p:normalViewPr>
  <p:slideViewPr>
    <p:cSldViewPr>
      <p:cViewPr varScale="1">
        <p:scale>
          <a:sx n="124" d="100"/>
          <a:sy n="124" d="100"/>
        </p:scale>
        <p:origin x="18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07EBA83-CEC9-F749-B537-D77FB35C45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EBBD21-56E0-6048-B743-DC6F56E4D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96C2E96-02C2-BD4D-AB4E-ED48F2695150}" type="datetimeFigureOut">
              <a:rPr lang="ru-RU"/>
              <a:pPr>
                <a:defRPr/>
              </a:pPr>
              <a:t>12.03.2020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445875-36DC-6245-8D08-8C17D7CAD2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A79CAE-BB22-6447-B1DC-E3BC53D6AF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8EF88AB-19DB-2440-985C-8BC24DAE65D9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EEA480B-68DD-F94B-8D24-3A0A1C5EED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20BA1B-2EC9-EE44-8C3E-0EEFD408725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8AAA65-E5F6-794D-B1FB-A4EFBBD3DC10}" type="datetimeFigureOut">
              <a:rPr lang="ru-RU"/>
              <a:pPr>
                <a:defRPr/>
              </a:pPr>
              <a:t>12.03.2020</a:t>
            </a:fld>
            <a:endParaRPr lang="ru-RU" dirty="0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DD72D485-C4C6-234E-90D3-4F929A3DB7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1A0BCF70-D758-044A-B249-085FA319E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0FCAD6-86F0-7244-A108-B173405300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9A616F-0B62-D04F-A260-AFEB0CA2E4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12F6051-8398-2D45-9D0C-AE5CD12D634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раз слайда 1">
            <a:extLst>
              <a:ext uri="{FF2B5EF4-FFF2-40B4-BE49-F238E27FC236}">
                <a16:creationId xmlns:a16="http://schemas.microsoft.com/office/drawing/2014/main" id="{F00F5CF3-408A-624C-9BBE-A6321FB2F7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Заметки 2">
            <a:extLst>
              <a:ext uri="{FF2B5EF4-FFF2-40B4-BE49-F238E27FC236}">
                <a16:creationId xmlns:a16="http://schemas.microsoft.com/office/drawing/2014/main" id="{2033B684-3C8A-7B4A-B54F-6E72F12534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ru-RU" altLang="ru-RU" dirty="0"/>
          </a:p>
        </p:txBody>
      </p:sp>
      <p:sp>
        <p:nvSpPr>
          <p:cNvPr id="24580" name="Номер слайда 3">
            <a:extLst>
              <a:ext uri="{FF2B5EF4-FFF2-40B4-BE49-F238E27FC236}">
                <a16:creationId xmlns:a16="http://schemas.microsoft.com/office/drawing/2014/main" id="{808ADFBE-797B-F844-B158-D58E7BD679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A3EF9AF-0EC5-3144-BB62-4EBD520669E9}" type="slidenum">
              <a:rPr lang="ru-RU" altLang="ru-RU"/>
              <a:pPr/>
              <a:t>1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раз слайда 1">
            <a:extLst>
              <a:ext uri="{FF2B5EF4-FFF2-40B4-BE49-F238E27FC236}">
                <a16:creationId xmlns:a16="http://schemas.microsoft.com/office/drawing/2014/main" id="{27EFDA68-D616-1548-995A-9F6CE606F4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Заметки 2">
            <a:extLst>
              <a:ext uri="{FF2B5EF4-FFF2-40B4-BE49-F238E27FC236}">
                <a16:creationId xmlns:a16="http://schemas.microsoft.com/office/drawing/2014/main" id="{1F995A8E-825F-1648-A4AC-5761D5E438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ru-RU" altLang="ru-RU"/>
          </a:p>
        </p:txBody>
      </p:sp>
      <p:sp>
        <p:nvSpPr>
          <p:cNvPr id="26628" name="Номер слайда 3">
            <a:extLst>
              <a:ext uri="{FF2B5EF4-FFF2-40B4-BE49-F238E27FC236}">
                <a16:creationId xmlns:a16="http://schemas.microsoft.com/office/drawing/2014/main" id="{8DAB1BF9-BD71-C044-B26C-24B4F1FC2A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E66779A-A4B3-B849-86B5-2B61C127E736}" type="slidenum">
              <a:rPr lang="ru-RU" altLang="ru-RU"/>
              <a:pPr/>
              <a:t>12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F6051-8398-2D45-9D0C-AE5CD12D6342}" type="slidenum">
              <a:rPr lang="ru-RU" altLang="ru-RU" smtClean="0"/>
              <a:pPr/>
              <a:t>13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4533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2F284775-FF54-A14D-835B-2973FD371D62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Группа 15">
            <a:extLst>
              <a:ext uri="{FF2B5EF4-FFF2-40B4-BE49-F238E27FC236}">
                <a16:creationId xmlns:a16="http://schemas.microsoft.com/office/drawing/2014/main" id="{746733DB-B12B-3C4E-B4A0-E4C1B9CEA98F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9F746825-2844-494B-912F-33CE5FE39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CA68993F-CE0C-CA4A-B6E2-95C5D03C4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3A9C3E5E-B84B-5946-A0CC-52971C011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8CC74ED0-9FD2-D045-A92C-63B5F229E376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1" name="Дата 29">
            <a:extLst>
              <a:ext uri="{FF2B5EF4-FFF2-40B4-BE49-F238E27FC236}">
                <a16:creationId xmlns:a16="http://schemas.microsoft.com/office/drawing/2014/main" id="{D33D088E-A13C-BA4F-9290-F8AF0216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F757A8B-02E0-5546-889D-C231C3349501}" type="datetime1">
              <a:rPr lang="ru-RU"/>
              <a:pPr>
                <a:defRPr/>
              </a:pPr>
              <a:t>12.03.2020</a:t>
            </a:fld>
            <a:endParaRPr lang="ru-RU" dirty="0"/>
          </a:p>
        </p:txBody>
      </p:sp>
      <p:sp>
        <p:nvSpPr>
          <p:cNvPr id="12" name="Нижний колонтитул 18">
            <a:extLst>
              <a:ext uri="{FF2B5EF4-FFF2-40B4-BE49-F238E27FC236}">
                <a16:creationId xmlns:a16="http://schemas.microsoft.com/office/drawing/2014/main" id="{C0FAE3C3-461B-D145-A94F-CAA74A06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26">
            <a:extLst>
              <a:ext uri="{FF2B5EF4-FFF2-40B4-BE49-F238E27FC236}">
                <a16:creationId xmlns:a16="http://schemas.microsoft.com/office/drawing/2014/main" id="{E426DCD0-0B8F-3E4A-81B9-3C899BDB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CE8689-F92E-7645-B8D4-FF1FCF764FA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8694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>
            <a:extLst>
              <a:ext uri="{FF2B5EF4-FFF2-40B4-BE49-F238E27FC236}">
                <a16:creationId xmlns:a16="http://schemas.microsoft.com/office/drawing/2014/main" id="{FCDB1619-5B46-704D-8BF0-0A2E150B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73754-4C74-714D-8843-5B21ED50BBCE}" type="datetime1">
              <a:rPr lang="ru-RU"/>
              <a:pPr>
                <a:defRPr/>
              </a:pPr>
              <a:t>12.03.2020</a:t>
            </a:fld>
            <a:endParaRPr lang="ru-RU" dirty="0"/>
          </a:p>
        </p:txBody>
      </p:sp>
      <p:sp>
        <p:nvSpPr>
          <p:cNvPr id="5" name="Нижний колонтитул 21">
            <a:extLst>
              <a:ext uri="{FF2B5EF4-FFF2-40B4-BE49-F238E27FC236}">
                <a16:creationId xmlns:a16="http://schemas.microsoft.com/office/drawing/2014/main" id="{4A8A654D-A046-284F-B52B-F444763B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>
            <a:extLst>
              <a:ext uri="{FF2B5EF4-FFF2-40B4-BE49-F238E27FC236}">
                <a16:creationId xmlns:a16="http://schemas.microsoft.com/office/drawing/2014/main" id="{1305D97E-9DEA-D147-81A5-6CF21857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DF2E2-9D40-5941-9ECF-2436CF8330E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37453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>
            <a:extLst>
              <a:ext uri="{FF2B5EF4-FFF2-40B4-BE49-F238E27FC236}">
                <a16:creationId xmlns:a16="http://schemas.microsoft.com/office/drawing/2014/main" id="{5DA3D2D2-76C3-C44B-867B-30E495AD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4DDF9-4272-1943-85A6-1FA17607A29B}" type="datetime1">
              <a:rPr lang="ru-RU"/>
              <a:pPr>
                <a:defRPr/>
              </a:pPr>
              <a:t>12.03.2020</a:t>
            </a:fld>
            <a:endParaRPr lang="ru-RU" dirty="0"/>
          </a:p>
        </p:txBody>
      </p:sp>
      <p:sp>
        <p:nvSpPr>
          <p:cNvPr id="5" name="Нижний колонтитул 21">
            <a:extLst>
              <a:ext uri="{FF2B5EF4-FFF2-40B4-BE49-F238E27FC236}">
                <a16:creationId xmlns:a16="http://schemas.microsoft.com/office/drawing/2014/main" id="{CA1030B4-85B7-4143-9249-388C303C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>
            <a:extLst>
              <a:ext uri="{FF2B5EF4-FFF2-40B4-BE49-F238E27FC236}">
                <a16:creationId xmlns:a16="http://schemas.microsoft.com/office/drawing/2014/main" id="{473D921B-1587-FF40-9725-8CD87E27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93B99-AB49-0E48-B3F4-4267805033C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022793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Дата 9">
            <a:extLst>
              <a:ext uri="{FF2B5EF4-FFF2-40B4-BE49-F238E27FC236}">
                <a16:creationId xmlns:a16="http://schemas.microsoft.com/office/drawing/2014/main" id="{CC334A4E-0817-7948-979D-5A57BEBF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40FE8-4E19-2E49-A094-7D832790613E}" type="datetime1">
              <a:rPr lang="ru-RU"/>
              <a:pPr>
                <a:defRPr/>
              </a:pPr>
              <a:t>12.03.2020</a:t>
            </a:fld>
            <a:endParaRPr lang="ru-RU" dirty="0"/>
          </a:p>
        </p:txBody>
      </p:sp>
      <p:sp>
        <p:nvSpPr>
          <p:cNvPr id="5" name="Нижний колонтитул 21">
            <a:extLst>
              <a:ext uri="{FF2B5EF4-FFF2-40B4-BE49-F238E27FC236}">
                <a16:creationId xmlns:a16="http://schemas.microsoft.com/office/drawing/2014/main" id="{8FF68127-A6D0-6D4C-8865-024E730D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>
            <a:extLst>
              <a:ext uri="{FF2B5EF4-FFF2-40B4-BE49-F238E27FC236}">
                <a16:creationId xmlns:a16="http://schemas.microsoft.com/office/drawing/2014/main" id="{EF3A4363-627B-3047-A1C5-C4C9DD62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966CF-4C2F-D14F-9E77-973B1349F42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8862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шивка 3">
            <a:extLst>
              <a:ext uri="{FF2B5EF4-FFF2-40B4-BE49-F238E27FC236}">
                <a16:creationId xmlns:a16="http://schemas.microsoft.com/office/drawing/2014/main" id="{D6442F64-7713-FE4F-8A81-131DA1BD6DC1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5" name="Нашивка 4">
            <a:extLst>
              <a:ext uri="{FF2B5EF4-FFF2-40B4-BE49-F238E27FC236}">
                <a16:creationId xmlns:a16="http://schemas.microsoft.com/office/drawing/2014/main" id="{E8BA2C2B-9760-7D4C-A57D-B1C9F9497AF3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Дата 3">
            <a:extLst>
              <a:ext uri="{FF2B5EF4-FFF2-40B4-BE49-F238E27FC236}">
                <a16:creationId xmlns:a16="http://schemas.microsoft.com/office/drawing/2014/main" id="{B8126CB5-8BA9-604B-AD46-2CF0D7B7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F0F2E-EA2C-D247-8C49-1BED2E91FBB8}" type="datetime1">
              <a:rPr lang="ru-RU"/>
              <a:pPr>
                <a:defRPr/>
              </a:pPr>
              <a:t>12.03.2020</a:t>
            </a:fld>
            <a:endParaRPr lang="ru-RU" dirty="0"/>
          </a:p>
        </p:txBody>
      </p:sp>
      <p:sp>
        <p:nvSpPr>
          <p:cNvPr id="7" name="Нижний колонтитул 4">
            <a:extLst>
              <a:ext uri="{FF2B5EF4-FFF2-40B4-BE49-F238E27FC236}">
                <a16:creationId xmlns:a16="http://schemas.microsoft.com/office/drawing/2014/main" id="{300D9966-E85F-DC43-8804-1479B0BD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F68CE30C-7D2D-B348-BB0A-D9E2DEE1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8A0A9-CD29-4A42-87EC-D79E821065D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75240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005EEC-A1DD-0144-A09F-B622CC1C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1E9CA-9170-7549-BFFF-FFF44040E09C}" type="datetime1">
              <a:rPr lang="ru-RU"/>
              <a:pPr>
                <a:defRPr/>
              </a:pPr>
              <a:t>12.03.2020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F9061E-15FC-2D47-9345-2781AD88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1C79F3-1C0D-4D4B-8EF3-54796145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FD1E8-123F-CC48-BFF7-E3BB9FE19E4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93896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5F1AF1-B186-C44F-9594-F6B47332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342A2-3F01-5C49-915E-7CA688FC8F6E}" type="datetime1">
              <a:rPr lang="ru-RU"/>
              <a:pPr>
                <a:defRPr/>
              </a:pPr>
              <a:t>12.03.2020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7D1008F-82B7-9B4C-B8AD-7CEEC2ED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7F3D3F5-DAE5-3C4A-AAA3-66FECF25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E71DC-F442-2845-BB6D-F6F33574A08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5466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B6A3D8-ABFB-614C-BB49-618E1DAF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16F16-B432-E444-9C6C-4C82917D0480}" type="datetime1">
              <a:rPr lang="ru-RU"/>
              <a:pPr>
                <a:defRPr/>
              </a:pPr>
              <a:t>12.03.2020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B5A436-E792-3740-A747-531B763E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F1D04A-C420-4F48-B4D6-09DE9D54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DBF6C-AD16-4346-8C9F-4E5183F886D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73658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>
            <a:extLst>
              <a:ext uri="{FF2B5EF4-FFF2-40B4-BE49-F238E27FC236}">
                <a16:creationId xmlns:a16="http://schemas.microsoft.com/office/drawing/2014/main" id="{0A4C3A04-01B9-6743-BA45-33593766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9A0AB-D8A6-7D41-BCE9-5137821597AE}" type="datetime1">
              <a:rPr lang="ru-RU"/>
              <a:pPr>
                <a:defRPr/>
              </a:pPr>
              <a:t>12.03.2020</a:t>
            </a:fld>
            <a:endParaRPr lang="ru-RU" dirty="0"/>
          </a:p>
        </p:txBody>
      </p:sp>
      <p:sp>
        <p:nvSpPr>
          <p:cNvPr id="3" name="Нижний колонтитул 21">
            <a:extLst>
              <a:ext uri="{FF2B5EF4-FFF2-40B4-BE49-F238E27FC236}">
                <a16:creationId xmlns:a16="http://schemas.microsoft.com/office/drawing/2014/main" id="{839F8DEB-5CC3-9E47-ACE0-27352E42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>
            <a:extLst>
              <a:ext uri="{FF2B5EF4-FFF2-40B4-BE49-F238E27FC236}">
                <a16:creationId xmlns:a16="http://schemas.microsoft.com/office/drawing/2014/main" id="{3B35C750-96E4-DB41-A222-0559A5C4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A67564-A19A-C44B-9ADA-E4C51AAC37B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4261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15ADBD-2589-3B46-A9FF-915B355C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2C0F5-D514-4C46-85A6-F42A9F685239}" type="datetime1">
              <a:rPr lang="ru-RU"/>
              <a:pPr>
                <a:defRPr/>
              </a:pPr>
              <a:t>12.03.2020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AF1FF5-43A6-3043-B89B-DFD78485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1B896B-B92F-664F-BD36-FBCD6415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44F0F6-6DDA-8D43-A723-66FAB924F6F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68305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F494F5A7-ACD8-FF42-A445-2A8A7F22F970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72B49A08-8DF9-524B-8331-FFD84627CBB3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" name="Прямоугольный треугольник 6">
            <a:extLst>
              <a:ext uri="{FF2B5EF4-FFF2-40B4-BE49-F238E27FC236}">
                <a16:creationId xmlns:a16="http://schemas.microsoft.com/office/drawing/2014/main" id="{133DEC82-29B8-E342-A101-BC134668FED3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389C606-DE54-144C-865A-7B8B4DEFE56D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Нашивка 8">
            <a:extLst>
              <a:ext uri="{FF2B5EF4-FFF2-40B4-BE49-F238E27FC236}">
                <a16:creationId xmlns:a16="http://schemas.microsoft.com/office/drawing/2014/main" id="{5B654715-B747-B94C-9C0B-F07DADBA7A42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" name="Нашивка 9">
            <a:extLst>
              <a:ext uri="{FF2B5EF4-FFF2-40B4-BE49-F238E27FC236}">
                <a16:creationId xmlns:a16="http://schemas.microsoft.com/office/drawing/2014/main" id="{86AEF6B5-C641-D941-8197-2480F80E09D0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1" name="Дата 4">
            <a:extLst>
              <a:ext uri="{FF2B5EF4-FFF2-40B4-BE49-F238E27FC236}">
                <a16:creationId xmlns:a16="http://schemas.microsoft.com/office/drawing/2014/main" id="{28A04207-83EC-9F42-888A-66ACC1E8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F0A27DD-97B7-514A-9E08-6D0D1D446BC2}" type="datetime1">
              <a:rPr lang="ru-RU"/>
              <a:pPr>
                <a:defRPr/>
              </a:pPr>
              <a:t>12.03.2020</a:t>
            </a:fld>
            <a:endParaRPr lang="ru-RU" dirty="0"/>
          </a:p>
        </p:txBody>
      </p:sp>
      <p:sp>
        <p:nvSpPr>
          <p:cNvPr id="12" name="Нижний колонтитул 5">
            <a:extLst>
              <a:ext uri="{FF2B5EF4-FFF2-40B4-BE49-F238E27FC236}">
                <a16:creationId xmlns:a16="http://schemas.microsoft.com/office/drawing/2014/main" id="{FC343245-EBE5-DB49-BF33-FCD32A81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3" name="Номер слайда 6">
            <a:extLst>
              <a:ext uri="{FF2B5EF4-FFF2-40B4-BE49-F238E27FC236}">
                <a16:creationId xmlns:a16="http://schemas.microsoft.com/office/drawing/2014/main" id="{038C2ABA-A1F8-ED4C-9857-78BAAB70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CEDFF5-1E42-244A-AFB6-A644ACFD888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61560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6ECA58E8-583E-9843-91C6-043797CD6DFC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00EE9167-1361-EB4C-B99E-310013231104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4" name="Прямоугольный треугольник 13">
            <a:extLst>
              <a:ext uri="{FF2B5EF4-FFF2-40B4-BE49-F238E27FC236}">
                <a16:creationId xmlns:a16="http://schemas.microsoft.com/office/drawing/2014/main" id="{7E41721C-A522-2E45-9099-EA01F62FAEDC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794332DD-1946-1E42-9C22-547787B923F3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7E73DA0B-B66B-5449-A585-6B620696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105" name="Текст 29">
            <a:extLst>
              <a:ext uri="{FF2B5EF4-FFF2-40B4-BE49-F238E27FC236}">
                <a16:creationId xmlns:a16="http://schemas.microsoft.com/office/drawing/2014/main" id="{10E1F03B-F389-6B42-8138-663D765376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037307FD-DC6D-7841-B3BB-8A6B3682A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fld id="{82C7CEF7-A75B-E348-95A0-4A7827760766}" type="datetime1">
              <a:rPr lang="ru-RU"/>
              <a:pPr>
                <a:defRPr/>
              </a:pPr>
              <a:t>12.03.2020</a:t>
            </a:fld>
            <a:endParaRPr lang="ru-RU" dirty="0"/>
          </a:p>
        </p:txBody>
      </p:sp>
      <p:sp>
        <p:nvSpPr>
          <p:cNvPr id="22" name="Нижний колонтитул 21">
            <a:extLst>
              <a:ext uri="{FF2B5EF4-FFF2-40B4-BE49-F238E27FC236}">
                <a16:creationId xmlns:a16="http://schemas.microsoft.com/office/drawing/2014/main" id="{E6B690B3-A9E2-1646-9280-2B8C905EC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885C3AED-1E16-7841-961C-68C3BC23D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8ADA116D-C0C7-FD46-A0FB-029E39AF15A1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65" r:id="rId2"/>
    <p:sldLayoutId id="2147484270" r:id="rId3"/>
    <p:sldLayoutId id="2147484271" r:id="rId4"/>
    <p:sldLayoutId id="2147484272" r:id="rId5"/>
    <p:sldLayoutId id="2147484273" r:id="rId6"/>
    <p:sldLayoutId id="2147484266" r:id="rId7"/>
    <p:sldLayoutId id="2147484274" r:id="rId8"/>
    <p:sldLayoutId id="2147484275" r:id="rId9"/>
    <p:sldLayoutId id="2147484267" r:id="rId10"/>
    <p:sldLayoutId id="2147484268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2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Box 7">
            <a:extLst>
              <a:ext uri="{FF2B5EF4-FFF2-40B4-BE49-F238E27FC236}">
                <a16:creationId xmlns:a16="http://schemas.microsoft.com/office/drawing/2014/main" id="{0E51FE96-D81E-044B-81B1-D8CB63F53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6453188"/>
            <a:ext cx="4436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000" i="1" dirty="0">
                <a:solidFill>
                  <a:srgbClr val="0000FF"/>
                </a:solidFill>
              </a:rPr>
              <a:t>НИУ «Московский Энергетический Институт»</a:t>
            </a:r>
            <a:r>
              <a:rPr lang="ru-RU" altLang="ru-RU" sz="1000" dirty="0">
                <a:solidFill>
                  <a:srgbClr val="0000FF"/>
                </a:solidFill>
              </a:rPr>
              <a:t>   ————————————————————————————————————————   1</a:t>
            </a:r>
          </a:p>
        </p:txBody>
      </p:sp>
      <p:sp>
        <p:nvSpPr>
          <p:cNvPr id="12292" name="TextBox 3">
            <a:extLst>
              <a:ext uri="{FF2B5EF4-FFF2-40B4-BE49-F238E27FC236}">
                <a16:creationId xmlns:a16="http://schemas.microsoft.com/office/drawing/2014/main" id="{7398B419-369D-BD48-B8F8-36260C076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6049963"/>
            <a:ext cx="4032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2020 г.</a:t>
            </a:r>
          </a:p>
        </p:txBody>
      </p:sp>
      <p:pic>
        <p:nvPicPr>
          <p:cNvPr id="12293" name="Picture 10">
            <a:extLst>
              <a:ext uri="{FF2B5EF4-FFF2-40B4-BE49-F238E27FC236}">
                <a16:creationId xmlns:a16="http://schemas.microsoft.com/office/drawing/2014/main" id="{72551B32-EC58-AC4E-AF14-F28BD087D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5" y="200820"/>
            <a:ext cx="1296144" cy="162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Box 9">
            <a:extLst>
              <a:ext uri="{FF2B5EF4-FFF2-40B4-BE49-F238E27FC236}">
                <a16:creationId xmlns:a16="http://schemas.microsoft.com/office/drawing/2014/main" id="{B473BE04-1F63-3441-A988-7F6446369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1833" y="345283"/>
            <a:ext cx="75612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8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Институт радиотехники и электроники им. В. А. Котельникова</a:t>
            </a:r>
          </a:p>
          <a:p>
            <a:pPr algn="ctr"/>
            <a:r>
              <a:rPr lang="ru-RU" alt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Национальный исследовательский университет «МЭИ»</a:t>
            </a:r>
            <a:endParaRPr lang="ru-RU" altLang="ru-RU" dirty="0"/>
          </a:p>
        </p:txBody>
      </p:sp>
      <p:sp>
        <p:nvSpPr>
          <p:cNvPr id="12296" name="TextBox 10">
            <a:extLst>
              <a:ext uri="{FF2B5EF4-FFF2-40B4-BE49-F238E27FC236}">
                <a16:creationId xmlns:a16="http://schemas.microsoft.com/office/drawing/2014/main" id="{38AA8600-7D45-7C4A-BA53-447F017D8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5868" y="4819612"/>
            <a:ext cx="5327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dirty="0"/>
              <a:t>Леонид А. Белов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1F9211-8AD6-0044-AB09-F1DC342F5284}"/>
              </a:ext>
            </a:extLst>
          </p:cNvPr>
          <p:cNvSpPr/>
          <p:nvPr/>
        </p:nvSpPr>
        <p:spPr>
          <a:xfrm>
            <a:off x="228600" y="1830819"/>
            <a:ext cx="8636000" cy="2554545"/>
          </a:xfrm>
          <a:prstGeom prst="rect">
            <a:avLst/>
          </a:prstGeom>
          <a:solidFill>
            <a:srgbClr val="FFFF00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cap="all" dirty="0"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ИЗМЕРЕНИЕ АКТИВНЫХ </a:t>
            </a:r>
          </a:p>
          <a:p>
            <a:pPr algn="ctr"/>
            <a:r>
              <a:rPr lang="ru-RU" sz="4000" b="1" cap="all" dirty="0"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И ПАССИВНЫХ ИНТЕРМОДУЛЯЦИОННЫХ ПОМЕХ В СИСТЕМАХ СВЯЗИ</a:t>
            </a:r>
            <a:endParaRPr lang="ru-RU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D69D517-9D0D-D54D-AEF8-8099E8F2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7564-A19A-C44B-9ADA-E4C51AAC37B9}" type="slidenum">
              <a:rPr lang="ru-RU" altLang="ru-RU" smtClean="0"/>
              <a:pPr/>
              <a:t>10</a:t>
            </a:fld>
            <a:endParaRPr lang="ru-RU" altLang="ru-RU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87A3AF2-C28F-8546-AFF2-55EDE7B65A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217627"/>
              </p:ext>
            </p:extLst>
          </p:nvPr>
        </p:nvGraphicFramePr>
        <p:xfrm>
          <a:off x="1547664" y="1264062"/>
          <a:ext cx="6480720" cy="3547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3" name="Точечный рисунок" r:id="rId3" imgW="2241550" imgH="1225550" progId="Paint.Picture">
                  <p:embed/>
                </p:oleObj>
              </mc:Choice>
              <mc:Fallback>
                <p:oleObj name="Точечный рисунок" r:id="rId3" imgW="2241550" imgH="1225550" progId="Paint.Picture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294EBCFD-5D88-AD44-ADE9-FDF8920E7A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264062"/>
                        <a:ext cx="6480720" cy="35476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">
            <a:extLst>
              <a:ext uri="{FF2B5EF4-FFF2-40B4-BE49-F238E27FC236}">
                <a16:creationId xmlns:a16="http://schemas.microsoft.com/office/drawing/2014/main" id="{95087C9B-1019-6941-B02E-DBD9DBFB8E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99539"/>
              </p:ext>
            </p:extLst>
          </p:nvPr>
        </p:nvGraphicFramePr>
        <p:xfrm>
          <a:off x="456005" y="4882753"/>
          <a:ext cx="8191108" cy="1708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4" name="Точечный рисунок" r:id="rId5" imgW="3949700" imgH="812800" progId="Paint.Picture">
                  <p:embed/>
                </p:oleObj>
              </mc:Choice>
              <mc:Fallback>
                <p:oleObj name="Точечный рисунок" r:id="rId5" imgW="3949700" imgH="812800" progId="Paint.Picture">
                  <p:embed/>
                  <p:pic>
                    <p:nvPicPr>
                      <p:cNvPr id="1027" name="Object 1">
                        <a:extLst>
                          <a:ext uri="{FF2B5EF4-FFF2-40B4-BE49-F238E27FC236}">
                            <a16:creationId xmlns:a16="http://schemas.microsoft.com/office/drawing/2014/main" id="{883C8528-43F5-E24B-B495-D2F9C8B5B1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05" y="4882753"/>
                        <a:ext cx="8191108" cy="1708547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7">
            <a:extLst>
              <a:ext uri="{FF2B5EF4-FFF2-40B4-BE49-F238E27FC236}">
                <a16:creationId xmlns:a16="http://schemas.microsoft.com/office/drawing/2014/main" id="{FF2A21BC-2622-F240-8C5F-0B48DEBC5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84138"/>
            <a:ext cx="8460432" cy="10763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3200" b="1" dirty="0"/>
              <a:t>ПРЕДЫСКАЖАЮЩАЯ ЛИНЕАРИЗАЦИЯ интермодуляционных искажений</a:t>
            </a: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2AB176BB-39C3-0B4B-852A-8E9D20A08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138"/>
            <a:ext cx="853554" cy="1073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DFB911-EF55-F442-8A5E-D6D421B27ACC}"/>
              </a:ext>
            </a:extLst>
          </p:cNvPr>
          <p:cNvSpPr txBox="1"/>
          <p:nvPr/>
        </p:nvSpPr>
        <p:spPr>
          <a:xfrm>
            <a:off x="6135084" y="3528457"/>
            <a:ext cx="2512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КДМ – квадратурный демодулятор;</a:t>
            </a:r>
          </a:p>
          <a:p>
            <a:r>
              <a:rPr lang="ru-RU" dirty="0"/>
              <a:t>КМ – квадратурный модулятор</a:t>
            </a:r>
          </a:p>
        </p:txBody>
      </p:sp>
    </p:spTree>
    <p:extLst>
      <p:ext uri="{BB962C8B-B14F-4D97-AF65-F5344CB8AC3E}">
        <p14:creationId xmlns:p14="http://schemas.microsoft.com/office/powerpoint/2010/main" val="86443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ADE9920-0C9E-C047-B962-7117E732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7564-A19A-C44B-9ADA-E4C51AAC37B9}" type="slidenum">
              <a:rPr lang="ru-RU" altLang="ru-RU" smtClean="0"/>
              <a:pPr/>
              <a:t>11</a:t>
            </a:fld>
            <a:endParaRPr lang="ru-RU" alt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021071-A276-E249-80F5-45ECEE3D0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388726"/>
            <a:ext cx="7632201" cy="484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5E9DC038-62B2-6B42-9A83-D0DF4CB47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890" y="188640"/>
            <a:ext cx="7826201" cy="10772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3200" b="1" dirty="0" err="1"/>
              <a:t>П</a:t>
            </a:r>
            <a:r>
              <a:rPr lang="ru-RU" altLang="ru-RU" sz="2800" b="1" dirty="0" err="1"/>
              <a:t>редыскажающая</a:t>
            </a:r>
            <a:r>
              <a:rPr lang="ru-RU" altLang="ru-RU" sz="3200" b="1" dirty="0"/>
              <a:t> линеаризация усилителя мощности на ЛБВ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3F6DC92C-F445-714B-9293-6555D7ACC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138"/>
            <a:ext cx="853554" cy="1073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50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7">
            <a:extLst>
              <a:ext uri="{FF2B5EF4-FFF2-40B4-BE49-F238E27FC236}">
                <a16:creationId xmlns:a16="http://schemas.microsoft.com/office/drawing/2014/main" id="{E662F94A-7727-224F-904D-5A52EF1A1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6518136"/>
            <a:ext cx="8440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ru-RU" altLang="ru-RU" sz="1000" i="1" dirty="0">
                <a:solidFill>
                  <a:srgbClr val="0000FF"/>
                </a:solidFill>
              </a:rPr>
              <a:t>НИУ «Московский Энергетический Институт»</a:t>
            </a:r>
            <a:r>
              <a:rPr lang="ru-RU" altLang="ru-RU" sz="1000" dirty="0">
                <a:solidFill>
                  <a:srgbClr val="0000FF"/>
                </a:solidFill>
              </a:rPr>
              <a:t>  </a:t>
            </a:r>
          </a:p>
        </p:txBody>
      </p:sp>
      <p:graphicFrame>
        <p:nvGraphicFramePr>
          <p:cNvPr id="2050" name="Object 13">
            <a:extLst>
              <a:ext uri="{FF2B5EF4-FFF2-40B4-BE49-F238E27FC236}">
                <a16:creationId xmlns:a16="http://schemas.microsoft.com/office/drawing/2014/main" id="{A390B90A-2E90-3F4A-B310-951DBC81ED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180789"/>
              </p:ext>
            </p:extLst>
          </p:nvPr>
        </p:nvGraphicFramePr>
        <p:xfrm>
          <a:off x="611560" y="982693"/>
          <a:ext cx="6408712" cy="3111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Точечный рисунок" r:id="rId4" imgW="4095750" imgH="1987550" progId="Paint.Picture">
                  <p:embed/>
                </p:oleObj>
              </mc:Choice>
              <mc:Fallback>
                <p:oleObj name="Точечный рисунок" r:id="rId4" imgW="4095750" imgH="1987550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982693"/>
                        <a:ext cx="6408712" cy="3111723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7" name="Рисунок 110" descr="image004">
            <a:extLst>
              <a:ext uri="{FF2B5EF4-FFF2-40B4-BE49-F238E27FC236}">
                <a16:creationId xmlns:a16="http://schemas.microsoft.com/office/drawing/2014/main" id="{D1A7145A-2E78-0C49-B98E-744B84980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4149080"/>
            <a:ext cx="6051533" cy="243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Rectangle 14">
            <a:extLst>
              <a:ext uri="{FF2B5EF4-FFF2-40B4-BE49-F238E27FC236}">
                <a16:creationId xmlns:a16="http://schemas.microsoft.com/office/drawing/2014/main" id="{7AE10334-F90A-2543-91ED-50553A9BF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68854"/>
            <a:ext cx="8532440" cy="7078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2000" b="1" dirty="0">
                <a:latin typeface="Times New Roman" panose="02020603050405020304" pitchFamily="18" charset="0"/>
                <a:cs typeface="Calibri" panose="020F0502020204030204" pitchFamily="34" charset="0"/>
              </a:rPr>
              <a:t>Аппаратно-программный комплекс Лаборатории автоматизированных измерений  кафедры ФОРС НИУ «МЭИ»</a:t>
            </a:r>
            <a:endParaRPr lang="ru-RU" altLang="ru-RU" sz="2000" b="1" dirty="0"/>
          </a:p>
        </p:txBody>
      </p:sp>
      <p:pic>
        <p:nvPicPr>
          <p:cNvPr id="2059" name="Picture 10">
            <a:extLst>
              <a:ext uri="{FF2B5EF4-FFF2-40B4-BE49-F238E27FC236}">
                <a16:creationId xmlns:a16="http://schemas.microsoft.com/office/drawing/2014/main" id="{032033FC-9AB0-1B48-88F7-56132FBF6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19" y="116632"/>
            <a:ext cx="8001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C6BDE4-F522-5A40-AFE2-5365EFE4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7564-A19A-C44B-9ADA-E4C51AAC37B9}" type="slidenum">
              <a:rPr lang="ru-RU" altLang="ru-RU" smtClean="0"/>
              <a:pPr/>
              <a:t>13</a:t>
            </a:fld>
            <a:endParaRPr lang="ru-RU" altLang="ru-RU"/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58462FB0-A6C2-5740-A325-1D9306F61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8001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54C249B-F432-7A42-86E1-44139088DDE2}"/>
              </a:ext>
            </a:extLst>
          </p:cNvPr>
          <p:cNvSpPr/>
          <p:nvPr/>
        </p:nvSpPr>
        <p:spPr>
          <a:xfrm>
            <a:off x="1403648" y="58603"/>
            <a:ext cx="6628814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ru-RU" sz="1800" b="1" dirty="0"/>
              <a:t> </a:t>
            </a:r>
            <a:r>
              <a:rPr lang="ru-RU" sz="2800" b="1" dirty="0"/>
              <a:t>ПАССИВНЫЕ ИНТЕРМОДУЛЯЦИОННЫЕ ПОМЕХИ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06FD44-97F9-8B4E-B0DA-1F6CB92FB45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1120614"/>
            <a:ext cx="5527140" cy="25202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0054A7-8EE5-6047-B0F9-B1D79257A70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763688" y="3645025"/>
            <a:ext cx="7250137" cy="2763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D9AF91-8547-2A49-A5FA-A786BF167DED}"/>
              </a:ext>
            </a:extLst>
          </p:cNvPr>
          <p:cNvSpPr txBox="1"/>
          <p:nvPr/>
        </p:nvSpPr>
        <p:spPr>
          <a:xfrm>
            <a:off x="5527141" y="975546"/>
            <a:ext cx="3563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Возникают в почти линейных цепях и компонентах: в подложках печатных плат, в </a:t>
            </a:r>
            <a:r>
              <a:rPr lang="ru-RU" dirty="0" err="1"/>
              <a:t>микрополосковых</a:t>
            </a:r>
            <a:r>
              <a:rPr lang="ru-RU" dirty="0"/>
              <a:t> линиях, в радиочастотных волноводах, в коаксиальных кабелях и соединителях, в частотных фильтрах, в окружающих антенну предметах.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13BAF-DBEC-1142-B975-35E71D7B9597}"/>
              </a:ext>
            </a:extLst>
          </p:cNvPr>
          <p:cNvSpPr txBox="1"/>
          <p:nvPr/>
        </p:nvSpPr>
        <p:spPr>
          <a:xfrm>
            <a:off x="27089" y="6305374"/>
            <a:ext cx="8620024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Стандарт МЭК на измерения ПИМ</a:t>
            </a:r>
            <a:r>
              <a:rPr lang="en-US" dirty="0"/>
              <a:t>: IEC 62037-6:2013</a:t>
            </a:r>
            <a:r>
              <a:rPr lang="ru-RU" dirty="0"/>
              <a:t> по 2-частотному методу 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695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2732AB5-E0F3-0C41-9591-17909CB2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7564-A19A-C44B-9ADA-E4C51AAC37B9}" type="slidenum">
              <a:rPr lang="ru-RU" altLang="ru-RU" smtClean="0"/>
              <a:pPr/>
              <a:t>14</a:t>
            </a:fld>
            <a:endParaRPr lang="ru-RU" altLang="ru-RU"/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31DEC081-1363-CA49-B0C6-AC5B1037C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19" y="116632"/>
            <a:ext cx="8001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AD7F9D-8CD1-6343-ACA5-1F8513D681C8}"/>
              </a:ext>
            </a:extLst>
          </p:cNvPr>
          <p:cNvSpPr txBox="1"/>
          <p:nvPr/>
        </p:nvSpPr>
        <p:spPr>
          <a:xfrm>
            <a:off x="784581" y="275940"/>
            <a:ext cx="8060607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АНАЛИЗАТОРЫ (ТЕСТЕРЫ) ПАССИВНОЙ ИНТЕРМОДУЛЯЦИИ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56AB-F873-3349-BE46-5EF8C5282D4B}"/>
              </a:ext>
            </a:extLst>
          </p:cNvPr>
          <p:cNvSpPr txBox="1"/>
          <p:nvPr/>
        </p:nvSpPr>
        <p:spPr>
          <a:xfrm>
            <a:off x="267556" y="835358"/>
            <a:ext cx="87411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	Для базовых станций сотовой связи используется тестовый источник двухчастотного сигнала с мощностью от 2 </a:t>
            </a:r>
            <a:r>
              <a:rPr lang="ru-RU" dirty="0">
                <a:sym typeface="Symbol" pitchFamily="2" charset="2"/>
              </a:rPr>
              <a:t></a:t>
            </a:r>
            <a:r>
              <a:rPr lang="ru-RU" dirty="0"/>
              <a:t> 2 Вт до </a:t>
            </a:r>
            <a:r>
              <a:rPr lang="ru-RU" baseline="-25000" dirty="0"/>
              <a:t> </a:t>
            </a:r>
            <a:r>
              <a:rPr lang="ru-RU" dirty="0"/>
              <a:t>2 </a:t>
            </a:r>
            <a:r>
              <a:rPr lang="ru-RU" dirty="0">
                <a:sym typeface="Symbol" pitchFamily="2" charset="2"/>
              </a:rPr>
              <a:t></a:t>
            </a:r>
            <a:r>
              <a:rPr lang="ru-RU" dirty="0"/>
              <a:t> 40 Вт в диапазоне частот от 0,4 до 4 ГГц. Для СВЧ-цепей – от 9 кГц  до 26,5 ГГц. </a:t>
            </a:r>
          </a:p>
          <a:p>
            <a:pPr algn="just"/>
            <a:r>
              <a:rPr lang="ru-RU" dirty="0"/>
              <a:t>Типовой </a:t>
            </a:r>
            <a:r>
              <a:rPr lang="ru-RU" b="1" dirty="0"/>
              <a:t>допустимый уровень ПИМ </a:t>
            </a:r>
            <a:r>
              <a:rPr lang="ru-RU" dirty="0"/>
              <a:t>для компонентов цепей – не более -120 </a:t>
            </a:r>
            <a:r>
              <a:rPr lang="ru-RU" dirty="0" err="1"/>
              <a:t>дБм</a:t>
            </a:r>
            <a:r>
              <a:rPr lang="ru-RU" dirty="0"/>
              <a:t> </a:t>
            </a:r>
            <a:r>
              <a:rPr lang="en-US" dirty="0"/>
              <a:t>@</a:t>
            </a:r>
            <a:r>
              <a:rPr lang="ru-RU" dirty="0"/>
              <a:t> 2</a:t>
            </a:r>
            <a:r>
              <a:rPr lang="ru-RU" dirty="0">
                <a:sym typeface="Symbol" pitchFamily="2" charset="2"/>
              </a:rPr>
              <a:t></a:t>
            </a:r>
            <a:r>
              <a:rPr lang="ru-RU" dirty="0"/>
              <a:t>20 Вт</a:t>
            </a:r>
          </a:p>
          <a:p>
            <a:pPr algn="just"/>
            <a:endParaRPr lang="ru-RU" dirty="0"/>
          </a:p>
          <a:p>
            <a:r>
              <a:rPr lang="ru-RU" b="1" dirty="0"/>
              <a:t>Элементная база и программное обеспечение тестеров обеспечивают: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dirty="0"/>
              <a:t>собственный уровень ПИМ компонентов не более -170 </a:t>
            </a:r>
            <a:r>
              <a:rPr lang="ru-RU" dirty="0" err="1"/>
              <a:t>дБм</a:t>
            </a:r>
            <a:r>
              <a:rPr lang="ru-RU" dirty="0"/>
              <a:t> </a:t>
            </a:r>
            <a:r>
              <a:rPr lang="en-US" dirty="0"/>
              <a:t>@</a:t>
            </a:r>
            <a:r>
              <a:rPr lang="ru-RU" dirty="0"/>
              <a:t> 2 </a:t>
            </a:r>
            <a:r>
              <a:rPr lang="ru-RU" dirty="0">
                <a:sym typeface="Symbol" pitchFamily="2" charset="2"/>
              </a:rPr>
              <a:t></a:t>
            </a:r>
            <a:r>
              <a:rPr lang="ru-RU" dirty="0"/>
              <a:t> 20 Вт</a:t>
            </a:r>
            <a:r>
              <a:rPr lang="en-US" dirty="0"/>
              <a:t>;</a:t>
            </a:r>
          </a:p>
          <a:p>
            <a:pPr marL="285750" lvl="0" indent="-285750">
              <a:buFont typeface="Wingdings" pitchFamily="2" charset="2"/>
              <a:buChar char="q"/>
            </a:pPr>
            <a:r>
              <a:rPr lang="ru-RU" dirty="0"/>
              <a:t>Настройка на побочную ИМ-составляющую от 3-го до 25-го порядка;</a:t>
            </a:r>
          </a:p>
          <a:p>
            <a:pPr marL="285750" lvl="0" indent="-285750">
              <a:buFont typeface="Wingdings" pitchFamily="2" charset="2"/>
              <a:buChar char="q"/>
            </a:pPr>
            <a:r>
              <a:rPr lang="ru-RU" dirty="0"/>
              <a:t>динамический диапазон по сигналу ИМИ не менее 96 дБ;</a:t>
            </a:r>
          </a:p>
          <a:p>
            <a:pPr marL="285750" lvl="0" indent="-285750">
              <a:buFont typeface="Wingdings" pitchFamily="2" charset="2"/>
              <a:buChar char="q"/>
            </a:pPr>
            <a:r>
              <a:rPr lang="ru-RU" dirty="0"/>
              <a:t>встроенный источник с калиброванным уровнем искажений.</a:t>
            </a:r>
            <a:endParaRPr lang="en-US" dirty="0"/>
          </a:p>
          <a:p>
            <a:pPr marL="285750" lvl="0" indent="-285750">
              <a:buFont typeface="Wingdings" pitchFamily="2" charset="2"/>
              <a:buChar char="q"/>
            </a:pPr>
            <a:r>
              <a:rPr lang="ru-RU" dirty="0"/>
              <a:t>раздельную настройку параметров источников сигнала и анализатора ПИМ;</a:t>
            </a:r>
          </a:p>
          <a:p>
            <a:pPr marL="285750" lvl="0" indent="-285750">
              <a:buFont typeface="Wingdings" pitchFamily="2" charset="2"/>
              <a:buChar char="q"/>
            </a:pPr>
            <a:r>
              <a:rPr lang="ru-RU" b="1" i="1" dirty="0"/>
              <a:t>измерение расстояния </a:t>
            </a:r>
            <a:r>
              <a:rPr lang="ru-RU" dirty="0"/>
              <a:t>до неоднородности; </a:t>
            </a:r>
          </a:p>
          <a:p>
            <a:pPr marL="285750" lvl="0" indent="-285750">
              <a:buFont typeface="Wingdings" pitchFamily="2" charset="2"/>
              <a:buChar char="q"/>
            </a:pPr>
            <a:r>
              <a:rPr lang="ru-RU" dirty="0"/>
              <a:t>режим </a:t>
            </a:r>
            <a:r>
              <a:rPr lang="ru-RU" b="1" i="1" dirty="0"/>
              <a:t>динамического измерения </a:t>
            </a:r>
            <a:r>
              <a:rPr lang="ru-RU" dirty="0"/>
              <a:t>для локализации перемежающихся неоднородностей;</a:t>
            </a:r>
          </a:p>
          <a:p>
            <a:pPr marL="285750" lvl="0" indent="-285750">
              <a:buFont typeface="Wingdings" pitchFamily="2" charset="2"/>
              <a:buChar char="q"/>
            </a:pPr>
            <a:r>
              <a:rPr lang="ru-RU" dirty="0"/>
              <a:t> систему документирования результатов.  </a:t>
            </a:r>
          </a:p>
          <a:p>
            <a:pPr lvl="0"/>
            <a:endParaRPr lang="ru-RU" dirty="0"/>
          </a:p>
          <a:p>
            <a:r>
              <a:rPr lang="ru-RU" dirty="0"/>
              <a:t>	</a:t>
            </a:r>
            <a:r>
              <a:rPr lang="ru-RU" b="1" dirty="0"/>
              <a:t>Производители: </a:t>
            </a:r>
            <a:r>
              <a:rPr lang="ru-RU" dirty="0"/>
              <a:t>К</a:t>
            </a:r>
            <a:r>
              <a:rPr lang="en-US" dirty="0" err="1"/>
              <a:t>aelus</a:t>
            </a:r>
            <a:r>
              <a:rPr lang="ru-RU" dirty="0"/>
              <a:t>, </a:t>
            </a:r>
            <a:r>
              <a:rPr lang="ru-RU" dirty="0" err="1"/>
              <a:t>Ке</a:t>
            </a:r>
            <a:r>
              <a:rPr lang="en-US" dirty="0" err="1"/>
              <a:t>ysight</a:t>
            </a:r>
            <a:r>
              <a:rPr lang="en-US" dirty="0"/>
              <a:t> Technologies</a:t>
            </a:r>
            <a:r>
              <a:rPr lang="ru-RU" dirty="0"/>
              <a:t>, </a:t>
            </a:r>
            <a:r>
              <a:rPr lang="en-US" dirty="0"/>
              <a:t>Rosenberger</a:t>
            </a:r>
            <a:r>
              <a:rPr lang="ru-RU" dirty="0"/>
              <a:t>, </a:t>
            </a:r>
            <a:r>
              <a:rPr lang="en-US" dirty="0"/>
              <a:t>Wireless </a:t>
            </a:r>
            <a:r>
              <a:rPr lang="ru-RU" dirty="0"/>
              <a:t>		</a:t>
            </a:r>
            <a:r>
              <a:rPr lang="en-US" dirty="0"/>
              <a:t>Telecom Group</a:t>
            </a:r>
            <a:r>
              <a:rPr lang="ru-RU" dirty="0"/>
              <a:t>, </a:t>
            </a:r>
            <a:r>
              <a:rPr lang="en-US" dirty="0"/>
              <a:t>AWT Global</a:t>
            </a:r>
            <a:r>
              <a:rPr lang="ru-RU" dirty="0"/>
              <a:t>, </a:t>
            </a:r>
            <a:r>
              <a:rPr lang="en-US" dirty="0"/>
              <a:t>Anritsu</a:t>
            </a:r>
            <a:r>
              <a:rPr lang="ru-RU" dirty="0"/>
              <a:t>, </a:t>
            </a:r>
            <a:r>
              <a:rPr lang="en-US" dirty="0"/>
              <a:t>Rohde</a:t>
            </a:r>
            <a:r>
              <a:rPr lang="ru-RU" dirty="0"/>
              <a:t> &amp; </a:t>
            </a:r>
            <a:r>
              <a:rPr lang="en-US" dirty="0"/>
              <a:t>Schwarz</a:t>
            </a:r>
            <a:r>
              <a:rPr lang="ru-RU" dirty="0"/>
              <a:t>, 					</a:t>
            </a:r>
            <a:r>
              <a:rPr lang="en-US" dirty="0" err="1"/>
              <a:t>Aeroflex</a:t>
            </a:r>
            <a:r>
              <a:rPr lang="ru-RU" dirty="0"/>
              <a:t>, </a:t>
            </a:r>
            <a:r>
              <a:rPr lang="en" dirty="0"/>
              <a:t>PMM </a:t>
            </a:r>
            <a:r>
              <a:rPr lang="en" dirty="0" err="1"/>
              <a:t>Narda</a:t>
            </a:r>
            <a:r>
              <a:rPr lang="en" dirty="0"/>
              <a:t> STS</a:t>
            </a:r>
            <a:r>
              <a:rPr lang="en-US" dirty="0"/>
              <a:t> </a:t>
            </a:r>
            <a:r>
              <a:rPr lang="ru-RU" dirty="0"/>
              <a:t>и др.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867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1">
            <a:extLst>
              <a:ext uri="{FF2B5EF4-FFF2-40B4-BE49-F238E27FC236}">
                <a16:creationId xmlns:a16="http://schemas.microsoft.com/office/drawing/2014/main" id="{1422CD79-5336-9B47-AB56-4426EC4F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A071C0C-DBC5-B54D-8B67-3FDE3AABC2C9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13315" name="TextBox 2">
            <a:extLst>
              <a:ext uri="{FF2B5EF4-FFF2-40B4-BE49-F238E27FC236}">
                <a16:creationId xmlns:a16="http://schemas.microsoft.com/office/drawing/2014/main" id="{ED1994D0-984A-4E4F-B0F2-41B71FCFC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24" y="309538"/>
            <a:ext cx="8252345" cy="13234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3200" b="1" dirty="0"/>
              <a:t>АКТИВНЫЕ</a:t>
            </a:r>
            <a:r>
              <a:rPr lang="ru-RU" altLang="ru-RU" sz="2400" b="1" dirty="0"/>
              <a:t> ИНТЕРМОДУЛЯЦИОННЫЕ</a:t>
            </a:r>
          </a:p>
          <a:p>
            <a:pPr algn="ctr"/>
            <a:r>
              <a:rPr lang="ru-RU" altLang="ru-RU" sz="2400" b="1" dirty="0"/>
              <a:t>ПОМЕХИ В УСИЛИТЕЛЯХ МОЩНОСТИ </a:t>
            </a:r>
          </a:p>
          <a:p>
            <a:pPr algn="ctr"/>
            <a:r>
              <a:rPr lang="ru-RU" altLang="ru-RU" sz="2400" b="1" dirty="0"/>
              <a:t>СВЧ сигналов</a:t>
            </a:r>
          </a:p>
        </p:txBody>
      </p:sp>
      <p:pic>
        <p:nvPicPr>
          <p:cNvPr id="13316" name="Picture 10">
            <a:extLst>
              <a:ext uri="{FF2B5EF4-FFF2-40B4-BE49-F238E27FC236}">
                <a16:creationId xmlns:a16="http://schemas.microsoft.com/office/drawing/2014/main" id="{EA3ABC41-598F-EF47-86FA-AA01F1270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84138"/>
            <a:ext cx="6286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2">
            <a:extLst>
              <a:ext uri="{FF2B5EF4-FFF2-40B4-BE49-F238E27FC236}">
                <a16:creationId xmlns:a16="http://schemas.microsoft.com/office/drawing/2014/main" id="{DEA5069F-DE87-8641-8393-0C0231EAC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3" y="1838230"/>
            <a:ext cx="5545138" cy="36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11">
            <a:extLst>
              <a:ext uri="{FF2B5EF4-FFF2-40B4-BE49-F238E27FC236}">
                <a16:creationId xmlns:a16="http://schemas.microsoft.com/office/drawing/2014/main" id="{6A92410C-2A4E-A647-8EEC-4291E4A8A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1772" y="1858377"/>
            <a:ext cx="345222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dirty="0"/>
              <a:t>Амплитудная компрессия</a:t>
            </a:r>
          </a:p>
          <a:p>
            <a:r>
              <a:rPr lang="ru-RU" altLang="ru-RU" b="1" dirty="0"/>
              <a:t>АМ</a:t>
            </a:r>
            <a:r>
              <a:rPr lang="en-US" altLang="ru-RU" b="1" dirty="0"/>
              <a:t>/AM</a:t>
            </a:r>
            <a:r>
              <a:rPr lang="ru-RU" altLang="ru-RU" b="1" dirty="0"/>
              <a:t> </a:t>
            </a:r>
            <a:r>
              <a:rPr lang="ru-RU" altLang="ru-RU" b="1" i="1" dirty="0" err="1"/>
              <a:t>Р</a:t>
            </a:r>
            <a:r>
              <a:rPr lang="ru-RU" altLang="ru-RU" b="1" baseline="-25000" dirty="0" err="1"/>
              <a:t>вых</a:t>
            </a:r>
            <a:r>
              <a:rPr lang="ru-RU" altLang="ru-RU" b="1" dirty="0"/>
              <a:t>(</a:t>
            </a:r>
            <a:r>
              <a:rPr lang="ru-RU" altLang="ru-RU" b="1" i="1" dirty="0" err="1"/>
              <a:t>Р</a:t>
            </a:r>
            <a:r>
              <a:rPr lang="ru-RU" altLang="ru-RU" b="1" baseline="-25000" dirty="0" err="1"/>
              <a:t>вх</a:t>
            </a:r>
            <a:r>
              <a:rPr lang="ru-RU" altLang="ru-RU" b="1" dirty="0"/>
              <a:t>);</a:t>
            </a:r>
            <a:endParaRPr lang="en-US" altLang="ru-RU" b="1" dirty="0"/>
          </a:p>
          <a:p>
            <a:r>
              <a:rPr lang="ru-RU" altLang="ru-RU" dirty="0"/>
              <a:t>Амплитудно-фазовая конверсия  </a:t>
            </a:r>
            <a:r>
              <a:rPr lang="ru-RU" altLang="ru-RU" b="1" dirty="0"/>
              <a:t>АМ</a:t>
            </a:r>
            <a:r>
              <a:rPr lang="en-US" altLang="ru-RU" b="1" dirty="0"/>
              <a:t>/</a:t>
            </a:r>
            <a:r>
              <a:rPr lang="ru-RU" altLang="ru-RU" b="1" dirty="0"/>
              <a:t>ФМ </a:t>
            </a:r>
          </a:p>
          <a:p>
            <a:endParaRPr lang="ru-RU" altLang="ru-RU" dirty="0"/>
          </a:p>
          <a:p>
            <a:pPr algn="ctr"/>
            <a:r>
              <a:rPr lang="ru-RU" altLang="ru-RU" b="1" i="1" dirty="0"/>
              <a:t>Интермодуляционные помехи, нарушающие требования ЭМС :</a:t>
            </a:r>
          </a:p>
          <a:p>
            <a:r>
              <a:rPr lang="ru-RU" altLang="ru-RU" dirty="0"/>
              <a:t>А) внутри рабочей полосы частот;</a:t>
            </a:r>
          </a:p>
          <a:p>
            <a:endParaRPr lang="ru-RU" altLang="ru-RU" dirty="0"/>
          </a:p>
          <a:p>
            <a:r>
              <a:rPr lang="ru-RU" altLang="ru-RU" dirty="0"/>
              <a:t>Б) в побочных полосах вблизи границ полосы;</a:t>
            </a:r>
          </a:p>
          <a:p>
            <a:endParaRPr lang="ru-RU" altLang="ru-RU" dirty="0"/>
          </a:p>
          <a:p>
            <a:r>
              <a:rPr lang="ru-RU" altLang="ru-RU" dirty="0"/>
              <a:t>В) вблизи высших гармоник несущей частоты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231AE9-1C95-7F45-BCA5-3EB0BDCA05C0}"/>
              </a:ext>
            </a:extLst>
          </p:cNvPr>
          <p:cNvSpPr txBox="1"/>
          <p:nvPr/>
        </p:nvSpPr>
        <p:spPr>
          <a:xfrm>
            <a:off x="46038" y="5366576"/>
            <a:ext cx="5677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Амплитудно-фазовые характеристики </a:t>
            </a:r>
            <a:r>
              <a:rPr lang="ru-RU" b="1" dirty="0"/>
              <a:t>усилителя</a:t>
            </a:r>
            <a:r>
              <a:rPr lang="ru-RU" dirty="0"/>
              <a:t> мощности на </a:t>
            </a:r>
            <a:r>
              <a:rPr lang="ru-RU" b="1" dirty="0"/>
              <a:t>транзисторе </a:t>
            </a:r>
            <a:r>
              <a:rPr lang="ru-RU" dirty="0"/>
              <a:t>или</a:t>
            </a:r>
            <a:r>
              <a:rPr lang="ru-RU" b="1" dirty="0"/>
              <a:t> на лампе бегущей 	волны </a:t>
            </a:r>
            <a:r>
              <a:rPr lang="ru-RU" dirty="0"/>
              <a:t>при гармоническом входном сигнале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8DD6F-C4EB-2B4B-8AE3-EB4DF1AF0C69}"/>
              </a:ext>
            </a:extLst>
          </p:cNvPr>
          <p:cNvSpPr txBox="1"/>
          <p:nvPr/>
        </p:nvSpPr>
        <p:spPr>
          <a:xfrm>
            <a:off x="314648" y="3615466"/>
            <a:ext cx="72008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altLang="ru-RU" b="1" i="1" dirty="0" err="1"/>
              <a:t>Р</a:t>
            </a:r>
            <a:r>
              <a:rPr lang="ru-RU" altLang="ru-RU" b="1" baseline="-25000" dirty="0" err="1"/>
              <a:t>вых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AEB14E-A885-6C4A-9D27-70E737AD088C}"/>
              </a:ext>
            </a:extLst>
          </p:cNvPr>
          <p:cNvSpPr txBox="1"/>
          <p:nvPr/>
        </p:nvSpPr>
        <p:spPr>
          <a:xfrm>
            <a:off x="1717032" y="2041047"/>
            <a:ext cx="72008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ru-RU" sz="2000" b="1" dirty="0">
                <a:latin typeface="Symbol" pitchFamily="2" charset="2"/>
              </a:rPr>
              <a:t>j</a:t>
            </a:r>
            <a:r>
              <a:rPr lang="ru-RU" altLang="ru-RU" b="1" baseline="-25000" dirty="0" err="1"/>
              <a:t>вых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FE6776-9F0F-3740-A4AC-F840B0FD096E}"/>
              </a:ext>
            </a:extLst>
          </p:cNvPr>
          <p:cNvSpPr txBox="1"/>
          <p:nvPr/>
        </p:nvSpPr>
        <p:spPr>
          <a:xfrm>
            <a:off x="2077072" y="5105995"/>
            <a:ext cx="14855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altLang="ru-RU" b="1" i="1" dirty="0" err="1"/>
              <a:t>Р</a:t>
            </a:r>
            <a:r>
              <a:rPr lang="ru-RU" altLang="ru-RU" b="1" baseline="-25000" dirty="0" err="1"/>
              <a:t>вх</a:t>
            </a:r>
            <a:r>
              <a:rPr lang="ru-RU" altLang="ru-RU" b="1" dirty="0"/>
              <a:t>, </a:t>
            </a:r>
            <a:r>
              <a:rPr lang="ru-RU" altLang="ru-RU" sz="1400" b="1" dirty="0" err="1"/>
              <a:t>дБн</a:t>
            </a:r>
            <a:r>
              <a:rPr lang="ru-RU" altLang="ru-RU" sz="1400" b="1" dirty="0"/>
              <a:t>/дел</a:t>
            </a:r>
            <a:endParaRPr lang="ru-R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F17B22-3384-A14A-B60F-308A26C987A3}"/>
              </a:ext>
            </a:extLst>
          </p:cNvPr>
          <p:cNvSpPr txBox="1"/>
          <p:nvPr/>
        </p:nvSpPr>
        <p:spPr>
          <a:xfrm>
            <a:off x="1899926" y="1627475"/>
            <a:ext cx="18398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ru-RU" sz="2000" b="1" dirty="0">
                <a:latin typeface="Symbol" pitchFamily="2" charset="2"/>
              </a:rPr>
              <a:t>j</a:t>
            </a:r>
            <a:r>
              <a:rPr lang="ru-RU" altLang="ru-RU" b="1" baseline="-25000" dirty="0" err="1"/>
              <a:t>вых</a:t>
            </a:r>
            <a:r>
              <a:rPr lang="ru-RU" altLang="ru-RU" b="1" dirty="0"/>
              <a:t>, 5 </a:t>
            </a:r>
            <a:r>
              <a:rPr lang="ru-RU" altLang="ru-RU" sz="1400" b="1" dirty="0"/>
              <a:t>град/дел</a:t>
            </a:r>
            <a:endParaRPr lang="ru-RU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0EE378-AA84-B144-8266-D467D85FF086}"/>
              </a:ext>
            </a:extLst>
          </p:cNvPr>
          <p:cNvSpPr txBox="1"/>
          <p:nvPr/>
        </p:nvSpPr>
        <p:spPr>
          <a:xfrm>
            <a:off x="-56644" y="1751802"/>
            <a:ext cx="15323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altLang="ru-RU" b="1" i="1" dirty="0" err="1"/>
              <a:t>Р</a:t>
            </a:r>
            <a:r>
              <a:rPr lang="ru-RU" altLang="ru-RU" b="1" baseline="-25000" dirty="0" err="1"/>
              <a:t>вых</a:t>
            </a:r>
            <a:r>
              <a:rPr lang="ru-RU" altLang="ru-RU" b="1" dirty="0"/>
              <a:t>, </a:t>
            </a:r>
            <a:r>
              <a:rPr lang="ru-RU" altLang="ru-RU" sz="1400" b="1" dirty="0" err="1"/>
              <a:t>дБн</a:t>
            </a:r>
            <a:r>
              <a:rPr lang="ru-RU" altLang="ru-RU" sz="1400" b="1" dirty="0"/>
              <a:t>/дел</a:t>
            </a:r>
            <a:endParaRPr lang="ru-RU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41B7638-1E04-E644-9468-B67E4567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7564-A19A-C44B-9ADA-E4C51AAC37B9}" type="slidenum">
              <a:rPr lang="ru-RU" altLang="ru-RU" smtClean="0"/>
              <a:pPr/>
              <a:t>3</a:t>
            </a:fld>
            <a:endParaRPr lang="ru-RU" alt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31524C1-A3B6-3443-857F-80ACD59166DB}"/>
              </a:ext>
            </a:extLst>
          </p:cNvPr>
          <p:cNvSpPr/>
          <p:nvPr/>
        </p:nvSpPr>
        <p:spPr>
          <a:xfrm>
            <a:off x="323528" y="210299"/>
            <a:ext cx="8690297" cy="175432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ru-RU" altLang="ru-RU" sz="2400" b="1" dirty="0"/>
              <a:t>ПАССИВНЫЕ</a:t>
            </a:r>
            <a:r>
              <a:rPr lang="ru-RU" altLang="ru-RU" sz="1800" b="1" dirty="0"/>
              <a:t> ИНТЕРМОДУЛЯЦИОННЫЕ ПОМЕХИ</a:t>
            </a:r>
          </a:p>
          <a:p>
            <a:pPr algn="ctr"/>
            <a:r>
              <a:rPr lang="ru-RU" altLang="ru-RU" sz="1800" b="1" dirty="0"/>
              <a:t>В </a:t>
            </a:r>
            <a:r>
              <a:rPr lang="ru-RU" altLang="ru-RU" sz="2000" b="1" dirty="0"/>
              <a:t>ПОЧТИ ЛИНЕЙНЫХ ПРИЁМО-ПЕРЕДАЮЩИХ и АНТЕННЫХ ЦЕПЯХ</a:t>
            </a:r>
          </a:p>
          <a:p>
            <a:pPr algn="ctr"/>
            <a:r>
              <a:rPr lang="ru-RU" altLang="ru-RU" sz="2000" b="1" dirty="0"/>
              <a:t>при прохождении нескольких узкополосных сигналов </a:t>
            </a:r>
          </a:p>
          <a:p>
            <a:pPr algn="ctr"/>
            <a:r>
              <a:rPr lang="ru-RU" altLang="ru-RU" sz="2400" b="1" dirty="0"/>
              <a:t>В ОБЩЕЙ ПОЛОСЕ ЧАСТОТ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3F78D64-85DC-F444-AB17-34F95DBC419B}"/>
              </a:ext>
            </a:extLst>
          </p:cNvPr>
          <p:cNvSpPr/>
          <p:nvPr/>
        </p:nvSpPr>
        <p:spPr>
          <a:xfrm>
            <a:off x="1115616" y="2150246"/>
            <a:ext cx="7354813" cy="4703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altLang="ru-RU" dirty="0"/>
              <a:t>А) </a:t>
            </a:r>
            <a:r>
              <a:rPr lang="ru-RU" altLang="ru-RU" b="1" dirty="0"/>
              <a:t>вблизи базовой полосы;</a:t>
            </a:r>
            <a:r>
              <a:rPr lang="ru-RU" altLang="ru-RU" dirty="0"/>
              <a:t> 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altLang="ru-RU" dirty="0"/>
              <a:t>Б) </a:t>
            </a:r>
            <a:r>
              <a:rPr lang="ru-RU" altLang="ru-RU" b="1" dirty="0"/>
              <a:t>в окрестности рабочей полосы частот</a:t>
            </a:r>
            <a:r>
              <a:rPr lang="ru-RU" altLang="ru-RU" dirty="0"/>
              <a:t>;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altLang="ru-RU" dirty="0"/>
              <a:t>В) </a:t>
            </a:r>
            <a:r>
              <a:rPr lang="ru-RU" altLang="ru-RU" b="1" dirty="0"/>
              <a:t>на комбинационных частотах, отсутствовавших в спектре 	входного сигнала;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altLang="ru-RU" dirty="0"/>
              <a:t>Г) </a:t>
            </a:r>
            <a:r>
              <a:rPr lang="ru-RU" altLang="ru-RU" b="1" dirty="0"/>
              <a:t>перекрёстные искажения – переход модуляции на 	несущие частоты других сигналов без перекрытия их 	входных спектров; перекрёстное подавление 			сигналов; снижение энергетической 					эффективности  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96845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1">
            <a:extLst>
              <a:ext uri="{FF2B5EF4-FFF2-40B4-BE49-F238E27FC236}">
                <a16:creationId xmlns:a16="http://schemas.microsoft.com/office/drawing/2014/main" id="{92EB57DA-425C-874B-8A70-CAACD210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C9803FD-6B60-544C-B192-5974C698C7AC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5BE65A-BAC6-6F43-BB06-DF03FBF4797B}"/>
              </a:ext>
            </a:extLst>
          </p:cNvPr>
          <p:cNvSpPr txBox="1"/>
          <p:nvPr/>
        </p:nvSpPr>
        <p:spPr>
          <a:xfrm>
            <a:off x="1028432" y="106802"/>
            <a:ext cx="8005941" cy="30162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3200" b="1" dirty="0">
                <a:latin typeface="Arial" charset="0"/>
                <a:cs typeface="Arial" charset="0"/>
              </a:rPr>
              <a:t>Способы измерения уровня продуктов </a:t>
            </a:r>
            <a:r>
              <a:rPr lang="ru-RU" sz="3200" b="1" dirty="0" err="1">
                <a:latin typeface="Arial" charset="0"/>
                <a:cs typeface="Arial" charset="0"/>
              </a:rPr>
              <a:t>интермодуляции</a:t>
            </a:r>
            <a:endParaRPr lang="ru-RU" sz="3200" b="1" dirty="0">
              <a:latin typeface="Arial" charset="0"/>
              <a:cs typeface="Arial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ru-RU" dirty="0">
                <a:latin typeface="Arial" charset="0"/>
                <a:cs typeface="Arial" charset="0"/>
              </a:rPr>
              <a:t>двухчастотный тест ( </a:t>
            </a:r>
            <a:r>
              <a:rPr lang="en-US" dirty="0"/>
              <a:t>two tone test</a:t>
            </a:r>
            <a:r>
              <a:rPr lang="ru-RU" dirty="0"/>
              <a:t> )</a:t>
            </a:r>
            <a:r>
              <a:rPr lang="ru-RU" dirty="0">
                <a:latin typeface="Arial" charset="0"/>
                <a:cs typeface="Arial" charset="0"/>
              </a:rPr>
              <a:t>;</a:t>
            </a:r>
          </a:p>
          <a:p>
            <a:pPr marL="342900" indent="-342900">
              <a:buFontTx/>
              <a:buAutoNum type="arabicParenR"/>
              <a:defRPr/>
            </a:pPr>
            <a:r>
              <a:rPr lang="ru-RU" dirty="0">
                <a:latin typeface="Arial" charset="0"/>
                <a:cs typeface="Arial" charset="0"/>
              </a:rPr>
              <a:t>шумовой или 8-частотный тест с измерительной зоной (</a:t>
            </a:r>
            <a:r>
              <a:rPr lang="ru-RU" dirty="0" err="1"/>
              <a:t>Noise</a:t>
            </a:r>
            <a:r>
              <a:rPr lang="ru-RU" dirty="0"/>
              <a:t> </a:t>
            </a:r>
            <a:r>
              <a:rPr lang="ru-RU" dirty="0" err="1"/>
              <a:t>Power</a:t>
            </a:r>
            <a:r>
              <a:rPr lang="ru-RU" dirty="0"/>
              <a:t> </a:t>
            </a:r>
            <a:r>
              <a:rPr lang="ru-RU" dirty="0" err="1"/>
              <a:t>Ratio</a:t>
            </a:r>
            <a:r>
              <a:rPr lang="ru-RU" dirty="0"/>
              <a:t> – NPR)</a:t>
            </a:r>
            <a:r>
              <a:rPr lang="ru-RU" dirty="0">
                <a:latin typeface="Arial" charset="0"/>
                <a:cs typeface="Arial" charset="0"/>
              </a:rPr>
              <a:t>;</a:t>
            </a:r>
            <a:endParaRPr lang="en-US" dirty="0">
              <a:latin typeface="Arial" charset="0"/>
              <a:cs typeface="Arial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ru-RU" dirty="0">
                <a:latin typeface="Arial" charset="0"/>
                <a:cs typeface="Arial" charset="0"/>
              </a:rPr>
              <a:t>уровень мощности в соседней полосе частот (</a:t>
            </a:r>
            <a:r>
              <a:rPr lang="en-US" dirty="0"/>
              <a:t>Adjacent Channel Power Ratio </a:t>
            </a:r>
            <a:r>
              <a:rPr lang="ru-RU" dirty="0"/>
              <a:t>– </a:t>
            </a:r>
            <a:r>
              <a:rPr lang="en-US" dirty="0"/>
              <a:t>AC</a:t>
            </a:r>
            <a:r>
              <a:rPr lang="ru-RU" dirty="0"/>
              <a:t>PR)</a:t>
            </a:r>
            <a:r>
              <a:rPr lang="ru-RU" dirty="0">
                <a:latin typeface="Arial" charset="0"/>
                <a:cs typeface="Arial" charset="0"/>
              </a:rPr>
              <a:t>; </a:t>
            </a:r>
          </a:p>
          <a:p>
            <a:pPr marL="342900" indent="-342900">
              <a:buFontTx/>
              <a:buAutoNum type="arabicParenR"/>
              <a:defRPr/>
            </a:pPr>
            <a:r>
              <a:rPr lang="ru-RU" dirty="0">
                <a:latin typeface="Arial" charset="0"/>
                <a:cs typeface="Arial" charset="0"/>
              </a:rPr>
              <a:t>взаимная корреляционная функция входного и выходного</a:t>
            </a:r>
          </a:p>
          <a:p>
            <a:pPr marL="342900" indent="-342900">
              <a:defRPr/>
            </a:pPr>
            <a:r>
              <a:rPr lang="ru-RU" dirty="0">
                <a:latin typeface="Arial" charset="0"/>
                <a:cs typeface="Arial" charset="0"/>
              </a:rPr>
              <a:t>     сигналов (</a:t>
            </a:r>
            <a:r>
              <a:rPr lang="ru-RU" dirty="0" err="1"/>
              <a:t>Сross-Сorrelation</a:t>
            </a:r>
            <a:r>
              <a:rPr lang="ru-RU" dirty="0"/>
              <a:t> </a:t>
            </a:r>
            <a:r>
              <a:rPr lang="en-US" dirty="0"/>
              <a:t>F</a:t>
            </a:r>
            <a:r>
              <a:rPr lang="ru-RU" dirty="0" err="1"/>
              <a:t>unction</a:t>
            </a:r>
            <a:r>
              <a:rPr lang="ru-RU" dirty="0"/>
              <a:t> – CCF) </a:t>
            </a:r>
            <a:r>
              <a:rPr lang="en-US" dirty="0"/>
              <a:t>.</a:t>
            </a:r>
            <a:endParaRPr lang="ru-RU" dirty="0">
              <a:latin typeface="Arial" charset="0"/>
              <a:cs typeface="Arial" charset="0"/>
            </a:endParaRP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FE9F7C15-6069-A449-A195-9E20DBD7B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46" y="3080768"/>
            <a:ext cx="7508177" cy="370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4966A467-BD3F-BA45-B276-2CC22DD50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" y="116632"/>
            <a:ext cx="864766" cy="1087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665A85A-D142-6344-AD4B-3AED7B539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" y="1788002"/>
            <a:ext cx="8002098" cy="2143068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6A1A7BA-C206-174C-9878-E372FF63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7564-A19A-C44B-9ADA-E4C51AAC37B9}" type="slidenum">
              <a:rPr lang="ru-RU" altLang="ru-RU" smtClean="0"/>
              <a:pPr/>
              <a:t>5</a:t>
            </a:fld>
            <a:endParaRPr lang="ru-RU" altLang="ru-RU"/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A56E7419-86FA-9945-8372-CE276FE25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138"/>
            <a:ext cx="853554" cy="1073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964BBB-443A-E94C-B6CB-D61C1F026E51}"/>
              </a:ext>
            </a:extLst>
          </p:cNvPr>
          <p:cNvSpPr txBox="1"/>
          <p:nvPr/>
        </p:nvSpPr>
        <p:spPr>
          <a:xfrm>
            <a:off x="1619672" y="84138"/>
            <a:ext cx="5112568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sz="3200" b="1" dirty="0"/>
              <a:t>ДВУХЧАСТОТНЫЙ ТЕСТ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0C957087-A49D-CE4C-BB20-61B719A273B2}"/>
                  </a:ext>
                </a:extLst>
              </p:cNvPr>
              <p:cNvSpPr/>
              <p:nvPr/>
            </p:nvSpPr>
            <p:spPr>
              <a:xfrm>
                <a:off x="805514" y="688502"/>
                <a:ext cx="8330257" cy="461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вх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0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вх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000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ru-RU" sz="2000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ru-RU" sz="20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2000" i="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</m:num>
                                        <m:den>
                                          <m:r>
                                            <a:rPr lang="ru-RU" sz="20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000" i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000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ru-RU" sz="2000" i="0">
                                                  <a:latin typeface="Cambria Math" panose="02040503050406030204" pitchFamily="18" charset="0"/>
                                                </a:rPr>
                                                <m:t>Δ</m:t>
                                              </m:r>
                                            </m:num>
                                            <m:den>
                                              <m:r>
                                                <a:rPr lang="ru-RU" sz="20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,         (1)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0C957087-A49D-CE4C-BB20-61B719A27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14" y="688502"/>
                <a:ext cx="8330257" cy="461024"/>
              </a:xfrm>
              <a:prstGeom prst="rect">
                <a:avLst/>
              </a:prstGeom>
              <a:blipFill>
                <a:blip r:embed="rId4"/>
                <a:stretch>
                  <a:fillRect t="-89474" b="-1447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78CE08-BEBF-6B41-993E-CAA8F03E497D}"/>
                  </a:ext>
                </a:extLst>
              </p:cNvPr>
              <p:cNvSpPr txBox="1"/>
              <p:nvPr/>
            </p:nvSpPr>
            <p:spPr>
              <a:xfrm>
                <a:off x="977321" y="1122662"/>
                <a:ext cx="70567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ru-RU" baseline="-25000" dirty="0"/>
                  <a:t>0</a:t>
                </a:r>
                <a:r>
                  <a:rPr lang="ru-RU" dirty="0"/>
                  <a:t> – центральная частота, </a:t>
                </a:r>
                <a:r>
                  <a:rPr lang="ru-RU" dirty="0">
                    <a:sym typeface="Symbol" pitchFamily="2" charset="2"/>
                  </a:rPr>
                  <a:t></a:t>
                </a:r>
                <a:r>
                  <a:rPr lang="ru-RU" dirty="0"/>
                  <a:t> - разнос тестовых частот;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вх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вх</m:t>
                        </m:r>
                      </m:sub>
                    </m:sSub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ru-RU" dirty="0"/>
                  <a:t> - одночастотный сигнал.</a:t>
                </a:r>
              </a:p>
              <a:p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78CE08-BEBF-6B41-993E-CAA8F03E4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21" y="1122662"/>
                <a:ext cx="7056784" cy="923330"/>
              </a:xfrm>
              <a:prstGeom prst="rect">
                <a:avLst/>
              </a:prstGeom>
              <a:blipFill>
                <a:blip r:embed="rId5"/>
                <a:stretch>
                  <a:fillRect l="-718" t="-2703" b="-94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11B91938-57CF-0342-86C2-3ABB0EBB17BB}"/>
                  </a:ext>
                </a:extLst>
              </p:cNvPr>
              <p:cNvSpPr/>
              <p:nvPr/>
            </p:nvSpPr>
            <p:spPr>
              <a:xfrm>
                <a:off x="1665523" y="172273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1800" i="0">
                              <a:latin typeface="Cambria Math" panose="02040503050406030204" pitchFamily="18" charset="0"/>
                            </a:rPr>
                            <m:t>вх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11B91938-57CF-0342-86C2-3ABB0EBB1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523" y="1722733"/>
                <a:ext cx="8499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961BB553-B5FC-F545-B560-626E88FDF2E9}"/>
              </a:ext>
            </a:extLst>
          </p:cNvPr>
          <p:cNvCxnSpPr>
            <a:cxnSpLocks/>
          </p:cNvCxnSpPr>
          <p:nvPr/>
        </p:nvCxnSpPr>
        <p:spPr>
          <a:xfrm>
            <a:off x="2411760" y="1874583"/>
            <a:ext cx="741876" cy="27052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BA6FB9F-4521-5349-8563-6EFF028A9F34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479996" y="1927628"/>
            <a:ext cx="377590" cy="34807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A14A10-B21F-9D45-8228-0E24ABB684E5}"/>
              </a:ext>
            </a:extLst>
          </p:cNvPr>
          <p:cNvSpPr txBox="1"/>
          <p:nvPr/>
        </p:nvSpPr>
        <p:spPr>
          <a:xfrm>
            <a:off x="7884368" y="25110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  <a:r>
              <a:rPr lang="en-US" dirty="0"/>
              <a:t>(</a:t>
            </a:r>
            <a:r>
              <a:rPr lang="ru-RU" dirty="0">
                <a:sym typeface="Symbol" pitchFamily="2" charset="2"/>
              </a:rPr>
              <a:t></a:t>
            </a:r>
            <a:r>
              <a:rPr lang="en-US" dirty="0"/>
              <a:t>/2</a:t>
            </a:r>
            <a:r>
              <a:rPr lang="en-US" dirty="0">
                <a:sym typeface="Symbol" pitchFamily="2" charset="2"/>
              </a:rPr>
              <a:t></a:t>
            </a:r>
            <a:r>
              <a:rPr lang="en-US" dirty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635C10-CEAF-884C-A486-A37131664D6F}"/>
                  </a:ext>
                </a:extLst>
              </p:cNvPr>
              <p:cNvSpPr txBox="1"/>
              <p:nvPr/>
            </p:nvSpPr>
            <p:spPr>
              <a:xfrm>
                <a:off x="6368509" y="1558296"/>
                <a:ext cx="978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вх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635C10-CEAF-884C-A486-A37131664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509" y="1558296"/>
                <a:ext cx="9781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C6DC106-9D9E-F043-90F9-29A610AF74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23" y="4017651"/>
            <a:ext cx="6173411" cy="28403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8A6BEB-8102-A143-B1EB-EF67CEE94C34}"/>
              </a:ext>
            </a:extLst>
          </p:cNvPr>
          <p:cNvSpPr txBox="1"/>
          <p:nvPr/>
        </p:nvSpPr>
        <p:spPr>
          <a:xfrm>
            <a:off x="5759918" y="640453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  <a:r>
              <a:rPr lang="en-US" dirty="0"/>
              <a:t>(</a:t>
            </a:r>
            <a:r>
              <a:rPr lang="ru-RU" dirty="0">
                <a:sym typeface="Symbol" pitchFamily="2" charset="2"/>
              </a:rPr>
              <a:t></a:t>
            </a:r>
            <a:r>
              <a:rPr lang="en-US" dirty="0"/>
              <a:t>/2</a:t>
            </a:r>
            <a:r>
              <a:rPr lang="en-US" dirty="0">
                <a:sym typeface="Symbol" pitchFamily="2" charset="2"/>
              </a:rPr>
              <a:t></a:t>
            </a:r>
            <a:r>
              <a:rPr lang="en-US" dirty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783BD3-2106-1C4B-A9E6-4A252829D8CE}"/>
                  </a:ext>
                </a:extLst>
              </p:cNvPr>
              <p:cNvSpPr txBox="1"/>
              <p:nvPr/>
            </p:nvSpPr>
            <p:spPr>
              <a:xfrm>
                <a:off x="5759918" y="4160776"/>
                <a:ext cx="3182539" cy="20265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Искажённый выходной сигнал</a:t>
                </a:r>
              </a:p>
              <a:p>
                <a:r>
                  <a:rPr lang="ru-RU" dirty="0"/>
                  <a:t>для  экспоненциальной безынерционной ВАХ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ru-RU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 b="1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ru-RU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=∝</m:t>
                          </m:r>
                        </m:sup>
                        <m:e>
                          <m:sSup>
                            <m:sSupPr>
                              <m:ctrlPr>
                                <a:rPr lang="ru-RU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nary>
                    </m:oMath>
                  </m:oMathPara>
                </a14:m>
                <a:endParaRPr lang="ru-RU" sz="2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783BD3-2106-1C4B-A9E6-4A252829D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918" y="4160776"/>
                <a:ext cx="3182539" cy="2026580"/>
              </a:xfrm>
              <a:prstGeom prst="rect">
                <a:avLst/>
              </a:prstGeom>
              <a:blipFill>
                <a:blip r:embed="rId9"/>
                <a:stretch>
                  <a:fillRect l="-1594" t="-1250" b="-556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51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70B878D-1A56-2044-B103-D2DC7C9D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7564-A19A-C44B-9ADA-E4C51AAC37B9}" type="slidenum">
              <a:rPr lang="ru-RU" altLang="ru-RU" smtClean="0"/>
              <a:pPr/>
              <a:t>6</a:t>
            </a:fld>
            <a:endParaRPr lang="ru-RU" altLang="ru-RU"/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C38AD4B-E6EC-A844-91A6-89ADC9BC3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138"/>
            <a:ext cx="853554" cy="1073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915850-7861-5F42-96FD-A0B254F25EBA}"/>
              </a:ext>
            </a:extLst>
          </p:cNvPr>
          <p:cNvSpPr txBox="1"/>
          <p:nvPr/>
        </p:nvSpPr>
        <p:spPr>
          <a:xfrm>
            <a:off x="853554" y="84138"/>
            <a:ext cx="8290446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СПЕКТР МОЩНОСТИ  ВЫХОДНОГО СИГНАЛА при двухчастотном тестировании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C4159D-95D4-D347-9959-CDCAD0562A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1268760"/>
            <a:ext cx="8762305" cy="48245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094DCB-E5B5-1646-8799-EEE5CFE3AD10}"/>
              </a:ext>
            </a:extLst>
          </p:cNvPr>
          <p:cNvSpPr txBox="1"/>
          <p:nvPr/>
        </p:nvSpPr>
        <p:spPr>
          <a:xfrm>
            <a:off x="3707904" y="335415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ИМ3</a:t>
            </a:r>
            <a:r>
              <a:rPr lang="ru-RU" baseline="30000" dirty="0"/>
              <a:t>+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B9A1D-2361-9043-9BC0-40A6E711EB6C}"/>
              </a:ext>
            </a:extLst>
          </p:cNvPr>
          <p:cNvSpPr txBox="1"/>
          <p:nvPr/>
        </p:nvSpPr>
        <p:spPr>
          <a:xfrm>
            <a:off x="2627784" y="331169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ИМ3</a:t>
            </a:r>
            <a:r>
              <a:rPr lang="ru-RU" baseline="30000" dirty="0"/>
              <a:t>-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DE3006-D328-5C46-A522-CBC4F09720A4}"/>
              </a:ext>
            </a:extLst>
          </p:cNvPr>
          <p:cNvSpPr txBox="1"/>
          <p:nvPr/>
        </p:nvSpPr>
        <p:spPr>
          <a:xfrm>
            <a:off x="1929063" y="6139145"/>
            <a:ext cx="705678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I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суммарная мощность всех компонент ИМИ</a:t>
            </a:r>
          </a:p>
        </p:txBody>
      </p:sp>
    </p:spTree>
    <p:extLst>
      <p:ext uri="{BB962C8B-B14F-4D97-AF65-F5344CB8AC3E}">
        <p14:creationId xmlns:p14="http://schemas.microsoft.com/office/powerpoint/2010/main" val="226610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1">
            <a:extLst>
              <a:ext uri="{FF2B5EF4-FFF2-40B4-BE49-F238E27FC236}">
                <a16:creationId xmlns:a16="http://schemas.microsoft.com/office/drawing/2014/main" id="{3A5797E2-1B3A-D249-B57B-BE2F2E30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4EA6C23-2C55-E947-8937-BC05E0CE3E22}" type="slidenum">
              <a:rPr lang="ru-RU" altLang="ru-RU"/>
              <a:pPr/>
              <a:t>7</a:t>
            </a:fld>
            <a:endParaRPr lang="ru-RU" altLang="ru-RU"/>
          </a:p>
        </p:txBody>
      </p:sp>
      <p:pic>
        <p:nvPicPr>
          <p:cNvPr id="15363" name="Picture 2">
            <a:extLst>
              <a:ext uri="{FF2B5EF4-FFF2-40B4-BE49-F238E27FC236}">
                <a16:creationId xmlns:a16="http://schemas.microsoft.com/office/drawing/2014/main" id="{C70DFC06-13C4-7B48-BB25-8B9B72F70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07928"/>
            <a:ext cx="5040684" cy="354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10">
            <a:extLst>
              <a:ext uri="{FF2B5EF4-FFF2-40B4-BE49-F238E27FC236}">
                <a16:creationId xmlns:a16="http://schemas.microsoft.com/office/drawing/2014/main" id="{6BBD5847-E011-984D-A019-FA0BC4343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6286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Box 8">
            <a:extLst>
              <a:ext uri="{FF2B5EF4-FFF2-40B4-BE49-F238E27FC236}">
                <a16:creationId xmlns:a16="http://schemas.microsoft.com/office/drawing/2014/main" id="{346A1381-58EB-F743-9D11-F9A3D085F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10105"/>
            <a:ext cx="7682185" cy="10772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3200" b="1" dirty="0"/>
              <a:t>Шумовой критерий ИМИ </a:t>
            </a:r>
          </a:p>
          <a:p>
            <a:pPr algn="ctr"/>
            <a:r>
              <a:rPr lang="ru-RU" altLang="ru-RU" sz="3200" b="1" dirty="0"/>
              <a:t>с измерительной зоной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9406198A-810B-D446-BEF5-5ED908964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235" y="2705462"/>
            <a:ext cx="380479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2D3E9B-3E63-E64E-AF79-B413D4642BF6}"/>
              </a:ext>
            </a:extLst>
          </p:cNvPr>
          <p:cNvSpPr txBox="1"/>
          <p:nvPr/>
        </p:nvSpPr>
        <p:spPr>
          <a:xfrm>
            <a:off x="795329" y="5036286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Способы формирования тестового сигнала:</a:t>
            </a:r>
            <a:r>
              <a:rPr lang="ru-RU" dirty="0"/>
              <a:t> АБГШ на входе полосно-заграждающего фильтра </a:t>
            </a:r>
            <a:r>
              <a:rPr lang="en-US" dirty="0"/>
              <a:t>(</a:t>
            </a:r>
            <a:r>
              <a:rPr lang="en-US" dirty="0" err="1"/>
              <a:t>Noch</a:t>
            </a:r>
            <a:r>
              <a:rPr lang="en-US" dirty="0"/>
              <a:t> Filter), </a:t>
            </a:r>
            <a:r>
              <a:rPr lang="ru-RU" dirty="0"/>
              <a:t>многочастотный сигнал без центральной частоты;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5992126-97F0-BF4E-A94E-95C64AE1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7564-A19A-C44B-9ADA-E4C51AAC37B9}" type="slidenum">
              <a:rPr lang="ru-RU" altLang="ru-RU" smtClean="0"/>
              <a:pPr/>
              <a:t>8</a:t>
            </a:fld>
            <a:endParaRPr lang="ru-RU" altLang="ru-RU"/>
          </a:p>
        </p:txBody>
      </p:sp>
      <p:pic>
        <p:nvPicPr>
          <p:cNvPr id="3" name="Рисунок 118">
            <a:extLst>
              <a:ext uri="{FF2B5EF4-FFF2-40B4-BE49-F238E27FC236}">
                <a16:creationId xmlns:a16="http://schemas.microsoft.com/office/drawing/2014/main" id="{8DD0AD10-9721-5044-953A-0E7C0A63A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8156809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BE956CDC-AF70-2D41-8C7E-DB46D643F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138"/>
            <a:ext cx="853554" cy="1073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AF533A-C1C7-9244-AFD8-144A5493563E}"/>
              </a:ext>
            </a:extLst>
          </p:cNvPr>
          <p:cNvSpPr txBox="1"/>
          <p:nvPr/>
        </p:nvSpPr>
        <p:spPr>
          <a:xfrm>
            <a:off x="1259632" y="188640"/>
            <a:ext cx="7754193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КРИТЕРИЙ УРОВНЯ МОЩНОСТИ </a:t>
            </a:r>
          </a:p>
          <a:p>
            <a:pPr algn="ctr"/>
            <a:r>
              <a:rPr lang="ru-RU" sz="2800" b="1" dirty="0"/>
              <a:t>В СОСЕДНЕЙ ПОЛОСЕ ЧАСТОТ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A9F5E-EFF2-0445-8FC9-A1047AD793C6}"/>
              </a:ext>
            </a:extLst>
          </p:cNvPr>
          <p:cNvSpPr txBox="1"/>
          <p:nvPr/>
        </p:nvSpPr>
        <p:spPr>
          <a:xfrm>
            <a:off x="2627784" y="5661248"/>
            <a:ext cx="6019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 – без коррекции активных ИМИ;</a:t>
            </a:r>
          </a:p>
          <a:p>
            <a:r>
              <a:rPr lang="ru-RU" dirty="0"/>
              <a:t>2 – с </a:t>
            </a:r>
            <a:r>
              <a:rPr lang="ru-RU" dirty="0" err="1"/>
              <a:t>линеаризирующей</a:t>
            </a:r>
            <a:r>
              <a:rPr lang="ru-RU" dirty="0"/>
              <a:t> коррекцией ИМ</a:t>
            </a:r>
            <a:r>
              <a:rPr lang="ru-RU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3337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C49A4B8-D6E5-F24E-9863-8780365A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7564-A19A-C44B-9ADA-E4C51AAC37B9}" type="slidenum">
              <a:rPr lang="ru-RU" altLang="ru-RU" smtClean="0"/>
              <a:pPr/>
              <a:t>9</a:t>
            </a:fld>
            <a:endParaRPr lang="ru-RU" altLang="ru-RU"/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A432A0BA-8B94-7044-A94D-CC000FD4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192"/>
            <a:ext cx="853554" cy="1073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1A49E3B-7468-5348-BCE5-4D2ED5FFBAA4}"/>
              </a:ext>
            </a:extLst>
          </p:cNvPr>
          <p:cNvSpPr/>
          <p:nvPr/>
        </p:nvSpPr>
        <p:spPr>
          <a:xfrm>
            <a:off x="755576" y="168842"/>
            <a:ext cx="8136904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ru-RU" sz="1800" b="1" dirty="0"/>
              <a:t> </a:t>
            </a:r>
            <a:r>
              <a:rPr lang="ru-RU" sz="2800" b="1" dirty="0"/>
              <a:t>СОПОСТАВЛЕНИЕ КРИТЕРИЕВ ОЦЕНКИ уровня интермодуляционных помех</a:t>
            </a:r>
            <a:endParaRPr lang="ru-RU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FD1A6-0F53-E748-BA6B-2338BDB88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654044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6BCED0-9C71-3F44-9911-C82D8FDA00C8}"/>
              </a:ext>
            </a:extLst>
          </p:cNvPr>
          <p:cNvSpPr txBox="1"/>
          <p:nvPr/>
        </p:nvSpPr>
        <p:spPr>
          <a:xfrm>
            <a:off x="349378" y="5820165"/>
            <a:ext cx="8280920" cy="923330"/>
          </a:xfrm>
          <a:prstGeom prst="rect">
            <a:avLst/>
          </a:prstGeom>
          <a:pattFill prst="dashVert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Двухчастотный тест даёт заниженную оценку уровня ИМ из-за различного распределения вероятности появления амплитуд полезного входного сигнала и теста</a:t>
            </a:r>
          </a:p>
        </p:txBody>
      </p:sp>
    </p:spTree>
    <p:extLst>
      <p:ext uri="{BB962C8B-B14F-4D97-AF65-F5344CB8AC3E}">
        <p14:creationId xmlns:p14="http://schemas.microsoft.com/office/powerpoint/2010/main" val="196247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Открытая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12272</TotalTime>
  <Words>720</Words>
  <Application>Microsoft Macintosh PowerPoint</Application>
  <PresentationFormat>Экран (4:3)</PresentationFormat>
  <Paragraphs>104</Paragraphs>
  <Slides>14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7" baseType="lpstr">
      <vt:lpstr>Arial</vt:lpstr>
      <vt:lpstr>Arial Black</vt:lpstr>
      <vt:lpstr>Calibri</vt:lpstr>
      <vt:lpstr>Cambria Math</vt:lpstr>
      <vt:lpstr>Lucida Sans Unicode</vt:lpstr>
      <vt:lpstr>Symbol</vt:lpstr>
      <vt:lpstr>Times New Roman</vt:lpstr>
      <vt:lpstr>Verdana</vt:lpstr>
      <vt:lpstr>Wingdings</vt:lpstr>
      <vt:lpstr>Wingdings 2</vt:lpstr>
      <vt:lpstr>Wingdings 3</vt:lpstr>
      <vt:lpstr>Открытая</vt:lpstr>
      <vt:lpstr>Точечный рисунок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Risde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Andy</dc:creator>
  <cp:lastModifiedBy>Леонид</cp:lastModifiedBy>
  <cp:revision>737</cp:revision>
  <dcterms:created xsi:type="dcterms:W3CDTF">2009-05-26T12:35:51Z</dcterms:created>
  <dcterms:modified xsi:type="dcterms:W3CDTF">2020-03-12T05:50:31Z</dcterms:modified>
</cp:coreProperties>
</file>