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78" r:id="rId3"/>
    <p:sldId id="289" r:id="rId4"/>
    <p:sldId id="294" r:id="rId5"/>
    <p:sldId id="295" r:id="rId6"/>
    <p:sldId id="305" r:id="rId7"/>
    <p:sldId id="306" r:id="rId8"/>
    <p:sldId id="296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95"/>
    <p:restoredTop sz="90413"/>
  </p:normalViewPr>
  <p:slideViewPr>
    <p:cSldViewPr>
      <p:cViewPr varScale="1">
        <p:scale>
          <a:sx n="118" d="100"/>
          <a:sy n="118" d="100"/>
        </p:scale>
        <p:origin x="120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501F0-3CE7-4508-BE76-8A0A5A7E58D8}" type="datetimeFigureOut">
              <a:rPr lang="ru-RU" smtClean="0"/>
              <a:pPr/>
              <a:t>19.03.2020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F9B05-43FF-4207-A742-287EE9C8AC5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584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F4F4-2C47-47A7-B48B-30CB0BF8BB5F}" type="datetime1">
              <a:rPr lang="ru-RU" smtClean="0"/>
              <a:pPr/>
              <a:t>19.03.2020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4F9585-82E8-4518-AD5B-6CF657F1C9D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6BBC-74AF-4822-89F9-43D7EA093852}" type="datetime1">
              <a:rPr lang="ru-RU" smtClean="0"/>
              <a:pPr/>
              <a:t>19.03.2020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9585-82E8-4518-AD5B-6CF657F1C9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6095-7FE6-4EB9-B2CC-F93F8C5B01AD}" type="datetime1">
              <a:rPr lang="ru-RU" smtClean="0"/>
              <a:pPr/>
              <a:t>19.03.2020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9585-82E8-4518-AD5B-6CF657F1C9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F4CAF44-EDA6-4292-9398-0BAC6AA375E3}" type="datetime1">
              <a:rPr lang="ru-RU" smtClean="0"/>
              <a:pPr/>
              <a:t>19.03.2020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B4F9585-82E8-4518-AD5B-6CF657F1C9D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FE3-B43E-4364-8CC4-718DBB2053D6}" type="datetime1">
              <a:rPr lang="ru-RU" smtClean="0"/>
              <a:pPr/>
              <a:t>19.03.2020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4F9585-82E8-4518-AD5B-6CF657F1C9D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52A3-BCB4-4763-88D4-041C1B9968C6}" type="datetime1">
              <a:rPr lang="ru-RU" smtClean="0"/>
              <a:pPr/>
              <a:t>19.03.2020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4F9585-82E8-4518-AD5B-6CF657F1C9D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718-74B1-4220-AE75-3AC6F48E2573}" type="datetime1">
              <a:rPr lang="ru-RU" smtClean="0"/>
              <a:pPr/>
              <a:t>19.03.2020</a:t>
            </a:fld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4F9585-82E8-4518-AD5B-6CF657F1C9D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863B1231-C999-4782-9E58-F0F3CB462CF3}" type="datetime1">
              <a:rPr lang="ru-RU" smtClean="0"/>
              <a:pPr/>
              <a:t>19.03.2020</a:t>
            </a:fld>
            <a:endParaRPr lang="ru-RU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4F9585-82E8-4518-AD5B-6CF657F1C9D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11BD-54A9-419C-ADD5-6CC1587C9DCE}" type="datetime1">
              <a:rPr lang="ru-RU" smtClean="0"/>
              <a:pPr/>
              <a:t>19.03.2020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9585-82E8-4518-AD5B-6CF657F1C9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35D5-3EFE-4B94-98D2-634275372598}" type="datetime1">
              <a:rPr lang="ru-RU" smtClean="0"/>
              <a:pPr/>
              <a:t>19.03.2020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4F9585-82E8-4518-AD5B-6CF657F1C9D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7A44-A293-490C-B7F2-185D0989DAE7}" type="datetime1">
              <a:rPr lang="ru-RU" smtClean="0"/>
              <a:pPr/>
              <a:t>19.03.2020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4F9585-82E8-4518-AD5B-6CF657F1C9D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A967A-3029-420A-98C5-9DE90006D6FA}" type="datetime1">
              <a:rPr lang="ru-RU" smtClean="0"/>
              <a:pPr/>
              <a:t>19.03.2020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F9585-82E8-4518-AD5B-6CF657F1C9D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lumMod val="100000"/>
              </a:schemeClr>
            </a:gs>
            <a:gs pos="99000">
              <a:schemeClr val="bg2">
                <a:shade val="100000"/>
                <a:lumMod val="16000"/>
                <a:lumOff val="84000"/>
              </a:schemeClr>
            </a:gs>
          </a:gsLst>
          <a:path path="circle">
            <a:fillToRect l="50000" t="2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4F9585-82E8-4518-AD5B-6CF657F1C9D0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980728"/>
            <a:ext cx="9036496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6000" b="1" cap="none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Электромагнитная совместимость</a:t>
            </a:r>
          </a:p>
          <a:p>
            <a:pPr algn="ctr"/>
            <a:r>
              <a:rPr lang="ru-RU" sz="60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радиоэлектронных средств </a:t>
            </a:r>
            <a:r>
              <a:rPr lang="ru-RU" sz="6000" b="1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- 1</a:t>
            </a:r>
            <a:endParaRPr lang="ru-RU" sz="60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ru-RU" sz="60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2019</a:t>
            </a:r>
            <a:endParaRPr lang="ru-RU" sz="6000" b="1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0551004"/>
      </p:ext>
    </p:extLst>
  </p:cSld>
  <p:clrMapOvr>
    <a:masterClrMapping/>
  </p:clrMapOvr>
  <p:transition spd="slow">
    <p:wedge/>
    <p:sndAc>
      <p:stSnd>
        <p:snd r:embed="rId2" name="drumroll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6469F3B-F55D-EC4D-A74F-4FDC0DCBF4F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B4F9585-82E8-4518-AD5B-6CF657F1C9D0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8193" name="Picture 1" descr="page23image9437184">
            <a:extLst>
              <a:ext uri="{FF2B5EF4-FFF2-40B4-BE49-F238E27FC236}">
                <a16:creationId xmlns:a16="http://schemas.microsoft.com/office/drawing/2014/main" id="{41AC0B6C-6140-A74A-B707-22915E606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0480"/>
            <a:ext cx="7920880" cy="65076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94085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D98B2CA-5F4E-444D-B011-9AB6CDB77F0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B4F9585-82E8-4518-AD5B-6CF657F1C9D0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505A001-858F-CE4D-82D9-DAEC22075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32255"/>
            <a:ext cx="8640960" cy="466912"/>
          </a:xfrm>
        </p:spPr>
        <p:txBody>
          <a:bodyPr>
            <a:noAutofit/>
          </a:bodyPr>
          <a:lstStyle/>
          <a:p>
            <a:pPr algn="ctr"/>
            <a:r>
              <a:rPr lang="ru-RU" sz="2400" dirty="0">
                <a:solidFill>
                  <a:srgbClr val="7030A0"/>
                </a:solidFill>
              </a:rPr>
              <a:t>двухтактная схема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ru-RU" sz="2400" dirty="0">
                <a:solidFill>
                  <a:srgbClr val="7030A0"/>
                </a:solidFill>
              </a:rPr>
              <a:t>выходного каскада</a:t>
            </a:r>
            <a:br>
              <a:rPr lang="ru-RU" sz="2400" dirty="0">
                <a:solidFill>
                  <a:srgbClr val="7030A0"/>
                </a:solidFill>
              </a:rPr>
            </a:br>
            <a:r>
              <a:rPr lang="ru-RU" sz="2400" dirty="0">
                <a:solidFill>
                  <a:srgbClr val="7030A0"/>
                </a:solidFill>
              </a:rPr>
              <a:t> 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A0247A2A-5856-2349-9AF3-DAD268E4F3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669139"/>
              </p:ext>
            </p:extLst>
          </p:nvPr>
        </p:nvGraphicFramePr>
        <p:xfrm>
          <a:off x="434147" y="548681"/>
          <a:ext cx="8098293" cy="3549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r:id="rId3" imgW="4102100" imgH="1803400" progId="Visio.Drawing.11">
                  <p:embed/>
                </p:oleObj>
              </mc:Choice>
              <mc:Fallback>
                <p:oleObj r:id="rId3" imgW="4102100" imgH="180340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147" y="548681"/>
                        <a:ext cx="8098293" cy="354907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9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0050C73C-CA36-E84E-B3D1-7A4CE540C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DD8B2F-7744-1041-9BCA-1A9A033FBF5B}"/>
              </a:ext>
            </a:extLst>
          </p:cNvPr>
          <p:cNvSpPr txBox="1"/>
          <p:nvPr/>
        </p:nvSpPr>
        <p:spPr>
          <a:xfrm>
            <a:off x="209113" y="3987445"/>
            <a:ext cx="8496944" cy="27392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ГАРМОНИКОВЫЙ ФИЛЬТР (ГФ)</a:t>
            </a:r>
          </a:p>
          <a:p>
            <a:r>
              <a:rPr lang="ru-RU" b="1" dirty="0">
                <a:solidFill>
                  <a:schemeClr val="bg1"/>
                </a:solidFill>
              </a:rPr>
              <a:t> Включается между усилителем мощности УМ и антенной: Фильтр нижних частот (ФНЧ) с </a:t>
            </a:r>
            <a:r>
              <a:rPr lang="ru-RU" sz="2000" b="1" dirty="0">
                <a:solidFill>
                  <a:schemeClr val="bg1"/>
                </a:solidFill>
              </a:rPr>
              <a:t>полосой пропускания </a:t>
            </a:r>
            <a:r>
              <a:rPr lang="ru-RU" b="1" dirty="0">
                <a:solidFill>
                  <a:schemeClr val="bg1"/>
                </a:solidFill>
              </a:rPr>
              <a:t>на частотах ниже верхней граничной частоты спектра и  </a:t>
            </a:r>
            <a:r>
              <a:rPr lang="ru-RU" sz="2000" b="1" dirty="0">
                <a:solidFill>
                  <a:schemeClr val="bg1"/>
                </a:solidFill>
              </a:rPr>
              <a:t>ослаблением на кратных частотах </a:t>
            </a:r>
            <a:r>
              <a:rPr lang="ru-RU" b="1" dirty="0">
                <a:solidFill>
                  <a:schemeClr val="bg1"/>
                </a:solidFill>
              </a:rPr>
              <a:t>2-ой, 3-ей и остальных  высших гармоник</a:t>
            </a:r>
          </a:p>
          <a:p>
            <a:endParaRPr lang="ru-RU" b="1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rgbClr val="C00000"/>
                </a:solidFill>
              </a:rPr>
              <a:t>Ограничения применимости ГФ в УМ: </a:t>
            </a:r>
            <a:r>
              <a:rPr lang="ru-RU" b="1" dirty="0">
                <a:solidFill>
                  <a:schemeClr val="bg1"/>
                </a:solidFill>
              </a:rPr>
              <a:t>в многозвенном ФНЧ рассеивается заметная часть основной мощности УМ; например,  в 5-звенном ФНЧ – </a:t>
            </a:r>
            <a:r>
              <a:rPr lang="ru-RU" b="1" dirty="0" err="1">
                <a:solidFill>
                  <a:schemeClr val="bg1"/>
                </a:solidFill>
              </a:rPr>
              <a:t>к.п.д</a:t>
            </a:r>
            <a:r>
              <a:rPr lang="ru-RU" b="1" dirty="0">
                <a:solidFill>
                  <a:schemeClr val="bg1"/>
                </a:solidFill>
              </a:rPr>
              <a:t>. менее 50%</a:t>
            </a:r>
          </a:p>
        </p:txBody>
      </p:sp>
    </p:spTree>
    <p:extLst>
      <p:ext uri="{BB962C8B-B14F-4D97-AF65-F5344CB8AC3E}">
        <p14:creationId xmlns:p14="http://schemas.microsoft.com/office/powerpoint/2010/main" val="391087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5C7D451-F9F5-6D40-B31C-32DCF64AAAC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B4F9585-82E8-4518-AD5B-6CF657F1C9D0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2B07B54-CC0E-8047-9E38-E75D934F6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30676"/>
            <a:ext cx="8784976" cy="34599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Субгармонические компоненты мешающих излучений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40611-B93C-4648-8656-A3C5C90FFFA3}"/>
              </a:ext>
            </a:extLst>
          </p:cNvPr>
          <p:cNvSpPr txBox="1"/>
          <p:nvPr/>
        </p:nvSpPr>
        <p:spPr>
          <a:xfrm>
            <a:off x="323527" y="481665"/>
            <a:ext cx="8687367" cy="120032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FF00"/>
                </a:solidFill>
              </a:rPr>
              <a:t>Причины возникновения: </a:t>
            </a:r>
          </a:p>
          <a:p>
            <a:r>
              <a:rPr lang="ru-RU" dirty="0">
                <a:solidFill>
                  <a:srgbClr val="002060"/>
                </a:solidFill>
              </a:rPr>
              <a:t>Выбрана структура радиопередающего устройства с умножением несущей частоты и недостаточным уровнем фильтрации составляющих с соседними значениями кратности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8E5F5-D3B8-9E49-8820-F4CF71E65537}"/>
              </a:ext>
            </a:extLst>
          </p:cNvPr>
          <p:cNvSpPr txBox="1"/>
          <p:nvPr/>
        </p:nvSpPr>
        <p:spPr>
          <a:xfrm>
            <a:off x="212711" y="1860708"/>
            <a:ext cx="8798184" cy="467820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7030A0"/>
                </a:solidFill>
              </a:rPr>
              <a:t>Меры по снижению уровня субгармонических компонент: </a:t>
            </a:r>
          </a:p>
          <a:p>
            <a:pPr marL="342900" indent="-342900">
              <a:buAutoNum type="arabicParenR"/>
            </a:pPr>
            <a:r>
              <a:rPr lang="ru-RU" sz="2000" dirty="0">
                <a:solidFill>
                  <a:srgbClr val="002060"/>
                </a:solidFill>
              </a:rPr>
              <a:t>Использовать в промежуточных каскадах  умножителей частоты полосно-пропускающие фильтры с высокой избирательностью по значениям соседней кратности;</a:t>
            </a:r>
          </a:p>
          <a:p>
            <a:pPr marL="342900" indent="-342900">
              <a:buAutoNum type="arabicParenR"/>
            </a:pPr>
            <a:r>
              <a:rPr lang="ru-RU" sz="2000" dirty="0">
                <a:solidFill>
                  <a:srgbClr val="002060"/>
                </a:solidFill>
              </a:rPr>
              <a:t>Использовать малые значения коэффициента кратности умножения частоты;</a:t>
            </a:r>
          </a:p>
          <a:p>
            <a:pPr marL="342900" indent="-342900">
              <a:buAutoNum type="arabicParenR"/>
            </a:pPr>
            <a:r>
              <a:rPr lang="ru-RU" sz="2000" dirty="0">
                <a:solidFill>
                  <a:srgbClr val="002060"/>
                </a:solidFill>
              </a:rPr>
              <a:t>Применять в умножителях частоты заграждающие частотные фильтры на соседние значения кратности;</a:t>
            </a:r>
          </a:p>
          <a:p>
            <a:pPr marL="342900" indent="-342900">
              <a:buAutoNum type="arabicParenR"/>
            </a:pPr>
            <a:r>
              <a:rPr lang="ru-RU" sz="2000" dirty="0">
                <a:solidFill>
                  <a:srgbClr val="002060"/>
                </a:solidFill>
              </a:rPr>
              <a:t>В умножителях частоты с чётной кратностью использовать двухтактные схемы возбуждения и синфазное сложение сигналов плеч на выходе, с нечётной кратностью – синфазное разветвление и  противофазное сложение на выходе для компенсации мешающих компонент с иной кратностью за счёт симметрии плеч;</a:t>
            </a:r>
          </a:p>
          <a:p>
            <a:pPr marL="342900" indent="-342900">
              <a:buAutoNum type="arabicParenR"/>
            </a:pPr>
            <a:r>
              <a:rPr lang="ru-RU" sz="2000" dirty="0">
                <a:solidFill>
                  <a:srgbClr val="002060"/>
                </a:solidFill>
              </a:rPr>
              <a:t>Использовать преобразование частоты вверх в предвыходном каскаде радиопередающего устройства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5175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3F7CC30-53F8-7A4E-A3E9-CF20D602D51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B4F9585-82E8-4518-AD5B-6CF657F1C9D0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FBCB701-0C91-524C-B99C-1C9F600A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16632"/>
            <a:ext cx="8856984" cy="36004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Комбинационные компоненты мешающих излучений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9687E1-49F5-2C4E-939D-7C2ECEC49461}"/>
              </a:ext>
            </a:extLst>
          </p:cNvPr>
          <p:cNvSpPr txBox="1"/>
          <p:nvPr/>
        </p:nvSpPr>
        <p:spPr>
          <a:xfrm>
            <a:off x="126504" y="639552"/>
            <a:ext cx="8856984" cy="92333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Причины возникновения</a:t>
            </a:r>
          </a:p>
          <a:p>
            <a:r>
              <a:rPr lang="ru-RU" dirty="0">
                <a:solidFill>
                  <a:srgbClr val="002060"/>
                </a:solidFill>
              </a:rPr>
              <a:t>В преобразователе частоты вверх радиопередающего устройства недостаточное подавление на выходе уровня сигнала гетеродина и зеркальной полосы частот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127C6D-077A-E440-9F76-C5C26D786272}"/>
              </a:ext>
            </a:extLst>
          </p:cNvPr>
          <p:cNvSpPr txBox="1"/>
          <p:nvPr/>
        </p:nvSpPr>
        <p:spPr>
          <a:xfrm>
            <a:off x="270520" y="1817382"/>
            <a:ext cx="8712968" cy="433965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rgbClr val="7030A0"/>
                </a:solidFill>
              </a:rPr>
              <a:t>Меры по снижению уровня мешающих комбинационных составляющих</a:t>
            </a:r>
          </a:p>
          <a:p>
            <a:r>
              <a:rPr lang="ru-RU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использовать квадратурные схемы смесителей </a:t>
            </a:r>
            <a:r>
              <a:rPr lang="ru-RU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подавлением частоты гетеродина </a:t>
            </a:r>
            <a:r>
              <a:rPr lang="ru-RU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счёт точного формирования квадратурных сигналов;</a:t>
            </a:r>
          </a:p>
          <a:p>
            <a:pPr marL="342900" indent="-342900">
              <a:buAutoNum type="arabicParenR" startAt="2"/>
            </a:pPr>
            <a:r>
              <a:rPr lang="ru-RU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применять балансные схемы смесителей </a:t>
            </a:r>
            <a:r>
              <a:rPr lang="ru-RU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подавлением зеркального канала</a:t>
            </a:r>
            <a:r>
              <a:rPr lang="ru-RU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 счёт симметрии плеч;</a:t>
            </a:r>
          </a:p>
          <a:p>
            <a:pPr marL="342900" indent="-342900">
              <a:buAutoNum type="arabicParenR" startAt="2"/>
            </a:pPr>
            <a:r>
              <a:rPr lang="ru-RU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частотные фильтры выделения необходимой полосы частот </a:t>
            </a:r>
            <a:r>
              <a:rPr lang="ru-RU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высокой прямоугольностью</a:t>
            </a:r>
            <a:r>
              <a:rPr lang="ru-RU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амплитудно-частотной характеристики; </a:t>
            </a:r>
          </a:p>
          <a:p>
            <a:pPr marL="342900" indent="-342900">
              <a:buAutoNum type="arabicParenR" startAt="2"/>
            </a:pPr>
            <a:r>
              <a:rPr lang="ru-RU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выбирать  </a:t>
            </a:r>
            <a:r>
              <a:rPr lang="ru-RU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уровни и значения частоты входных сигн</a:t>
            </a:r>
            <a:r>
              <a:rPr lang="ru-RU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алов смесителя для исключения появления нежелательных значений комбинаций, способных нарушить частотную обстановку (требования ЭМС) в районе размещения антенны;  </a:t>
            </a:r>
          </a:p>
          <a:p>
            <a:pPr marL="342900" indent="-342900">
              <a:buAutoNum type="arabicParenR" startAt="2"/>
            </a:pPr>
            <a:r>
              <a:rPr lang="ru-RU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отказаться от гетеродинного преобразования частоты</a:t>
            </a:r>
            <a:r>
              <a:rPr lang="ru-RU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вверх в пользу прямого умножения частоты или двукратного преобразования частоты с улучшенной фильтрацией</a:t>
            </a:r>
          </a:p>
        </p:txBody>
      </p:sp>
    </p:spTree>
    <p:extLst>
      <p:ext uri="{BB962C8B-B14F-4D97-AF65-F5344CB8AC3E}">
        <p14:creationId xmlns:p14="http://schemas.microsoft.com/office/powerpoint/2010/main" val="32389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9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C0AF63D-898D-5445-89A1-B9CC27B286D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B4F9585-82E8-4518-AD5B-6CF657F1C9D0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F4E18421-3D45-6C49-9F2B-030226FB1322}"/>
              </a:ext>
            </a:extLst>
          </p:cNvPr>
          <p:cNvSpPr txBox="1">
            <a:spLocks/>
          </p:cNvSpPr>
          <p:nvPr/>
        </p:nvSpPr>
        <p:spPr>
          <a:xfrm>
            <a:off x="179512" y="116632"/>
            <a:ext cx="8712968" cy="426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solidFill>
                  <a:srgbClr val="0070C0"/>
                </a:solidFill>
              </a:rPr>
              <a:t>Расчёт уровня комбинационных излучений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6A52F6D0-BE48-B945-B86A-D0F647234D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86552"/>
              </p:ext>
            </p:extLst>
          </p:nvPr>
        </p:nvGraphicFramePr>
        <p:xfrm>
          <a:off x="671256" y="575929"/>
          <a:ext cx="7618337" cy="2284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r:id="rId3" imgW="5753100" imgH="1727200" progId="Visio.Drawing.11">
                  <p:embed/>
                </p:oleObj>
              </mc:Choice>
              <mc:Fallback>
                <p:oleObj r:id="rId3" imgW="5753100" imgH="1727200" progId="Visio.Drawing.11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D4B3D4BC-5426-6C45-AA5F-3D6E127A49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256" y="575929"/>
                        <a:ext cx="7618337" cy="22840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2DC7D3F-1BCD-2445-9F31-8ADBF34E01E5}"/>
              </a:ext>
            </a:extLst>
          </p:cNvPr>
          <p:cNvSpPr/>
          <p:nvPr/>
        </p:nvSpPr>
        <p:spPr>
          <a:xfrm>
            <a:off x="2771800" y="5999222"/>
            <a:ext cx="292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ECADFF-C319-D64C-8721-1617FB69CBE1}"/>
              </a:ext>
            </a:extLst>
          </p:cNvPr>
          <p:cNvSpPr txBox="1"/>
          <p:nvPr/>
        </p:nvSpPr>
        <p:spPr>
          <a:xfrm>
            <a:off x="207584" y="2888252"/>
            <a:ext cx="830048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Частотные соотношения и модель убывания уровня составляющих в </a:t>
            </a:r>
            <a:r>
              <a:rPr lang="ru-RU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дБн</a:t>
            </a: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Умн</a:t>
            </a:r>
            <a:r>
              <a:rPr lang="ru-RU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ожитель частоты: </a:t>
            </a:r>
            <a:r>
              <a:rPr lang="en-US" sz="1600" i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ru-RU" sz="1600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умн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= </a:t>
            </a:r>
            <a:r>
              <a:rPr lang="en-US" sz="1600" i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qf</a:t>
            </a:r>
            <a:r>
              <a:rPr lang="ru-RU" sz="16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0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; </a:t>
            </a:r>
            <a:r>
              <a:rPr lang="ru-RU" sz="16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1600" baseline="-25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умн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-10 (|</a:t>
            </a:r>
            <a:r>
              <a:rPr lang="ru-RU" sz="16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sz="16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|) </a:t>
            </a:r>
            <a:r>
              <a:rPr lang="ru-RU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дБн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1, 2, 4, 5… ;</a:t>
            </a:r>
          </a:p>
          <a:p>
            <a:r>
              <a:rPr lang="ru-RU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Смеситель: </a:t>
            </a:r>
            <a:r>
              <a:rPr lang="ru-RU" sz="16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см</a:t>
            </a:r>
            <a:r>
              <a:rPr lang="ru-RU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|</a:t>
            </a:r>
            <a:r>
              <a:rPr lang="ru-RU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mf</a:t>
            </a:r>
            <a:r>
              <a:rPr lang="ru-RU" baseline="-25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умн</a:t>
            </a:r>
            <a:r>
              <a:rPr lang="ru-RU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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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r>
              <a:rPr lang="ru-RU" baseline="-25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пч</a:t>
            </a:r>
            <a:r>
              <a:rPr lang="ru-RU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600" baseline="-25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см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-10 (|</a:t>
            </a:r>
            <a:r>
              <a:rPr lang="ru-RU" sz="16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1| +|</a:t>
            </a:r>
            <a:r>
              <a:rPr lang="en-US" sz="16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1|), </a:t>
            </a:r>
            <a:r>
              <a:rPr lang="ru-RU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дБн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0, 1, 2,..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0, 1, 2,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 </a:t>
            </a:r>
          </a:p>
          <a:p>
            <a:r>
              <a:rPr lang="ru-RU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Фильтр ПФ: </a:t>
            </a:r>
            <a:r>
              <a:rPr lang="ru-RU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1600" baseline="-25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пф</a:t>
            </a:r>
            <a:r>
              <a:rPr lang="ru-RU" sz="16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 </a:t>
            </a:r>
            <a:r>
              <a:rPr lang="ru-RU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дБн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полосе от </a:t>
            </a:r>
            <a:r>
              <a:rPr lang="en-US" sz="16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600" baseline="-25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верх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600" baseline="-25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вых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П/2 до </a:t>
            </a:r>
            <a:r>
              <a:rPr lang="en-US" sz="16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600" baseline="-25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aseline="-25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ниж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600" baseline="-25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вых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П/2; </a:t>
            </a:r>
          </a:p>
          <a:p>
            <a:r>
              <a:rPr lang="ru-RU" sz="16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600" baseline="-25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пф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6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600" baseline="-25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верх 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6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для частот выше</a:t>
            </a:r>
            <a:r>
              <a:rPr lang="en-US" sz="16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ru-RU" sz="1600" baseline="-25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верх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sz="16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600" baseline="-25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пф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6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6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6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600" baseline="-25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aseline="-25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ниж</a:t>
            </a:r>
            <a:r>
              <a:rPr lang="ru-RU" sz="16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частот ниже</a:t>
            </a:r>
            <a:r>
              <a:rPr lang="en-US" sz="16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ru-RU" sz="1600" baseline="-25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aseline="-25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ниж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 </a:t>
            </a:r>
            <a:r>
              <a:rPr lang="ru-RU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дБн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/МГц – скорость снижения коэффициента передачи за пределами полосы</a:t>
            </a:r>
          </a:p>
          <a:p>
            <a:r>
              <a:rPr lang="ru-RU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Усилитель мощности УМ: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ru-RU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вых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= </a:t>
            </a:r>
            <a:r>
              <a:rPr lang="en-US" i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rf</a:t>
            </a:r>
            <a:r>
              <a:rPr lang="ru-RU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см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; </a:t>
            </a:r>
            <a:r>
              <a:rPr lang="ru-RU" sz="16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1600" baseline="-25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-20(</a:t>
            </a:r>
            <a:r>
              <a:rPr lang="en-US" sz="16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-1) </a:t>
            </a:r>
            <a:r>
              <a:rPr lang="ru-RU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дБн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ru-RU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Рассчитываем</a:t>
            </a: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 частоты </a:t>
            </a:r>
            <a:r>
              <a:rPr lang="en-US" sz="1600" i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ru-RU" sz="1600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вых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= </a:t>
            </a:r>
            <a:r>
              <a:rPr lang="en-US" sz="1600" i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rf</a:t>
            </a:r>
            <a:r>
              <a:rPr lang="ru-RU" sz="16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см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и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ослабление </a:t>
            </a:r>
            <a:r>
              <a:rPr lang="ru-RU" sz="1600" i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А</a:t>
            </a:r>
            <a:r>
              <a:rPr lang="ru-RU" sz="1600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сум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= </a:t>
            </a:r>
            <a:r>
              <a:rPr lang="ru-RU" sz="1600" i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А</a:t>
            </a:r>
            <a:r>
              <a:rPr lang="ru-RU" sz="1600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умн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+</a:t>
            </a:r>
            <a:r>
              <a:rPr lang="ru-RU" sz="1600" i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600" i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А</a:t>
            </a:r>
            <a:r>
              <a:rPr lang="ru-RU" sz="1600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см</a:t>
            </a:r>
            <a:r>
              <a:rPr lang="ru-RU" sz="16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+</a:t>
            </a:r>
            <a:r>
              <a:rPr lang="ru-RU" sz="1600" i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600" i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А</a:t>
            </a:r>
            <a:r>
              <a:rPr lang="ru-RU" sz="1600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пф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+</a:t>
            </a:r>
            <a:r>
              <a:rPr lang="ru-RU" sz="1600" i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600" i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А</a:t>
            </a:r>
            <a:r>
              <a:rPr lang="ru-RU" sz="1600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ум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в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дБн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для всех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очетаний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целых значений </a:t>
            </a:r>
            <a:r>
              <a:rPr lang="en-US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</a:t>
            </a:r>
            <a:r>
              <a:rPr lang="ru-RU" sz="16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есть два одинаковых значения </a:t>
            </a:r>
            <a:r>
              <a:rPr lang="en-US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600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вых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разных сочетаний </a:t>
            </a:r>
            <a:r>
              <a:rPr lang="en-US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то 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600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сум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{10</a:t>
            </a:r>
            <a:r>
              <a:rPr lang="en-US" sz="16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6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1/10 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+ 10</a:t>
            </a:r>
            <a:r>
              <a:rPr lang="en-US" sz="16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6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2/10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дБн</a:t>
            </a:r>
            <a:endParaRPr lang="en-US" sz="16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Выделяем наиболее опасные комбинации с уровнем </a:t>
            </a:r>
            <a:r>
              <a:rPr lang="ru-RU" sz="16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1600" b="1" baseline="-25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сум</a:t>
            </a: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-30 </a:t>
            </a:r>
            <a:r>
              <a:rPr lang="ru-RU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дБн</a:t>
            </a:r>
            <a:r>
              <a:rPr lang="ru-RU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600" b="1" baseline="-25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388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100000"/>
                <a:lumMod val="100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path path="circle">
            <a:fillToRect l="50000" t="2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4D96061-CE55-424D-B866-874FCF162E9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B4F9585-82E8-4518-AD5B-6CF657F1C9D0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9A795D8-B2AC-E84A-8C87-3696831BC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16632"/>
            <a:ext cx="8064896" cy="360040"/>
          </a:xfrm>
        </p:spPr>
        <p:txBody>
          <a:bodyPr>
            <a:normAutofit/>
          </a:bodyPr>
          <a:lstStyle/>
          <a:p>
            <a:r>
              <a:rPr lang="ru-RU" sz="1600" dirty="0">
                <a:solidFill>
                  <a:srgbClr val="002060"/>
                </a:solidFill>
              </a:rPr>
              <a:t>ПРИМЕР РАСЧЁТА </a:t>
            </a:r>
            <a:r>
              <a:rPr lang="ru-RU" sz="1600" dirty="0" err="1">
                <a:solidFill>
                  <a:srgbClr val="002060"/>
                </a:solidFill>
              </a:rPr>
              <a:t>УРОвНЯ</a:t>
            </a:r>
            <a:r>
              <a:rPr lang="ru-RU" sz="1600" dirty="0">
                <a:solidFill>
                  <a:srgbClr val="002060"/>
                </a:solidFill>
              </a:rPr>
              <a:t> КОМБИНАЦИОННЫХ СОСТАВЛЯЮЩИХ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0810C4-0AE3-AA4D-B613-2B5D667ED153}"/>
              </a:ext>
            </a:extLst>
          </p:cNvPr>
          <p:cNvSpPr txBox="1"/>
          <p:nvPr/>
        </p:nvSpPr>
        <p:spPr>
          <a:xfrm>
            <a:off x="179512" y="350587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125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МГц; </a:t>
            </a:r>
            <a:r>
              <a:rPr lang="en-US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4; </a:t>
            </a:r>
            <a:r>
              <a:rPr lang="en-US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baseline="-25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пч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МГц; 2П = 5 МГц;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0,1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дБн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/МГц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E1269091-4B47-564A-90D8-B14A6FA6E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982418"/>
              </p:ext>
            </p:extLst>
          </p:nvPr>
        </p:nvGraphicFramePr>
        <p:xfrm>
          <a:off x="323528" y="4465955"/>
          <a:ext cx="7704856" cy="2255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4732">
                  <a:extLst>
                    <a:ext uri="{9D8B030D-6E8A-4147-A177-3AD203B41FA5}">
                      <a16:colId xmlns:a16="http://schemas.microsoft.com/office/drawing/2014/main" val="1335704710"/>
                    </a:ext>
                  </a:extLst>
                </a:gridCol>
                <a:gridCol w="530234">
                  <a:extLst>
                    <a:ext uri="{9D8B030D-6E8A-4147-A177-3AD203B41FA5}">
                      <a16:colId xmlns:a16="http://schemas.microsoft.com/office/drawing/2014/main" val="2793663542"/>
                    </a:ext>
                  </a:extLst>
                </a:gridCol>
                <a:gridCol w="513206">
                  <a:extLst>
                    <a:ext uri="{9D8B030D-6E8A-4147-A177-3AD203B41FA5}">
                      <a16:colId xmlns:a16="http://schemas.microsoft.com/office/drawing/2014/main" val="2944577359"/>
                    </a:ext>
                  </a:extLst>
                </a:gridCol>
                <a:gridCol w="461192">
                  <a:extLst>
                    <a:ext uri="{9D8B030D-6E8A-4147-A177-3AD203B41FA5}">
                      <a16:colId xmlns:a16="http://schemas.microsoft.com/office/drawing/2014/main" val="3950609185"/>
                    </a:ext>
                  </a:extLst>
                </a:gridCol>
                <a:gridCol w="1275292">
                  <a:extLst>
                    <a:ext uri="{9D8B030D-6E8A-4147-A177-3AD203B41FA5}">
                      <a16:colId xmlns:a16="http://schemas.microsoft.com/office/drawing/2014/main" val="2515949049"/>
                    </a:ext>
                  </a:extLst>
                </a:gridCol>
                <a:gridCol w="777636">
                  <a:extLst>
                    <a:ext uri="{9D8B030D-6E8A-4147-A177-3AD203B41FA5}">
                      <a16:colId xmlns:a16="http://schemas.microsoft.com/office/drawing/2014/main" val="1479344471"/>
                    </a:ext>
                  </a:extLst>
                </a:gridCol>
                <a:gridCol w="605678">
                  <a:extLst>
                    <a:ext uri="{9D8B030D-6E8A-4147-A177-3AD203B41FA5}">
                      <a16:colId xmlns:a16="http://schemas.microsoft.com/office/drawing/2014/main" val="840425639"/>
                    </a:ext>
                  </a:extLst>
                </a:gridCol>
                <a:gridCol w="792693">
                  <a:extLst>
                    <a:ext uri="{9D8B030D-6E8A-4147-A177-3AD203B41FA5}">
                      <a16:colId xmlns:a16="http://schemas.microsoft.com/office/drawing/2014/main" val="3249954916"/>
                    </a:ext>
                  </a:extLst>
                </a:gridCol>
                <a:gridCol w="879826">
                  <a:extLst>
                    <a:ext uri="{9D8B030D-6E8A-4147-A177-3AD203B41FA5}">
                      <a16:colId xmlns:a16="http://schemas.microsoft.com/office/drawing/2014/main" val="2211414785"/>
                    </a:ext>
                  </a:extLst>
                </a:gridCol>
                <a:gridCol w="1364367">
                  <a:extLst>
                    <a:ext uri="{9D8B030D-6E8A-4147-A177-3AD203B41FA5}">
                      <a16:colId xmlns:a16="http://schemas.microsoft.com/office/drawing/2014/main" val="34708974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ru-RU" sz="1600" b="0" i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6" marR="62896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sz="1600" b="0" i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6" marR="62896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sz="1600" b="0" i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6" marR="62896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ru-RU" sz="1600" b="0" i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6" marR="62896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i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ru-RU" sz="1600" b="0" baseline="-250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вых</a:t>
                      </a:r>
                      <a:r>
                        <a:rPr lang="ru-RU" sz="16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МГц</a:t>
                      </a:r>
                      <a:endParaRPr lang="ru-RU" sz="1600" b="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6" marR="62896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600" b="0" i="1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r>
                        <a:rPr lang="ru-RU" sz="1600" b="0" baseline="-250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умн</a:t>
                      </a:r>
                      <a:endParaRPr lang="ru-RU" sz="1600" b="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6" marR="62896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600" b="0" i="1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ru-RU" sz="1600" b="0" baseline="-250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</a:t>
                      </a:r>
                      <a:endParaRPr lang="ru-RU" sz="1600" b="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6" marR="62896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600" b="0" i="1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r>
                        <a:rPr lang="ru-RU" sz="1600" b="0" baseline="-250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пф</a:t>
                      </a:r>
                      <a:endParaRPr lang="ru-RU" sz="1600" b="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6" marR="62896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600" b="0" i="1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r>
                        <a:rPr lang="ru-RU" sz="1600" b="0" baseline="-250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ум</a:t>
                      </a:r>
                      <a:endParaRPr lang="ru-RU" sz="1600" b="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6" marR="62896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600" b="0" i="1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r>
                        <a:rPr lang="ru-RU" sz="1600" b="0" baseline="-2500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</a:t>
                      </a:r>
                      <a:r>
                        <a:rPr lang="ru-RU" sz="16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600" b="0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дБн</a:t>
                      </a:r>
                      <a:endParaRPr lang="ru-RU" sz="1600" b="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6" marR="62896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810679"/>
                  </a:ext>
                </a:extLst>
              </a:tr>
              <a:tr h="1677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b="0" dirty="0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6" marR="62896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550 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  <a:sym typeface="Symbol" pitchFamily="2" charset="2"/>
                        </a:rPr>
                        <a:t></a:t>
                      </a:r>
                      <a:r>
                        <a:rPr lang="ru-RU" sz="1600" dirty="0">
                          <a:effectLst/>
                          <a:highlight>
                            <a:srgbClr val="FFFF00"/>
                          </a:highlight>
                        </a:rPr>
                        <a:t>  5</a:t>
                      </a:r>
                      <a:endParaRPr lang="ru-RU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6" marR="62896" marT="0" marB="0"/>
                </a:tc>
                <a:extLst>
                  <a:ext uri="{0D108BD9-81ED-4DB2-BD59-A6C34878D82A}">
                    <a16:rowId xmlns:a16="http://schemas.microsoft.com/office/drawing/2014/main" val="3147075065"/>
                  </a:ext>
                </a:extLst>
              </a:tr>
              <a:tr h="1677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6" marR="62896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1100 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itchFamily="2" charset="2"/>
                        </a:rPr>
                        <a:t>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 </a:t>
                      </a: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6" marR="62896" marT="0" marB="0"/>
                </a:tc>
                <a:extLst>
                  <a:ext uri="{0D108BD9-81ED-4DB2-BD59-A6C34878D82A}">
                    <a16:rowId xmlns:a16="http://schemas.microsoft.com/office/drawing/2014/main" val="1869986678"/>
                  </a:ext>
                </a:extLst>
              </a:tr>
              <a:tr h="1677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6" marR="62896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675</a:t>
                      </a:r>
                      <a:endParaRPr lang="ru-RU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  <a:endParaRPr lang="ru-RU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-12</a:t>
                      </a: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-24</a:t>
                      </a:r>
                    </a:p>
                  </a:txBody>
                  <a:tcPr marL="62896" marR="62896" marT="0" marB="0"/>
                </a:tc>
                <a:extLst>
                  <a:ext uri="{0D108BD9-81ED-4DB2-BD59-A6C34878D82A}">
                    <a16:rowId xmlns:a16="http://schemas.microsoft.com/office/drawing/2014/main" val="1332319750"/>
                  </a:ext>
                </a:extLst>
              </a:tr>
              <a:tr h="1677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6" marR="62896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425</a:t>
                      </a:r>
                      <a:endParaRPr lang="ru-RU" sz="16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-12</a:t>
                      </a: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-24</a:t>
                      </a:r>
                    </a:p>
                  </a:txBody>
                  <a:tcPr marL="62896" marR="62896" marT="0" marB="0"/>
                </a:tc>
                <a:extLst>
                  <a:ext uri="{0D108BD9-81ED-4DB2-BD59-A6C34878D82A}">
                    <a16:rowId xmlns:a16="http://schemas.microsoft.com/office/drawing/2014/main" val="1222306935"/>
                  </a:ext>
                </a:extLst>
              </a:tr>
              <a:tr h="1677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2896" marR="62896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</a:t>
                      </a: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-20</a:t>
                      </a: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-24,5</a:t>
                      </a: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-44,5</a:t>
                      </a:r>
                    </a:p>
                  </a:txBody>
                  <a:tcPr marL="62896" marR="62896" marT="0" marB="0"/>
                </a:tc>
                <a:extLst>
                  <a:ext uri="{0D108BD9-81ED-4DB2-BD59-A6C34878D82A}">
                    <a16:rowId xmlns:a16="http://schemas.microsoft.com/office/drawing/2014/main" val="3854075472"/>
                  </a:ext>
                </a:extLst>
              </a:tr>
              <a:tr h="1677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2896" marR="62896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300</a:t>
                      </a: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-30</a:t>
                      </a: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-24,5</a:t>
                      </a: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-44,5</a:t>
                      </a:r>
                    </a:p>
                  </a:txBody>
                  <a:tcPr marL="62896" marR="62896" marT="0" marB="0"/>
                </a:tc>
                <a:extLst>
                  <a:ext uri="{0D108BD9-81ED-4DB2-BD59-A6C34878D82A}">
                    <a16:rowId xmlns:a16="http://schemas.microsoft.com/office/drawing/2014/main" val="1865061764"/>
                  </a:ext>
                </a:extLst>
              </a:tr>
              <a:tr h="1677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2896" marR="62896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-10</a:t>
                      </a: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-4,5</a:t>
                      </a: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-14,5</a:t>
                      </a:r>
                    </a:p>
                  </a:txBody>
                  <a:tcPr marL="62896" marR="62896" marT="0" marB="0"/>
                </a:tc>
                <a:extLst>
                  <a:ext uri="{0D108BD9-81ED-4DB2-BD59-A6C34878D82A}">
                    <a16:rowId xmlns:a16="http://schemas.microsoft.com/office/drawing/2014/main" val="1817732459"/>
                  </a:ext>
                </a:extLst>
              </a:tr>
              <a:tr h="1677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2896" marR="62896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450</a:t>
                      </a: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-20</a:t>
                      </a: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-24,5</a:t>
                      </a: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2896" marR="628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-44,5</a:t>
                      </a:r>
                    </a:p>
                  </a:txBody>
                  <a:tcPr marL="62896" marR="62896" marT="0" marB="0"/>
                </a:tc>
                <a:extLst>
                  <a:ext uri="{0D108BD9-81ED-4DB2-BD59-A6C34878D82A}">
                    <a16:rowId xmlns:a16="http://schemas.microsoft.com/office/drawing/2014/main" val="606590915"/>
                  </a:ext>
                </a:extLst>
              </a:tr>
            </a:tbl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9183A1B-8525-074B-9E95-C7388F994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9" y="707134"/>
            <a:ext cx="4843743" cy="3710528"/>
          </a:xfrm>
          <a:prstGeom prst="rect">
            <a:avLst/>
          </a:prstGeom>
        </p:spPr>
      </p:pic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23F734AC-3935-DE4D-B932-62DFCBF6CA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52860"/>
              </p:ext>
            </p:extLst>
          </p:nvPr>
        </p:nvGraphicFramePr>
        <p:xfrm>
          <a:off x="3093569" y="688723"/>
          <a:ext cx="6058190" cy="1816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r:id="rId4" imgW="5753100" imgH="1727200" progId="Visio.Drawing.11">
                  <p:embed/>
                </p:oleObj>
              </mc:Choice>
              <mc:Fallback>
                <p:oleObj r:id="rId4" imgW="5753100" imgH="1727200" progId="Visio.Drawing.11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6A52F6D0-BE48-B945-B86A-D0F647234D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3569" y="688723"/>
                        <a:ext cx="6058190" cy="1816286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AF87A77-D526-4A49-B74A-E6BB8F291391}"/>
              </a:ext>
            </a:extLst>
          </p:cNvPr>
          <p:cNvSpPr/>
          <p:nvPr/>
        </p:nvSpPr>
        <p:spPr>
          <a:xfrm>
            <a:off x="5958583" y="2553302"/>
            <a:ext cx="191866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ru-RU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baseline="-25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умн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-10 (|</a:t>
            </a:r>
            <a:r>
              <a:rPr lang="ru-RU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B45D7FC-01AE-A74F-AD88-C8B67B8B978C}"/>
              </a:ext>
            </a:extLst>
          </p:cNvPr>
          <p:cNvSpPr/>
          <p:nvPr/>
        </p:nvSpPr>
        <p:spPr>
          <a:xfrm>
            <a:off x="5958583" y="2914060"/>
            <a:ext cx="26052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ru-RU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baseline="-25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см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-10 (|</a:t>
            </a:r>
            <a:r>
              <a:rPr lang="ru-RU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1| +|</a:t>
            </a:r>
            <a:r>
              <a:rPr lang="en-US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1|)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2A4A4BA-63B6-6044-8480-A636D55E0F3F}"/>
              </a:ext>
            </a:extLst>
          </p:cNvPr>
          <p:cNvSpPr/>
          <p:nvPr/>
        </p:nvSpPr>
        <p:spPr>
          <a:xfrm>
            <a:off x="5949631" y="3269402"/>
            <a:ext cx="191020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ru-RU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baseline="-25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пф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baseline="-25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верх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624D83-CA1E-0C45-B6C8-A8D0CB0C8F25}"/>
              </a:ext>
            </a:extLst>
          </p:cNvPr>
          <p:cNvSpPr/>
          <p:nvPr/>
        </p:nvSpPr>
        <p:spPr>
          <a:xfrm>
            <a:off x="5958583" y="3630160"/>
            <a:ext cx="1602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ru-RU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baseline="-25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-20(</a:t>
            </a:r>
            <a:r>
              <a:rPr lang="en-US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-1) 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5242D7B-BB30-F54E-B348-BB7F52DA632F}"/>
              </a:ext>
            </a:extLst>
          </p:cNvPr>
          <p:cNvSpPr/>
          <p:nvPr/>
        </p:nvSpPr>
        <p:spPr>
          <a:xfrm>
            <a:off x="5958583" y="3991893"/>
            <a:ext cx="286629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ru-RU" i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А</a:t>
            </a:r>
            <a:r>
              <a:rPr lang="ru-RU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сум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= </a:t>
            </a:r>
            <a:r>
              <a:rPr lang="ru-RU" i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А</a:t>
            </a:r>
            <a:r>
              <a:rPr lang="ru-RU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умн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+</a:t>
            </a:r>
            <a:r>
              <a:rPr lang="ru-RU" i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i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А</a:t>
            </a:r>
            <a:r>
              <a:rPr lang="ru-RU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см</a:t>
            </a:r>
            <a:r>
              <a:rPr lang="ru-RU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+</a:t>
            </a:r>
            <a:r>
              <a:rPr lang="ru-RU" i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i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А</a:t>
            </a:r>
            <a:r>
              <a:rPr lang="ru-RU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пф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+</a:t>
            </a:r>
            <a:r>
              <a:rPr lang="ru-RU" i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i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А</a:t>
            </a:r>
            <a:r>
              <a:rPr lang="ru-RU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ум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3265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F9A0B5A-C2D5-D74B-A0C5-19BDDB1003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B4F9585-82E8-4518-AD5B-6CF657F1C9D0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2C6FEC3-5211-FA40-A73F-90618E3A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568952" cy="576064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Паразитное самовозбуждение в тракте формирования входного сигнала усилителя мощности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9FEA2B-49AB-0445-B843-FD145A2CF3BE}"/>
              </a:ext>
            </a:extLst>
          </p:cNvPr>
          <p:cNvSpPr txBox="1"/>
          <p:nvPr/>
        </p:nvSpPr>
        <p:spPr>
          <a:xfrm>
            <a:off x="289315" y="908720"/>
            <a:ext cx="8568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FF00"/>
                </a:solidFill>
              </a:rPr>
              <a:t>Причины возникновения</a:t>
            </a:r>
          </a:p>
          <a:p>
            <a:r>
              <a:rPr lang="ru-RU" dirty="0"/>
              <a:t>в каскадах усиления промежуточной частоты, опорного колебания или антенно-фидерного тракта возникло паразитное самовозбуждение из-за связей по цепям питания, пространственных наводок или недостаточного межкаскадного экранирования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6D1D25-03F8-4442-85A4-C9C31928BCC2}"/>
              </a:ext>
            </a:extLst>
          </p:cNvPr>
          <p:cNvSpPr txBox="1"/>
          <p:nvPr/>
        </p:nvSpPr>
        <p:spPr>
          <a:xfrm>
            <a:off x="289315" y="2458056"/>
            <a:ext cx="8568952" cy="424731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7030A0"/>
                </a:solidFill>
              </a:rPr>
              <a:t>Меры по поиску и идентификации контура самовозбуждения</a:t>
            </a: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002060"/>
                </a:solidFill>
              </a:rPr>
              <a:t>при помощи пробной приёмной антенны и панорамного анализатора излучений локализовать расположение внутри блока колебательного контура самовозбуждения;</a:t>
            </a: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002060"/>
                </a:solidFill>
              </a:rPr>
              <a:t>улучшить экранирование колебательных контуров и межкаскадных переходов, повысить фильтрацию гармоник и наводок в цепях электропитания и блокировочных элементов;  </a:t>
            </a: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002060"/>
                </a:solidFill>
              </a:rPr>
              <a:t>попытаться уменьшить амплитудный запас по самовозбуждению, изменить фазовый баланс по предполагаемому контуру самовозбуждения для срыва самовозбуждения;</a:t>
            </a: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002060"/>
                </a:solidFill>
              </a:rPr>
              <a:t>попытаться ввести в предполагаемый контур самовозбуждения антенну или резонансную цепь для частоты самовозбуждения с целью увеличения нагрузки до срыва генерации;</a:t>
            </a:r>
          </a:p>
          <a:p>
            <a:pPr algn="ctr"/>
            <a:r>
              <a:rPr lang="ru-RU" dirty="0">
                <a:solidFill>
                  <a:srgbClr val="002060"/>
                </a:solidFill>
              </a:rPr>
              <a:t>Локализация и устранение самовозбуждения – требует высочайшей квалификации и искусства разработчика</a:t>
            </a:r>
          </a:p>
        </p:txBody>
      </p:sp>
    </p:spTree>
    <p:extLst>
      <p:ext uri="{BB962C8B-B14F-4D97-AF65-F5344CB8AC3E}">
        <p14:creationId xmlns:p14="http://schemas.microsoft.com/office/powerpoint/2010/main" val="3451406918"/>
      </p:ext>
    </p:extLst>
  </p:cSld>
  <p:clrMapOvr>
    <a:masterClrMapping/>
  </p:clrMapOvr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TM01859861[[fn=Выставка]]</Template>
  <TotalTime>4837</TotalTime>
  <Words>944</Words>
  <Application>Microsoft Macintosh PowerPoint</Application>
  <PresentationFormat>Экран (4:3)</PresentationFormat>
  <Paragraphs>155</Paragraphs>
  <Slides>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Candara</vt:lpstr>
      <vt:lpstr>Times New Roman</vt:lpstr>
      <vt:lpstr>Tradeshow</vt:lpstr>
      <vt:lpstr>Visio.Drawing.11</vt:lpstr>
      <vt:lpstr>Презентация PowerPoint</vt:lpstr>
      <vt:lpstr>Презентация PowerPoint</vt:lpstr>
      <vt:lpstr>двухтактная схема выходного каскада  </vt:lpstr>
      <vt:lpstr>Субгармонические компоненты мешающих излучений</vt:lpstr>
      <vt:lpstr>Комбинационные компоненты мешающих излучений </vt:lpstr>
      <vt:lpstr>Презентация PowerPoint</vt:lpstr>
      <vt:lpstr>ПРИМЕР РАСЧЁТА УРОвНЯ КОМБИНАЦИОННЫХ СОСТАВЛЯЮЩИХ</vt:lpstr>
      <vt:lpstr>Паразитное самовозбуждение в тракте формирования входного сигнала усилителя мощности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ИНТЕРФЕЙСЫ информационных взаимодействий</dc:title>
  <dc:creator>Leonid</dc:creator>
  <cp:lastModifiedBy>Леонид</cp:lastModifiedBy>
  <cp:revision>106</cp:revision>
  <dcterms:created xsi:type="dcterms:W3CDTF">2015-05-04T11:11:50Z</dcterms:created>
  <dcterms:modified xsi:type="dcterms:W3CDTF">2020-03-19T05:22:06Z</dcterms:modified>
</cp:coreProperties>
</file>