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88" r:id="rId4"/>
    <p:sldId id="316" r:id="rId5"/>
    <p:sldId id="308" r:id="rId6"/>
    <p:sldId id="309" r:id="rId7"/>
    <p:sldId id="310" r:id="rId8"/>
    <p:sldId id="311" r:id="rId9"/>
    <p:sldId id="301" r:id="rId10"/>
    <p:sldId id="315" r:id="rId11"/>
    <p:sldId id="317" r:id="rId12"/>
    <p:sldId id="318" r:id="rId13"/>
    <p:sldId id="319" r:id="rId14"/>
    <p:sldId id="320" r:id="rId15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5036" autoAdjust="0"/>
  </p:normalViewPr>
  <p:slideViewPr>
    <p:cSldViewPr snapToGrid="0">
      <p:cViewPr varScale="1">
        <p:scale>
          <a:sx n="80" d="100"/>
          <a:sy n="80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10.02.2020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 useBgFill="1">
        <p:nvSpPr>
          <p:cNvPr id="19" name="Скругленный прямоугольник 18"/>
          <p:cNvSpPr/>
          <p:nvPr/>
        </p:nvSpPr>
        <p:spPr bwMode="auto">
          <a:xfrm>
            <a:off x="211931" y="958849"/>
            <a:ext cx="8720137" cy="2553891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b="1" dirty="0"/>
              <a:t>Целью освоения дисциплины</a:t>
            </a:r>
            <a:r>
              <a:rPr lang="ru-RU" dirty="0"/>
              <a:t> </a:t>
            </a:r>
            <a:r>
              <a:rPr lang="ru-RU" b="1" dirty="0"/>
              <a:t>является</a:t>
            </a:r>
            <a:r>
              <a:rPr lang="ru-RU" dirty="0"/>
              <a:t> углубленное изучение методологии и средств радиолокации, применяемых при разработке радиолокационных систем, путем установления взаимосвязи между их тактическими и техническими характеристиками с учетом реальных условий проектирования аппаратуры.</a:t>
            </a:r>
            <a:endParaRPr lang="ru-RU" sz="1800" b="1" dirty="0">
              <a:cs typeface="Times New Roman" panose="02020603050405020304" pitchFamily="18" charset="0"/>
            </a:endParaRPr>
          </a:p>
        </p:txBody>
      </p:sp>
      <p:sp useBgFill="1">
        <p:nvSpPr>
          <p:cNvPr id="12" name="Скругленный прямоугольник 11"/>
          <p:cNvSpPr/>
          <p:nvPr/>
        </p:nvSpPr>
        <p:spPr bwMode="auto">
          <a:xfrm>
            <a:off x="211931" y="3677672"/>
            <a:ext cx="8720137" cy="2962513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just"/>
            <a:r>
              <a:rPr lang="ru-RU" b="1" dirty="0"/>
              <a:t>Задачами дисциплины являются:</a:t>
            </a:r>
            <a:endParaRPr lang="ru-RU" dirty="0"/>
          </a:p>
          <a:p>
            <a:pPr algn="just"/>
            <a:r>
              <a:rPr lang="ru-RU" dirty="0"/>
              <a:t>- изучение тенденций развития теории проектирования радиолокационных систем и перспектив создания новых образцов радиолокационных средств;</a:t>
            </a:r>
          </a:p>
          <a:p>
            <a:pPr algn="just"/>
            <a:r>
              <a:rPr lang="ru-RU" dirty="0"/>
              <a:t>-  приобретение навыков принятия и обоснования конкретных технических решений при проектировании радиолокационных систем.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309ABF-CFA3-4747-9210-8E5271292978}"/>
              </a:ext>
            </a:extLst>
          </p:cNvPr>
          <p:cNvSpPr/>
          <p:nvPr/>
        </p:nvSpPr>
        <p:spPr>
          <a:xfrm>
            <a:off x="1741780" y="217815"/>
            <a:ext cx="5432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Цель и содержание дисциплины</a:t>
            </a:r>
          </a:p>
        </p:txBody>
      </p:sp>
    </p:spTree>
  </p:cSld>
  <p:clrMapOvr>
    <a:masterClrMapping/>
  </p:clrMapOvr>
  <p:transition spd="med"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4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 useBgFill="1">
        <p:nvSpPr>
          <p:cNvPr id="4" name="TextBox 3"/>
          <p:cNvSpPr txBox="1"/>
          <p:nvPr/>
        </p:nvSpPr>
        <p:spPr bwMode="auto">
          <a:xfrm>
            <a:off x="149224" y="419758"/>
            <a:ext cx="8591549" cy="1804749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dirty="0"/>
              <a:t>Проектирование РЛС начинается с выявления потребности в решении ряда задач, не обеспечиваемых существующими РЛС, т.е. с первого этапа проведения НИОКР, и включает несколько этапов - от подготовки технического предложения на основании ТЗ до испытаний опытного образца, т.е. включает этапы проведения ОКР.</a:t>
            </a:r>
            <a:endParaRPr lang="ru-RU" sz="2000" b="1" dirty="0">
              <a:solidFill>
                <a:srgbClr val="004F8A"/>
              </a:solidFill>
            </a:endParaRP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 useBgFill="1">
        <p:nvSpPr>
          <p:cNvPr id="10" name="TextBox 9"/>
          <p:cNvSpPr txBox="1"/>
          <p:nvPr/>
        </p:nvSpPr>
        <p:spPr bwMode="auto">
          <a:xfrm>
            <a:off x="149225" y="2225320"/>
            <a:ext cx="8591549" cy="1804749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dirty="0"/>
              <a:t>На </a:t>
            </a:r>
            <a:r>
              <a:rPr lang="ru-RU" sz="2000" u="sng" dirty="0"/>
              <a:t>первом этапе</a:t>
            </a:r>
            <a:r>
              <a:rPr lang="ru-RU" sz="2000" dirty="0"/>
              <a:t> разработки технического предложения производятся расчеты основных технических характеристик проектируемой системы, обеспечивающие тактические характеристики (эксплуатационные показатели), требуемые ТЗ, и оценивается их практическая реализуемость и соответствующие экономические затраты.</a:t>
            </a:r>
            <a:endParaRPr lang="ru-RU" sz="1800" b="1" dirty="0">
              <a:solidFill>
                <a:srgbClr val="004F8A"/>
              </a:solidFill>
            </a:endParaRPr>
          </a:p>
        </p:txBody>
      </p:sp>
      <p:sp useBgFill="1">
        <p:nvSpPr>
          <p:cNvPr id="11" name="TextBox 10"/>
          <p:cNvSpPr txBox="1"/>
          <p:nvPr/>
        </p:nvSpPr>
        <p:spPr bwMode="auto">
          <a:xfrm>
            <a:off x="149226" y="4031694"/>
            <a:ext cx="8591549" cy="2826306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u="sng" dirty="0"/>
              <a:t>Второй этап</a:t>
            </a:r>
            <a:r>
              <a:rPr lang="ru-RU" sz="2000" dirty="0"/>
              <a:t> проектирования, называемый эскизным, состоит в анализе всех возможных путей решения поставленной задачи. На этом этапе выбирается оптимальная система, т.е. система, максимально приближенная к идеальной с учетом физических, экономических и технических ограничений, определенных на первом этапе проектирования РЛС. Важную часть второго этапа проектирования составляет уточнение тактических характеристик (эксплуатационных показателей) РЛС. </a:t>
            </a:r>
            <a:endParaRPr lang="ru-RU" sz="1600" b="1" dirty="0">
              <a:solidFill>
                <a:srgbClr val="004F8A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C7E169-9390-463F-9508-EF13E7DB354D}"/>
              </a:ext>
            </a:extLst>
          </p:cNvPr>
          <p:cNvSpPr/>
          <p:nvPr/>
        </p:nvSpPr>
        <p:spPr>
          <a:xfrm>
            <a:off x="2723212" y="-43532"/>
            <a:ext cx="3443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MS Mincho" panose="02020609040205080304" pitchFamily="49" charset="-128"/>
              </a:rPr>
              <a:t>Этапы разработки РЛС</a:t>
            </a:r>
            <a:endParaRPr lang="ru-RU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</a:p>
        </p:txBody>
      </p:sp>
      <p:sp useBgFill="1">
        <p:nvSpPr>
          <p:cNvPr id="31" name="TextBox 30"/>
          <p:cNvSpPr txBox="1"/>
          <p:nvPr/>
        </p:nvSpPr>
        <p:spPr bwMode="auto">
          <a:xfrm>
            <a:off x="306388" y="569046"/>
            <a:ext cx="8591549" cy="2485787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dirty="0"/>
              <a:t>На </a:t>
            </a:r>
            <a:r>
              <a:rPr lang="ru-RU" sz="2000" u="sng" dirty="0"/>
              <a:t>третьем этапе</a:t>
            </a:r>
            <a:r>
              <a:rPr lang="ru-RU" sz="2000" dirty="0"/>
              <a:t> проектирования, называемый техническим, производится более детальная разработка структурной и функциональной схем РЛС, определяются основные требования к каждому структурному и функциональному узлу, разрабатываются принципиальные электрические схемы устройств, осуществляется макетирование системы в целом или отдельных структурных и функциональных узлов, а затем производятся испытания макетов.</a:t>
            </a:r>
            <a:endParaRPr lang="ru-RU" sz="2000" b="1" dirty="0">
              <a:solidFill>
                <a:srgbClr val="004F8A"/>
              </a:solidFill>
            </a:endParaRPr>
          </a:p>
        </p:txBody>
      </p:sp>
      <p:sp useBgFill="1">
        <p:nvSpPr>
          <p:cNvPr id="32" name="TextBox 31"/>
          <p:cNvSpPr txBox="1"/>
          <p:nvPr/>
        </p:nvSpPr>
        <p:spPr bwMode="auto">
          <a:xfrm>
            <a:off x="306388" y="3238743"/>
            <a:ext cx="8591549" cy="1804749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dirty="0"/>
              <a:t>После изготовления опытного образца выполняются его заводские испытания. Если система по характеристикам соответствует ТЗ, выполняются его натурные испытания в реальных условиях и на объектах, где предусмотрена дальнейшая эксплуатация системы (государственные испытания опытного образца РЛС).</a:t>
            </a:r>
            <a:endParaRPr lang="ru-RU" sz="1600" b="1" dirty="0">
              <a:solidFill>
                <a:srgbClr val="004F8A"/>
              </a:solidFill>
            </a:endParaRPr>
          </a:p>
        </p:txBody>
      </p:sp>
      <p:sp useBgFill="1">
        <p:nvSpPr>
          <p:cNvPr id="33" name="TextBox 32"/>
          <p:cNvSpPr txBox="1"/>
          <p:nvPr/>
        </p:nvSpPr>
        <p:spPr bwMode="auto">
          <a:xfrm>
            <a:off x="306388" y="5267330"/>
            <a:ext cx="8591549" cy="1123712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Результатом последнего этапа проектирования (ОКР) является работоспособный опытный образец РЛС, утвержденные заказчиком акты заводских и натурных испытаний и комплект технической документации.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9466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3121" y="479425"/>
            <a:ext cx="891775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u="sng" dirty="0"/>
              <a:t>Тактические характеристики</a:t>
            </a:r>
            <a:endParaRPr lang="ru-RU" sz="1600" dirty="0"/>
          </a:p>
          <a:p>
            <a:pPr lvl="0" algn="just"/>
            <a:r>
              <a:rPr lang="en-US" sz="1600" dirty="0"/>
              <a:t>1. </a:t>
            </a:r>
            <a:r>
              <a:rPr lang="ru-RU" sz="1600" dirty="0"/>
              <a:t>Назначение РЛС.</a:t>
            </a:r>
          </a:p>
          <a:p>
            <a:pPr lvl="0" algn="just"/>
            <a:r>
              <a:rPr lang="en-US" sz="1600" dirty="0"/>
              <a:t>2. </a:t>
            </a:r>
            <a:r>
              <a:rPr lang="ru-RU" sz="1600" dirty="0"/>
              <a:t>Условия размещения аппаратуры и особенности ее эксплуатации.</a:t>
            </a:r>
          </a:p>
          <a:p>
            <a:pPr lvl="0" algn="just"/>
            <a:r>
              <a:rPr lang="en-US" sz="1600" dirty="0"/>
              <a:t>3. </a:t>
            </a:r>
            <a:r>
              <a:rPr lang="ru-RU" sz="1600" dirty="0"/>
              <a:t>Зона действия (рабочая область), характеризуемая дальностью, секторами по азимуту и углу места.</a:t>
            </a:r>
          </a:p>
          <a:p>
            <a:pPr lvl="0" algn="just"/>
            <a:r>
              <a:rPr lang="en-US" sz="1600" dirty="0"/>
              <a:t>4. </a:t>
            </a:r>
            <a:r>
              <a:rPr lang="ru-RU" sz="1600" dirty="0"/>
              <a:t>Время обзора зоны действия.</a:t>
            </a:r>
          </a:p>
          <a:p>
            <a:pPr lvl="0" algn="just"/>
            <a:r>
              <a:rPr lang="en-US" sz="1600" dirty="0"/>
              <a:t>5. </a:t>
            </a:r>
            <a:r>
              <a:rPr lang="ru-RU" sz="1600" dirty="0"/>
              <a:t>Характеристики объекта (цели) взаимодействия с РЛС.</a:t>
            </a:r>
          </a:p>
          <a:p>
            <a:pPr lvl="0" algn="just"/>
            <a:r>
              <a:rPr lang="en-US" sz="1600" dirty="0"/>
              <a:t>6. </a:t>
            </a:r>
            <a:r>
              <a:rPr lang="ru-RU" sz="1600" dirty="0"/>
              <a:t>Типовая и экстремальная помеховые обстановки, в которых РЛС должна сохранять работоспособность.</a:t>
            </a:r>
          </a:p>
          <a:p>
            <a:pPr lvl="0" algn="just"/>
            <a:r>
              <a:rPr lang="en-US" sz="1600" dirty="0"/>
              <a:t>7. </a:t>
            </a:r>
            <a:r>
              <a:rPr lang="ru-RU" sz="1600" dirty="0"/>
              <a:t>Воспроизводимые и измеряемые координаты и характеристики цели.</a:t>
            </a:r>
          </a:p>
          <a:p>
            <a:pPr lvl="0" algn="just"/>
            <a:r>
              <a:rPr lang="en-US" sz="1600" dirty="0"/>
              <a:t>8. </a:t>
            </a:r>
            <a:r>
              <a:rPr lang="ru-RU" sz="1600" dirty="0"/>
              <a:t>Вероятности правильного обнаружения и ложной тревоги.</a:t>
            </a:r>
          </a:p>
          <a:p>
            <a:pPr lvl="0" algn="just"/>
            <a:r>
              <a:rPr lang="en-US" sz="1600" dirty="0"/>
              <a:t>9. </a:t>
            </a:r>
            <a:r>
              <a:rPr lang="ru-RU" sz="1600" dirty="0"/>
              <a:t>Реальная точность определения координат и характеристик цели при заданной помеховой обстановке.</a:t>
            </a:r>
          </a:p>
          <a:p>
            <a:pPr lvl="0" algn="just"/>
            <a:r>
              <a:rPr lang="en-US" sz="1600" dirty="0"/>
              <a:t>10. </a:t>
            </a:r>
            <a:r>
              <a:rPr lang="ru-RU" sz="1600" dirty="0"/>
              <a:t>Реальная разрешающая способность по измеряемым координатам и характеристикам цели.</a:t>
            </a:r>
          </a:p>
          <a:p>
            <a:pPr lvl="0" algn="just"/>
            <a:r>
              <a:rPr lang="en-US" sz="1600" dirty="0"/>
              <a:t>11. </a:t>
            </a:r>
            <a:r>
              <a:rPr lang="ru-RU" sz="1600" dirty="0"/>
              <a:t>Пропускная способность.</a:t>
            </a:r>
          </a:p>
          <a:p>
            <a:pPr lvl="0" algn="just"/>
            <a:r>
              <a:rPr lang="en-US" sz="1600" dirty="0"/>
              <a:t>12. </a:t>
            </a:r>
            <a:r>
              <a:rPr lang="ru-RU" sz="1600" dirty="0"/>
              <a:t>Способ отображения информации (тип оконечного устройства).</a:t>
            </a:r>
          </a:p>
          <a:p>
            <a:pPr lvl="0" algn="just"/>
            <a:r>
              <a:rPr lang="en-US" sz="1600" dirty="0"/>
              <a:t>13. </a:t>
            </a:r>
            <a:r>
              <a:rPr lang="ru-RU" sz="1600" dirty="0"/>
              <a:t>Оперативность, определяемая временем, затрачиваемым на обработку информации.</a:t>
            </a:r>
          </a:p>
          <a:p>
            <a:pPr lvl="0" algn="just"/>
            <a:r>
              <a:rPr lang="en-US" sz="1600" dirty="0"/>
              <a:t>14. </a:t>
            </a:r>
            <a:r>
              <a:rPr lang="ru-RU" sz="1600" dirty="0"/>
              <a:t>Мобильность.</a:t>
            </a:r>
          </a:p>
          <a:p>
            <a:pPr lvl="0" algn="just"/>
            <a:r>
              <a:rPr lang="en-US" sz="1600" dirty="0"/>
              <a:t>15. </a:t>
            </a:r>
            <a:r>
              <a:rPr lang="ru-RU" sz="1600" dirty="0"/>
              <a:t>Экономичность.</a:t>
            </a:r>
          </a:p>
          <a:p>
            <a:pPr lvl="0" algn="just"/>
            <a:r>
              <a:rPr lang="en-US" sz="1600" dirty="0"/>
              <a:t>16. </a:t>
            </a:r>
            <a:r>
              <a:rPr lang="ru-RU" sz="1600" dirty="0"/>
              <a:t>Скрытность.</a:t>
            </a:r>
          </a:p>
          <a:p>
            <a:pPr lvl="0" algn="just"/>
            <a:r>
              <a:rPr lang="en-US" sz="1600" dirty="0"/>
              <a:t>17. </a:t>
            </a:r>
            <a:r>
              <a:rPr lang="ru-RU" sz="1600" dirty="0"/>
              <a:t>Контролепригодность.</a:t>
            </a:r>
          </a:p>
          <a:p>
            <a:pPr lvl="0" algn="just"/>
            <a:r>
              <a:rPr lang="en-US" sz="1600" dirty="0"/>
              <a:t>18. </a:t>
            </a:r>
            <a:r>
              <a:rPr lang="ru-RU" sz="1600" dirty="0"/>
              <a:t>Ремонтопригодность.</a:t>
            </a:r>
          </a:p>
          <a:p>
            <a:pPr lvl="0" algn="just"/>
            <a:r>
              <a:rPr lang="en-US" sz="1600" dirty="0"/>
              <a:t>19. </a:t>
            </a:r>
            <a:r>
              <a:rPr lang="ru-RU" sz="1600" dirty="0"/>
              <a:t>Эксплуатационная надежность.</a:t>
            </a:r>
          </a:p>
          <a:p>
            <a:pPr lvl="0" algn="just"/>
            <a:r>
              <a:rPr lang="en-US" sz="1600" dirty="0"/>
              <a:t>20. </a:t>
            </a:r>
            <a:r>
              <a:rPr lang="ru-RU" sz="1600" dirty="0"/>
              <a:t>Стоимость.</a:t>
            </a:r>
          </a:p>
          <a:p>
            <a:pPr lvl="0" algn="just"/>
            <a:r>
              <a:rPr lang="en-US" sz="1600" dirty="0"/>
              <a:t>21. </a:t>
            </a:r>
            <a:r>
              <a:rPr lang="ru-RU" sz="1600" dirty="0"/>
              <a:t>Масса, габариты, объем.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056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0564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3694" y="1035254"/>
            <a:ext cx="8880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450215" algn="l"/>
              </a:tabLst>
            </a:pPr>
            <a:r>
              <a:rPr lang="ru-RU" sz="1600" u="sng" dirty="0">
                <a:ea typeface="MS Mincho"/>
                <a:cs typeface="Times New Roman" panose="02020603050405020304" pitchFamily="18" charset="0"/>
              </a:rPr>
              <a:t>Технические характеристики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Вид излучения.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Поляризация излучения.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Метод модуляции зондирующего сигнала и его параметры.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Длительность излучаемого сигнала и характеристики его внутренней структуры.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Частота повторения зондирующего сигнала (при его периодическом характере и параметры изменения периода повторения).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Импульсная и средняя мощности передатчика.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Форма диаграммы направленности излучения и приема.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Ширина диаграмм направленности.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Вид обзора зоны действия по каждой координате и время обзора.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Наличие систем автоматического сопровождения по измеряемым координатам и их характеристики.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Наличие автоматических регулировок и их характеристики.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Чувствительность приемника.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Полоса пропускания приемника.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Степень оптимизации приемного тракта.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Геометрические размеры антенной системы.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Выходные характеристики оконечного устройства.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Типы измерителей, масштабы и диапазоны шкал измерений, погрешности измерений.</a:t>
            </a:r>
            <a:endParaRPr lang="ru-RU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MS Mincho"/>
                <a:cs typeface="Times New Roman" panose="02020603050405020304" pitchFamily="18" charset="0"/>
              </a:rPr>
              <a:t>Конструкция и элементная база и т.д.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0" name="Oval 368"/>
          <p:cNvSpPr>
            <a:spLocks noChangeArrowheads="1"/>
          </p:cNvSpPr>
          <p:nvPr/>
        </p:nvSpPr>
        <p:spPr bwMode="auto">
          <a:xfrm>
            <a:off x="8651875" y="0"/>
            <a:ext cx="4921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14</a:t>
            </a:r>
          </a:p>
        </p:txBody>
      </p:sp>
      <p:sp useBgFill="1">
        <p:nvSpPr>
          <p:cNvPr id="70" name="TextBox 69"/>
          <p:cNvSpPr txBox="1"/>
          <p:nvPr/>
        </p:nvSpPr>
        <p:spPr bwMode="auto">
          <a:xfrm>
            <a:off x="306388" y="479425"/>
            <a:ext cx="8591549" cy="1123712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ru-RU" sz="2000" dirty="0"/>
              <a:t>Методы проектирования:</a:t>
            </a:r>
          </a:p>
          <a:p>
            <a:pPr marL="457200" indent="-457200" algn="just" eaLnBrk="1" hangingPunct="1">
              <a:buAutoNum type="arabicPeriod"/>
              <a:defRPr/>
            </a:pPr>
            <a:r>
              <a:rPr lang="ru-RU" sz="2000" dirty="0">
                <a:solidFill>
                  <a:srgbClr val="004F8A"/>
                </a:solidFill>
              </a:rPr>
              <a:t>Метод экстраполяция.</a:t>
            </a:r>
          </a:p>
          <a:p>
            <a:pPr marL="457200" indent="-457200" algn="just" eaLnBrk="1" hangingPunct="1">
              <a:buAutoNum type="arabicPeriod"/>
              <a:defRPr/>
            </a:pPr>
            <a:r>
              <a:rPr lang="ru-RU" sz="2000" dirty="0">
                <a:solidFill>
                  <a:srgbClr val="004F8A"/>
                </a:solidFill>
              </a:rPr>
              <a:t>Метод системотехники.</a:t>
            </a:r>
          </a:p>
        </p:txBody>
      </p:sp>
      <p:pic>
        <p:nvPicPr>
          <p:cNvPr id="71" name="Рисунок 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3" y="1842383"/>
            <a:ext cx="6666777" cy="238945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9715" y="4537076"/>
            <a:ext cx="89648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ea typeface="MS Mincho"/>
              </a:rPr>
              <a:t>1 – сведения о назначении, условиях эксплуатации, технических, экономических и других ограничениях; 2 – перечень тактических характеристик системы; 3 – коррекция ТЗ (изменения некоторых тактических характеристик, заполнение пробелов, включение в ТЗ дополнительных требований); 4 – перечень технических характеристик системы и ее состав; 5 – коррекция методов, состава системы, технических характеристик; 6 – альтернативные варианты системы, показатели качества; 7 – коррекция методов, состава системы, технических характеристик; 8 – исходные данные для </a:t>
            </a:r>
            <a:r>
              <a:rPr lang="ru-RU" sz="1600">
                <a:ea typeface="MS Mincho"/>
              </a:rPr>
              <a:t>технического проектирования.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1024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 useBgFill="1">
        <p:nvSpPr>
          <p:cNvPr id="109" name="TextBox 108"/>
          <p:cNvSpPr txBox="1"/>
          <p:nvPr/>
        </p:nvSpPr>
        <p:spPr bwMode="auto">
          <a:xfrm>
            <a:off x="1490663" y="82826"/>
            <a:ext cx="6277944" cy="442674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000" b="1" dirty="0">
                <a:solidFill>
                  <a:srgbClr val="002060"/>
                </a:solidFill>
              </a:rPr>
              <a:t>Рекомендованная литература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DDE8AC-A1E1-4469-B935-9980DF6B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" y="847725"/>
            <a:ext cx="8940306" cy="5685087"/>
          </a:xfrm>
          <a:prstGeom prst="rect">
            <a:avLst/>
          </a:prstGeom>
        </p:spPr>
      </p:pic>
    </p:spTree>
  </p:cSld>
  <p:clrMapOvr>
    <a:masterClrMapping/>
  </p:clrMapOvr>
  <p:transition spd="med"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96548"/>
              </p:ext>
            </p:extLst>
          </p:nvPr>
        </p:nvGraphicFramePr>
        <p:xfrm>
          <a:off x="95250" y="104774"/>
          <a:ext cx="8896350" cy="665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053">
                  <a:extLst>
                    <a:ext uri="{9D8B030D-6E8A-4147-A177-3AD203B41FA5}">
                      <a16:colId xmlns:a16="http://schemas.microsoft.com/office/drawing/2014/main" val="4206286170"/>
                    </a:ext>
                  </a:extLst>
                </a:gridCol>
                <a:gridCol w="2020521">
                  <a:extLst>
                    <a:ext uri="{9D8B030D-6E8A-4147-A177-3AD203B41FA5}">
                      <a16:colId xmlns:a16="http://schemas.microsoft.com/office/drawing/2014/main" val="2979987330"/>
                    </a:ext>
                  </a:extLst>
                </a:gridCol>
                <a:gridCol w="3091459">
                  <a:extLst>
                    <a:ext uri="{9D8B030D-6E8A-4147-A177-3AD203B41FA5}">
                      <a16:colId xmlns:a16="http://schemas.microsoft.com/office/drawing/2014/main" val="620943811"/>
                    </a:ext>
                  </a:extLst>
                </a:gridCol>
                <a:gridCol w="3227317">
                  <a:extLst>
                    <a:ext uri="{9D8B030D-6E8A-4147-A177-3AD203B41FA5}">
                      <a16:colId xmlns:a16="http://schemas.microsoft.com/office/drawing/2014/main" val="3792702831"/>
                    </a:ext>
                  </a:extLst>
                </a:gridCol>
              </a:tblGrid>
              <a:tr h="406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№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п/п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Наименование этапа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Начало этапа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Окончание этапа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4253335321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Маркетинговые исследования рынка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Заключение договора на проведение исследований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Сдача отчета по результатам исследований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3841073118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Генерация идей и их фильтрация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Сбор и фиксирование предложений по проектам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Окончание отбора проектов-конкурентов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2681486801"/>
                  </a:ext>
                </a:extLst>
              </a:tr>
              <a:tr h="563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Техническая и экономическая экспертиза проектов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Комплектация групп оценки проектов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Сдача отчета по экспертизе проектов, выбор проекта-победителя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1223906300"/>
                  </a:ext>
                </a:extLst>
              </a:tr>
              <a:tr h="2708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НИР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Утверждение ТЗ на НИР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Утверждение акта об окончании НИР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2256514277"/>
                  </a:ext>
                </a:extLst>
              </a:tr>
              <a:tr h="8126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ОКР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Утверждение ТЗ на ОКР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Наличие комплекта конструкторской документации, откорректированный по результатам испытаний опытного образца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3962031669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Пробный маркетинг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Начало подготовки производства опытной партии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Анализ отчета о результатах пробного маркетинга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3635048403"/>
                  </a:ext>
                </a:extLst>
              </a:tr>
              <a:tr h="948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Подготовка производства на заводе-изготовителе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Принятие решения о серийном производстве и коммерческой реализации изделия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Начало установившегося серийного производства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4261010076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Собственно производство и сбыт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Изготовление и продажа первого серийного образца изделия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Постановка потребителю последнего экземпляра изделия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3550083106"/>
                  </a:ext>
                </a:extLst>
              </a:tr>
              <a:tr h="677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Эксплуатация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Получение потребителем первого экземпляра изделия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Снятие с эксплуатации последнего экземпляра изделия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1333617383"/>
                  </a:ext>
                </a:extLst>
              </a:tr>
              <a:tr h="8126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10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Утилизация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>
                          <a:effectLst/>
                        </a:rPr>
                        <a:t>Момент списания первого экземпляра изделия с эксплуатации</a:t>
                      </a:r>
                      <a:endParaRPr lang="ru-RU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200" dirty="0">
                          <a:effectLst/>
                        </a:rPr>
                        <a:t>Завершение работ по утилизации последнего изделия, снятого с эксплуатации</a:t>
                      </a:r>
                      <a:endParaRPr lang="ru-RU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66" marR="38966" marT="0" marB="0"/>
                </a:tc>
                <a:extLst>
                  <a:ext uri="{0D108BD9-81ED-4DB2-BD59-A6C34878D82A}">
                    <a16:rowId xmlns:a16="http://schemas.microsoft.com/office/drawing/2014/main" val="83385871"/>
                  </a:ext>
                </a:extLst>
              </a:tr>
            </a:tbl>
          </a:graphicData>
        </a:graphic>
      </p:graphicFrame>
      <p:sp>
        <p:nvSpPr>
          <p:cNvPr id="10242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ransition spd="med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 useBgFill="1">
        <p:nvSpPr>
          <p:cNvPr id="24" name="Скругленный прямоугольник 23"/>
          <p:cNvSpPr/>
          <p:nvPr/>
        </p:nvSpPr>
        <p:spPr bwMode="auto">
          <a:xfrm>
            <a:off x="220663" y="746125"/>
            <a:ext cx="8807450" cy="1464231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spAutoFit/>
          </a:bodyPr>
          <a:lstStyle/>
          <a:p>
            <a:pPr indent="450850" algn="just" eaLnBrk="1" hangingPunct="1">
              <a:defRPr/>
            </a:pPr>
            <a:r>
              <a:rPr lang="ru-RU" sz="2000" dirty="0"/>
              <a:t>Согласно ГОСТ 15.101 под </a:t>
            </a:r>
            <a:r>
              <a:rPr lang="ru-RU" sz="2000" u="sng" dirty="0"/>
              <a:t>НИР</a:t>
            </a:r>
            <a:r>
              <a:rPr lang="ru-RU" sz="2000" dirty="0"/>
              <a:t> понимается комплекс теоретических и (или) экспериментальных исследований, проводимых с целью получения обоснованных исходных данных, изыскания принципов и путей создания (модернизации) продукции</a:t>
            </a:r>
            <a:r>
              <a:rPr lang="en-US" sz="2000" dirty="0"/>
              <a:t>.</a:t>
            </a:r>
            <a:endParaRPr lang="ru-RU" sz="2000" b="1" i="1" dirty="0"/>
          </a:p>
        </p:txBody>
      </p:sp>
      <p:sp useBgFill="1">
        <p:nvSpPr>
          <p:cNvPr id="6" name="Скругленный прямоугольник 5"/>
          <p:cNvSpPr/>
          <p:nvPr/>
        </p:nvSpPr>
        <p:spPr bwMode="auto">
          <a:xfrm>
            <a:off x="1134269" y="2671366"/>
            <a:ext cx="6980237" cy="442674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>
            <a:spAutoFit/>
          </a:bodyPr>
          <a:lstStyle/>
          <a:p>
            <a:pPr indent="450850" algn="just" eaLnBrk="1" hangingPunct="1">
              <a:defRPr/>
            </a:pPr>
            <a:r>
              <a:rPr lang="ru-RU" sz="2000" u="sng" dirty="0"/>
              <a:t>Виды НИР</a:t>
            </a:r>
            <a:r>
              <a:rPr lang="ru-RU" sz="2000" dirty="0"/>
              <a:t>: фундаментальные, поисковые, прикладные.</a:t>
            </a:r>
            <a:endParaRPr lang="ru-RU" sz="1800" b="1" i="1" dirty="0"/>
          </a:p>
        </p:txBody>
      </p:sp>
      <p:sp useBgFill="1">
        <p:nvSpPr>
          <p:cNvPr id="7" name="Скругленный прямоугольник 6"/>
          <p:cNvSpPr/>
          <p:nvPr/>
        </p:nvSpPr>
        <p:spPr bwMode="auto">
          <a:xfrm>
            <a:off x="220663" y="3575050"/>
            <a:ext cx="8807450" cy="2485787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spAutoFit/>
          </a:bodyPr>
          <a:lstStyle/>
          <a:p>
            <a:pPr algn="just"/>
            <a:r>
              <a:rPr lang="ru-RU" sz="2000" dirty="0"/>
              <a:t>Основными видами работ, характеризующими НИР и позволяющими отнести их к признакам НИР, являются:</a:t>
            </a:r>
          </a:p>
          <a:p>
            <a:pPr algn="just"/>
            <a:r>
              <a:rPr lang="ru-RU" sz="2000" dirty="0"/>
              <a:t>- обзор научно-технических достижений в исследуемой области;</a:t>
            </a:r>
          </a:p>
          <a:p>
            <a:pPr algn="just"/>
            <a:r>
              <a:rPr lang="ru-RU" sz="2000" dirty="0"/>
              <a:t>- патентные исследования;</a:t>
            </a:r>
          </a:p>
          <a:p>
            <a:pPr algn="just"/>
            <a:r>
              <a:rPr lang="ru-RU" sz="2000" dirty="0"/>
              <a:t>- теоретические исследования;</a:t>
            </a:r>
          </a:p>
          <a:p>
            <a:pPr algn="just"/>
            <a:r>
              <a:rPr lang="ru-RU" sz="2000" dirty="0"/>
              <a:t>- моделирование и макетирование;</a:t>
            </a:r>
          </a:p>
          <a:p>
            <a:pPr algn="just"/>
            <a:r>
              <a:rPr lang="ru-RU" sz="2000" dirty="0"/>
              <a:t>- экспериментальные исследования.</a:t>
            </a:r>
            <a:endParaRPr lang="ru-RU" sz="1800" b="1" i="1" dirty="0"/>
          </a:p>
        </p:txBody>
      </p:sp>
    </p:spTree>
  </p:cSld>
  <p:clrMapOvr>
    <a:masterClrMapping/>
  </p:clrMapOvr>
  <p:transition spd="med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12292" name="Группа 40"/>
          <p:cNvGrpSpPr>
            <a:grpSpLocks/>
          </p:cNvGrpSpPr>
          <p:nvPr/>
        </p:nvGrpSpPr>
        <p:grpSpPr bwMode="auto">
          <a:xfrm>
            <a:off x="182744" y="479425"/>
            <a:ext cx="8721543" cy="2708733"/>
            <a:chOff x="205484" y="485407"/>
            <a:chExt cx="8720920" cy="1619763"/>
          </a:xfrm>
        </p:grpSpPr>
        <p:sp useBgFill="1">
          <p:nvSpPr>
            <p:cNvPr id="24" name="Скругленный прямоугольник 23"/>
            <p:cNvSpPr/>
            <p:nvPr/>
          </p:nvSpPr>
          <p:spPr>
            <a:xfrm>
              <a:off x="205484" y="485407"/>
              <a:ext cx="8720920" cy="1619763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>
              <a:spAutoFit/>
            </a:bodyPr>
            <a:lstStyle/>
            <a:p>
              <a:pPr indent="450850" algn="just" eaLnBrk="1" hangingPunct="1">
                <a:defRPr/>
              </a:pPr>
              <a:endParaRPr lang="ru-RU" b="1" i="1" dirty="0"/>
            </a:p>
          </p:txBody>
        </p:sp>
        <p:sp>
          <p:nvSpPr>
            <p:cNvPr id="12301" name="Rectangle 33"/>
            <p:cNvSpPr>
              <a:spLocks noChangeArrowheads="1"/>
            </p:cNvSpPr>
            <p:nvPr/>
          </p:nvSpPr>
          <p:spPr bwMode="auto">
            <a:xfrm rot="10800000" flipV="1">
              <a:off x="354840" y="1234848"/>
              <a:ext cx="8393373" cy="40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45085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4000" b="1" dirty="0"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20" name="Скругленный прямоугольник 19"/>
          <p:cNvSpPr/>
          <p:nvPr/>
        </p:nvSpPr>
        <p:spPr bwMode="auto">
          <a:xfrm>
            <a:off x="182744" y="3871200"/>
            <a:ext cx="8721543" cy="1736646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spAutoFit/>
          </a:bodyPr>
          <a:lstStyle/>
          <a:p>
            <a:pPr algn="just"/>
            <a:r>
              <a:rPr lang="ru-RU" dirty="0"/>
              <a:t>1. Этап выбора направления исследований.</a:t>
            </a:r>
          </a:p>
          <a:p>
            <a:pPr algn="just"/>
            <a:r>
              <a:rPr lang="ru-RU" dirty="0"/>
              <a:t>2. Этап теоретических исследований.</a:t>
            </a:r>
          </a:p>
          <a:p>
            <a:pPr algn="just"/>
            <a:r>
              <a:rPr lang="ru-RU" dirty="0"/>
              <a:t>3. Этап экспериментальных исследований.</a:t>
            </a:r>
          </a:p>
          <a:p>
            <a:pPr algn="just"/>
            <a:r>
              <a:rPr lang="ru-RU" dirty="0"/>
              <a:t>4. Этап обобщения и оценки результатов исследований.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3496" y="949598"/>
            <a:ext cx="8150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ea typeface="MS Mincho"/>
              </a:rPr>
              <a:t>Этап НИР</a:t>
            </a:r>
            <a:r>
              <a:rPr lang="ru-RU" dirty="0">
                <a:ea typeface="MS Mincho"/>
              </a:rPr>
              <a:t> – часть работ, проводимых в рамках НИР, характеризующаяся определенным полученным результатом, являющаяся объектом планирования и финансирования. Согласно ГОСТ 15.101 в общем случае предусмотрены следующие этапы НИР.</a:t>
            </a:r>
            <a:endParaRPr lang="ru-RU" dirty="0"/>
          </a:p>
        </p:txBody>
      </p:sp>
    </p:spTree>
  </p:cSld>
  <p:clrMapOvr>
    <a:masterClrMapping/>
  </p:clrMapOvr>
  <p:transition spd="med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 useBgFill="1">
        <p:nvSpPr>
          <p:cNvPr id="20" name="Скругленный прямоугольник 19"/>
          <p:cNvSpPr/>
          <p:nvPr/>
        </p:nvSpPr>
        <p:spPr bwMode="auto">
          <a:xfrm>
            <a:off x="171450" y="98426"/>
            <a:ext cx="8877300" cy="6640116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Результатами НИР</a:t>
            </a:r>
            <a:r>
              <a:rPr lang="ru-RU" dirty="0"/>
              <a:t> могут стать:</a:t>
            </a:r>
          </a:p>
          <a:p>
            <a:pPr algn="just"/>
            <a:r>
              <a:rPr lang="ru-RU" dirty="0"/>
              <a:t>- программные, плановые, методические документы (программы, концепции основных направлений и планов научно-технического развития, федеральных целевых программ, проектов и др. документов) – для поисковых НИР;</a:t>
            </a:r>
          </a:p>
          <a:p>
            <a:pPr algn="just"/>
            <a:r>
              <a:rPr lang="ru-RU" dirty="0"/>
              <a:t>- нормативные, технические, организационно-методические, информационно-справочные и учебные документы (положения, стандарты, методики, инструкции, наставления, руководства, пособия, справочники, учебники) – для прикладных НИР;</a:t>
            </a:r>
          </a:p>
          <a:p>
            <a:pPr algn="just"/>
            <a:r>
              <a:rPr lang="ru-RU" dirty="0"/>
              <a:t>- макеты, модели, экспериментальные образцы, стенды, научно-методическая документация, нормативно-техническая документация, программная и др. документация, предусмотренная государственным контрактом – для прикладных НИР;</a:t>
            </a:r>
          </a:p>
          <a:p>
            <a:pPr algn="just"/>
            <a:r>
              <a:rPr lang="ru-RU" dirty="0"/>
              <a:t>- ТЗ на ОКР или другие НИР - для поисковых НИР.</a:t>
            </a:r>
            <a:endParaRPr lang="ru-RU" b="1" i="1" dirty="0"/>
          </a:p>
        </p:txBody>
      </p:sp>
    </p:spTree>
  </p:cSld>
  <p:clrMapOvr>
    <a:masterClrMapping/>
  </p:clrMapOvr>
  <p:transition spd="med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sp useBgFill="1">
        <p:nvSpPr>
          <p:cNvPr id="24" name="Скругленный прямоугольник 23"/>
          <p:cNvSpPr/>
          <p:nvPr/>
        </p:nvSpPr>
        <p:spPr bwMode="auto">
          <a:xfrm>
            <a:off x="219075" y="312606"/>
            <a:ext cx="8721543" cy="2145268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spAutoFit/>
          </a:bodyPr>
          <a:lstStyle/>
          <a:p>
            <a:pPr algn="just"/>
            <a:r>
              <a:rPr lang="ru-RU" u="sng" dirty="0"/>
              <a:t>ОКР</a:t>
            </a:r>
            <a:r>
              <a:rPr lang="ru-RU" dirty="0"/>
              <a:t> – комплекс работ по разработке конструкторской и технологической документации на опытный образец продукции, изготовлению и испытаниям опытного образца продукции, выполняемых при создании (модернизации) нового вида продукции по техническому заданию (ТЗ).</a:t>
            </a:r>
          </a:p>
        </p:txBody>
      </p:sp>
      <p:sp useBgFill="1">
        <p:nvSpPr>
          <p:cNvPr id="20" name="Скругленный прямоугольник 19"/>
          <p:cNvSpPr/>
          <p:nvPr/>
        </p:nvSpPr>
        <p:spPr bwMode="auto">
          <a:xfrm>
            <a:off x="219075" y="2550375"/>
            <a:ext cx="8721543" cy="4188381"/>
          </a:xfrm>
          <a:prstGeom prst="round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spAutoFit/>
          </a:bodyPr>
          <a:lstStyle/>
          <a:p>
            <a:pPr algn="just"/>
            <a:r>
              <a:rPr lang="ru-RU" dirty="0"/>
              <a:t>Основными видами работ, характеризующими ОКР и позволяющими отнести их к признакам ОКР, являются:</a:t>
            </a:r>
          </a:p>
          <a:p>
            <a:pPr algn="just"/>
            <a:r>
              <a:rPr lang="ru-RU" dirty="0"/>
              <a:t>- эскизное проектирование;</a:t>
            </a:r>
          </a:p>
          <a:p>
            <a:pPr algn="just"/>
            <a:r>
              <a:rPr lang="ru-RU" dirty="0"/>
              <a:t>- техническое проектирование;</a:t>
            </a:r>
          </a:p>
          <a:p>
            <a:pPr algn="just"/>
            <a:r>
              <a:rPr lang="ru-RU" dirty="0"/>
              <a:t>- конструирование (конструкторская реализация технических решений);</a:t>
            </a:r>
          </a:p>
          <a:p>
            <a:pPr algn="just"/>
            <a:r>
              <a:rPr lang="ru-RU" dirty="0"/>
              <a:t>- моделирование, опытное изготовление образцов продукции;</a:t>
            </a:r>
          </a:p>
          <a:p>
            <a:pPr algn="just"/>
            <a:r>
              <a:rPr lang="ru-RU" dirty="0"/>
              <a:t>- подтверждение технических решений и их конструкторской реализации путем проведения испытаний макетов и опытных образцов.</a:t>
            </a:r>
            <a:endParaRPr lang="ru-RU" b="1" i="1" dirty="0"/>
          </a:p>
        </p:txBody>
      </p:sp>
    </p:spTree>
  </p:cSld>
  <p:clrMapOvr>
    <a:masterClrMapping/>
  </p:clrMapOvr>
  <p:transition spd="med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7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grpSp>
        <p:nvGrpSpPr>
          <p:cNvPr id="7" name="Группа 40"/>
          <p:cNvGrpSpPr>
            <a:grpSpLocks/>
          </p:cNvGrpSpPr>
          <p:nvPr/>
        </p:nvGrpSpPr>
        <p:grpSpPr bwMode="auto">
          <a:xfrm>
            <a:off x="138706" y="565727"/>
            <a:ext cx="8721543" cy="1877554"/>
            <a:chOff x="205484" y="485407"/>
            <a:chExt cx="8720920" cy="1619763"/>
          </a:xfrm>
        </p:grpSpPr>
        <p:sp useBgFill="1">
          <p:nvSpPr>
            <p:cNvPr id="8" name="Скругленный прямоугольник 7"/>
            <p:cNvSpPr/>
            <p:nvPr/>
          </p:nvSpPr>
          <p:spPr>
            <a:xfrm>
              <a:off x="205484" y="485407"/>
              <a:ext cx="8720920" cy="1619763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>
              <a:spAutoFit/>
            </a:bodyPr>
            <a:lstStyle/>
            <a:p>
              <a:pPr indent="450850" algn="just" eaLnBrk="1" hangingPunct="1">
                <a:defRPr/>
              </a:pPr>
              <a:endParaRPr lang="ru-RU" b="1" i="1" dirty="0"/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 rot="10800000" flipV="1">
              <a:off x="354840" y="1234848"/>
              <a:ext cx="8393373" cy="40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45085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4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61729" y="626052"/>
            <a:ext cx="8332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>
                <a:ea typeface="MS Mincho"/>
              </a:rPr>
              <a:t>Этапом</a:t>
            </a:r>
            <a:r>
              <a:rPr lang="en-US" sz="2000" u="sng" dirty="0">
                <a:ea typeface="MS Mincho"/>
              </a:rPr>
              <a:t> </a:t>
            </a:r>
            <a:r>
              <a:rPr lang="ru-RU" sz="2000" u="sng" dirty="0">
                <a:ea typeface="MS Mincho"/>
              </a:rPr>
              <a:t>ОКР</a:t>
            </a:r>
            <a:r>
              <a:rPr lang="ru-RU" sz="2000" dirty="0">
                <a:ea typeface="MS Mincho"/>
              </a:rPr>
              <a:t> называют совокупность работ, характеризующуюся признаками их самостоятельного целевого планирования и финансирования, направленную на получение определенных конечных результатов по разработке, проверке и подтверждению соответствия характеристик продукции установленным требованиям.</a:t>
            </a:r>
            <a:endParaRPr lang="ru-RU" sz="2000" dirty="0"/>
          </a:p>
        </p:txBody>
      </p:sp>
      <p:grpSp>
        <p:nvGrpSpPr>
          <p:cNvPr id="11" name="Группа 40"/>
          <p:cNvGrpSpPr>
            <a:grpSpLocks/>
          </p:cNvGrpSpPr>
          <p:nvPr/>
        </p:nvGrpSpPr>
        <p:grpSpPr bwMode="auto">
          <a:xfrm>
            <a:off x="167190" y="2734148"/>
            <a:ext cx="8721543" cy="3653622"/>
            <a:chOff x="205484" y="485407"/>
            <a:chExt cx="8720920" cy="1619763"/>
          </a:xfrm>
        </p:grpSpPr>
        <p:sp useBgFill="1">
          <p:nvSpPr>
            <p:cNvPr id="12" name="Скругленный прямоугольник 11"/>
            <p:cNvSpPr/>
            <p:nvPr/>
          </p:nvSpPr>
          <p:spPr>
            <a:xfrm>
              <a:off x="205484" y="485407"/>
              <a:ext cx="8720920" cy="1619763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>
              <a:spAutoFit/>
            </a:bodyPr>
            <a:lstStyle/>
            <a:p>
              <a:pPr indent="450850" algn="just" eaLnBrk="1" hangingPunct="1">
                <a:defRPr/>
              </a:pPr>
              <a:endParaRPr lang="ru-RU" b="1" i="1" dirty="0"/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 rot="10800000" flipV="1">
              <a:off x="354840" y="1234848"/>
              <a:ext cx="8393373" cy="40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45085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4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32111" y="3004519"/>
            <a:ext cx="83347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Требованиями ГОСТ Р 15.201, ГОСТ РВ 15.203 и ГОСТ 2.103 установлены следующие этапы ОКР.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1. Этап технического предложения.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2. Этап эскизного проектирования.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3. Этап технического проектирования.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4. Этап разработки рабочей конструкторской документации (РКД).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5. Этап изготовления опытного образца и проведения предварительных испытаний.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sz="2000" dirty="0">
                <a:ea typeface="MS Mincho"/>
                <a:cs typeface="Times New Roman" panose="02020603050405020304" pitchFamily="18" charset="0"/>
              </a:rPr>
              <a:t>6. Этап проведения приемочных (межведомственных, государственных) испытаний.</a:t>
            </a:r>
          </a:p>
        </p:txBody>
      </p:sp>
    </p:spTree>
  </p:cSld>
  <p:clrMapOvr>
    <a:masterClrMapping/>
  </p:clrMapOvr>
  <p:transition spd="med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4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 useBgFill="1">
        <p:nvSpPr>
          <p:cNvPr id="4" name="TextBox 3"/>
          <p:cNvSpPr txBox="1"/>
          <p:nvPr/>
        </p:nvSpPr>
        <p:spPr bwMode="auto">
          <a:xfrm>
            <a:off x="414338" y="794321"/>
            <a:ext cx="8170862" cy="919401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u="sng" dirty="0"/>
              <a:t>Результатом ОКР</a:t>
            </a:r>
            <a:r>
              <a:rPr lang="ru-RU" dirty="0"/>
              <a:t> является получение комплекта РКД для постановки на производство нового вида продукции.</a:t>
            </a:r>
            <a:endParaRPr lang="ru-RU" b="1" dirty="0">
              <a:solidFill>
                <a:srgbClr val="004F8A"/>
              </a:solidFill>
            </a:endParaRPr>
          </a:p>
        </p:txBody>
      </p:sp>
      <p:sp>
        <p:nvSpPr>
          <p:cNvPr id="163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 bwMode="auto">
          <a:xfrm>
            <a:off x="414338" y="2184971"/>
            <a:ext cx="8170862" cy="4188381"/>
          </a:xfrm>
          <a:prstGeom prst="round2Diag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just"/>
            <a:r>
              <a:rPr lang="ru-RU" u="sng" dirty="0"/>
              <a:t>РКД</a:t>
            </a:r>
            <a:r>
              <a:rPr lang="ru-RU" dirty="0"/>
              <a:t> – это совокупность конструкторских документов, предназначенных для изготовления, контроля, приемки, поставки, эксплуатации и ремонта изделия.</a:t>
            </a:r>
          </a:p>
          <a:p>
            <a:pPr algn="just"/>
            <a:r>
              <a:rPr lang="ru-RU" dirty="0"/>
              <a:t>Комплект РКД в своем составе может содержать:</a:t>
            </a:r>
          </a:p>
          <a:p>
            <a:pPr algn="just"/>
            <a:r>
              <a:rPr lang="ru-RU" dirty="0"/>
              <a:t>- собственно конструкторскую документацию;</a:t>
            </a:r>
          </a:p>
          <a:p>
            <a:pPr algn="just"/>
            <a:r>
              <a:rPr lang="ru-RU" dirty="0"/>
              <a:t>- программную документацию;</a:t>
            </a:r>
          </a:p>
          <a:p>
            <a:pPr algn="just"/>
            <a:r>
              <a:rPr lang="ru-RU" dirty="0"/>
              <a:t>- эксплуатационную документацию;</a:t>
            </a:r>
          </a:p>
          <a:p>
            <a:pPr algn="just"/>
            <a:r>
              <a:rPr lang="ru-RU" dirty="0"/>
              <a:t>- ремонтную и технологическую документацию (в отдельных случаях, если это предусмотрено требованиями ТЗ).</a:t>
            </a:r>
            <a:endParaRPr lang="ru-RU" b="1" dirty="0">
              <a:solidFill>
                <a:srgbClr val="004F8A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1454</Words>
  <Application>Microsoft Office PowerPoint</Application>
  <PresentationFormat>Экран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Courier New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529</cp:revision>
  <dcterms:created xsi:type="dcterms:W3CDTF">1601-01-01T00:00:00Z</dcterms:created>
  <dcterms:modified xsi:type="dcterms:W3CDTF">2020-02-10T16:08:39Z</dcterms:modified>
</cp:coreProperties>
</file>