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88" r:id="rId4"/>
    <p:sldId id="316" r:id="rId5"/>
    <p:sldId id="308" r:id="rId6"/>
    <p:sldId id="309" r:id="rId7"/>
    <p:sldId id="310" r:id="rId8"/>
    <p:sldId id="311" r:id="rId9"/>
    <p:sldId id="301" r:id="rId10"/>
    <p:sldId id="315" r:id="rId11"/>
    <p:sldId id="317" r:id="rId12"/>
    <p:sldId id="318" r:id="rId13"/>
    <p:sldId id="319" r:id="rId14"/>
    <p:sldId id="320" r:id="rId15"/>
    <p:sldId id="321" r:id="rId16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5036" autoAdjust="0"/>
  </p:normalViewPr>
  <p:slideViewPr>
    <p:cSldViewPr snapToGrid="0">
      <p:cViewPr varScale="1">
        <p:scale>
          <a:sx n="80" d="100"/>
          <a:sy n="80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e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16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10.02.2020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9B509-778E-44FE-A300-EC676244691E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598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2.emf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9.wmf"/><Relationship Id="rId10" Type="http://schemas.openxmlformats.org/officeDocument/2006/relationships/image" Target="../media/image63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70.png"/><Relationship Id="rId10" Type="http://schemas.openxmlformats.org/officeDocument/2006/relationships/image" Target="../media/image67.w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4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53.emf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8389"/>
              </p:ext>
            </p:extLst>
          </p:nvPr>
        </p:nvGraphicFramePr>
        <p:xfrm>
          <a:off x="420624" y="365760"/>
          <a:ext cx="3844170" cy="340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Слайд" r:id="rId3" imgW="4473068" imgH="3354266" progId="PowerPoint.Slide.12">
                  <p:embed/>
                </p:oleObj>
              </mc:Choice>
              <mc:Fallback>
                <p:oleObj name="Слайд" r:id="rId3" imgW="4473068" imgH="3354266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125" b="30548"/>
                      <a:stretch>
                        <a:fillRect/>
                      </a:stretch>
                    </p:blipFill>
                    <p:spPr bwMode="auto">
                      <a:xfrm>
                        <a:off x="420624" y="365760"/>
                        <a:ext cx="3844170" cy="3401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10302"/>
              </p:ext>
            </p:extLst>
          </p:nvPr>
        </p:nvGraphicFramePr>
        <p:xfrm>
          <a:off x="5910245" y="1102321"/>
          <a:ext cx="1740858" cy="44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5" imgW="990170" imgH="253890" progId="Equation.DSMT4">
                  <p:embed/>
                </p:oleObj>
              </mc:Choice>
              <mc:Fallback>
                <p:oleObj name="Equation" r:id="rId5" imgW="990170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45" y="1102321"/>
                        <a:ext cx="1740858" cy="440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421151"/>
              </p:ext>
            </p:extLst>
          </p:nvPr>
        </p:nvGraphicFramePr>
        <p:xfrm>
          <a:off x="6192083" y="568934"/>
          <a:ext cx="1187056" cy="41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Equation" r:id="rId7" imgW="710891" imgH="241195" progId="Equation.DSMT4">
                  <p:embed/>
                </p:oleObj>
              </mc:Choice>
              <mc:Fallback>
                <p:oleObj name="Equation" r:id="rId7" imgW="710891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083" y="568934"/>
                        <a:ext cx="1187056" cy="415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04244"/>
              </p:ext>
            </p:extLst>
          </p:nvPr>
        </p:nvGraphicFramePr>
        <p:xfrm>
          <a:off x="6368297" y="1660638"/>
          <a:ext cx="889544" cy="44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Equation" r:id="rId9" imgW="508000" imgH="241300" progId="Equation.DSMT4">
                  <p:embed/>
                </p:oleObj>
              </mc:Choice>
              <mc:Fallback>
                <p:oleObj name="Equation" r:id="rId9" imgW="508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297" y="1660638"/>
                        <a:ext cx="889544" cy="443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83687"/>
              </p:ext>
            </p:extLst>
          </p:nvPr>
        </p:nvGraphicFramePr>
        <p:xfrm>
          <a:off x="5821498" y="2221529"/>
          <a:ext cx="1976157" cy="41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" name="Equation" r:id="rId11" imgW="1193800" imgH="254000" progId="Equation.DSMT4">
                  <p:embed/>
                </p:oleObj>
              </mc:Choice>
              <mc:Fallback>
                <p:oleObj name="Equation" r:id="rId11" imgW="11938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498" y="2221529"/>
                        <a:ext cx="1976157" cy="416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886065"/>
              </p:ext>
            </p:extLst>
          </p:nvPr>
        </p:nvGraphicFramePr>
        <p:xfrm>
          <a:off x="5851525" y="2755900"/>
          <a:ext cx="21129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Equation" r:id="rId13" imgW="1333440" imgH="469800" progId="Equation.DSMT4">
                  <p:embed/>
                </p:oleObj>
              </mc:Choice>
              <mc:Fallback>
                <p:oleObj name="Equation" r:id="rId13" imgW="133344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755900"/>
                        <a:ext cx="2112963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35861"/>
              </p:ext>
            </p:extLst>
          </p:nvPr>
        </p:nvGraphicFramePr>
        <p:xfrm>
          <a:off x="4791075" y="3614738"/>
          <a:ext cx="1631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Equation" r:id="rId15" imgW="1015920" imgH="482400" progId="Equation.DSMT4">
                  <p:embed/>
                </p:oleObj>
              </mc:Choice>
              <mc:Fallback>
                <p:oleObj name="Equation" r:id="rId15" imgW="101592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614738"/>
                        <a:ext cx="1631950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31601"/>
              </p:ext>
            </p:extLst>
          </p:nvPr>
        </p:nvGraphicFramePr>
        <p:xfrm>
          <a:off x="7015163" y="3643313"/>
          <a:ext cx="161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17" imgW="1041120" imgH="482400" progId="Equation.DSMT4">
                  <p:embed/>
                </p:oleObj>
              </mc:Choice>
              <mc:Fallback>
                <p:oleObj name="Equation" r:id="rId17" imgW="104112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3643313"/>
                        <a:ext cx="1619250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68968"/>
              </p:ext>
            </p:extLst>
          </p:nvPr>
        </p:nvGraphicFramePr>
        <p:xfrm>
          <a:off x="450850" y="4675188"/>
          <a:ext cx="11826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19" imgW="723600" imgH="393480" progId="Equation.DSMT4">
                  <p:embed/>
                </p:oleObj>
              </mc:Choice>
              <mc:Fallback>
                <p:oleObj name="Equation" r:id="rId19" imgW="72360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675188"/>
                        <a:ext cx="1182688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6497"/>
              </p:ext>
            </p:extLst>
          </p:nvPr>
        </p:nvGraphicFramePr>
        <p:xfrm>
          <a:off x="2965680" y="4665663"/>
          <a:ext cx="919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21" imgW="596880" imgH="419040" progId="Equation.DSMT4">
                  <p:embed/>
                </p:oleObj>
              </mc:Choice>
              <mc:Fallback>
                <p:oleObj name="Equation" r:id="rId21" imgW="596880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80" y="4665663"/>
                        <a:ext cx="919163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3944"/>
              </p:ext>
            </p:extLst>
          </p:nvPr>
        </p:nvGraphicFramePr>
        <p:xfrm>
          <a:off x="5216986" y="4675188"/>
          <a:ext cx="31273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Equation" r:id="rId23" imgW="1942920" imgH="469800" progId="Equation.DSMT4">
                  <p:embed/>
                </p:oleObj>
              </mc:Choice>
              <mc:Fallback>
                <p:oleObj name="Equation" r:id="rId23" imgW="1942920" imgH="469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986" y="4675188"/>
                        <a:ext cx="3127375" cy="750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6675"/>
              </p:ext>
            </p:extLst>
          </p:nvPr>
        </p:nvGraphicFramePr>
        <p:xfrm>
          <a:off x="450851" y="5561123"/>
          <a:ext cx="1014056" cy="38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25" imgW="609600" imgH="228600" progId="Equation.DSMT4">
                  <p:embed/>
                </p:oleObj>
              </mc:Choice>
              <mc:Fallback>
                <p:oleObj name="Equation" r:id="rId25" imgW="6096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1" y="5561123"/>
                        <a:ext cx="1014056" cy="380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288691"/>
              </p:ext>
            </p:extLst>
          </p:nvPr>
        </p:nvGraphicFramePr>
        <p:xfrm>
          <a:off x="340969" y="6084276"/>
          <a:ext cx="1202192" cy="39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Equation" r:id="rId27" imgW="748975" imgH="241195" progId="Equation.DSMT4">
                  <p:embed/>
                </p:oleObj>
              </mc:Choice>
              <mc:Fallback>
                <p:oleObj name="Equation" r:id="rId27" imgW="748975" imgH="24119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9" y="6084276"/>
                        <a:ext cx="1202192" cy="393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19768"/>
              </p:ext>
            </p:extLst>
          </p:nvPr>
        </p:nvGraphicFramePr>
        <p:xfrm>
          <a:off x="2965680" y="5641994"/>
          <a:ext cx="1483568" cy="83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Equation" r:id="rId29" imgW="952087" imgH="533169" progId="Equation.DSMT4">
                  <p:embed/>
                </p:oleObj>
              </mc:Choice>
              <mc:Fallback>
                <p:oleObj name="Equation" r:id="rId29" imgW="952087" imgH="53316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80" y="5641994"/>
                        <a:ext cx="1483568" cy="836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53841"/>
              </p:ext>
            </p:extLst>
          </p:nvPr>
        </p:nvGraphicFramePr>
        <p:xfrm>
          <a:off x="5719291" y="5641994"/>
          <a:ext cx="1793905" cy="77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Equation" r:id="rId31" imgW="1155700" imgH="508000" progId="Equation.DSMT4">
                  <p:embed/>
                </p:oleObj>
              </mc:Choice>
              <mc:Fallback>
                <p:oleObj name="Equation" r:id="rId31" imgW="1155700" imgH="508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291" y="5641994"/>
                        <a:ext cx="1793905" cy="778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4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57" b="28606"/>
          <a:stretch>
            <a:fillRect/>
          </a:stretch>
        </p:blipFill>
        <p:spPr bwMode="auto">
          <a:xfrm>
            <a:off x="476171" y="1314896"/>
            <a:ext cx="3671478" cy="26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647410"/>
              </p:ext>
            </p:extLst>
          </p:nvPr>
        </p:nvGraphicFramePr>
        <p:xfrm>
          <a:off x="476171" y="457200"/>
          <a:ext cx="8188403" cy="54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4" imgW="5410200" imgH="381000" progId="Equation.DSMT4">
                  <p:embed/>
                </p:oleObj>
              </mc:Choice>
              <mc:Fallback>
                <p:oleObj name="Equation" r:id="rId4" imgW="54102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71" y="457200"/>
                        <a:ext cx="8188403" cy="543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016436"/>
              </p:ext>
            </p:extLst>
          </p:nvPr>
        </p:nvGraphicFramePr>
        <p:xfrm>
          <a:off x="5632702" y="2473256"/>
          <a:ext cx="2221993" cy="6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6" imgW="1358310" imgH="393529" progId="Equation.DSMT4">
                  <p:embed/>
                </p:oleObj>
              </mc:Choice>
              <mc:Fallback>
                <p:oleObj name="Equation" r:id="rId6" imgW="135831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702" y="2473256"/>
                        <a:ext cx="2221993" cy="61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549"/>
              </p:ext>
            </p:extLst>
          </p:nvPr>
        </p:nvGraphicFramePr>
        <p:xfrm>
          <a:off x="6149339" y="4988548"/>
          <a:ext cx="1188720" cy="59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8" imgW="723586" imgH="393529" progId="Equation.DSMT4">
                  <p:embed/>
                </p:oleObj>
              </mc:Choice>
              <mc:Fallback>
                <p:oleObj name="Equation" r:id="rId8" imgW="723586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339" y="4988548"/>
                        <a:ext cx="1188720" cy="5955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" r="41829" b="67265"/>
          <a:stretch>
            <a:fillRect/>
          </a:stretch>
        </p:blipFill>
        <p:spPr bwMode="auto">
          <a:xfrm>
            <a:off x="467479" y="4465744"/>
            <a:ext cx="4102893" cy="164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01505"/>
              </p:ext>
            </p:extLst>
          </p:nvPr>
        </p:nvGraphicFramePr>
        <p:xfrm>
          <a:off x="401842" y="580834"/>
          <a:ext cx="3800356" cy="164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Слайд" r:id="rId3" imgW="4572049" imgH="3429015" progId="PowerPoint.Slide.8">
                  <p:embed/>
                </p:oleObj>
              </mc:Choice>
              <mc:Fallback>
                <p:oleObj name="Слайд" r:id="rId3" imgW="4572049" imgH="3429015" progId="PowerPoint.Slide.8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296" b="65060"/>
                      <a:stretch>
                        <a:fillRect/>
                      </a:stretch>
                    </p:blipFill>
                    <p:spPr bwMode="auto">
                      <a:xfrm>
                        <a:off x="401842" y="580834"/>
                        <a:ext cx="3800356" cy="1641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83474"/>
              </p:ext>
            </p:extLst>
          </p:nvPr>
        </p:nvGraphicFramePr>
        <p:xfrm>
          <a:off x="5696899" y="994270"/>
          <a:ext cx="1392036" cy="42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5" imgW="812447" imgH="253890" progId="Equation.DSMT4">
                  <p:embed/>
                </p:oleObj>
              </mc:Choice>
              <mc:Fallback>
                <p:oleObj name="Equation" r:id="rId5" imgW="812447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899" y="994270"/>
                        <a:ext cx="1392036" cy="427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37540"/>
              </p:ext>
            </p:extLst>
          </p:nvPr>
        </p:nvGraphicFramePr>
        <p:xfrm>
          <a:off x="745411" y="3209730"/>
          <a:ext cx="2577323" cy="67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7" imgW="1637589" imgH="431613" progId="Equation.DSMT4">
                  <p:embed/>
                </p:oleObj>
              </mc:Choice>
              <mc:Fallback>
                <p:oleObj name="Equation" r:id="rId7" imgW="1637589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11" y="3209730"/>
                        <a:ext cx="2577323" cy="671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45194"/>
              </p:ext>
            </p:extLst>
          </p:nvPr>
        </p:nvGraphicFramePr>
        <p:xfrm>
          <a:off x="1679508" y="4021493"/>
          <a:ext cx="709127" cy="63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9" imgW="431613" imgH="393529" progId="Equation.DSMT4">
                  <p:embed/>
                </p:oleObj>
              </mc:Choice>
              <mc:Fallback>
                <p:oleObj name="Equation" r:id="rId9" imgW="431613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08" y="4021493"/>
                        <a:ext cx="709127" cy="634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70814"/>
              </p:ext>
            </p:extLst>
          </p:nvPr>
        </p:nvGraphicFramePr>
        <p:xfrm>
          <a:off x="1036798" y="4773726"/>
          <a:ext cx="1948998" cy="65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11" imgW="1167893" imgH="393529" progId="Equation.DSMT4">
                  <p:embed/>
                </p:oleObj>
              </mc:Choice>
              <mc:Fallback>
                <p:oleObj name="Equation" r:id="rId11" imgW="1167893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798" y="4773726"/>
                        <a:ext cx="1948998" cy="650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738950"/>
              </p:ext>
            </p:extLst>
          </p:nvPr>
        </p:nvGraphicFramePr>
        <p:xfrm>
          <a:off x="480809" y="5564236"/>
          <a:ext cx="4407395" cy="90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13" imgW="2603500" imgH="533400" progId="Equation.DSMT4">
                  <p:embed/>
                </p:oleObj>
              </mc:Choice>
              <mc:Fallback>
                <p:oleObj name="Equation" r:id="rId13" imgW="26035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09" y="5564236"/>
                        <a:ext cx="4407395" cy="901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0255" y="2203650"/>
            <a:ext cx="3987072" cy="3262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6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81213"/>
              </p:ext>
            </p:extLst>
          </p:nvPr>
        </p:nvGraphicFramePr>
        <p:xfrm>
          <a:off x="2268599" y="614364"/>
          <a:ext cx="1408557" cy="11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3" imgW="533169" imgH="444307" progId="Equation.DSMT4">
                  <p:embed/>
                </p:oleObj>
              </mc:Choice>
              <mc:Fallback>
                <p:oleObj name="Equation" r:id="rId3" imgW="533169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99" y="614364"/>
                        <a:ext cx="1408557" cy="1165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41101"/>
              </p:ext>
            </p:extLst>
          </p:nvPr>
        </p:nvGraphicFramePr>
        <p:xfrm>
          <a:off x="4817363" y="617704"/>
          <a:ext cx="1714141" cy="111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5" imgW="672808" imgH="431613" progId="Equation.DSMT4">
                  <p:embed/>
                </p:oleObj>
              </mc:Choice>
              <mc:Fallback>
                <p:oleObj name="Equation" r:id="rId5" imgW="67280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363" y="617704"/>
                        <a:ext cx="1714141" cy="1112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94520"/>
              </p:ext>
            </p:extLst>
          </p:nvPr>
        </p:nvGraphicFramePr>
        <p:xfrm>
          <a:off x="2145404" y="1779776"/>
          <a:ext cx="4853185" cy="112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7" imgW="1905000" imgH="444500" progId="Equation.DSMT4">
                  <p:embed/>
                </p:oleObj>
              </mc:Choice>
              <mc:Fallback>
                <p:oleObj name="Equation" r:id="rId7" imgW="1905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04" y="1779776"/>
                        <a:ext cx="4853185" cy="1124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35793"/>
              </p:ext>
            </p:extLst>
          </p:nvPr>
        </p:nvGraphicFramePr>
        <p:xfrm>
          <a:off x="2612491" y="2954859"/>
          <a:ext cx="3919013" cy="103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9" imgW="1511300" imgH="393700" progId="Equation.DSMT4">
                  <p:embed/>
                </p:oleObj>
              </mc:Choice>
              <mc:Fallback>
                <p:oleObj name="Equation" r:id="rId9" imgW="15113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491" y="2954859"/>
                        <a:ext cx="3919013" cy="1031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23160"/>
              </p:ext>
            </p:extLst>
          </p:nvPr>
        </p:nvGraphicFramePr>
        <p:xfrm>
          <a:off x="747895" y="3997165"/>
          <a:ext cx="2404880" cy="97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11" imgW="977476" imgH="393529" progId="Equation.DSMT4">
                  <p:embed/>
                </p:oleObj>
              </mc:Choice>
              <mc:Fallback>
                <p:oleObj name="Equation" r:id="rId11" imgW="97747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95" y="3997165"/>
                        <a:ext cx="2404880" cy="979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82335"/>
              </p:ext>
            </p:extLst>
          </p:nvPr>
        </p:nvGraphicFramePr>
        <p:xfrm>
          <a:off x="5420339" y="4243123"/>
          <a:ext cx="2914557" cy="64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13" imgW="1104900" imgH="241300" progId="Equation.DSMT4">
                  <p:embed/>
                </p:oleObj>
              </mc:Choice>
              <mc:Fallback>
                <p:oleObj name="Equation" r:id="rId13" imgW="11049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339" y="4243123"/>
                        <a:ext cx="2914557" cy="644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724993"/>
              </p:ext>
            </p:extLst>
          </p:nvPr>
        </p:nvGraphicFramePr>
        <p:xfrm>
          <a:off x="2972878" y="5160369"/>
          <a:ext cx="2961578" cy="12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15" imgW="1333500" imgH="546100" progId="Equation.DSMT4">
                  <p:embed/>
                </p:oleObj>
              </mc:Choice>
              <mc:Fallback>
                <p:oleObj name="Equation" r:id="rId15" imgW="1333500" imgH="546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878" y="5160369"/>
                        <a:ext cx="2961578" cy="1202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D20084-B974-45E5-8CAA-40F83C229D1A}"/>
              </a:ext>
            </a:extLst>
          </p:cNvPr>
          <p:cNvSpPr/>
          <p:nvPr/>
        </p:nvSpPr>
        <p:spPr>
          <a:xfrm>
            <a:off x="638904" y="49100"/>
            <a:ext cx="762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Уравнение дальности действия РЛС в режиме обзора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6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65739"/>
              </p:ext>
            </p:extLst>
          </p:nvPr>
        </p:nvGraphicFramePr>
        <p:xfrm>
          <a:off x="2748854" y="1586940"/>
          <a:ext cx="3361822" cy="101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1460160" imgH="444240" progId="Equation.DSMT4">
                  <p:embed/>
                </p:oleObj>
              </mc:Choice>
              <mc:Fallback>
                <p:oleObj name="Equation" r:id="rId3" imgW="146016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54" y="1586940"/>
                        <a:ext cx="3361822" cy="1017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1846" y="538238"/>
            <a:ext cx="9040305" cy="929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/>
            <a:r>
              <a:rPr lang="ru-RU" sz="1800" dirty="0">
                <a:ea typeface="Times New Roman" panose="02020603050405020304" pitchFamily="18" charset="0"/>
              </a:rPr>
              <a:t>Еще одной модификацией уравнения дальности является дальность действия запросной и ответной линии связи, если реализуется активный вид радиолокации с активным ответом. Индекс 1 ниже относится к запросчику, а индекс 2 к ответчику.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4899" y="2723363"/>
            <a:ext cx="8065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Отсюда максимальная дальность действия </a:t>
            </a:r>
            <a:r>
              <a:rPr lang="ru-RU" sz="2000" b="1" i="1" dirty="0">
                <a:ea typeface="Times New Roman" panose="02020603050405020304" pitchFamily="18" charset="0"/>
              </a:rPr>
              <a:t>запросной</a:t>
            </a:r>
            <a:r>
              <a:rPr lang="ru-RU" sz="2000" dirty="0">
                <a:ea typeface="Times New Roman" panose="02020603050405020304" pitchFamily="18" charset="0"/>
              </a:rPr>
              <a:t> линии связи:</a:t>
            </a:r>
            <a:endParaRPr lang="ru-RU" sz="20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56272"/>
              </p:ext>
            </p:extLst>
          </p:nvPr>
        </p:nvGraphicFramePr>
        <p:xfrm>
          <a:off x="3033324" y="3252373"/>
          <a:ext cx="3077352" cy="118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5" imgW="1308100" imgH="508000" progId="Equation.DSMT4">
                  <p:embed/>
                </p:oleObj>
              </mc:Choice>
              <mc:Fallback>
                <p:oleObj name="Equation" r:id="rId5" imgW="13081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324" y="3252373"/>
                        <a:ext cx="3077352" cy="1181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74899" y="4552143"/>
            <a:ext cx="859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Аналогично максимальная дальность действия </a:t>
            </a:r>
            <a:r>
              <a:rPr lang="ru-RU" sz="2000" b="1" i="1" dirty="0">
                <a:ea typeface="Times New Roman" panose="02020603050405020304" pitchFamily="18" charset="0"/>
              </a:rPr>
              <a:t>ответной</a:t>
            </a:r>
            <a:r>
              <a:rPr lang="ru-RU" sz="2000" dirty="0">
                <a:ea typeface="Times New Roman" panose="02020603050405020304" pitchFamily="18" charset="0"/>
              </a:rPr>
              <a:t> линии связи:</a:t>
            </a:r>
            <a:endParaRPr lang="ru-RU" sz="20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3157"/>
              </p:ext>
            </p:extLst>
          </p:nvPr>
        </p:nvGraphicFramePr>
        <p:xfrm>
          <a:off x="3153495" y="5281208"/>
          <a:ext cx="3050373" cy="121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7" imgW="1270000" imgH="508000" progId="Equation.DSMT4">
                  <p:embed/>
                </p:oleObj>
              </mc:Choice>
              <mc:Fallback>
                <p:oleObj name="Equation" r:id="rId7" imgW="12700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495" y="5281208"/>
                        <a:ext cx="3050373" cy="1213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A9D33A-CB9E-4158-9174-BD791E2B03EF}"/>
              </a:ext>
            </a:extLst>
          </p:cNvPr>
          <p:cNvSpPr/>
          <p:nvPr/>
        </p:nvSpPr>
        <p:spPr>
          <a:xfrm>
            <a:off x="274899" y="49100"/>
            <a:ext cx="826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Уравнение дальности действия РЛС с активным ответом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44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6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3061" y="581386"/>
            <a:ext cx="8521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односторонней линии связи можно записать в общем виде: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42893"/>
              </p:ext>
            </p:extLst>
          </p:nvPr>
        </p:nvGraphicFramePr>
        <p:xfrm>
          <a:off x="92069" y="2479249"/>
          <a:ext cx="8967089" cy="177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5511800" imgH="1092200" progId="Equation.DSMT4">
                  <p:embed/>
                </p:oleObj>
              </mc:Choice>
              <mc:Fallback>
                <p:oleObj name="Equation" r:id="rId3" imgW="5511800" imgH="1092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9" y="2479249"/>
                        <a:ext cx="8967089" cy="1772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25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6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15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07" y="1163636"/>
            <a:ext cx="5856788" cy="3255943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97240"/>
              </p:ext>
            </p:extLst>
          </p:nvPr>
        </p:nvGraphicFramePr>
        <p:xfrm>
          <a:off x="1114228" y="4769176"/>
          <a:ext cx="6629824" cy="127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2882900" imgH="558800" progId="Equation.DSMT4">
                  <p:embed/>
                </p:oleObj>
              </mc:Choice>
              <mc:Fallback>
                <p:oleObj name="Equation" r:id="rId4" imgW="28829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228" y="4769176"/>
                        <a:ext cx="6629824" cy="1279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F7F8C7-24DF-4E97-9DE4-49DBC3721665}"/>
              </a:ext>
            </a:extLst>
          </p:cNvPr>
          <p:cNvSpPr/>
          <p:nvPr/>
        </p:nvSpPr>
        <p:spPr>
          <a:xfrm>
            <a:off x="66675" y="491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a typeface="Times New Roman" panose="02020603050405020304" pitchFamily="18" charset="0"/>
              </a:rPr>
              <a:t>Уравнение дальности действия РЛС с разнесенными приемником и передатчиком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5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1024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9796" y="239712"/>
            <a:ext cx="7688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ea typeface="Times New Roman" panose="02020603050405020304" pitchFamily="18" charset="0"/>
              </a:rPr>
              <a:t>Алгоритм</a:t>
            </a:r>
            <a:r>
              <a:rPr lang="ru-RU" dirty="0">
                <a:ea typeface="Times New Roman" panose="02020603050405020304" pitchFamily="18" charset="0"/>
              </a:rPr>
              <a:t> (последовательность действий) </a:t>
            </a:r>
            <a:r>
              <a:rPr lang="ru-RU" b="1" i="1" dirty="0">
                <a:ea typeface="Times New Roman" panose="02020603050405020304" pitchFamily="18" charset="0"/>
              </a:rPr>
              <a:t>расчета дальности действия РЛС в свободном пространстве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179488"/>
              </p:ext>
            </p:extLst>
          </p:nvPr>
        </p:nvGraphicFramePr>
        <p:xfrm>
          <a:off x="6306747" y="1226994"/>
          <a:ext cx="1474797" cy="67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4" imgW="927100" imgH="431800" progId="Equation.DSMT4">
                  <p:embed/>
                </p:oleObj>
              </mc:Choice>
              <mc:Fallback>
                <p:oleObj name="Equation" r:id="rId4" imgW="9271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747" y="1226994"/>
                        <a:ext cx="1474797" cy="676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98936"/>
              </p:ext>
            </p:extLst>
          </p:nvPr>
        </p:nvGraphicFramePr>
        <p:xfrm>
          <a:off x="2712557" y="1748241"/>
          <a:ext cx="3662902" cy="67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6" imgW="2362200" imgH="431800" progId="Equation.DSMT4">
                  <p:embed/>
                </p:oleObj>
              </mc:Choice>
              <mc:Fallback>
                <p:oleObj name="Equation" r:id="rId6" imgW="23622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557" y="1748241"/>
                        <a:ext cx="3662902" cy="672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623" y="1363520"/>
            <a:ext cx="5726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Расчет суммарного коэффициента различимости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60114"/>
              </p:ext>
            </p:extLst>
          </p:nvPr>
        </p:nvGraphicFramePr>
        <p:xfrm>
          <a:off x="2712557" y="2222872"/>
          <a:ext cx="1124205" cy="56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8" imgW="736600" imgH="381000" progId="Equation.DSMT4">
                  <p:embed/>
                </p:oleObj>
              </mc:Choice>
              <mc:Fallback>
                <p:oleObj name="Equation" r:id="rId8" imgW="7366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557" y="2222872"/>
                        <a:ext cx="1124205" cy="566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07911" y="2787984"/>
            <a:ext cx="8753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2. Расчет спектральной плотности мощности внутренних шумов.</a:t>
            </a:r>
            <a:endParaRPr lang="ru-RU" sz="1400" dirty="0"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43952"/>
              </p:ext>
            </p:extLst>
          </p:nvPr>
        </p:nvGraphicFramePr>
        <p:xfrm>
          <a:off x="2712557" y="3256911"/>
          <a:ext cx="1177051" cy="37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10" imgW="711200" imgH="228600" progId="Equation.DSMT4">
                  <p:embed/>
                </p:oleObj>
              </mc:Choice>
              <mc:Fallback>
                <p:oleObj name="Equation" r:id="rId10" imgW="711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557" y="3256911"/>
                        <a:ext cx="1177051" cy="375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7911" y="3671976"/>
            <a:ext cx="7567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3. Расчет пороговой энергии принимаемого сигнала.</a:t>
            </a:r>
            <a:endParaRPr lang="ru-RU" sz="20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63351"/>
              </p:ext>
            </p:extLst>
          </p:nvPr>
        </p:nvGraphicFramePr>
        <p:xfrm>
          <a:off x="2703412" y="4146126"/>
          <a:ext cx="1502828" cy="37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12" imgW="965200" imgH="241300" progId="Equation.DSMT4">
                  <p:embed/>
                </p:oleObj>
              </mc:Choice>
              <mc:Fallback>
                <p:oleObj name="Equation" r:id="rId12" imgW="9652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412" y="4146126"/>
                        <a:ext cx="1502828" cy="376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38328" y="4714286"/>
            <a:ext cx="8357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4. Расчет дальности действия РЛС в свободном пространстве.</a:t>
            </a:r>
            <a:endParaRPr lang="ru-RU" sz="20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97970"/>
              </p:ext>
            </p:extLst>
          </p:nvPr>
        </p:nvGraphicFramePr>
        <p:xfrm>
          <a:off x="6154743" y="5291254"/>
          <a:ext cx="1077329" cy="38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14" imgW="685800" imgH="241300" progId="Equation.DSMT4">
                  <p:embed/>
                </p:oleObj>
              </mc:Choice>
              <mc:Fallback>
                <p:oleObj name="Equation" r:id="rId14" imgW="6858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43" y="5291254"/>
                        <a:ext cx="1077329" cy="384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427386"/>
              </p:ext>
            </p:extLst>
          </p:nvPr>
        </p:nvGraphicFramePr>
        <p:xfrm>
          <a:off x="6154743" y="5720020"/>
          <a:ext cx="992541" cy="38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16" imgW="634725" imgH="241195" progId="Equation.DSMT4">
                  <p:embed/>
                </p:oleObj>
              </mc:Choice>
              <mc:Fallback>
                <p:oleObj name="Equation" r:id="rId16" imgW="634725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43" y="5720020"/>
                        <a:ext cx="992541" cy="384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75743"/>
              </p:ext>
            </p:extLst>
          </p:nvPr>
        </p:nvGraphicFramePr>
        <p:xfrm>
          <a:off x="2750103" y="5265186"/>
          <a:ext cx="1793905" cy="77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18" imgW="1155700" imgH="508000" progId="Equation.DSMT4">
                  <p:embed/>
                </p:oleObj>
              </mc:Choice>
              <mc:Fallback>
                <p:oleObj name="Equation" r:id="rId18" imgW="1155700" imgH="508000" progId="Equation.DSMT4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103" y="5265186"/>
                        <a:ext cx="1793905" cy="778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54505"/>
              </p:ext>
            </p:extLst>
          </p:nvPr>
        </p:nvGraphicFramePr>
        <p:xfrm>
          <a:off x="941718" y="2322576"/>
          <a:ext cx="1054657" cy="64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18" y="2322576"/>
                        <a:ext cx="1054657" cy="649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89327"/>
              </p:ext>
            </p:extLst>
          </p:nvPr>
        </p:nvGraphicFramePr>
        <p:xfrm>
          <a:off x="941717" y="1378985"/>
          <a:ext cx="1941307" cy="84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5" imgW="1155700" imgH="508000" progId="Equation.DSMT4">
                  <p:embed/>
                </p:oleObj>
              </mc:Choice>
              <mc:Fallback>
                <p:oleObj name="Equation" r:id="rId5" imgW="1155700" imgH="508000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17" y="1378985"/>
                        <a:ext cx="1941307" cy="843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40293"/>
              </p:ext>
            </p:extLst>
          </p:nvPr>
        </p:nvGraphicFramePr>
        <p:xfrm>
          <a:off x="941718" y="3136392"/>
          <a:ext cx="2975053" cy="91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7" imgW="1701800" imgH="533400" progId="Equation.DSMT4">
                  <p:embed/>
                </p:oleObj>
              </mc:Choice>
              <mc:Fallback>
                <p:oleObj name="Equation" r:id="rId7" imgW="17018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18" y="3136392"/>
                        <a:ext cx="2975053" cy="916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95979"/>
              </p:ext>
            </p:extLst>
          </p:nvPr>
        </p:nvGraphicFramePr>
        <p:xfrm>
          <a:off x="941718" y="4217024"/>
          <a:ext cx="2391853" cy="95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9" imgW="1307532" imgH="533169" progId="Equation.DSMT4">
                  <p:embed/>
                </p:oleObj>
              </mc:Choice>
              <mc:Fallback>
                <p:oleObj name="Equation" r:id="rId9" imgW="1307532" imgH="5331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18" y="4217024"/>
                        <a:ext cx="2391853" cy="958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81743"/>
              </p:ext>
            </p:extLst>
          </p:nvPr>
        </p:nvGraphicFramePr>
        <p:xfrm>
          <a:off x="5413248" y="1501794"/>
          <a:ext cx="1977382" cy="71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1" imgW="1244600" imgH="444500" progId="Equation.DSMT4">
                  <p:embed/>
                </p:oleObj>
              </mc:Choice>
              <mc:Fallback>
                <p:oleObj name="Equation" r:id="rId11" imgW="12446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248" y="1501794"/>
                        <a:ext cx="1977382" cy="711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35403"/>
              </p:ext>
            </p:extLst>
          </p:nvPr>
        </p:nvGraphicFramePr>
        <p:xfrm>
          <a:off x="4901184" y="2827351"/>
          <a:ext cx="1892809" cy="727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13" imgW="1181100" imgH="457200" progId="Equation.DSMT4">
                  <p:embed/>
                </p:oleObj>
              </mc:Choice>
              <mc:Fallback>
                <p:oleObj name="Equation" r:id="rId13" imgW="11811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184" y="2827351"/>
                        <a:ext cx="1892809" cy="7278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2549"/>
              </p:ext>
            </p:extLst>
          </p:nvPr>
        </p:nvGraphicFramePr>
        <p:xfrm>
          <a:off x="7390630" y="2809345"/>
          <a:ext cx="979903" cy="74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15" imgW="571252" imgH="431613" progId="Equation.DSMT4">
                  <p:embed/>
                </p:oleObj>
              </mc:Choice>
              <mc:Fallback>
                <p:oleObj name="Equation" r:id="rId15" imgW="571252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630" y="2809345"/>
                        <a:ext cx="979903" cy="745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23263"/>
              </p:ext>
            </p:extLst>
          </p:nvPr>
        </p:nvGraphicFramePr>
        <p:xfrm>
          <a:off x="5424488" y="4170363"/>
          <a:ext cx="12668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17" imgW="736560" imgH="507960" progId="Equation.DSMT4">
                  <p:embed/>
                </p:oleObj>
              </mc:Choice>
              <mc:Fallback>
                <p:oleObj name="Equation" r:id="rId17" imgW="736560" imgH="507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170363"/>
                        <a:ext cx="1266825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41880"/>
              </p:ext>
            </p:extLst>
          </p:nvPr>
        </p:nvGraphicFramePr>
        <p:xfrm>
          <a:off x="489840" y="836039"/>
          <a:ext cx="8174735" cy="4769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445334734"/>
                    </a:ext>
                  </a:extLst>
                </a:gridCol>
                <a:gridCol w="6669912">
                  <a:extLst>
                    <a:ext uri="{9D8B030D-6E8A-4147-A177-3AD203B41FA5}">
                      <a16:colId xmlns:a16="http://schemas.microsoft.com/office/drawing/2014/main" val="3013468564"/>
                    </a:ext>
                  </a:extLst>
                </a:gridCol>
                <a:gridCol w="1102487">
                  <a:extLst>
                    <a:ext uri="{9D8B030D-6E8A-4147-A177-3AD203B41FA5}">
                      <a16:colId xmlns:a16="http://schemas.microsoft.com/office/drawing/2014/main" val="1950548839"/>
                    </a:ext>
                  </a:extLst>
                </a:gridCol>
              </a:tblGrid>
              <a:tr h="73372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№ п/п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Тип радиолокационной цели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 ЭПР цели , м</a:t>
                      </a:r>
                      <a:r>
                        <a:rPr lang="ru-RU" sz="1200" baseline="30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102584"/>
                  </a:ext>
                </a:extLst>
              </a:tr>
              <a:tr h="110059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Транспортный самолет, самолет дальнего радиолокационного обнаружения (ДРЛО)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~10</a:t>
                      </a:r>
                      <a:r>
                        <a:rPr lang="ru-RU" sz="1200" baseline="30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459614"/>
                  </a:ext>
                </a:extLst>
              </a:tr>
              <a:tr h="3668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Стратегический бомбардировщик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10…50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72534"/>
                  </a:ext>
                </a:extLst>
              </a:tr>
              <a:tr h="73372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бомбардировщик (истребитель-бомбардировщик)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5…20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882503"/>
                  </a:ext>
                </a:extLst>
              </a:tr>
              <a:tr h="3668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Истребитель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1…5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82702"/>
                  </a:ext>
                </a:extLst>
              </a:tr>
              <a:tr h="3668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Беспилотный летательный аппарат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0,1…0,5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2670674"/>
                  </a:ext>
                </a:extLst>
              </a:tr>
              <a:tr h="3668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Крылатая ракета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0,1…0,8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5623491"/>
                  </a:ext>
                </a:extLst>
              </a:tr>
              <a:tr h="73372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113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Боевой блок баллистической ракеты (ББ БР)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 10</a:t>
                      </a:r>
                      <a:r>
                        <a:rPr lang="ru-RU" sz="1200" baseline="30000" dirty="0">
                          <a:effectLst/>
                        </a:rPr>
                        <a:t>-3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70622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7744" y="545051"/>
            <a:ext cx="8750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Ограничимся рассмотрением следующих факторов, влияющих на дальность действия РЛС: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ea typeface="Times New Roman" panose="02020603050405020304" pitchFamily="18" charset="0"/>
              </a:rPr>
              <a:t>Влияние характеристик направленности, приемной и передающей антенн.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ea typeface="Times New Roman" panose="02020603050405020304" pitchFamily="18" charset="0"/>
              </a:rPr>
              <a:t>Влияние атмосферы.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ea typeface="Times New Roman" panose="02020603050405020304" pitchFamily="18" charset="0"/>
              </a:rPr>
              <a:t>Влияние поверхности Земли.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03650"/>
              </p:ext>
            </p:extLst>
          </p:nvPr>
        </p:nvGraphicFramePr>
        <p:xfrm>
          <a:off x="3185541" y="2660650"/>
          <a:ext cx="2654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541" y="2660650"/>
                        <a:ext cx="2654300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34708"/>
              </p:ext>
            </p:extLst>
          </p:nvPr>
        </p:nvGraphicFramePr>
        <p:xfrm>
          <a:off x="561975" y="3995738"/>
          <a:ext cx="20224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5" imgW="1269720" imgH="507960" progId="Equation.DSMT4">
                  <p:embed/>
                </p:oleObj>
              </mc:Choice>
              <mc:Fallback>
                <p:oleObj name="Equation" r:id="rId5" imgW="126972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995738"/>
                        <a:ext cx="2022475" cy="78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78377"/>
              </p:ext>
            </p:extLst>
          </p:nvPr>
        </p:nvGraphicFramePr>
        <p:xfrm>
          <a:off x="2852928" y="4142233"/>
          <a:ext cx="3520440" cy="42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7" imgW="2070100" imgH="254000" progId="Equation.DSMT4">
                  <p:embed/>
                </p:oleObj>
              </mc:Choice>
              <mc:Fallback>
                <p:oleObj name="Equation" r:id="rId7" imgW="20701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928" y="4142233"/>
                        <a:ext cx="3520440" cy="42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91478"/>
              </p:ext>
            </p:extLst>
          </p:nvPr>
        </p:nvGraphicFramePr>
        <p:xfrm>
          <a:off x="6862763" y="3995738"/>
          <a:ext cx="18002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9" imgW="1130040" imgH="482400" progId="Equation.DSMT4">
                  <p:embed/>
                </p:oleObj>
              </mc:Choice>
              <mc:Fallback>
                <p:oleObj name="Equation" r:id="rId9" imgW="113004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3995738"/>
                        <a:ext cx="1800225" cy="754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12140"/>
              </p:ext>
            </p:extLst>
          </p:nvPr>
        </p:nvGraphicFramePr>
        <p:xfrm>
          <a:off x="3721608" y="5433115"/>
          <a:ext cx="1572768" cy="40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1" imgW="901309" imgH="228501" progId="Equation.DSMT4">
                  <p:embed/>
                </p:oleObj>
              </mc:Choice>
              <mc:Fallback>
                <p:oleObj name="Equation" r:id="rId11" imgW="901309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608" y="5433115"/>
                        <a:ext cx="1572768" cy="400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848726"/>
              </p:ext>
            </p:extLst>
          </p:nvPr>
        </p:nvGraphicFramePr>
        <p:xfrm>
          <a:off x="534988" y="427038"/>
          <a:ext cx="10350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3" imgW="622080" imgH="393480" progId="Equation.DSMT4">
                  <p:embed/>
                </p:oleObj>
              </mc:Choice>
              <mc:Fallback>
                <p:oleObj name="Equation" r:id="rId3" imgW="6220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27038"/>
                        <a:ext cx="1035050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40697"/>
              </p:ext>
            </p:extLst>
          </p:nvPr>
        </p:nvGraphicFramePr>
        <p:xfrm>
          <a:off x="522288" y="1228725"/>
          <a:ext cx="10064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28725"/>
                        <a:ext cx="1006475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04577"/>
              </p:ext>
            </p:extLst>
          </p:nvPr>
        </p:nvGraphicFramePr>
        <p:xfrm>
          <a:off x="506413" y="1989138"/>
          <a:ext cx="10144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7" imgW="634680" imgH="393480" progId="Equation.DSMT4">
                  <p:embed/>
                </p:oleObj>
              </mc:Choice>
              <mc:Fallback>
                <p:oleObj name="Equation" r:id="rId7" imgW="6346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989138"/>
                        <a:ext cx="1014412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03273"/>
              </p:ext>
            </p:extLst>
          </p:nvPr>
        </p:nvGraphicFramePr>
        <p:xfrm>
          <a:off x="496888" y="2817813"/>
          <a:ext cx="283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9" imgW="1777680" imgH="457200" progId="Equation.DSMT4">
                  <p:embed/>
                </p:oleObj>
              </mc:Choice>
              <mc:Fallback>
                <p:oleObj name="Equation" r:id="rId9" imgW="17776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817813"/>
                        <a:ext cx="283845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46257"/>
              </p:ext>
            </p:extLst>
          </p:nvPr>
        </p:nvGraphicFramePr>
        <p:xfrm>
          <a:off x="493713" y="3738563"/>
          <a:ext cx="16970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11" imgW="1041120" imgH="457200" progId="Equation.DSMT4">
                  <p:embed/>
                </p:oleObj>
              </mc:Choice>
              <mc:Fallback>
                <p:oleObj name="Equation" r:id="rId11" imgW="10411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738563"/>
                        <a:ext cx="1697037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864220"/>
              </p:ext>
            </p:extLst>
          </p:nvPr>
        </p:nvGraphicFramePr>
        <p:xfrm>
          <a:off x="4786604" y="266851"/>
          <a:ext cx="3349690" cy="423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Слайд" r:id="rId13" imgW="4570444" imgH="3427645" progId="PowerPoint.Slide.12">
                  <p:embed/>
                </p:oleObj>
              </mc:Choice>
              <mc:Fallback>
                <p:oleObj name="Слайд" r:id="rId13" imgW="4570444" imgH="3427645" progId="PowerPoint.Slide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2" r="52989" b="24228"/>
                      <a:stretch>
                        <a:fillRect/>
                      </a:stretch>
                    </p:blipFill>
                    <p:spPr bwMode="auto">
                      <a:xfrm>
                        <a:off x="4786604" y="266851"/>
                        <a:ext cx="3349690" cy="4237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82208"/>
              </p:ext>
            </p:extLst>
          </p:nvPr>
        </p:nvGraphicFramePr>
        <p:xfrm>
          <a:off x="3335338" y="5170174"/>
          <a:ext cx="1800809" cy="64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15" imgW="1066337" imgH="393529" progId="Equation.DSMT4">
                  <p:embed/>
                </p:oleObj>
              </mc:Choice>
              <mc:Fallback>
                <p:oleObj name="Equation" r:id="rId15" imgW="1066337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170174"/>
                        <a:ext cx="1800809" cy="646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04902"/>
              </p:ext>
            </p:extLst>
          </p:nvPr>
        </p:nvGraphicFramePr>
        <p:xfrm>
          <a:off x="951723" y="1617767"/>
          <a:ext cx="1527654" cy="76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23" y="1617767"/>
                        <a:ext cx="1527654" cy="765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6329"/>
              </p:ext>
            </p:extLst>
          </p:nvPr>
        </p:nvGraphicFramePr>
        <p:xfrm>
          <a:off x="951723" y="2519271"/>
          <a:ext cx="1175726" cy="709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5" imgW="710891" imgH="431613" progId="Equation.DSMT4">
                  <p:embed/>
                </p:oleObj>
              </mc:Choice>
              <mc:Fallback>
                <p:oleObj name="Equation" r:id="rId5" imgW="710891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23" y="2519271"/>
                        <a:ext cx="1175726" cy="709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5057"/>
              </p:ext>
            </p:extLst>
          </p:nvPr>
        </p:nvGraphicFramePr>
        <p:xfrm>
          <a:off x="869764" y="3364792"/>
          <a:ext cx="1693728" cy="80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7" imgW="990170" imgH="469696" progId="Equation.DSMT4">
                  <p:embed/>
                </p:oleObj>
              </mc:Choice>
              <mc:Fallback>
                <p:oleObj name="Equation" r:id="rId7" imgW="990170" imgH="46969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64" y="3364792"/>
                        <a:ext cx="1693728" cy="802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28796"/>
              </p:ext>
            </p:extLst>
          </p:nvPr>
        </p:nvGraphicFramePr>
        <p:xfrm>
          <a:off x="951723" y="4303620"/>
          <a:ext cx="2169537" cy="64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9" imgW="1345616" imgH="393529" progId="Equation.DSMT4">
                  <p:embed/>
                </p:oleObj>
              </mc:Choice>
              <mc:Fallback>
                <p:oleObj name="Equation" r:id="rId9" imgW="1345616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23" y="4303620"/>
                        <a:ext cx="2169537" cy="641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39644"/>
              </p:ext>
            </p:extLst>
          </p:nvPr>
        </p:nvGraphicFramePr>
        <p:xfrm>
          <a:off x="4558969" y="1549972"/>
          <a:ext cx="3753678" cy="335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Слайд" r:id="rId11" imgW="4570444" imgH="3427645" progId="PowerPoint.Slide.12">
                  <p:embed/>
                </p:oleObj>
              </mc:Choice>
              <mc:Fallback>
                <p:oleObj name="Слайд" r:id="rId11" imgW="4570444" imgH="3427645" progId="PowerPoint.Slide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2" r="62480" b="56885"/>
                      <a:stretch>
                        <a:fillRect/>
                      </a:stretch>
                    </p:blipFill>
                    <p:spPr bwMode="auto">
                      <a:xfrm>
                        <a:off x="4558969" y="1549972"/>
                        <a:ext cx="3753678" cy="3356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168" y="340269"/>
            <a:ext cx="8741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1800" dirty="0">
                <a:ea typeface="Times New Roman" panose="02020603050405020304" pitchFamily="18" charset="0"/>
              </a:rPr>
              <a:t>При практическом расчете затухания учитывают поглощение и рассеяние энергии радиоволн:</a:t>
            </a:r>
          </a:p>
          <a:p>
            <a:pPr indent="457200" algn="just">
              <a:spcAft>
                <a:spcPts val="0"/>
              </a:spcAft>
              <a:tabLst>
                <a:tab pos="3355975" algn="l"/>
              </a:tabLst>
            </a:pPr>
            <a:r>
              <a:rPr lang="ru-RU" sz="1800" dirty="0">
                <a:ea typeface="Times New Roman" panose="02020603050405020304" pitchFamily="18" charset="0"/>
              </a:rPr>
              <a:t>- дипольными молекулами кислорода;</a:t>
            </a:r>
          </a:p>
          <a:p>
            <a:pPr indent="457200" algn="just">
              <a:spcAft>
                <a:spcPts val="0"/>
              </a:spcAft>
              <a:tabLst>
                <a:tab pos="3355975" algn="l"/>
              </a:tabLst>
            </a:pPr>
            <a:r>
              <a:rPr lang="ru-RU" sz="1800" dirty="0">
                <a:ea typeface="Times New Roman" panose="02020603050405020304" pitchFamily="18" charset="0"/>
              </a:rPr>
              <a:t>- водяными парами;</a:t>
            </a:r>
          </a:p>
          <a:p>
            <a:pPr indent="457200" algn="just">
              <a:spcAft>
                <a:spcPts val="0"/>
              </a:spcAft>
              <a:tabLst>
                <a:tab pos="3355975" algn="l"/>
              </a:tabLst>
            </a:pPr>
            <a:r>
              <a:rPr lang="ru-RU" sz="1800" dirty="0">
                <a:ea typeface="Times New Roman" panose="02020603050405020304" pitchFamily="18" charset="0"/>
              </a:rPr>
              <a:t>- дождем;</a:t>
            </a:r>
          </a:p>
          <a:p>
            <a:pPr indent="457200" algn="just">
              <a:spcAft>
                <a:spcPts val="0"/>
              </a:spcAft>
              <a:tabLst>
                <a:tab pos="450215" algn="l"/>
              </a:tabLst>
            </a:pPr>
            <a:r>
              <a:rPr lang="ru-RU" sz="1800" dirty="0">
                <a:ea typeface="Times New Roman" panose="02020603050405020304" pitchFamily="18" charset="0"/>
              </a:rPr>
              <a:t>- туманом.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05567"/>
              </p:ext>
            </p:extLst>
          </p:nvPr>
        </p:nvGraphicFramePr>
        <p:xfrm>
          <a:off x="2933258" y="1416597"/>
          <a:ext cx="1732789" cy="64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3" imgW="1079032" imgH="406224" progId="Equation.DSMT4">
                  <p:embed/>
                </p:oleObj>
              </mc:Choice>
              <mc:Fallback>
                <p:oleObj name="Equation" r:id="rId3" imgW="1079032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258" y="1416597"/>
                        <a:ext cx="1732789" cy="64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94938"/>
              </p:ext>
            </p:extLst>
          </p:nvPr>
        </p:nvGraphicFramePr>
        <p:xfrm>
          <a:off x="5031805" y="1548274"/>
          <a:ext cx="721239" cy="58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5" imgW="533169" imgH="431613" progId="Equation.DSMT4">
                  <p:embed/>
                </p:oleObj>
              </mc:Choice>
              <mc:Fallback>
                <p:oleObj name="Equation" r:id="rId5" imgW="533169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805" y="1548274"/>
                        <a:ext cx="721239" cy="588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211544"/>
              </p:ext>
            </p:extLst>
          </p:nvPr>
        </p:nvGraphicFramePr>
        <p:xfrm>
          <a:off x="6236781" y="1622754"/>
          <a:ext cx="671035" cy="394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7" imgW="418918" imgH="253890" progId="Equation.DSMT4">
                  <p:embed/>
                </p:oleObj>
              </mc:Choice>
              <mc:Fallback>
                <p:oleObj name="Equation" r:id="rId7" imgW="418918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781" y="1622754"/>
                        <a:ext cx="671035" cy="394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19838"/>
              </p:ext>
            </p:extLst>
          </p:nvPr>
        </p:nvGraphicFramePr>
        <p:xfrm>
          <a:off x="2933258" y="2397961"/>
          <a:ext cx="1470785" cy="36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9" imgW="952087" imgH="241195" progId="Equation.DSMT4">
                  <p:embed/>
                </p:oleObj>
              </mc:Choice>
              <mc:Fallback>
                <p:oleObj name="Equation" r:id="rId9" imgW="952087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258" y="2397961"/>
                        <a:ext cx="1470785" cy="365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30242"/>
              </p:ext>
            </p:extLst>
          </p:nvPr>
        </p:nvGraphicFramePr>
        <p:xfrm>
          <a:off x="4954548" y="2251535"/>
          <a:ext cx="1140245" cy="65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11" imgW="774364" imgH="457002" progId="Equation.DSMT4">
                  <p:embed/>
                </p:oleObj>
              </mc:Choice>
              <mc:Fallback>
                <p:oleObj name="Equation" r:id="rId11" imgW="774364" imgH="4570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48" y="2251535"/>
                        <a:ext cx="1140245" cy="658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" r="17903" b="4956"/>
          <a:stretch>
            <a:fillRect/>
          </a:stretch>
        </p:blipFill>
        <p:spPr bwMode="auto">
          <a:xfrm>
            <a:off x="131016" y="2909633"/>
            <a:ext cx="4418384" cy="38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5160"/>
              </p:ext>
            </p:extLst>
          </p:nvPr>
        </p:nvGraphicFramePr>
        <p:xfrm>
          <a:off x="4826324" y="2909632"/>
          <a:ext cx="4209579" cy="377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Слайд" r:id="rId14" imgW="4572049" imgH="3429015" progId="PowerPoint.Slide.8">
                  <p:embed/>
                </p:oleObj>
              </mc:Choice>
              <mc:Fallback>
                <p:oleObj name="Слайд" r:id="rId14" imgW="4572049" imgH="3429015" progId="PowerPoint.Slid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167" b="29733"/>
                      <a:stretch>
                        <a:fillRect/>
                      </a:stretch>
                    </p:blipFill>
                    <p:spPr bwMode="auto">
                      <a:xfrm>
                        <a:off x="4826324" y="2909632"/>
                        <a:ext cx="4209579" cy="3778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4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63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53405"/>
              </p:ext>
            </p:extLst>
          </p:nvPr>
        </p:nvGraphicFramePr>
        <p:xfrm>
          <a:off x="3490373" y="355116"/>
          <a:ext cx="2426936" cy="43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3" imgW="1371600" imgH="241200" progId="Equation.DSMT4">
                  <p:embed/>
                </p:oleObj>
              </mc:Choice>
              <mc:Fallback>
                <p:oleObj name="Equation" r:id="rId3" imgW="13716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373" y="355116"/>
                        <a:ext cx="2426936" cy="431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50040"/>
              </p:ext>
            </p:extLst>
          </p:nvPr>
        </p:nvGraphicFramePr>
        <p:xfrm>
          <a:off x="2464308" y="1038708"/>
          <a:ext cx="4366260" cy="380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Слайд" r:id="rId5" imgW="4570444" imgH="3427645" progId="PowerPoint.Slide.12">
                  <p:embed/>
                </p:oleObj>
              </mc:Choice>
              <mc:Fallback>
                <p:oleObj name="Слайд" r:id="rId5" imgW="4570444" imgH="3427645" progId="PowerPoint.Slide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2" r="34799" b="26335"/>
                      <a:stretch>
                        <a:fillRect/>
                      </a:stretch>
                    </p:blipFill>
                    <p:spPr bwMode="auto">
                      <a:xfrm>
                        <a:off x="2464308" y="1038708"/>
                        <a:ext cx="4366260" cy="3800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04106"/>
              </p:ext>
            </p:extLst>
          </p:nvPr>
        </p:nvGraphicFramePr>
        <p:xfrm>
          <a:off x="1287894" y="5403850"/>
          <a:ext cx="3796997" cy="54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7" imgW="2057400" imgH="304560" progId="Equation.DSMT4">
                  <p:embed/>
                </p:oleObj>
              </mc:Choice>
              <mc:Fallback>
                <p:oleObj name="Equation" r:id="rId7" imgW="205740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894" y="5403850"/>
                        <a:ext cx="3796997" cy="549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47836"/>
              </p:ext>
            </p:extLst>
          </p:nvPr>
        </p:nvGraphicFramePr>
        <p:xfrm>
          <a:off x="6607048" y="5280380"/>
          <a:ext cx="1220216" cy="76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9" imgW="685502" imgH="444307" progId="Equation.DSMT4">
                  <p:embed/>
                </p:oleObj>
              </mc:Choice>
              <mc:Fallback>
                <p:oleObj name="Equation" r:id="rId9" imgW="685502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048" y="5280380"/>
                        <a:ext cx="1220216" cy="760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</TotalTime>
  <Words>267</Words>
  <Application>Microsoft Office PowerPoint</Application>
  <PresentationFormat>Экран (4:3)</PresentationFormat>
  <Paragraphs>61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Слайд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545</cp:revision>
  <dcterms:created xsi:type="dcterms:W3CDTF">1601-01-01T00:00:00Z</dcterms:created>
  <dcterms:modified xsi:type="dcterms:W3CDTF">2020-02-10T17:06:40Z</dcterms:modified>
</cp:coreProperties>
</file>