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8" r:id="rId3"/>
    <p:sldId id="258" r:id="rId4"/>
    <p:sldId id="259" r:id="rId5"/>
    <p:sldId id="265" r:id="rId6"/>
    <p:sldId id="260" r:id="rId7"/>
    <p:sldId id="261" r:id="rId8"/>
    <p:sldId id="266" r:id="rId9"/>
    <p:sldId id="267" r:id="rId10"/>
    <p:sldId id="262" r:id="rId11"/>
    <p:sldId id="270" r:id="rId12"/>
    <p:sldId id="272" r:id="rId13"/>
    <p:sldId id="273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D"/>
    <a:srgbClr val="FFFF9B"/>
    <a:srgbClr val="FF9900"/>
    <a:srgbClr val="FCD904"/>
    <a:srgbClr val="EBE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6A2-1F4A-404A-8579-041A01CA47FC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C962-5CF0-4562-9A3B-15A14BF63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6A2-1F4A-404A-8579-041A01CA47FC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C962-5CF0-4562-9A3B-15A14BF63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6A2-1F4A-404A-8579-041A01CA47FC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C962-5CF0-4562-9A3B-15A14BF63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6A2-1F4A-404A-8579-041A01CA47FC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C962-5CF0-4562-9A3B-15A14BF63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6A2-1F4A-404A-8579-041A01CA47FC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C962-5CF0-4562-9A3B-15A14BF63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6A2-1F4A-404A-8579-041A01CA47FC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C962-5CF0-4562-9A3B-15A14BF63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6A2-1F4A-404A-8579-041A01CA47FC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C962-5CF0-4562-9A3B-15A14BF63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6A2-1F4A-404A-8579-041A01CA47FC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C962-5CF0-4562-9A3B-15A14BF63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6A2-1F4A-404A-8579-041A01CA47FC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C962-5CF0-4562-9A3B-15A14BF63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6A2-1F4A-404A-8579-041A01CA47FC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C962-5CF0-4562-9A3B-15A14BF63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6A2-1F4A-404A-8579-041A01CA47FC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CA0C962-5CF0-4562-9A3B-15A14BF63C1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A4B6A2-1F4A-404A-8579-041A01CA47FC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A0C962-5CF0-4562-9A3B-15A14BF63C17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85720" y="285728"/>
            <a:ext cx="8572560" cy="6143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2357430"/>
            <a:ext cx="8143932" cy="2071702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1. Общие сведения о радиоприёмных устройствах. Структурные схемы и показатели качества радиоприёмников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4282" y="714356"/>
            <a:ext cx="8715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Ослабление помех по паразитным</a:t>
            </a:r>
            <a:br>
              <a:rPr lang="ru-RU" sz="3200" dirty="0" smtClean="0"/>
            </a:br>
            <a:r>
              <a:rPr lang="ru-RU" sz="3200" dirty="0" smtClean="0"/>
              <a:t>каналам приёма</a:t>
            </a:r>
            <a:endParaRPr lang="ru-RU" sz="3200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" name="Picture 14" descr="Рис 1.8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785926"/>
            <a:ext cx="8245583" cy="277707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71472" y="4786322"/>
            <a:ext cx="8143932" cy="1714512"/>
            <a:chOff x="571472" y="4429132"/>
            <a:chExt cx="8143932" cy="1714512"/>
          </a:xfrm>
        </p:grpSpPr>
        <p:sp>
          <p:nvSpPr>
            <p:cNvPr id="8" name="Rectangle 7"/>
            <p:cNvSpPr/>
            <p:nvPr/>
          </p:nvSpPr>
          <p:spPr>
            <a:xfrm>
              <a:off x="571472" y="4429132"/>
              <a:ext cx="8143932" cy="1714512"/>
            </a:xfrm>
            <a:prstGeom prst="rect">
              <a:avLst/>
            </a:prstGeom>
            <a:solidFill>
              <a:srgbClr val="FFFF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348" y="4572008"/>
              <a:ext cx="78581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2600" b="1" dirty="0" smtClean="0">
                  <a:solidFill>
                    <a:schemeClr val="bg1"/>
                  </a:solidFill>
                </a:rPr>
                <a:t>Помехи по паразитным каналам приёма ослабляются </a:t>
              </a:r>
              <a:r>
                <a:rPr lang="ru-RU" sz="2600" b="1" i="1" u="sng" dirty="0" smtClean="0">
                  <a:solidFill>
                    <a:schemeClr val="bg1"/>
                  </a:solidFill>
                </a:rPr>
                <a:t>до преобразователя частоты</a:t>
              </a:r>
              <a:r>
                <a:rPr lang="ru-RU" sz="2600" b="1" dirty="0" smtClean="0">
                  <a:solidFill>
                    <a:schemeClr val="bg1"/>
                  </a:solidFill>
                </a:rPr>
                <a:t> в </a:t>
              </a:r>
              <a:r>
                <a:rPr lang="ru-RU" sz="3200" b="1" i="1" dirty="0" err="1" smtClean="0">
                  <a:solidFill>
                    <a:schemeClr val="bg1"/>
                  </a:solidFill>
                </a:rPr>
                <a:t>преселекторе</a:t>
              </a:r>
              <a:r>
                <a:rPr lang="ru-RU" sz="2600" b="1" dirty="0" smtClean="0">
                  <a:solidFill>
                    <a:schemeClr val="bg1"/>
                  </a:solidFill>
                </a:rPr>
                <a:t> </a:t>
              </a:r>
              <a:r>
                <a:rPr lang="ru-RU" sz="3200" b="1" dirty="0" smtClean="0">
                  <a:solidFill>
                    <a:schemeClr val="bg1"/>
                  </a:solidFill>
                </a:rPr>
                <a:t>(ВЦ + УРЧ) </a:t>
              </a:r>
              <a:endParaRPr lang="ru-RU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15404" y="6058935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7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2844" y="642918"/>
            <a:ext cx="885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Приёмник прямого усиления сигнала с АМ</a:t>
            </a:r>
            <a:endParaRPr lang="ru-RU" sz="3200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65" y="1357298"/>
            <a:ext cx="890719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01090" y="6000768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8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2844" y="642918"/>
            <a:ext cx="885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Избирательность по зеркальному каналу</a:t>
            </a:r>
            <a:endParaRPr lang="ru-RU" sz="3200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501090" y="6000768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9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357298"/>
            <a:ext cx="5929354" cy="208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844" y="3500438"/>
            <a:ext cx="885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Избирательность по соседнему каналу</a:t>
            </a:r>
            <a:endParaRPr lang="ru-RU" sz="3200" dirty="0"/>
          </a:p>
        </p:txBody>
      </p:sp>
      <p:pic>
        <p:nvPicPr>
          <p:cNvPr id="9" name="Picture 8" descr="Рис 1.12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4143380"/>
            <a:ext cx="6000792" cy="247427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4982" y="1223950"/>
            <a:ext cx="8929718" cy="5429288"/>
          </a:xfrm>
          <a:prstGeom prst="rect">
            <a:avLst/>
          </a:prstGeom>
          <a:solidFill>
            <a:srgbClr val="FF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7190" y="451616"/>
            <a:ext cx="87154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 smtClean="0"/>
              <a:t>Линейный динамический диапазон</a:t>
            </a:r>
            <a:endParaRPr lang="ru-RU" sz="3200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58214" y="6000768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10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71736" y="1357298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Нижняя граница (точка А)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Рис 1.13б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1956394"/>
            <a:ext cx="5786478" cy="4115812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4982" y="1223950"/>
            <a:ext cx="8929718" cy="5429288"/>
          </a:xfrm>
          <a:prstGeom prst="rect">
            <a:avLst/>
          </a:prstGeom>
          <a:solidFill>
            <a:srgbClr val="FF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7190" y="451616"/>
            <a:ext cx="87154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 smtClean="0"/>
              <a:t>Линейный динамический диапазон</a:t>
            </a:r>
            <a:endParaRPr lang="ru-RU" sz="3200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58214" y="6000768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</a:t>
            </a:r>
            <a:r>
              <a:rPr lang="en-US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71736" y="1357298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Верхняя граница (точка Б)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Рис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001127"/>
            <a:ext cx="3857652" cy="371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4982" y="1223950"/>
            <a:ext cx="8929718" cy="5429288"/>
          </a:xfrm>
          <a:prstGeom prst="rect">
            <a:avLst/>
          </a:prstGeom>
          <a:solidFill>
            <a:srgbClr val="FF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7190" y="451616"/>
            <a:ext cx="87154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 smtClean="0"/>
              <a:t>Линейный динамический диапазон</a:t>
            </a:r>
            <a:endParaRPr lang="ru-RU" sz="3200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58214" y="6000768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</a:t>
            </a:r>
            <a:r>
              <a:rPr lang="en-US" sz="3200" dirty="0" smtClean="0">
                <a:solidFill>
                  <a:srgbClr val="C00000"/>
                </a:solidFill>
              </a:rPr>
              <a:t>2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8" name="Picture 7" descr="Рис 1.14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1386319"/>
            <a:ext cx="5286412" cy="503861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4982" y="1223950"/>
            <a:ext cx="8929718" cy="5429288"/>
          </a:xfrm>
          <a:prstGeom prst="rect">
            <a:avLst/>
          </a:prstGeom>
          <a:solidFill>
            <a:srgbClr val="FF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58214" y="6000768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</a:t>
            </a:r>
            <a:r>
              <a:rPr lang="en-US" sz="3200" dirty="0" smtClean="0">
                <a:solidFill>
                  <a:srgbClr val="C00000"/>
                </a:solidFill>
              </a:rPr>
              <a:t>3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285728"/>
            <a:ext cx="83582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 smtClean="0"/>
              <a:t>Динамический диапазон по интермодуляционным искажениям</a:t>
            </a:r>
            <a:endParaRPr lang="ru-RU" sz="3200" dirty="0"/>
          </a:p>
        </p:txBody>
      </p:sp>
      <p:pic>
        <p:nvPicPr>
          <p:cNvPr id="45058" name="Picture 2" descr="Рис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982067"/>
            <a:ext cx="6715172" cy="4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71736" y="1357298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Определение точки 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IP3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4982" y="1214422"/>
            <a:ext cx="8929718" cy="5429288"/>
          </a:xfrm>
          <a:prstGeom prst="rect">
            <a:avLst/>
          </a:prstGeom>
          <a:solidFill>
            <a:srgbClr val="FF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58214" y="6000768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</a:t>
            </a:r>
            <a:r>
              <a:rPr lang="en-US" sz="3200" dirty="0" smtClean="0">
                <a:solidFill>
                  <a:srgbClr val="C00000"/>
                </a:solidFill>
              </a:rPr>
              <a:t>4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285728"/>
            <a:ext cx="83582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 smtClean="0"/>
              <a:t>Динамический диапазон по интермодуляционным искажениям</a:t>
            </a:r>
            <a:endParaRPr lang="ru-RU" sz="3200" dirty="0"/>
          </a:p>
        </p:txBody>
      </p:sp>
      <p:pic>
        <p:nvPicPr>
          <p:cNvPr id="9" name="Picture 8" descr="Рис 1.16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1585078"/>
            <a:ext cx="6357982" cy="4915756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8143932" cy="1000132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solidFill>
                  <a:srgbClr val="FFC000"/>
                </a:solidFill>
              </a:rPr>
              <a:t>Структурные схемы радиоприёмных устройств</a:t>
            </a:r>
            <a:endParaRPr lang="ru-RU" sz="4400" dirty="0">
              <a:solidFill>
                <a:srgbClr val="FFC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4897" y="1928802"/>
            <a:ext cx="5393185" cy="287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71538" y="1285860"/>
            <a:ext cx="764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Укрупнённая структурная схема РПУ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8501090" y="6000768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1857356" y="4929198"/>
            <a:ext cx="5572164" cy="1643074"/>
            <a:chOff x="1857356" y="4786322"/>
            <a:chExt cx="5572164" cy="1643074"/>
          </a:xfrm>
        </p:grpSpPr>
        <p:sp>
          <p:nvSpPr>
            <p:cNvPr id="15" name="Rectangle 14"/>
            <p:cNvSpPr/>
            <p:nvPr/>
          </p:nvSpPr>
          <p:spPr>
            <a:xfrm>
              <a:off x="1857356" y="4786322"/>
              <a:ext cx="5572164" cy="1643074"/>
            </a:xfrm>
            <a:prstGeom prst="rect">
              <a:avLst/>
            </a:prstGeom>
            <a:solidFill>
              <a:srgbClr val="FFFF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5984" y="4857760"/>
              <a:ext cx="4857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 smtClean="0">
                  <a:solidFill>
                    <a:schemeClr val="bg1"/>
                  </a:solidFill>
                </a:rPr>
                <a:t>БВЧ – блок высокой частоты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5984" y="5324789"/>
              <a:ext cx="4857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 smtClean="0">
                  <a:solidFill>
                    <a:schemeClr val="bg1"/>
                  </a:solidFill>
                </a:rPr>
                <a:t>ДМ –  демодулятор сигнала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5984" y="5786454"/>
              <a:ext cx="4857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 smtClean="0">
                  <a:solidFill>
                    <a:schemeClr val="bg1"/>
                  </a:solidFill>
                </a:rPr>
                <a:t>БНЧ – блок низкой частоты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71670" y="4929198"/>
            <a:ext cx="5572164" cy="1643074"/>
          </a:xfrm>
          <a:prstGeom prst="rect">
            <a:avLst/>
          </a:prstGeom>
          <a:solidFill>
            <a:srgbClr val="FFFF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7158" y="571480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Структурная схема БВЧ прямого усиления</a:t>
            </a:r>
            <a:endParaRPr lang="ru-RU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428736"/>
            <a:ext cx="718117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501090" y="6000768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2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7422" y="5143512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ВЦ –  входная цепь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7422" y="5786454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УРЧ –  усилитель радиочастоты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71670" y="5214950"/>
            <a:ext cx="5572164" cy="1500198"/>
          </a:xfrm>
          <a:prstGeom prst="rect">
            <a:avLst/>
          </a:prstGeom>
          <a:solidFill>
            <a:srgbClr val="FFFF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501090" y="6000768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3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6" y="500042"/>
            <a:ext cx="8929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Структурная схема БВЧ с преобразованием </a:t>
            </a:r>
            <a:r>
              <a:rPr lang="ru-RU" sz="3200" dirty="0" smtClean="0"/>
              <a:t>частоты</a:t>
            </a:r>
            <a:endParaRPr lang="ru-RU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419237"/>
            <a:ext cx="86106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143108" y="5312647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ПЧ –  преобразователь  частоты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5741275"/>
            <a:ext cx="53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УПЧ –  усилитель  промежуточной 	  частоты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14480" y="5143512"/>
            <a:ext cx="5929354" cy="1500198"/>
          </a:xfrm>
          <a:prstGeom prst="rect">
            <a:avLst/>
          </a:prstGeom>
          <a:solidFill>
            <a:srgbClr val="FFFF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501090" y="6000768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4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6" y="642918"/>
            <a:ext cx="8929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Структурная  схема  преобразователя  частоты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857356" y="5214950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ПЭ –  преобразовательный  элемент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5643578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Г –  гетеродин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643042" y="1428736"/>
            <a:ext cx="6000792" cy="3571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785919" y="1514320"/>
          <a:ext cx="5716618" cy="3414878"/>
        </p:xfrm>
        <a:graphic>
          <a:graphicData uri="http://schemas.openxmlformats.org/presentationml/2006/ole">
            <p:oleObj spid="_x0000_s21507" name="Visio" r:id="rId3" imgW="4018490" imgH="2399107" progId="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57356" y="6039169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См –  смеситель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0100" y="4429132"/>
            <a:ext cx="7286676" cy="2286016"/>
          </a:xfrm>
          <a:prstGeom prst="rect">
            <a:avLst/>
          </a:prstGeom>
          <a:solidFill>
            <a:srgbClr val="FFFF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501090" y="6000768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5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22956"/>
            <a:ext cx="8715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Типы радиоприёмников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с преобразованием частоты</a:t>
            </a:r>
            <a:endParaRPr lang="ru-RU" sz="3200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2" name="Group 11"/>
          <p:cNvGrpSpPr/>
          <p:nvPr/>
        </p:nvGrpSpPr>
        <p:grpSpPr>
          <a:xfrm>
            <a:off x="1000100" y="1500174"/>
            <a:ext cx="7286676" cy="2786082"/>
            <a:chOff x="1071538" y="1785926"/>
            <a:chExt cx="7286676" cy="2786082"/>
          </a:xfrm>
        </p:grpSpPr>
        <p:sp>
          <p:nvSpPr>
            <p:cNvPr id="9" name="Rectangle 8"/>
            <p:cNvSpPr/>
            <p:nvPr/>
          </p:nvSpPr>
          <p:spPr>
            <a:xfrm>
              <a:off x="1071538" y="1785926"/>
              <a:ext cx="7286676" cy="278608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1285853" y="2000239"/>
            <a:ext cx="6849240" cy="2336423"/>
          </p:xfrm>
          <a:graphic>
            <a:graphicData uri="http://schemas.openxmlformats.org/presentationml/2006/ole">
              <p:oleObj spid="_x0000_s5123" name="Visio" r:id="rId3" imgW="7259044" imgH="2471116" progId="">
                <p:embed/>
              </p:oleObj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1214414" y="4405978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Супергетеродинный  приёмник</a:t>
            </a:r>
            <a:r>
              <a:rPr lang="ru-RU" sz="26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ru-RU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245684" y="4929188"/>
          <a:ext cx="2683638" cy="714390"/>
        </p:xfrm>
        <a:graphic>
          <a:graphicData uri="http://schemas.openxmlformats.org/presentationml/2006/ole">
            <p:oleObj spid="_x0000_s5125" name="Equation" r:id="rId4" imgW="1002960" imgH="266400" progId="">
              <p:embed/>
            </p:oleObj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347766" y="5626570"/>
            <a:ext cx="6079600" cy="575878"/>
            <a:chOff x="500034" y="5626570"/>
            <a:chExt cx="7856107" cy="575878"/>
          </a:xfrm>
        </p:grpSpPr>
        <p:sp>
          <p:nvSpPr>
            <p:cNvPr id="15" name="TextBox 14"/>
            <p:cNvSpPr txBox="1"/>
            <p:nvPr/>
          </p:nvSpPr>
          <p:spPr>
            <a:xfrm>
              <a:off x="1712407" y="5643578"/>
              <a:ext cx="6643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- верхняя настройка гетеродина</a:t>
              </a:r>
              <a:endPara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500034" y="5626570"/>
            <a:ext cx="1212373" cy="575878"/>
          </p:xfrm>
          <a:graphic>
            <a:graphicData uri="http://schemas.openxmlformats.org/presentationml/2006/ole">
              <p:oleObj spid="_x0000_s5126" name="Equation" r:id="rId5" imgW="507960" imgH="241200" progId="">
                <p:embed/>
              </p:oleObj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2295508" y="6143644"/>
            <a:ext cx="484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нижняя настройка гетеродина</a:t>
            </a:r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285852" y="6124195"/>
          <a:ext cx="1071570" cy="508996"/>
        </p:xfrm>
        <a:graphic>
          <a:graphicData uri="http://schemas.openxmlformats.org/presentationml/2006/ole">
            <p:oleObj spid="_x0000_s5127" name="Equation" r:id="rId6" imgW="507960" imgH="241200" progId="">
              <p:embed/>
            </p:oleObj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000" cy="6715148"/>
            <a:chOff x="0" y="0"/>
            <a:chExt cx="9144000" cy="6715148"/>
          </a:xfrm>
        </p:grpSpPr>
        <p:sp>
          <p:nvSpPr>
            <p:cNvPr id="2355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2844" y="642918"/>
              <a:ext cx="88583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Паразитные каналы приёма</a:t>
              </a:r>
              <a:r>
                <a:rPr lang="en-US" sz="3200" dirty="0" smtClean="0"/>
                <a:t> </a:t>
              </a:r>
              <a:r>
                <a:rPr lang="ru-RU" sz="3200" dirty="0" smtClean="0"/>
                <a:t>супергетеродинного</a:t>
              </a:r>
              <a:r>
                <a:rPr lang="en-US" sz="3200" dirty="0" smtClean="0"/>
                <a:t> </a:t>
              </a:r>
              <a:r>
                <a:rPr lang="ru-RU" sz="3200" dirty="0" smtClean="0"/>
                <a:t>приёмника</a:t>
              </a:r>
              <a:endParaRPr lang="ru-RU" sz="3200" dirty="0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ru-R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472" y="1714488"/>
              <a:ext cx="8072494" cy="50006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1538" y="1714488"/>
              <a:ext cx="435771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>
                  <a:solidFill>
                    <a:schemeClr val="bg1"/>
                  </a:solidFill>
                </a:rPr>
                <a:t>1) </a:t>
              </a:r>
              <a:r>
                <a:rPr lang="ru-RU" sz="2600" b="1" dirty="0" smtClean="0">
                  <a:solidFill>
                    <a:schemeClr val="bg1"/>
                  </a:solidFill>
                </a:rPr>
                <a:t>Зеркальный канал: </a:t>
              </a:r>
            </a:p>
            <a:p>
              <a:r>
                <a:rPr lang="ru-RU" sz="2600" b="1" dirty="0" smtClean="0">
                  <a:solidFill>
                    <a:schemeClr val="bg1"/>
                  </a:solidFill>
                </a:rPr>
                <a:t>при </a:t>
              </a:r>
              <a:endParaRPr lang="ru-RU" sz="26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928794" y="2143116"/>
            <a:ext cx="4842745" cy="500066"/>
          </p:xfrm>
          <a:graphic>
            <a:graphicData uri="http://schemas.openxmlformats.org/presentationml/2006/ole">
              <p:oleObj spid="_x0000_s4100" name="Equation" r:id="rId3" imgW="2336760" imgH="241200" progId="">
                <p:embed/>
              </p:oleObj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142976" y="4508193"/>
              <a:ext cx="5715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>
                  <a:solidFill>
                    <a:schemeClr val="bg1"/>
                  </a:solidFill>
                </a:rPr>
                <a:t>2) </a:t>
              </a:r>
              <a:r>
                <a:rPr lang="ru-RU" sz="2600" b="1" dirty="0" smtClean="0">
                  <a:solidFill>
                    <a:schemeClr val="bg1"/>
                  </a:solidFill>
                </a:rPr>
                <a:t>Канал прямого прохождения:</a:t>
              </a:r>
              <a:endParaRPr lang="ru-RU" sz="26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6677541" y="4572008"/>
            <a:ext cx="394789" cy="500066"/>
          </p:xfrm>
          <a:graphic>
            <a:graphicData uri="http://schemas.openxmlformats.org/presentationml/2006/ole">
              <p:oleObj spid="_x0000_s4101" name="Equation" r:id="rId4" imgW="190440" imgH="241200" progId="">
                <p:embed/>
              </p:oleObj>
            </a:graphicData>
          </a:graphic>
        </p:graphicFrame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28662" y="2706052"/>
              <a:ext cx="7358114" cy="1723080"/>
            </a:xfrm>
            <a:prstGeom prst="rect">
              <a:avLst/>
            </a:prstGeom>
            <a:noFill/>
            <a:ln w="50800" cmpd="thickThin">
              <a:solidFill>
                <a:srgbClr val="C00000"/>
              </a:solidFill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1142976" y="5151135"/>
              <a:ext cx="50720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>
                  <a:solidFill>
                    <a:schemeClr val="bg1"/>
                  </a:solidFill>
                </a:rPr>
                <a:t>3) </a:t>
              </a:r>
              <a:r>
                <a:rPr lang="ru-RU" sz="2600" b="1" dirty="0" smtClean="0">
                  <a:solidFill>
                    <a:schemeClr val="bg1"/>
                  </a:solidFill>
                </a:rPr>
                <a:t>Комбинационные каналы :</a:t>
              </a:r>
              <a:endParaRPr lang="ru-RU" sz="26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6196040" y="5000625"/>
            <a:ext cx="2376488" cy="928688"/>
          </p:xfrm>
          <a:graphic>
            <a:graphicData uri="http://schemas.openxmlformats.org/presentationml/2006/ole">
              <p:oleObj spid="_x0000_s4103" name="Equation" r:id="rId6" imgW="1269720" imgH="495000" progId="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214414" y="5681979"/>
              <a:ext cx="4786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– </a:t>
              </a:r>
              <a:r>
                <a:rPr lang="ru-RU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номер гармоники сигнала</a:t>
              </a:r>
              <a:endPara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4414" y="6110607"/>
              <a:ext cx="5929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– </a:t>
              </a:r>
              <a:r>
                <a:rPr lang="ru-RU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номер гармоники колебания гетеродина </a:t>
              </a:r>
              <a:endPara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01090" y="6000768"/>
              <a:ext cx="2857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dirty="0" smtClean="0">
                  <a:solidFill>
                    <a:srgbClr val="C00000"/>
                  </a:solidFill>
                </a:rPr>
                <a:t>6</a:t>
              </a:r>
              <a:endParaRPr lang="ru-RU" sz="32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501090" y="6000768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6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642918"/>
            <a:ext cx="885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Преобразование частоты сигнала и помехи, действующей по зеркальному каналу</a:t>
            </a:r>
            <a:endParaRPr lang="ru-RU" sz="3200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500034" y="1714488"/>
            <a:ext cx="8072494" cy="4214842"/>
            <a:chOff x="785786" y="1714488"/>
            <a:chExt cx="8072494" cy="4214842"/>
          </a:xfrm>
        </p:grpSpPr>
        <p:sp>
          <p:nvSpPr>
            <p:cNvPr id="15" name="Rectangle 14"/>
            <p:cNvSpPr/>
            <p:nvPr/>
          </p:nvSpPr>
          <p:spPr>
            <a:xfrm>
              <a:off x="785786" y="1714488"/>
              <a:ext cx="8072494" cy="421484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85852" y="1925539"/>
              <a:ext cx="16430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600" b="1" dirty="0" smtClean="0">
                  <a:solidFill>
                    <a:srgbClr val="FF0000"/>
                  </a:solidFill>
                </a:rPr>
                <a:t>Сигнал:</a:t>
              </a:r>
              <a:endParaRPr lang="ru-RU" sz="26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968592" y="1785926"/>
            <a:ext cx="3571902" cy="714380"/>
          </p:xfrm>
          <a:graphic>
            <a:graphicData uri="http://schemas.openxmlformats.org/presentationml/2006/ole">
              <p:oleObj spid="_x0000_s37890" name="Equation" r:id="rId3" imgW="1396800" imgH="279360" progId="">
                <p:embed/>
              </p:oleObj>
            </a:graphicData>
          </a:graphic>
        </p:graphicFrame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00166" y="2706052"/>
              <a:ext cx="6786610" cy="1723080"/>
            </a:xfrm>
            <a:prstGeom prst="rect">
              <a:avLst/>
            </a:prstGeom>
            <a:noFill/>
            <a:ln w="50800" cmpd="thickThin">
              <a:solidFill>
                <a:srgbClr val="C00000"/>
              </a:solidFill>
              <a:miter lim="800000"/>
              <a:headEnd/>
              <a:tailEnd/>
            </a:ln>
            <a:effectLst/>
          </p:spPr>
        </p:pic>
        <p:sp>
          <p:nvSpPr>
            <p:cNvPr id="18" name="Circular Arrow 17"/>
            <p:cNvSpPr/>
            <p:nvPr/>
          </p:nvSpPr>
          <p:spPr>
            <a:xfrm flipH="1">
              <a:off x="2786050" y="2779936"/>
              <a:ext cx="2428892" cy="1500198"/>
            </a:xfrm>
            <a:prstGeom prst="circularArrow">
              <a:avLst>
                <a:gd name="adj1" fmla="val 5436"/>
                <a:gd name="adj2" fmla="val 742615"/>
                <a:gd name="adj3" fmla="val 20223103"/>
                <a:gd name="adj4" fmla="val 11299672"/>
                <a:gd name="adj5" fmla="val 1195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501090" y="6000768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6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642918"/>
            <a:ext cx="885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Преобразование частоты сигнала и помехи, действующей по зеркальному каналу</a:t>
            </a:r>
            <a:endParaRPr lang="ru-RU" sz="3200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500034" y="1714488"/>
            <a:ext cx="8072494" cy="4214842"/>
            <a:chOff x="785786" y="1714488"/>
            <a:chExt cx="8072494" cy="4214842"/>
          </a:xfrm>
        </p:grpSpPr>
        <p:sp>
          <p:nvSpPr>
            <p:cNvPr id="15" name="Rectangle 14"/>
            <p:cNvSpPr/>
            <p:nvPr/>
          </p:nvSpPr>
          <p:spPr>
            <a:xfrm>
              <a:off x="785786" y="1714488"/>
              <a:ext cx="8072494" cy="421484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85852" y="1925539"/>
              <a:ext cx="16430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600" b="1" dirty="0" smtClean="0">
                  <a:solidFill>
                    <a:srgbClr val="FF0000"/>
                  </a:solidFill>
                </a:rPr>
                <a:t>Сигнал:</a:t>
              </a:r>
              <a:endParaRPr lang="ru-RU" sz="26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968592" y="1785926"/>
            <a:ext cx="3571902" cy="714380"/>
          </p:xfrm>
          <a:graphic>
            <a:graphicData uri="http://schemas.openxmlformats.org/presentationml/2006/ole">
              <p:oleObj spid="_x0000_s38914" name="Equation" r:id="rId3" imgW="1396800" imgH="279360" progId="">
                <p:embed/>
              </p:oleObj>
            </a:graphicData>
          </a:graphic>
        </p:graphicFrame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00166" y="2706052"/>
              <a:ext cx="6786610" cy="1723080"/>
            </a:xfrm>
            <a:prstGeom prst="rect">
              <a:avLst/>
            </a:prstGeom>
            <a:noFill/>
            <a:ln w="50800" cmpd="thickThin">
              <a:solidFill>
                <a:srgbClr val="C00000"/>
              </a:solidFill>
              <a:miter lim="800000"/>
              <a:headEnd/>
              <a:tailEnd/>
            </a:ln>
            <a:effectLst/>
          </p:spPr>
        </p:pic>
        <p:sp>
          <p:nvSpPr>
            <p:cNvPr id="18" name="Circular Arrow 17"/>
            <p:cNvSpPr/>
            <p:nvPr/>
          </p:nvSpPr>
          <p:spPr>
            <a:xfrm flipH="1">
              <a:off x="2786050" y="2779936"/>
              <a:ext cx="2428892" cy="1500198"/>
            </a:xfrm>
            <a:prstGeom prst="circularArrow">
              <a:avLst>
                <a:gd name="adj1" fmla="val 5436"/>
                <a:gd name="adj2" fmla="val 742615"/>
                <a:gd name="adj3" fmla="val 20223103"/>
                <a:gd name="adj4" fmla="val 11299672"/>
                <a:gd name="adj5" fmla="val 1195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5786" y="4969479"/>
              <a:ext cx="16430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600" b="1" dirty="0" smtClean="0">
                  <a:solidFill>
                    <a:schemeClr val="bg1"/>
                  </a:solidFill>
                </a:rPr>
                <a:t>Помеха:</a:t>
              </a:r>
              <a:endParaRPr lang="ru-RU" sz="26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8915" name="Object 4"/>
            <p:cNvGraphicFramePr>
              <a:graphicFrameLocks noChangeAspect="1"/>
            </p:cNvGraphicFramePr>
            <p:nvPr/>
          </p:nvGraphicFramePr>
          <p:xfrm>
            <a:off x="2285984" y="4857760"/>
            <a:ext cx="6310333" cy="675647"/>
          </p:xfrm>
          <a:graphic>
            <a:graphicData uri="http://schemas.openxmlformats.org/presentationml/2006/ole">
              <p:oleObj spid="_x0000_s38915" name="Equation" r:id="rId5" imgW="2730240" imgH="291960" progId="">
                <p:embed/>
              </p:oleObj>
            </a:graphicData>
          </a:graphic>
        </p:graphicFrame>
        <p:sp>
          <p:nvSpPr>
            <p:cNvPr id="13" name="Circular Arrow 12"/>
            <p:cNvSpPr/>
            <p:nvPr/>
          </p:nvSpPr>
          <p:spPr>
            <a:xfrm flipH="1">
              <a:off x="2714612" y="2428868"/>
              <a:ext cx="4357718" cy="1500198"/>
            </a:xfrm>
            <a:prstGeom prst="circularArrow">
              <a:avLst>
                <a:gd name="adj1" fmla="val 5272"/>
                <a:gd name="adj2" fmla="val 530721"/>
                <a:gd name="adj3" fmla="val 20950586"/>
                <a:gd name="adj4" fmla="val 11098932"/>
                <a:gd name="adj5" fmla="val 11958"/>
              </a:avLst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610</TotalTime>
  <Words>237</Words>
  <Application>Microsoft Office PowerPoint</Application>
  <PresentationFormat>Экран (4:3)</PresentationFormat>
  <Paragraphs>61</Paragraphs>
  <Slides>17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Flow</vt:lpstr>
      <vt:lpstr>Visio</vt:lpstr>
      <vt:lpstr>Equation</vt:lpstr>
      <vt:lpstr>1. Общие сведения о радиоприёмных устройствах. Структурные схемы и показатели качества радиоприёмников</vt:lpstr>
      <vt:lpstr>Структурные схемы радиоприёмных устройств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Lishak</dc:creator>
  <cp:lastModifiedBy>Microsoft Office</cp:lastModifiedBy>
  <cp:revision>84</cp:revision>
  <dcterms:created xsi:type="dcterms:W3CDTF">2011-09-14T17:04:34Z</dcterms:created>
  <dcterms:modified xsi:type="dcterms:W3CDTF">2015-02-08T19:34:39Z</dcterms:modified>
</cp:coreProperties>
</file>