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8" r:id="rId3"/>
    <p:sldId id="289" r:id="rId4"/>
    <p:sldId id="290" r:id="rId5"/>
    <p:sldId id="297" r:id="rId6"/>
    <p:sldId id="292" r:id="rId7"/>
    <p:sldId id="291" r:id="rId8"/>
    <p:sldId id="293" r:id="rId9"/>
    <p:sldId id="294" r:id="rId10"/>
    <p:sldId id="295" r:id="rId11"/>
    <p:sldId id="29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500" autoAdjust="0"/>
    <p:restoredTop sz="87990" autoAdjust="0"/>
  </p:normalViewPr>
  <p:slideViewPr>
    <p:cSldViewPr snapToGrid="0">
      <p:cViewPr varScale="1">
        <p:scale>
          <a:sx n="63" d="100"/>
          <a:sy n="63" d="100"/>
        </p:scale>
        <p:origin x="-15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png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A4BF175-0858-46CF-B9E9-B7587A091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4166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1D368E-580E-44AF-8D04-BEE401B48FBA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646240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8CDCD02-AA45-47A0-B33E-E409184F5971}" type="slidenum">
              <a:rPr lang="en-GB" altLang="zh-CN" sz="1300"/>
              <a:pPr algn="r" defTabSz="947738"/>
              <a:t>1</a:t>
            </a:fld>
            <a:endParaRPr lang="en-GB" altLang="zh-CN" sz="1300"/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63613" y="3951288"/>
            <a:ext cx="7713662" cy="1081087"/>
          </a:xfrm>
        </p:spPr>
        <p:txBody>
          <a:bodyPr anchor="b"/>
          <a:lstStyle>
            <a:lvl1pPr>
              <a:lnSpc>
                <a:spcPct val="110000"/>
              </a:lnSpc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60438" y="5075238"/>
            <a:ext cx="7740650" cy="757237"/>
          </a:xfrm>
        </p:spPr>
        <p:txBody>
          <a:bodyPr tIns="45720" bIns="45720"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271463"/>
            <a:ext cx="2133600" cy="5530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71463"/>
            <a:ext cx="6249988" cy="5530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zh-CN" sz="1000" smtClean="0">
                <a:ea typeface="宋体" charset="-122"/>
              </a:rPr>
              <a:t>Page </a:t>
            </a:r>
            <a:r>
              <a:rPr lang="de-DE" altLang="zh-CN" sz="1000" smtClean="0">
                <a:ea typeface="宋体" charset="-122"/>
                <a:sym typeface="Wingdings" pitchFamily="2" charset="2"/>
              </a:rPr>
              <a:t></a:t>
            </a:r>
            <a:r>
              <a:rPr lang="de-DE" altLang="zh-CN" sz="1000" smtClean="0">
                <a:ea typeface="宋体" charset="-122"/>
              </a:rPr>
              <a:t> </a:t>
            </a:r>
            <a:fld id="{34A3084A-235B-47D0-83B4-1D447041B38A}" type="slidenum">
              <a:rPr lang="de-DE" altLang="zh-CN" sz="1000" smtClean="0">
                <a:ea typeface="宋体" charset="-122"/>
              </a:rPr>
              <a:pPr eaLnBrk="1" hangingPunct="1">
                <a:defRPr/>
              </a:pPr>
              <a:t>‹#›</a:t>
            </a:fld>
            <a:endParaRPr lang="de-DE" altLang="zh-CN" sz="1000" smtClean="0">
              <a:ea typeface="宋体" charset="-122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1150" y="271463"/>
            <a:ext cx="85201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42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7.wmf"/><Relationship Id="rId1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6.wmf"/><Relationship Id="rId5" Type="http://schemas.openxmlformats.org/officeDocument/2006/relationships/image" Target="../media/image9.png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image" Target="../media/image5.wmf"/><Relationship Id="rId1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4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7.wmf"/><Relationship Id="rId4" Type="http://schemas.openxmlformats.org/officeDocument/2006/relationships/image" Target="../media/image24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zh-CN" dirty="0" smtClean="0">
                <a:ea typeface="宋体" charset="-122"/>
              </a:rPr>
              <a:t>Тема 3: Входные цепи РПУ</a:t>
            </a:r>
            <a:endParaRPr lang="de-DE" altLang="zh-CN" dirty="0" smtClean="0">
              <a:ea typeface="宋体" charset="-122"/>
            </a:endParaRPr>
          </a:p>
        </p:txBody>
      </p:sp>
      <p:sp>
        <p:nvSpPr>
          <p:cNvPr id="3075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zh-CN" dirty="0" smtClean="0">
                <a:ea typeface="宋体" charset="-122"/>
              </a:rPr>
              <a:t>Часть 1</a:t>
            </a:r>
            <a:endParaRPr lang="de-DE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43" y="252008"/>
            <a:ext cx="8871625" cy="740214"/>
          </a:xfrm>
        </p:spPr>
        <p:txBody>
          <a:bodyPr/>
          <a:lstStyle/>
          <a:p>
            <a:r>
              <a:rPr lang="ru-RU" sz="2400" dirty="0" smtClean="0"/>
              <a:t>I. Режим согласования с антенной</a:t>
            </a:r>
            <a:br>
              <a:rPr lang="ru-RU" sz="2400" dirty="0" smtClean="0"/>
            </a:br>
            <a:r>
              <a:rPr lang="ru-RU" sz="2000" dirty="0" smtClean="0"/>
              <a:t>   </a:t>
            </a:r>
            <a:r>
              <a:rPr lang="ru-RU" sz="1700" dirty="0" smtClean="0"/>
              <a:t>1) Режим максимальной передачи, без ограничения на полосу     пропускания</a:t>
            </a:r>
            <a:endParaRPr lang="ru-RU" sz="1700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176986" y="1744529"/>
            <a:ext cx="500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А)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081752" y="4254569"/>
            <a:ext cx="3286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i="1">
                <a:latin typeface="Calibri" pitchFamily="34" charset="0"/>
              </a:rPr>
              <a:t>Коэффициент передачи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67377" y="5611881"/>
            <a:ext cx="4786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i="1">
                <a:latin typeface="Calibri" pitchFamily="34" charset="0"/>
              </a:rPr>
              <a:t>Коэффициент расширения полосы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677049" y="1787391"/>
          <a:ext cx="14160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3" imgW="1053643" imgH="266584" progId="Equation.DSMT4">
                  <p:embed/>
                </p:oleObj>
              </mc:Choice>
              <mc:Fallback>
                <p:oleObj name="Equation" r:id="rId3" imgW="1053643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049" y="1787391"/>
                        <a:ext cx="14160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4524949" y="1754468"/>
            <a:ext cx="500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Б)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5096449" y="1797330"/>
          <a:ext cx="14160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5" imgW="1053643" imgH="266584" progId="Equation.DSMT4">
                  <p:embed/>
                </p:oleObj>
              </mc:Choice>
              <mc:Fallback>
                <p:oleObj name="Equation" r:id="rId5" imgW="1053643" imgH="26658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449" y="1797330"/>
                        <a:ext cx="14160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94802" y="2528914"/>
          <a:ext cx="17621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7" imgW="1320480" imgH="914400" progId="Equation.DSMT4">
                  <p:embed/>
                </p:oleObj>
              </mc:Choice>
              <mc:Fallback>
                <p:oleObj name="Equation" r:id="rId7" imgW="1320480" imgH="91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02" y="2528914"/>
                        <a:ext cx="176212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891294" y="2507767"/>
          <a:ext cx="1633538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9" imgW="1346040" imgH="914400" progId="Equation.DSMT4">
                  <p:embed/>
                </p:oleObj>
              </mc:Choice>
              <mc:Fallback>
                <p:oleObj name="Equation" r:id="rId9" imgW="1346040" imgH="914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294" y="2507767"/>
                        <a:ext cx="1633538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938627" y="4789556"/>
          <a:ext cx="27797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11" imgW="2247840" imgH="609480" progId="Equation.DSMT4">
                  <p:embed/>
                </p:oleObj>
              </mc:Choice>
              <mc:Fallback>
                <p:oleObj name="Equation" r:id="rId11" imgW="2247840" imgH="609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627" y="4789556"/>
                        <a:ext cx="277971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1124364" y="6132581"/>
          <a:ext cx="20288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13" imgW="1473120" imgH="304560" progId="Equation.DSMT4">
                  <p:embed/>
                </p:oleObj>
              </mc:Choice>
              <mc:Fallback>
                <p:oleObj name="Equation" r:id="rId13" imgW="1473120" imgH="3045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364" y="6132581"/>
                        <a:ext cx="20288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6153564" y="6097656"/>
          <a:ext cx="16684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15" imgW="1091880" imgH="266400" progId="Equation.DSMT4">
                  <p:embed/>
                </p:oleObj>
              </mc:Choice>
              <mc:Fallback>
                <p:oleObj name="Equation" r:id="rId15" imgW="1091880" imgH="26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564" y="6097656"/>
                        <a:ext cx="16684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7" descr="Рис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66489" y="2314601"/>
            <a:ext cx="1428750" cy="158750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7" name="Picture 18" descr="Рис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105857" y="2253767"/>
            <a:ext cx="1571625" cy="1754187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</p:spPr>
      </p:pic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5629689" y="4764156"/>
          <a:ext cx="28400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19" imgW="2273040" imgH="609480" progId="Equation.DSMT4">
                  <p:embed/>
                </p:oleObj>
              </mc:Choice>
              <mc:Fallback>
                <p:oleObj name="Equation" r:id="rId19" imgW="2273040" imgH="609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689" y="4764156"/>
                        <a:ext cx="284003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Прямая соединительная линия 19"/>
          <p:cNvCxnSpPr/>
          <p:nvPr/>
        </p:nvCxnSpPr>
        <p:spPr bwMode="auto">
          <a:xfrm>
            <a:off x="4328809" y="1749287"/>
            <a:ext cx="0" cy="25046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39147" y="1085691"/>
            <a:ext cx="885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Один из коэффициентов включения (m</a:t>
            </a:r>
            <a:r>
              <a:rPr lang="ru-RU" sz="1800" baseline="-25000" dirty="0" smtClean="0"/>
              <a:t>1</a:t>
            </a:r>
            <a:r>
              <a:rPr lang="ru-RU" sz="1800" dirty="0" smtClean="0"/>
              <a:t> или m</a:t>
            </a:r>
            <a:r>
              <a:rPr lang="ru-RU" sz="1800" baseline="-25000" dirty="0"/>
              <a:t>2</a:t>
            </a:r>
            <a:r>
              <a:rPr lang="ru-RU" sz="1800" dirty="0" smtClean="0"/>
              <a:t>) равен 1. Неполное включение со стороны проводимости, которая сильнее шунтирует контур.</a:t>
            </a:r>
            <a:endParaRPr lang="ru-RU" sz="1800" dirty="0"/>
          </a:p>
        </p:txBody>
      </p:sp>
      <p:cxnSp>
        <p:nvCxnSpPr>
          <p:cNvPr id="28" name="Прямая соединительная линия 27"/>
          <p:cNvCxnSpPr/>
          <p:nvPr/>
        </p:nvCxnSpPr>
        <p:spPr bwMode="auto">
          <a:xfrm>
            <a:off x="4328809" y="4810539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Прямая соединительная линия 29"/>
          <p:cNvCxnSpPr/>
          <p:nvPr/>
        </p:nvCxnSpPr>
        <p:spPr bwMode="auto">
          <a:xfrm>
            <a:off x="4328809" y="6092687"/>
            <a:ext cx="0" cy="5565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5643" y="252008"/>
            <a:ext cx="8871625" cy="740214"/>
          </a:xfrm>
        </p:spPr>
        <p:txBody>
          <a:bodyPr/>
          <a:lstStyle/>
          <a:p>
            <a:r>
              <a:rPr lang="ru-RU" sz="2400" dirty="0" smtClean="0"/>
              <a:t>I. Режим согласования с антенной</a:t>
            </a:r>
            <a:br>
              <a:rPr lang="ru-RU" sz="2400" dirty="0" smtClean="0"/>
            </a:br>
            <a:r>
              <a:rPr lang="ru-RU" sz="2000" dirty="0" smtClean="0"/>
              <a:t>   </a:t>
            </a:r>
            <a:r>
              <a:rPr lang="ru-RU" sz="1700" dirty="0" smtClean="0"/>
              <a:t>2) Режим максимальной передачи, при заданной полосе     пропускания</a:t>
            </a:r>
            <a:endParaRPr lang="ru-RU" sz="1700" dirty="0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763872" y="4117536"/>
            <a:ext cx="3286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i="1">
                <a:latin typeface="Calibri" pitchFamily="34" charset="0"/>
              </a:rPr>
              <a:t>Коэффициент передачи</a:t>
            </a: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484506" y="2454715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i="1">
                <a:latin typeface="Calibri" pitchFamily="34" charset="0"/>
              </a:rPr>
              <a:t>Коэффициенты включения 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109856" y="3140515"/>
          <a:ext cx="4321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3" imgW="3073320" imgH="609480" progId="Equation.DSMT4">
                  <p:embed/>
                </p:oleObj>
              </mc:Choice>
              <mc:Fallback>
                <p:oleObj name="Equation" r:id="rId3" imgW="3073320" imgH="609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856" y="3140515"/>
                        <a:ext cx="43211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2392397" y="4746186"/>
          <a:ext cx="35290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5" imgW="2374560" imgH="622080" progId="Equation.DSMT4">
                  <p:embed/>
                </p:oleObj>
              </mc:Choice>
              <mc:Fallback>
                <p:oleObj name="Equation" r:id="rId5" imgW="2374560" imgH="622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97" y="4746186"/>
                        <a:ext cx="352901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031798" y="1580137"/>
          <a:ext cx="48387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7" imgW="2603160" imgH="431640" progId="Equation.DSMT4">
                  <p:embed/>
                </p:oleObj>
              </mc:Choice>
              <mc:Fallback>
                <p:oleObj name="Equation" r:id="rId7" imgW="260316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798" y="1580137"/>
                        <a:ext cx="48387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2269889" y="1111386"/>
            <a:ext cx="4786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i="1" dirty="0">
                <a:latin typeface="Calibri" pitchFamily="34" charset="0"/>
              </a:rPr>
              <a:t>Коэффициент расширения полосы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цепи РПУ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5004" y="2179739"/>
            <a:ext cx="8524875" cy="4036236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Входная цепь (ВЦ) </a:t>
            </a:r>
            <a:r>
              <a:rPr lang="ru-RU" dirty="0" smtClean="0"/>
              <a:t>– пассивная частотно-избирательная цепь.</a:t>
            </a:r>
          </a:p>
          <a:p>
            <a:pPr>
              <a:buNone/>
            </a:pPr>
            <a:r>
              <a:rPr lang="ru-RU" sz="1800" b="1" dirty="0" smtClean="0"/>
              <a:t>Назначение: </a:t>
            </a:r>
          </a:p>
          <a:p>
            <a:r>
              <a:rPr lang="ru-RU" dirty="0" smtClean="0"/>
              <a:t> </a:t>
            </a:r>
            <a:r>
              <a:rPr lang="ru-RU" sz="1800" dirty="0" smtClean="0"/>
              <a:t>выделение полезного сигнала из помех и передача на УРЧ с наименьшими потерями;</a:t>
            </a:r>
          </a:p>
          <a:p>
            <a:r>
              <a:rPr lang="ru-RU" sz="1800" dirty="0" smtClean="0"/>
              <a:t>согласование РПУ с антенной.</a:t>
            </a:r>
            <a:endParaRPr lang="ru-RU" dirty="0" smtClean="0"/>
          </a:p>
          <a:p>
            <a:pPr>
              <a:buNone/>
            </a:pPr>
            <a:r>
              <a:rPr lang="ru-RU" sz="1800" b="1" dirty="0" smtClean="0"/>
              <a:t>Состав ВЦ:</a:t>
            </a:r>
          </a:p>
          <a:p>
            <a:r>
              <a:rPr lang="ru-RU" sz="1800" dirty="0" err="1" smtClean="0"/>
              <a:t>Резонанансный</a:t>
            </a:r>
            <a:r>
              <a:rPr lang="ru-RU" sz="1800" dirty="0" smtClean="0"/>
              <a:t> контур;</a:t>
            </a:r>
          </a:p>
          <a:p>
            <a:r>
              <a:rPr lang="ru-RU" sz="1800" dirty="0" err="1" smtClean="0"/>
              <a:t>Элеметы</a:t>
            </a:r>
            <a:r>
              <a:rPr lang="ru-RU" sz="1800" dirty="0" smtClean="0"/>
              <a:t> связи с внешними проводимостями (антенна, нагрузка).</a:t>
            </a:r>
          </a:p>
          <a:p>
            <a:pPr>
              <a:buNone/>
            </a:pPr>
            <a:r>
              <a:rPr lang="ru-RU" sz="1800" b="1" dirty="0" smtClean="0"/>
              <a:t>Основные характеристики ВЦ:</a:t>
            </a:r>
          </a:p>
          <a:p>
            <a:r>
              <a:rPr lang="ru-RU" sz="1800" dirty="0" smtClean="0"/>
              <a:t>Резонансный коэффициент передачи (К</a:t>
            </a:r>
            <a:r>
              <a:rPr lang="ru-RU" sz="1800" baseline="-25000" dirty="0" smtClean="0"/>
              <a:t>0 </a:t>
            </a:r>
            <a:r>
              <a:rPr lang="ru-RU" sz="1800" dirty="0" smtClean="0"/>
              <a:t>влияет на чувствительность);</a:t>
            </a:r>
          </a:p>
          <a:p>
            <a:r>
              <a:rPr lang="ru-RU" sz="1800" dirty="0" smtClean="0"/>
              <a:t>Полоса пропускания по уровню 0,707 К</a:t>
            </a:r>
            <a:r>
              <a:rPr lang="ru-RU" sz="1800" baseline="-25000" dirty="0" smtClean="0"/>
              <a:t>0 </a:t>
            </a:r>
            <a:r>
              <a:rPr lang="ru-RU" sz="1800" dirty="0" smtClean="0"/>
              <a:t>(влияет на избирательность).</a:t>
            </a:r>
          </a:p>
        </p:txBody>
      </p:sp>
      <p:pic>
        <p:nvPicPr>
          <p:cNvPr id="6" name="Рисунок 5" descr="Безымянный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9622" y="1160348"/>
            <a:ext cx="6379464" cy="89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связи ВЦ с антенной</a:t>
            </a: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graphicFrame>
        <p:nvGraphicFramePr>
          <p:cNvPr id="5" name="Table 6"/>
          <p:cNvGraphicFramePr>
            <a:graphicFrameLocks noGrp="1"/>
          </p:cNvGraphicFramePr>
          <p:nvPr/>
        </p:nvGraphicFramePr>
        <p:xfrm>
          <a:off x="451425" y="1325698"/>
          <a:ext cx="8143875" cy="4148138"/>
        </p:xfrm>
        <a:graphic>
          <a:graphicData uri="http://schemas.openxmlformats.org/drawingml/2006/table">
            <a:tbl>
              <a:tblPr/>
              <a:tblGrid>
                <a:gridCol w="2214562"/>
                <a:gridCol w="2071688"/>
                <a:gridCol w="1900237"/>
                <a:gridCol w="1957388"/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Автотрансформаторная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Трансформаторная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Внутриемкостная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Внешнеемкостная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9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9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880050" y="2040073"/>
          <a:ext cx="1476375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Точечный рисунок" r:id="rId3" imgW="2962689" imgH="4029637" progId="PBrush">
                  <p:embed/>
                </p:oleObj>
              </mc:Choice>
              <mc:Fallback>
                <p:oleObj name="Точечный рисунок" r:id="rId3" imgW="2962689" imgH="4029637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050" y="2040073"/>
                        <a:ext cx="1476375" cy="2005012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0300" y="2182948"/>
            <a:ext cx="1670050" cy="1857375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80550" y="2182948"/>
            <a:ext cx="1643062" cy="1857375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7137" y="2182948"/>
            <a:ext cx="1665288" cy="1852612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</p:spPr>
      </p:pic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808612" y="4326073"/>
          <a:ext cx="15986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8" imgW="1117600" imgH="660400" progId="Equation.DSMT4">
                  <p:embed/>
                </p:oleObj>
              </mc:Choice>
              <mc:Fallback>
                <p:oleObj name="Equation" r:id="rId8" imgW="1117600" imgH="66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612" y="4326073"/>
                        <a:ext cx="159861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308925" y="4292735"/>
          <a:ext cx="7810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10" imgW="495085" imgH="431613" progId="Equation.DSMT4">
                  <p:embed/>
                </p:oleObj>
              </mc:Choice>
              <mc:Fallback>
                <p:oleObj name="Equation" r:id="rId10" imgW="495085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925" y="4292735"/>
                        <a:ext cx="78105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5109150" y="4326073"/>
          <a:ext cx="11572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12" imgW="774364" imgH="431613" progId="Equation.DSMT4">
                  <p:embed/>
                </p:oleObj>
              </mc:Choice>
              <mc:Fallback>
                <p:oleObj name="Equation" r:id="rId12" imgW="774364" imgH="4316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150" y="4326073"/>
                        <a:ext cx="1157287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7380862" y="4468948"/>
          <a:ext cx="55403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14" imgW="406080" imgH="190440" progId="Equation.DSMT4">
                  <p:embed/>
                </p:oleObj>
              </mc:Choice>
              <mc:Fallback>
                <p:oleObj name="Equation" r:id="rId14" imgW="406080" imgH="190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862" y="4468948"/>
                        <a:ext cx="554038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связи ВЦ с антенной и УРЧ</a:t>
            </a: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/>
        </p:nvGraphicFramePr>
        <p:xfrm>
          <a:off x="418897" y="1260643"/>
          <a:ext cx="8423545" cy="4254939"/>
        </p:xfrm>
        <a:graphic>
          <a:graphicData uri="http://schemas.openxmlformats.org/drawingml/2006/table">
            <a:tbl>
              <a:tblPr/>
              <a:tblGrid>
                <a:gridCol w="2165593"/>
                <a:gridCol w="2191413"/>
                <a:gridCol w="2105887"/>
                <a:gridCol w="1960652"/>
              </a:tblGrid>
              <a:tr h="1722700">
                <a:tc>
                  <a:txBody>
                    <a:bodyPr/>
                    <a:lstStyle/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Двойная автотрансформаторная связь</a:t>
                      </a:r>
                    </a:p>
                  </a:txBody>
                  <a:tcPr marL="67311" marR="67311" marT="0" marB="0" horzOverflow="overflow">
                    <a:lnL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</a:tabLst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Автотрансформаторная связь с антенной, внутриемкостная связь с УРЧ</a:t>
                      </a:r>
                    </a:p>
                  </a:txBody>
                  <a:tcPr marL="67311" marR="67311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0563" algn="l"/>
                        </a:tabLst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0563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Трансформаторная связь с антенной, автотрансформаторная связь с УРЧ</a:t>
                      </a:r>
                    </a:p>
                  </a:txBody>
                  <a:tcPr marL="67311" marR="67311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Двойная внутриемкостная связь</a:t>
                      </a:r>
                    </a:p>
                  </a:txBody>
                  <a:tcPr marL="67311" marR="67311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3076">
                <a:tc>
                  <a:txBody>
                    <a:bodyPr/>
                    <a:lstStyle/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311" marR="67311" marT="0" marB="0" horzOverflow="overflow">
                    <a:lnL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311" marR="673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311" marR="673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-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311" marR="67311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9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311" marR="67311" marT="0" marB="0" horzOverflow="overflow">
                    <a:lnL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311" marR="673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7311" marR="6731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311" marR="67311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648" y="2403643"/>
            <a:ext cx="1607746" cy="2040039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7773" y="2403643"/>
            <a:ext cx="1576983" cy="2040039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7585" y="2380034"/>
            <a:ext cx="1602888" cy="207404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" name="Picture 7" descr="VC1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2261" y="2403643"/>
            <a:ext cx="1591554" cy="2040039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19711" y="4618205"/>
            <a:ext cx="1156022" cy="36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Brace 21"/>
          <p:cNvSpPr/>
          <p:nvPr/>
        </p:nvSpPr>
        <p:spPr>
          <a:xfrm rot="5400000">
            <a:off x="3676855" y="1931750"/>
            <a:ext cx="218578" cy="55914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1013198" y="4874771"/>
            <a:ext cx="6208270" cy="40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i="1" dirty="0">
                <a:latin typeface="Calibri" pitchFamily="34" charset="0"/>
              </a:rPr>
              <a:t>коэффициенты включения задаются независимо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237" y="1138079"/>
            <a:ext cx="5688013" cy="3457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000" dirty="0" smtClean="0"/>
              <a:t>Эквивалентная </a:t>
            </a:r>
            <a:r>
              <a:rPr lang="ru-RU" sz="2000" dirty="0"/>
              <a:t>схема параллельного колебательного контура имеет следующие параметры: </a:t>
            </a:r>
            <a:r>
              <a:rPr lang="en-US" sz="2000" dirty="0"/>
              <a:t>L</a:t>
            </a:r>
            <a:r>
              <a:rPr lang="ru-RU" sz="2000" baseline="-25000" dirty="0"/>
              <a:t>к</a:t>
            </a:r>
            <a:r>
              <a:rPr lang="en-US" sz="2000" dirty="0"/>
              <a:t>=</a:t>
            </a:r>
            <a:r>
              <a:rPr lang="ru-RU" sz="2000" dirty="0"/>
              <a:t>16 мкГн</a:t>
            </a:r>
            <a:r>
              <a:rPr lang="ru-RU" sz="2000" i="1" dirty="0"/>
              <a:t>, </a:t>
            </a:r>
            <a:r>
              <a:rPr lang="en-US" sz="2000" i="1" dirty="0"/>
              <a:t>C</a:t>
            </a:r>
            <a:r>
              <a:rPr lang="ru-RU" sz="2000" baseline="-25000" dirty="0"/>
              <a:t>к</a:t>
            </a:r>
            <a:r>
              <a:rPr lang="en-US" sz="2000" dirty="0"/>
              <a:t>=</a:t>
            </a:r>
            <a:r>
              <a:rPr lang="ru-RU" sz="2000" dirty="0"/>
              <a:t>1</a:t>
            </a:r>
            <a:r>
              <a:rPr lang="en-US" sz="2000" dirty="0"/>
              <a:t>,</a:t>
            </a:r>
            <a:r>
              <a:rPr lang="ru-RU" sz="2000" dirty="0"/>
              <a:t>6 нФ, </a:t>
            </a:r>
            <a:r>
              <a:rPr lang="en-US" sz="2000" dirty="0"/>
              <a:t>R</a:t>
            </a:r>
            <a:r>
              <a:rPr lang="ru-RU" sz="2000" baseline="-25000" dirty="0"/>
              <a:t>к</a:t>
            </a:r>
            <a:r>
              <a:rPr lang="en-US" sz="2000" dirty="0"/>
              <a:t>=</a:t>
            </a:r>
            <a:r>
              <a:rPr lang="ru-RU" sz="2000" dirty="0"/>
              <a:t>10 кОм</a:t>
            </a:r>
            <a:r>
              <a:rPr lang="ru-RU" sz="2000" i="1" dirty="0"/>
              <a:t>. </a:t>
            </a:r>
            <a:r>
              <a:rPr lang="ru-RU" sz="2000" dirty="0"/>
              <a:t>К контуру подключается нагрузка </a:t>
            </a:r>
            <a:r>
              <a:rPr lang="en-US" sz="2000" dirty="0"/>
              <a:t>R</a:t>
            </a:r>
            <a:r>
              <a:rPr lang="ru-RU" sz="2000" baseline="-25000" dirty="0" err="1"/>
              <a:t>н</a:t>
            </a:r>
            <a:r>
              <a:rPr lang="en-US" sz="2000" dirty="0"/>
              <a:t>=</a:t>
            </a:r>
            <a:r>
              <a:rPr lang="ru-RU" sz="2000" dirty="0"/>
              <a:t>5 кОм. Определить добротность контура, сопротивление потерь и полосу пропускания в двух случаях: </a:t>
            </a:r>
          </a:p>
          <a:p>
            <a:pPr>
              <a:defRPr/>
            </a:pPr>
            <a:r>
              <a:rPr lang="ru-RU" sz="2000" dirty="0"/>
              <a:t>а) при отключённой нагрузке (собственные параметры контура); </a:t>
            </a:r>
          </a:p>
          <a:p>
            <a:pPr>
              <a:defRPr/>
            </a:pPr>
            <a:r>
              <a:rPr lang="ru-RU" sz="2000" dirty="0"/>
              <a:t>б) при подключённой нагрузке (эквивалентные параметры контура). </a:t>
            </a:r>
          </a:p>
        </p:txBody>
      </p:sp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0" y="1138079"/>
            <a:ext cx="3079750" cy="3097212"/>
          </a:xfrm>
          <a:prstGeom prst="rect">
            <a:avLst/>
          </a:prstGeom>
          <a:noFill/>
          <a:effectLst>
            <a:outerShdw dist="8980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20878" y="397865"/>
            <a:ext cx="8520113" cy="74021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kern="0" dirty="0" smtClean="0"/>
              <a:t>Задача 1-2</a:t>
            </a:r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26281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878" y="222825"/>
            <a:ext cx="8520113" cy="740214"/>
          </a:xfrm>
        </p:spPr>
        <p:txBody>
          <a:bodyPr/>
          <a:lstStyle/>
          <a:p>
            <a:r>
              <a:rPr lang="ru-RU" dirty="0" smtClean="0"/>
              <a:t>Собственные и эквивалентные параметры контура</a:t>
            </a:r>
            <a:endParaRPr lang="ru-RU" dirty="0"/>
          </a:p>
        </p:txBody>
      </p:sp>
      <p:pic>
        <p:nvPicPr>
          <p:cNvPr id="4" name="Рисунок 3" descr="sh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5070" y="1200589"/>
            <a:ext cx="3221038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119087" y="2320082"/>
          <a:ext cx="3185824" cy="220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4" imgW="1358640" imgH="939600" progId="Equation.DSMT4">
                  <p:embed/>
                </p:oleObj>
              </mc:Choice>
              <mc:Fallback>
                <p:oleObj name="Equation" r:id="rId4" imgW="135864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087" y="2320082"/>
                        <a:ext cx="3185824" cy="2203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646" y="1186774"/>
            <a:ext cx="5315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подключении внешних проводимостей используют </a:t>
            </a:r>
            <a:r>
              <a:rPr lang="ru-RU" u="sng" dirty="0" smtClean="0"/>
              <a:t>эквивалентные параметры </a:t>
            </a:r>
            <a:r>
              <a:rPr lang="ru-RU" dirty="0" smtClean="0"/>
              <a:t>контура: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193642"/>
            <a:ext cx="8520113" cy="779124"/>
          </a:xfrm>
        </p:spPr>
        <p:txBody>
          <a:bodyPr/>
          <a:lstStyle/>
          <a:p>
            <a:r>
              <a:rPr lang="ru-RU" dirty="0" smtClean="0"/>
              <a:t>Эквивалентная схема ВЦ </a:t>
            </a:r>
            <a:br>
              <a:rPr lang="ru-RU" dirty="0" smtClean="0"/>
            </a:br>
            <a:r>
              <a:rPr lang="ru-RU" sz="2400" dirty="0" smtClean="0">
                <a:latin typeface="Calibri" pitchFamily="34" charset="0"/>
              </a:rPr>
              <a:t>(двойная автотрансформаторная связь)</a:t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880" y="1122598"/>
            <a:ext cx="7026275" cy="260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837795" y="4049443"/>
            <a:ext cx="342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Коэффициенты включения: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621213" y="4049713"/>
          <a:ext cx="372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4" imgW="2361960" imgH="241200" progId="Equation.DSMT4">
                  <p:embed/>
                </p:oleObj>
              </mc:Choice>
              <mc:Fallback>
                <p:oleObj name="Equation" r:id="rId4" imgW="23619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4049713"/>
                        <a:ext cx="3721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837795" y="5087668"/>
            <a:ext cx="3071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Коэффициент передачи: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981045" y="5025755"/>
          <a:ext cx="44402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6" imgW="2946240" imgH="558720" progId="Equation.DSMT4">
                  <p:embed/>
                </p:oleObj>
              </mc:Choice>
              <mc:Fallback>
                <p:oleObj name="Equation" r:id="rId6" imgW="2946240" imgH="55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045" y="5025755"/>
                        <a:ext cx="444023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837795" y="4549505"/>
            <a:ext cx="528637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Эквивалентная резонансная </a:t>
            </a:r>
            <a:r>
              <a:rPr lang="ru-RU" sz="2000" dirty="0" smtClean="0">
                <a:latin typeface="Calibri" pitchFamily="34" charset="0"/>
              </a:rPr>
              <a:t>проводимость:</a:t>
            </a:r>
          </a:p>
          <a:p>
            <a:r>
              <a:rPr lang="ru-RU" sz="1400" dirty="0" smtClean="0">
                <a:latin typeface="Calibri" pitchFamily="34" charset="0"/>
              </a:rPr>
              <a:t>(с учетом внешних проводимостей)</a:t>
            </a: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5795456" y="4530252"/>
          <a:ext cx="25717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8" imgW="1942920" imgH="304560" progId="Equation.DSMT4">
                  <p:embed/>
                </p:oleObj>
              </mc:Choice>
              <mc:Fallback>
                <p:oleObj name="Equation" r:id="rId8" imgW="194292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456" y="4530252"/>
                        <a:ext cx="25717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766358" y="5763943"/>
            <a:ext cx="4429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Коэффициент расширения полосы: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5016095" y="5692505"/>
          <a:ext cx="32115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0" imgW="2806560" imgH="558720" progId="Equation.DSMT4">
                  <p:embed/>
                </p:oleObj>
              </mc:Choice>
              <mc:Fallback>
                <p:oleObj name="Equation" r:id="rId10" imgW="2806560" imgH="5587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095" y="5692505"/>
                        <a:ext cx="321151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271463"/>
            <a:ext cx="8520113" cy="730486"/>
          </a:xfrm>
        </p:spPr>
        <p:txBody>
          <a:bodyPr/>
          <a:lstStyle/>
          <a:p>
            <a:pPr marL="571500" indent="-571500"/>
            <a:r>
              <a:rPr lang="ru-RU" dirty="0" smtClean="0"/>
              <a:t>Режимы работы ВЦ</a:t>
            </a:r>
            <a:br>
              <a:rPr lang="ru-RU" dirty="0" smtClean="0"/>
            </a:br>
            <a:r>
              <a:rPr lang="ru-RU" sz="2000" dirty="0" smtClean="0"/>
              <a:t>I. Режим согласования с антенной</a:t>
            </a:r>
            <a:endParaRPr lang="ru-RU" sz="2000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9732" y="1093417"/>
            <a:ext cx="4865349" cy="1804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3317707" y="2952141"/>
          <a:ext cx="4098981" cy="86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3200400" imgH="672840" progId="Equation.DSMT4">
                  <p:embed/>
                </p:oleObj>
              </mc:Choice>
              <mc:Fallback>
                <p:oleObj name="Equation" r:id="rId5" imgW="3200400" imgH="672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707" y="2952141"/>
                        <a:ext cx="4098981" cy="861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698566" y="3168785"/>
            <a:ext cx="285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Условие согласования: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747205" y="5124044"/>
            <a:ext cx="3071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Коэффициент передачи:</a:t>
            </a:r>
          </a:p>
        </p:txBody>
      </p:sp>
      <p:sp>
        <p:nvSpPr>
          <p:cNvPr id="20" name="Овал 19"/>
          <p:cNvSpPr/>
          <p:nvPr/>
        </p:nvSpPr>
        <p:spPr bwMode="auto">
          <a:xfrm>
            <a:off x="5155659" y="5301575"/>
            <a:ext cx="1128409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3583596" y="4919460"/>
          <a:ext cx="537368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7" imgW="4267080" imgH="609480" progId="Equation.DSMT4">
                  <p:embed/>
                </p:oleObj>
              </mc:Choice>
              <mc:Fallback>
                <p:oleObj name="Equation" r:id="rId7" imgW="4267080" imgH="609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596" y="4919460"/>
                        <a:ext cx="5373687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795843" y="6195607"/>
            <a:ext cx="4429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Коэффициент расширения полосы: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4751657" y="6030876"/>
          <a:ext cx="4216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9" imgW="3441600" imgH="609480" progId="Equation.DSMT4">
                  <p:embed/>
                </p:oleObj>
              </mc:Choice>
              <mc:Fallback>
                <p:oleObj name="Equation" r:id="rId9" imgW="3441600" imgH="609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657" y="6030876"/>
                        <a:ext cx="42164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737477" y="4113889"/>
            <a:ext cx="4500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Коэффициент включения антенны: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4959282" y="3973245"/>
          <a:ext cx="1632794" cy="68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11" imgW="1511280" imgH="634680" progId="Equation.DSMT4">
                  <p:embed/>
                </p:oleObj>
              </mc:Choice>
              <mc:Fallback>
                <p:oleObj name="Equation" r:id="rId11" imgW="1511280" imgH="634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282" y="3973245"/>
                        <a:ext cx="1632794" cy="68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911388" y="5805792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13" imgW="507960" imgH="304560" progId="Equation.DSMT4">
                  <p:embed/>
                </p:oleObj>
              </mc:Choice>
              <mc:Fallback>
                <p:oleObj name="Equation" r:id="rId13" imgW="507960" imgH="304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388" y="5805792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Группа 24"/>
          <p:cNvGrpSpPr/>
          <p:nvPr/>
        </p:nvGrpSpPr>
        <p:grpSpPr>
          <a:xfrm rot="-2040000">
            <a:off x="5356698" y="5787957"/>
            <a:ext cx="155643" cy="64851"/>
            <a:chOff x="1631004" y="5710136"/>
            <a:chExt cx="155643" cy="64851"/>
          </a:xfrm>
        </p:grpSpPr>
        <p:cxnSp>
          <p:nvCxnSpPr>
            <p:cNvPr id="23" name="Прямая соединительная линия 22"/>
            <p:cNvCxnSpPr/>
            <p:nvPr/>
          </p:nvCxnSpPr>
          <p:spPr bwMode="auto">
            <a:xfrm>
              <a:off x="1631004" y="5710136"/>
              <a:ext cx="1556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Прямая соединительная линия 23"/>
            <p:cNvCxnSpPr/>
            <p:nvPr/>
          </p:nvCxnSpPr>
          <p:spPr bwMode="auto">
            <a:xfrm>
              <a:off x="1631004" y="5774987"/>
              <a:ext cx="1556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I. Режим согласования с антенной</a:t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47472" y="1089498"/>
            <a:ext cx="6449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любого параллельного колебательного контура: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259959" y="1539909"/>
          <a:ext cx="41275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3" imgW="2222280" imgH="507960" progId="Equation.DSMT4">
                  <p:embed/>
                </p:oleObj>
              </mc:Choice>
              <mc:Fallback>
                <p:oleObj name="Equation" r:id="rId3" imgW="222228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959" y="1539909"/>
                        <a:ext cx="41275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5566" y="2636195"/>
            <a:ext cx="8409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режимы работы ВЦ при условии согласования с антенной: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9847" y="3054485"/>
            <a:ext cx="809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1) Режим максимальной передачи, без ограничения на полосу пропускания</a:t>
            </a:r>
            <a:endParaRPr lang="ru-RU" sz="1600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630368" y="3415050"/>
          <a:ext cx="3136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5" imgW="1688760" imgH="241200" progId="Equation.DSMT4">
                  <p:embed/>
                </p:oleObj>
              </mc:Choice>
              <mc:Fallback>
                <p:oleObj name="Equation" r:id="rId5" imgW="16887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368" y="3415050"/>
                        <a:ext cx="31369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9847" y="4734127"/>
            <a:ext cx="809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  <a:r>
              <a:rPr lang="ru-RU" sz="1600" dirty="0" smtClean="0"/>
              <a:t>) Режим максимальной передачи, при заданной полосе пропускания</a:t>
            </a:r>
            <a:endParaRPr lang="ru-RU" sz="1600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143674" y="5063618"/>
          <a:ext cx="61102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7" imgW="3288960" imgH="431640" progId="Equation.DSMT4">
                  <p:embed/>
                </p:oleObj>
              </mc:Choice>
              <mc:Fallback>
                <p:oleObj name="Equation" r:id="rId7" imgW="328896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74" y="5063618"/>
                        <a:ext cx="6110288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08953" y="3900790"/>
            <a:ext cx="6341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Используется если: 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 </a:t>
            </a:r>
            <a:r>
              <a:rPr lang="ru-RU" sz="1600" dirty="0" smtClean="0"/>
              <a:t>избирательность </a:t>
            </a:r>
            <a:r>
              <a:rPr lang="ru-RU" sz="1600" dirty="0" err="1" smtClean="0"/>
              <a:t>преселектора</a:t>
            </a:r>
            <a:r>
              <a:rPr lang="ru-RU" sz="1600" dirty="0" smtClean="0"/>
              <a:t> в основном определяется УРЧ;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недопустимы потери энергии.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90536" y="5843079"/>
            <a:ext cx="6821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Используется если: 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 </a:t>
            </a:r>
            <a:r>
              <a:rPr lang="ru-RU" sz="1600" dirty="0" smtClean="0"/>
              <a:t>ВЦ и УРЧ в равной мере влияют на избирательность </a:t>
            </a:r>
            <a:r>
              <a:rPr lang="ru-RU" sz="1600" dirty="0" err="1" smtClean="0"/>
              <a:t>преселектора</a:t>
            </a:r>
            <a:r>
              <a:rPr lang="ru-RU" sz="16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УРЧ отсутствует.</a:t>
            </a:r>
            <a:endParaRPr lang="ru-RU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968</TotalTime>
  <Words>384</Words>
  <Application>Microsoft Office PowerPoint</Application>
  <PresentationFormat>Экран (4:3)</PresentationFormat>
  <Paragraphs>71</Paragraphs>
  <Slides>11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Standarddesign</vt:lpstr>
      <vt:lpstr>Точечный рисунок</vt:lpstr>
      <vt:lpstr>Equation</vt:lpstr>
      <vt:lpstr>Тема 3: Входные цепи РПУ</vt:lpstr>
      <vt:lpstr>Входные цепи РПУ</vt:lpstr>
      <vt:lpstr>Способы связи ВЦ с антенной </vt:lpstr>
      <vt:lpstr>Способы связи ВЦ с антенной и УРЧ </vt:lpstr>
      <vt:lpstr>Презентация PowerPoint</vt:lpstr>
      <vt:lpstr>Собственные и эквивалентные параметры контура</vt:lpstr>
      <vt:lpstr>Эквивалентная схема ВЦ  (двойная автотрансформаторная связь) </vt:lpstr>
      <vt:lpstr>Режимы работы ВЦ I. Режим согласования с антенной</vt:lpstr>
      <vt:lpstr>I. Режим согласования с антенной </vt:lpstr>
      <vt:lpstr>I. Режим согласования с антенной    1) Режим максимальной передачи, без ограничения на полосу     пропускания</vt:lpstr>
      <vt:lpstr>I. Режим согласования с антенной    2) Режим максимальной передачи, при заданной полосе     пропускания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buuu</dc:creator>
  <dc:description>PresentationLoad.com</dc:description>
  <cp:lastModifiedBy>buuu</cp:lastModifiedBy>
  <cp:revision>132</cp:revision>
  <dcterms:created xsi:type="dcterms:W3CDTF">2007-11-27T23:54:21Z</dcterms:created>
  <dcterms:modified xsi:type="dcterms:W3CDTF">2016-02-23T16:43:23Z</dcterms:modified>
</cp:coreProperties>
</file>