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287" r:id="rId2"/>
    <p:sldId id="288" r:id="rId3"/>
    <p:sldId id="289" r:id="rId4"/>
    <p:sldId id="297" r:id="rId5"/>
    <p:sldId id="291" r:id="rId6"/>
    <p:sldId id="293" r:id="rId7"/>
    <p:sldId id="298" r:id="rId8"/>
    <p:sldId id="299" r:id="rId9"/>
    <p:sldId id="300" r:id="rId10"/>
    <p:sldId id="301" r:id="rId11"/>
    <p:sldId id="294" r:id="rId12"/>
    <p:sldId id="302" r:id="rId13"/>
    <p:sldId id="307" r:id="rId14"/>
    <p:sldId id="303" r:id="rId15"/>
    <p:sldId id="304" r:id="rId16"/>
    <p:sldId id="305" r:id="rId17"/>
    <p:sldId id="30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00" autoAdjust="0"/>
    <p:restoredTop sz="87990" autoAdjust="0"/>
  </p:normalViewPr>
  <p:slideViewPr>
    <p:cSldViewPr snapToGrid="0">
      <p:cViewPr varScale="1">
        <p:scale>
          <a:sx n="65" d="100"/>
          <a:sy n="65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A4BF175-0858-46CF-B9E9-B7587A091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1D368E-580E-44AF-8D04-BEE401B48FBA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8CDCD02-AA45-47A0-B33E-E409184F5971}" type="slidenum">
              <a:rPr lang="en-GB" altLang="zh-CN" sz="1300"/>
              <a:pPr algn="r" defTabSz="947738"/>
              <a:t>1</a:t>
            </a:fld>
            <a:endParaRPr lang="en-GB" altLang="zh-CN" sz="1300"/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63613" y="3951288"/>
            <a:ext cx="7713662" cy="1081087"/>
          </a:xfrm>
        </p:spPr>
        <p:txBody>
          <a:bodyPr anchor="b"/>
          <a:lstStyle>
            <a:lvl1pPr>
              <a:lnSpc>
                <a:spcPct val="110000"/>
              </a:lnSpc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60438" y="5075238"/>
            <a:ext cx="7740650" cy="757237"/>
          </a:xfrm>
        </p:spPr>
        <p:txBody>
          <a:bodyPr tIns="45720" bIns="45720"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271463"/>
            <a:ext cx="2133600" cy="5530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71463"/>
            <a:ext cx="6249988" cy="5530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zh-CN" sz="1000" smtClean="0">
                <a:ea typeface="宋体" charset="-122"/>
              </a:rPr>
              <a:t>Page </a:t>
            </a:r>
            <a:r>
              <a:rPr lang="de-DE" altLang="zh-CN" sz="1000" smtClean="0">
                <a:ea typeface="宋体" charset="-122"/>
                <a:sym typeface="Wingdings" pitchFamily="2" charset="2"/>
              </a:rPr>
              <a:t></a:t>
            </a:r>
            <a:r>
              <a:rPr lang="de-DE" altLang="zh-CN" sz="1000" smtClean="0">
                <a:ea typeface="宋体" charset="-122"/>
              </a:rPr>
              <a:t> </a:t>
            </a:r>
            <a:fld id="{34A3084A-235B-47D0-83B4-1D447041B38A}" type="slidenum">
              <a:rPr lang="de-DE" altLang="zh-CN" sz="1000" smtClean="0">
                <a:ea typeface="宋体" charset="-122"/>
              </a:rPr>
              <a:pPr eaLnBrk="1" hangingPunct="1">
                <a:defRPr/>
              </a:pPr>
              <a:t>‹#›</a:t>
            </a:fld>
            <a:endParaRPr lang="de-DE" altLang="zh-CN" sz="1000" smtClean="0">
              <a:ea typeface="宋体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1150" y="271463"/>
            <a:ext cx="85201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zh-CN" dirty="0" smtClean="0">
                <a:ea typeface="宋体" charset="-122"/>
              </a:rPr>
              <a:t>Тема 4: Усилители радиочастоты</a:t>
            </a:r>
            <a:endParaRPr lang="de-DE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184826"/>
            <a:ext cx="8520113" cy="734337"/>
          </a:xfrm>
        </p:spPr>
        <p:txBody>
          <a:bodyPr/>
          <a:lstStyle/>
          <a:p>
            <a:r>
              <a:rPr lang="ru-RU" dirty="0" smtClean="0"/>
              <a:t>Устойчивость работы УРЧ</a:t>
            </a:r>
            <a:br>
              <a:rPr lang="ru-RU" dirty="0" smtClean="0"/>
            </a:br>
            <a:r>
              <a:rPr lang="ru-RU" sz="2400" dirty="0" smtClean="0"/>
              <a:t>Коэффициент устойчивого усиления</a:t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6175" y="2379704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latin typeface="+mn-lt"/>
              </a:rPr>
              <a:t>Коэффициент устойчивого усиления</a:t>
            </a:r>
            <a:endParaRPr lang="ru-RU" sz="2000" i="1" dirty="0">
              <a:latin typeface="+mn-lt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22221" y="3605211"/>
          <a:ext cx="3929090" cy="1006741"/>
        </p:xfrm>
        <a:graphic>
          <a:graphicData uri="http://schemas.openxmlformats.org/presentationml/2006/ole">
            <p:oleObj spid="_x0000_s49155" name="Equation" r:id="rId3" imgW="2679480" imgH="6858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38141" y="2374004"/>
            <a:ext cx="3214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latin typeface="+mj-lt"/>
              </a:rPr>
              <a:t>Предельный коэффициент усиления</a:t>
            </a:r>
            <a:br>
              <a:rPr lang="ru-RU" sz="2000" i="1" dirty="0" smtClean="0">
                <a:latin typeface="+mj-lt"/>
              </a:rPr>
            </a:br>
            <a:r>
              <a:rPr lang="ru-RU" sz="2000" i="1" dirty="0" smtClean="0">
                <a:latin typeface="+mj-lt"/>
              </a:rPr>
              <a:t>(самовозбуждение </a:t>
            </a:r>
            <a:r>
              <a:rPr lang="ru-RU" i="1" dirty="0" smtClean="0"/>
              <a:t>k</a:t>
            </a:r>
            <a:r>
              <a:rPr lang="ru-RU" i="1" baseline="-25000" dirty="0" smtClean="0"/>
              <a:t>у</a:t>
            </a:r>
            <a:r>
              <a:rPr lang="ru-RU" sz="2000" i="1" dirty="0" smtClean="0">
                <a:latin typeface="+mj-lt"/>
              </a:rPr>
              <a:t>=0)</a:t>
            </a:r>
            <a:endParaRPr lang="ru-RU" sz="2000" i="1" dirty="0">
              <a:latin typeface="+mj-lt"/>
            </a:endParaRPr>
          </a:p>
        </p:txBody>
      </p:sp>
      <p:cxnSp>
        <p:nvCxnSpPr>
          <p:cNvPr id="12" name="Straight Connector 29"/>
          <p:cNvCxnSpPr/>
          <p:nvPr/>
        </p:nvCxnSpPr>
        <p:spPr>
          <a:xfrm>
            <a:off x="4623827" y="2374004"/>
            <a:ext cx="0" cy="2392550"/>
          </a:xfrm>
          <a:prstGeom prst="line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4909579" y="3571724"/>
          <a:ext cx="3143272" cy="988278"/>
        </p:xfrm>
        <a:graphic>
          <a:graphicData uri="http://schemas.openxmlformats.org/presentationml/2006/ole">
            <p:oleObj spid="_x0000_s49156" name="Equation" r:id="rId4" imgW="2184400" imgH="6858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8816" y="1075540"/>
            <a:ext cx="898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Коэффициент устойчивого усиления </a:t>
            </a:r>
            <a:r>
              <a:rPr lang="ru-RU" dirty="0" smtClean="0"/>
              <a:t>– максимально допустимый коэффициент усиления каскада УРЧ, при котором обеспечивается заданная величина </a:t>
            </a:r>
            <a:r>
              <a:rPr lang="ru-RU" i="1" dirty="0" err="1" smtClean="0"/>
              <a:t>k</a:t>
            </a:r>
            <a:r>
              <a:rPr lang="ru-RU" i="1" baseline="-25000" dirty="0" err="1" smtClean="0"/>
              <a:t>у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546698" y="5116344"/>
          <a:ext cx="7147736" cy="1083079"/>
        </p:xfrm>
        <a:graphic>
          <a:graphicData uri="http://schemas.openxmlformats.org/presentationml/2006/ole">
            <p:oleObj spid="_x0000_s49157" name="Equation" r:id="rId5" imgW="4520880" imgH="685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Заголовок 1"/>
          <p:cNvSpPr txBox="1">
            <a:spLocks/>
          </p:cNvSpPr>
          <p:nvPr/>
        </p:nvSpPr>
        <p:spPr bwMode="gray">
          <a:xfrm>
            <a:off x="165370" y="174186"/>
            <a:ext cx="8861898" cy="73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571500" lvl="0" indent="-571500" eaLnBrk="0" hangingPunct="0">
              <a:lnSpc>
                <a:spcPct val="90000"/>
              </a:lnSpc>
            </a:pPr>
            <a:r>
              <a:rPr kumimoji="0" lang="ru-RU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Режимы работы УРЧ</a:t>
            </a:r>
            <a:br>
              <a:rPr kumimoji="0" lang="ru-RU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 </a:t>
            </a:r>
            <a:r>
              <a:rPr lang="ru-RU" sz="1800" b="1" dirty="0" smtClean="0"/>
              <a:t>максимального усиления, при заданной полосе пропускания</a:t>
            </a: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227957" y="1065821"/>
          <a:ext cx="8683626" cy="895350"/>
        </p:xfrm>
        <a:graphic>
          <a:graphicData uri="http://schemas.openxmlformats.org/presentationml/2006/ole">
            <p:oleObj spid="_x0000_s22534" name="Equation" r:id="rId3" imgW="4673520" imgH="482400" progId="Equation.DSMT4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617469" y="2096885"/>
          <a:ext cx="8040148" cy="500210"/>
        </p:xfrm>
        <a:graphic>
          <a:graphicData uri="http://schemas.openxmlformats.org/presentationml/2006/ole">
            <p:oleObj spid="_x0000_s22535" name="Equation" r:id="rId4" imgW="5308560" imgH="330120" progId="Equation.DSMT4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971550" y="2786097"/>
          <a:ext cx="7207250" cy="806450"/>
        </p:xfrm>
        <a:graphic>
          <a:graphicData uri="http://schemas.openxmlformats.org/presentationml/2006/ole">
            <p:oleObj spid="_x0000_s22536" name="Equation" r:id="rId5" imgW="6032160" imgH="67284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483768" y="371703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Условие максимума </a:t>
            </a:r>
            <a:r>
              <a:rPr lang="en-US" sz="2000" i="1" dirty="0" smtClean="0"/>
              <a:t>K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:</a:t>
            </a:r>
            <a:endParaRPr lang="ru-RU" sz="2000" baseline="-25000" dirty="0"/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5868243" y="3604983"/>
          <a:ext cx="1008013" cy="688113"/>
        </p:xfrm>
        <a:graphic>
          <a:graphicData uri="http://schemas.openxmlformats.org/presentationml/2006/ole">
            <p:oleObj spid="_x0000_s22537" name="Equation" r:id="rId6" imgW="863280" imgH="583920" progId="Equation.DSMT4">
              <p:embed/>
            </p:oleObj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874019" y="4365104"/>
          <a:ext cx="7494651" cy="720080"/>
        </p:xfrm>
        <a:graphic>
          <a:graphicData uri="http://schemas.openxmlformats.org/presentationml/2006/ole">
            <p:oleObj spid="_x0000_s22538" name="Equation" r:id="rId7" imgW="6667200" imgH="634680" progId="Equation.DSMT4">
              <p:embed/>
            </p:oleObj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3116263" y="5129213"/>
          <a:ext cx="2706687" cy="600075"/>
        </p:xfrm>
        <a:graphic>
          <a:graphicData uri="http://schemas.openxmlformats.org/presentationml/2006/ole">
            <p:oleObj spid="_x0000_s22540" name="Equation" r:id="rId8" imgW="1854000" imgH="40608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147864" y="5739320"/>
            <a:ext cx="3210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/>
              <a:t>выходная проводимость </a:t>
            </a:r>
            <a:r>
              <a:rPr lang="ru-RU" sz="1600" dirty="0" err="1" smtClean="0"/>
              <a:t>тр-ра</a:t>
            </a:r>
            <a:r>
              <a:rPr lang="ru-RU" sz="1600" dirty="0" smtClean="0"/>
              <a:t>, пересчитанная в контур</a:t>
            </a:r>
            <a:endParaRPr lang="ru-RU" sz="1600" dirty="0"/>
          </a:p>
        </p:txBody>
      </p:sp>
      <p:cxnSp>
        <p:nvCxnSpPr>
          <p:cNvPr id="26" name="Straight Connector 29"/>
          <p:cNvCxnSpPr/>
          <p:nvPr/>
        </p:nvCxnSpPr>
        <p:spPr>
          <a:xfrm>
            <a:off x="4516823" y="5729591"/>
            <a:ext cx="0" cy="593388"/>
          </a:xfrm>
          <a:prstGeom prst="line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34128" y="5726350"/>
            <a:ext cx="3210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проводимость нагрузки, пересчитанная в контур</a:t>
            </a:r>
            <a:endParaRPr lang="ru-RU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684834" y="6322979"/>
            <a:ext cx="3770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Режим равного шунтирования</a:t>
            </a:r>
            <a:endParaRPr lang="ru-RU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 bwMode="gray">
          <a:xfrm>
            <a:off x="68096" y="203372"/>
            <a:ext cx="9075904" cy="78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571500" lvl="0" indent="-571500" eaLnBrk="0" hangingPunct="0">
              <a:lnSpc>
                <a:spcPct val="90000"/>
              </a:lnSpc>
            </a:pPr>
            <a:r>
              <a:rPr kumimoji="0" lang="ru-RU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Режимы работы УРЧ</a:t>
            </a:r>
            <a:br>
              <a:rPr kumimoji="0" lang="ru-RU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 </a:t>
            </a:r>
            <a:r>
              <a:rPr lang="ru-RU" sz="1800" b="1" dirty="0" smtClean="0"/>
              <a:t>максимального усиления, при заданной полосе пропускания</a:t>
            </a: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2498099" y="1680014"/>
          <a:ext cx="4310063" cy="819150"/>
        </p:xfrm>
        <a:graphic>
          <a:graphicData uri="http://schemas.openxmlformats.org/presentationml/2006/ole">
            <p:oleObj spid="_x0000_s50178" name="Equation" r:id="rId3" imgW="3263760" imgH="6220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1578" y="1139668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Максимальный коэффициент усиления</a:t>
            </a:r>
            <a:r>
              <a:rPr lang="en-US" sz="2000" dirty="0" smtClean="0"/>
              <a:t>:</a:t>
            </a:r>
            <a:endParaRPr lang="ru-RU" sz="2000" baseline="-25000" dirty="0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416908" y="2939509"/>
          <a:ext cx="2416175" cy="1338263"/>
        </p:xfrm>
        <a:graphic>
          <a:graphicData uri="http://schemas.openxmlformats.org/presentationml/2006/ole">
            <p:oleObj spid="_x0000_s50179" name="Equation" r:id="rId4" imgW="1828800" imgH="1015920" progId="Equation.DSMT4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236788" y="4603750"/>
          <a:ext cx="5105400" cy="950913"/>
        </p:xfrm>
        <a:graphic>
          <a:graphicData uri="http://schemas.openxmlformats.org/presentationml/2006/ole">
            <p:oleObj spid="_x0000_s50180" name="Equation" r:id="rId5" imgW="3682800" imgH="685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 bwMode="gray">
          <a:xfrm>
            <a:off x="126324" y="232554"/>
            <a:ext cx="901767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571500" lvl="0" indent="-571500"/>
            <a:r>
              <a:rPr kumimoji="0" lang="ru-RU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Режимы работы УРЧ</a:t>
            </a:r>
            <a:br>
              <a:rPr kumimoji="0" lang="ru-RU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ru-RU" sz="2000" dirty="0" smtClean="0"/>
              <a:t>I I. </a:t>
            </a:r>
            <a:r>
              <a: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 согласования с нагрузкой </a:t>
            </a:r>
            <a:r>
              <a:rPr lang="ru-RU" sz="1800" b="1" dirty="0" smtClean="0"/>
              <a:t>при заданной полосе пропускания</a:t>
            </a: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55588" y="2516752"/>
          <a:ext cx="4331652" cy="664920"/>
        </p:xfrm>
        <a:graphic>
          <a:graphicData uri="http://schemas.openxmlformats.org/presentationml/2006/ole">
            <p:oleObj spid="_x0000_s58370" name="Equation" r:id="rId3" imgW="3060360" imgH="469800" progId="Equation.DSMT4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914639" y="4429166"/>
          <a:ext cx="4789488" cy="766959"/>
        </p:xfrm>
        <a:graphic>
          <a:graphicData uri="http://schemas.openxmlformats.org/presentationml/2006/ole">
            <p:oleObj spid="_x0000_s58371" name="Equation" r:id="rId4" imgW="3936960" imgH="634680" progId="Equation.DSMT4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57175" y="3279140"/>
          <a:ext cx="7096125" cy="776288"/>
        </p:xfrm>
        <a:graphic>
          <a:graphicData uri="http://schemas.openxmlformats.org/presentationml/2006/ole">
            <p:oleObj spid="_x0000_s58373" name="Equation" r:id="rId5" imgW="5956200" imgH="647640" progId="Equation.DSMT4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227965" y="1082993"/>
          <a:ext cx="5776595" cy="799817"/>
        </p:xfrm>
        <a:graphic>
          <a:graphicData uri="http://schemas.openxmlformats.org/presentationml/2006/ole">
            <p:oleObj spid="_x0000_s58376" name="Equation" r:id="rId6" imgW="3492360" imgH="4824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0" y="1325880"/>
            <a:ext cx="2449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- условие согласования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38760" y="1976120"/>
          <a:ext cx="7164832" cy="416560"/>
        </p:xfrm>
        <a:graphic>
          <a:graphicData uri="http://schemas.openxmlformats.org/presentationml/2006/ole">
            <p:oleObj spid="_x0000_s58377" name="Equation" r:id="rId7" imgW="436860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 bwMode="gray">
          <a:xfrm>
            <a:off x="126324" y="232554"/>
            <a:ext cx="901767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571500" lvl="0" indent="-571500"/>
            <a:r>
              <a:rPr kumimoji="0" lang="ru-RU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Режимы работы УРЧ</a:t>
            </a:r>
            <a:br>
              <a:rPr kumimoji="0" lang="ru-RU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ru-RU" sz="2000" dirty="0" smtClean="0"/>
              <a:t>I</a:t>
            </a:r>
            <a:r>
              <a:rPr lang="en-US" sz="2000" dirty="0" smtClean="0"/>
              <a:t>II</a:t>
            </a:r>
            <a:r>
              <a:rPr lang="ru-RU" sz="2000" dirty="0" smtClean="0"/>
              <a:t>. </a:t>
            </a:r>
            <a:r>
              <a: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 </a:t>
            </a:r>
            <a:r>
              <a:rPr lang="ru-RU" sz="1800" dirty="0" smtClean="0"/>
              <a:t>ограниченного</a:t>
            </a:r>
            <a:r>
              <a:rPr lang="ru-RU" sz="1800" b="1" dirty="0" smtClean="0"/>
              <a:t> усиления, при заданной полосе пропускания</a:t>
            </a: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725613" y="1076325"/>
          <a:ext cx="5688012" cy="873125"/>
        </p:xfrm>
        <a:graphic>
          <a:graphicData uri="http://schemas.openxmlformats.org/presentationml/2006/ole">
            <p:oleObj spid="_x0000_s51202" name="Equation" r:id="rId3" imgW="3060360" imgH="469800" progId="Equation.DSMT4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451988" y="2159308"/>
          <a:ext cx="6337300" cy="885825"/>
        </p:xfrm>
        <a:graphic>
          <a:graphicData uri="http://schemas.openxmlformats.org/presentationml/2006/ole">
            <p:oleObj spid="_x0000_s51203" name="Equation" r:id="rId4" imgW="4775040" imgH="672840" progId="Equation.DSMT4">
              <p:embed/>
            </p:oleObj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5150051" y="5846297"/>
          <a:ext cx="2817813" cy="819150"/>
        </p:xfrm>
        <a:graphic>
          <a:graphicData uri="http://schemas.openxmlformats.org/presentationml/2006/ole">
            <p:oleObj spid="_x0000_s51204" name="Equation" r:id="rId5" imgW="2133360" imgH="6220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10511" y="6091271"/>
            <a:ext cx="331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Коэффициент усиления</a:t>
            </a:r>
            <a:r>
              <a:rPr lang="en-US" sz="2000" dirty="0" smtClean="0"/>
              <a:t>:</a:t>
            </a:r>
            <a:endParaRPr lang="ru-RU" sz="2000" baseline="-25000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45848" y="3133139"/>
          <a:ext cx="7549812" cy="792857"/>
        </p:xfrm>
        <a:graphic>
          <a:graphicData uri="http://schemas.openxmlformats.org/presentationml/2006/ole">
            <p:oleObj spid="_x0000_s51205" name="Equation" r:id="rId6" imgW="6337080" imgH="660240" progId="Equation.DSMT4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497461" y="3983139"/>
          <a:ext cx="8245475" cy="822325"/>
        </p:xfrm>
        <a:graphic>
          <a:graphicData uri="http://schemas.openxmlformats.org/presentationml/2006/ole">
            <p:oleObj spid="_x0000_s51206" name="Equation" r:id="rId7" imgW="6680160" imgH="6602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6577" y="4873558"/>
            <a:ext cx="7772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Если m</a:t>
            </a:r>
            <a:r>
              <a:rPr lang="ru-RU" sz="1600" baseline="-25000" dirty="0" smtClean="0"/>
              <a:t>2(2)</a:t>
            </a:r>
            <a:r>
              <a:rPr lang="ru-RU" sz="1600" baseline="-25000" dirty="0" err="1" smtClean="0"/>
              <a:t>огр</a:t>
            </a:r>
            <a:r>
              <a:rPr lang="ru-RU" sz="1600" dirty="0" smtClean="0"/>
              <a:t>&gt;1 то  принимают m</a:t>
            </a:r>
            <a:r>
              <a:rPr lang="ru-RU" sz="1600" baseline="-25000" dirty="0" smtClean="0"/>
              <a:t>2(2)огр</a:t>
            </a:r>
            <a:r>
              <a:rPr lang="ru-RU" sz="1600" dirty="0" smtClean="0"/>
              <a:t>=1 и подключают дополнительный шунт:</a:t>
            </a:r>
            <a:endParaRPr lang="ru-RU" sz="1600" dirty="0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386664" y="5279214"/>
          <a:ext cx="6819900" cy="411163"/>
        </p:xfrm>
        <a:graphic>
          <a:graphicData uri="http://schemas.openxmlformats.org/presentationml/2006/ole">
            <p:oleObj spid="_x0000_s51207" name="Equation" r:id="rId8" imgW="5524200" imgH="3301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Повышение устойчивости УРЧ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  Схема с общей базой</a:t>
            </a:r>
            <a:br>
              <a:rPr lang="ru-RU" sz="2400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680936" y="1167319"/>
            <a:ext cx="7723762" cy="3521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17" descr="Схема с ОБ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8270" y="1138503"/>
            <a:ext cx="7143800" cy="3377510"/>
          </a:xfrm>
          <a:prstGeom prst="rect">
            <a:avLst/>
          </a:prstGeom>
        </p:spPr>
      </p:pic>
      <p:graphicFrame>
        <p:nvGraphicFramePr>
          <p:cNvPr id="52226" name="Object 11"/>
          <p:cNvGraphicFramePr>
            <a:graphicFrameLocks noChangeAspect="1"/>
          </p:cNvGraphicFramePr>
          <p:nvPr/>
        </p:nvGraphicFramePr>
        <p:xfrm>
          <a:off x="1258178" y="4822486"/>
          <a:ext cx="3021013" cy="1455738"/>
        </p:xfrm>
        <a:graphic>
          <a:graphicData uri="http://schemas.openxmlformats.org/presentationml/2006/ole">
            <p:oleObj spid="_x0000_s52226" name="Equation" r:id="rId4" imgW="2603160" imgH="126972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575434" y="4883859"/>
          <a:ext cx="1265157" cy="339893"/>
        </p:xfrm>
        <a:graphic>
          <a:graphicData uri="http://schemas.openxmlformats.org/presentationml/2006/ole">
            <p:oleObj spid="_x0000_s52227" name="Equation" r:id="rId5" imgW="850680" imgH="228600" progId="Equation.DSMT4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5234494" y="5374701"/>
          <a:ext cx="2616917" cy="773180"/>
        </p:xfrm>
        <a:graphic>
          <a:graphicData uri="http://schemas.openxmlformats.org/presentationml/2006/ole">
            <p:oleObj spid="_x0000_s52228" name="Equation" r:id="rId6" imgW="2234880" imgH="660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145915"/>
            <a:ext cx="8520113" cy="773248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ru-RU" dirty="0" smtClean="0"/>
              <a:t>Повышение устойчивости УРЧ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  </a:t>
            </a:r>
            <a:r>
              <a:rPr lang="ru-RU" sz="2400" dirty="0" err="1" smtClean="0"/>
              <a:t>Каскодная</a:t>
            </a:r>
            <a:r>
              <a:rPr lang="ru-RU" sz="2400" dirty="0" smtClean="0"/>
              <a:t> схема ОЭ-ОБ (параллельное питание)</a:t>
            </a:r>
            <a:br>
              <a:rPr lang="ru-RU" sz="2400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466928" y="1225685"/>
            <a:ext cx="8268510" cy="28404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12" descr="Каскодная схема с параллельным питанием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889" y="1216324"/>
            <a:ext cx="7783201" cy="2594400"/>
          </a:xfrm>
          <a:prstGeom prst="rect">
            <a:avLst/>
          </a:prstGeom>
        </p:spPr>
      </p:pic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212344" y="4186002"/>
          <a:ext cx="1926729" cy="2175888"/>
        </p:xfrm>
        <a:graphic>
          <a:graphicData uri="http://schemas.openxmlformats.org/presentationml/2006/ole">
            <p:oleObj spid="_x0000_s53250" name="Equation" r:id="rId4" imgW="1333440" imgH="1498320" progId="Equation.DSMT4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4060081" y="5029740"/>
          <a:ext cx="4743451" cy="535515"/>
        </p:xfrm>
        <a:graphic>
          <a:graphicData uri="http://schemas.openxmlformats.org/presentationml/2006/ole">
            <p:oleObj spid="_x0000_s53251" name="Equation" r:id="rId5" imgW="2260440" imgH="253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155643"/>
            <a:ext cx="8520113" cy="763520"/>
          </a:xfrm>
        </p:spPr>
        <p:txBody>
          <a:bodyPr/>
          <a:lstStyle/>
          <a:p>
            <a:r>
              <a:rPr lang="ru-RU" dirty="0" smtClean="0"/>
              <a:t>Повышение устойчивости УРЧ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   </a:t>
            </a:r>
            <a:r>
              <a:rPr lang="ru-RU" sz="2400" dirty="0" err="1" smtClean="0"/>
              <a:t>Каскодная</a:t>
            </a:r>
            <a:r>
              <a:rPr lang="ru-RU" sz="2400" dirty="0" smtClean="0"/>
              <a:t> схема ОЭ-ОБ (последовательное питание)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770434" y="1099226"/>
            <a:ext cx="5817140" cy="52140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12" descr="Каскодная схема с последовательным питанием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8180" y="1066494"/>
            <a:ext cx="5225689" cy="48611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Усилители радиочастоты РПУ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5004" y="2081720"/>
            <a:ext cx="8524875" cy="4309352"/>
          </a:xfrm>
        </p:spPr>
        <p:txBody>
          <a:bodyPr/>
          <a:lstStyle/>
          <a:p>
            <a:pPr>
              <a:buNone/>
            </a:pPr>
            <a:r>
              <a:rPr lang="ru-RU" sz="1600" b="1" dirty="0" smtClean="0"/>
              <a:t>Назначение: </a:t>
            </a:r>
          </a:p>
          <a:p>
            <a:r>
              <a:rPr lang="ru-RU" sz="1600" dirty="0" smtClean="0"/>
              <a:t>усиление сигнала на частоте </a:t>
            </a:r>
            <a:r>
              <a:rPr lang="ru-RU" sz="1600" u="sng" dirty="0" smtClean="0"/>
              <a:t>несущего</a:t>
            </a:r>
            <a:r>
              <a:rPr lang="ru-RU" sz="1600" dirty="0" smtClean="0"/>
              <a:t> колебания;</a:t>
            </a:r>
          </a:p>
          <a:p>
            <a:r>
              <a:rPr lang="ru-RU" sz="1600" dirty="0" smtClean="0"/>
              <a:t>обеспечение частотной избирательности по паразитным каналам приема;</a:t>
            </a:r>
          </a:p>
          <a:p>
            <a:r>
              <a:rPr lang="ru-RU" sz="1600" dirty="0" smtClean="0"/>
              <a:t>повышение чувствительности РПУ.</a:t>
            </a:r>
            <a:endParaRPr lang="ru-RU" sz="1800" dirty="0" smtClean="0"/>
          </a:p>
          <a:p>
            <a:pPr>
              <a:buNone/>
            </a:pPr>
            <a:r>
              <a:rPr lang="ru-RU" sz="1600" b="1" dirty="0" smtClean="0"/>
              <a:t>Состав УРЧ:</a:t>
            </a:r>
          </a:p>
          <a:p>
            <a:r>
              <a:rPr lang="ru-RU" sz="1600" dirty="0" smtClean="0"/>
              <a:t>усилительный прибор;</a:t>
            </a:r>
          </a:p>
          <a:p>
            <a:r>
              <a:rPr lang="ru-RU" sz="1600" dirty="0" smtClean="0"/>
              <a:t>частотно-избирательный контур;</a:t>
            </a:r>
          </a:p>
          <a:p>
            <a:pPr>
              <a:buNone/>
            </a:pPr>
            <a:r>
              <a:rPr lang="ru-RU" sz="1600" b="1" dirty="0" smtClean="0"/>
              <a:t>Основные характеристики УРЧ:</a:t>
            </a:r>
          </a:p>
          <a:p>
            <a:r>
              <a:rPr lang="ru-RU" sz="1600" dirty="0" smtClean="0"/>
              <a:t>резонансный коэффициент усиления;</a:t>
            </a:r>
          </a:p>
          <a:p>
            <a:r>
              <a:rPr lang="ru-RU" sz="1600" dirty="0" smtClean="0"/>
              <a:t>частотная избирательность;</a:t>
            </a:r>
          </a:p>
          <a:p>
            <a:r>
              <a:rPr lang="ru-RU" sz="1600" dirty="0" smtClean="0"/>
              <a:t>коэффициент шума;</a:t>
            </a:r>
          </a:p>
          <a:p>
            <a:r>
              <a:rPr lang="ru-RU" sz="1600" dirty="0" smtClean="0"/>
              <a:t>коэффициент устойчивости;</a:t>
            </a:r>
          </a:p>
          <a:p>
            <a:r>
              <a:rPr lang="ru-RU" sz="1600" dirty="0" smtClean="0"/>
              <a:t>Степень искажений сигнала в усилителе.</a:t>
            </a:r>
          </a:p>
        </p:txBody>
      </p:sp>
      <p:pic>
        <p:nvPicPr>
          <p:cNvPr id="6" name="Рисунок 5" descr="Безымянный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9622" y="1198448"/>
            <a:ext cx="6379464" cy="82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14009"/>
            <a:ext cx="8520113" cy="705154"/>
          </a:xfrm>
        </p:spPr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преселектора</a:t>
            </a:r>
            <a:r>
              <a:rPr lang="ru-RU" dirty="0" smtClean="0"/>
              <a:t> ВЦ+УРЧ</a:t>
            </a:r>
            <a:br>
              <a:rPr lang="ru-RU" dirty="0" smtClean="0"/>
            </a:br>
            <a:r>
              <a:rPr lang="ru-RU" sz="2400" b="0" dirty="0" err="1" smtClean="0"/>
              <a:t>Преселектор</a:t>
            </a:r>
            <a:r>
              <a:rPr lang="ru-RU" sz="2400" b="0" dirty="0" smtClean="0"/>
              <a:t> с УРЧ на биполярном транзисторе</a:t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graphicFrame>
        <p:nvGraphicFramePr>
          <p:cNvPr id="16" name="Object 1"/>
          <p:cNvGraphicFramePr>
            <a:graphicFrameLocks noChangeAspect="1"/>
          </p:cNvGraphicFramePr>
          <p:nvPr/>
        </p:nvGraphicFramePr>
        <p:xfrm>
          <a:off x="88837" y="1361875"/>
          <a:ext cx="6366971" cy="3403483"/>
        </p:xfrm>
        <a:graphic>
          <a:graphicData uri="http://schemas.openxmlformats.org/presentationml/2006/ole">
            <p:oleObj spid="_x0000_s18441" name="Visio" r:id="rId3" imgW="6311596" imgH="3373838" progId="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79499" y="1573598"/>
            <a:ext cx="554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ВЦ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14598" y="1573598"/>
            <a:ext cx="70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УРЧ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839" y="278211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m</a:t>
            </a:r>
            <a:r>
              <a:rPr lang="ru-RU" sz="1400" baseline="-25000" dirty="0" smtClean="0"/>
              <a:t>1(1</a:t>
            </a:r>
            <a:r>
              <a:rPr lang="ru-RU" baseline="-25000" dirty="0" smtClean="0"/>
              <a:t>)</a:t>
            </a:r>
            <a:endParaRPr lang="ru-RU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998705" y="2613502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m</a:t>
            </a:r>
            <a:r>
              <a:rPr lang="ru-RU" sz="1400" baseline="-25000" dirty="0" smtClean="0"/>
              <a:t>1(2)</a:t>
            </a:r>
            <a:endParaRPr lang="ru-RU" sz="14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95473" y="199741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m</a:t>
            </a:r>
            <a:r>
              <a:rPr lang="ru-RU" sz="1400" baseline="-25000" dirty="0" smtClean="0"/>
              <a:t>2(1)</a:t>
            </a:r>
            <a:endParaRPr lang="ru-RU" sz="1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118042" y="2143330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m</a:t>
            </a:r>
            <a:r>
              <a:rPr lang="ru-RU" sz="1400" baseline="-25000" dirty="0" smtClean="0"/>
              <a:t>2(2)</a:t>
            </a:r>
            <a:endParaRPr lang="ru-RU" sz="1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614809" y="1498059"/>
            <a:ext cx="252919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L</a:t>
            </a:r>
            <a:r>
              <a:rPr lang="ru-RU" sz="1800" baseline="-25000" dirty="0" smtClean="0"/>
              <a:t>к1</a:t>
            </a:r>
            <a:r>
              <a:rPr lang="ru-RU" sz="1800" dirty="0" smtClean="0"/>
              <a:t>, С</a:t>
            </a:r>
            <a:r>
              <a:rPr lang="ru-RU" sz="1800" baseline="-25000" dirty="0" smtClean="0"/>
              <a:t>к1</a:t>
            </a:r>
            <a:r>
              <a:rPr lang="ru-RU" sz="1800" dirty="0" smtClean="0"/>
              <a:t> – контур ВЦ, настроен на </a:t>
            </a:r>
            <a:r>
              <a:rPr lang="ru-RU" sz="1800" i="1" dirty="0" smtClean="0"/>
              <a:t>f</a:t>
            </a:r>
            <a:r>
              <a:rPr lang="ru-RU" sz="1800" i="1" baseline="-25000" dirty="0" smtClean="0"/>
              <a:t>0</a:t>
            </a:r>
            <a:r>
              <a:rPr lang="ru-RU" sz="1800" i="1" dirty="0" smtClean="0"/>
              <a:t>;</a:t>
            </a:r>
          </a:p>
          <a:p>
            <a:r>
              <a:rPr lang="ru-RU" sz="1800" dirty="0" smtClean="0"/>
              <a:t>L</a:t>
            </a:r>
            <a:r>
              <a:rPr lang="ru-RU" sz="1800" baseline="-25000" dirty="0" smtClean="0"/>
              <a:t>к2</a:t>
            </a:r>
            <a:r>
              <a:rPr lang="ru-RU" sz="1800" dirty="0" smtClean="0"/>
              <a:t>, С</a:t>
            </a:r>
            <a:r>
              <a:rPr lang="ru-RU" sz="1800" baseline="-25000" dirty="0" smtClean="0"/>
              <a:t>к2</a:t>
            </a:r>
            <a:r>
              <a:rPr lang="ru-RU" sz="1800" dirty="0" smtClean="0"/>
              <a:t> – контур УРЧ, настроен на </a:t>
            </a:r>
            <a:r>
              <a:rPr lang="ru-RU" sz="1800" i="1" dirty="0" smtClean="0"/>
              <a:t>f</a:t>
            </a:r>
            <a:r>
              <a:rPr lang="ru-RU" sz="1800" i="1" baseline="-25000" dirty="0" smtClean="0"/>
              <a:t>0</a:t>
            </a:r>
            <a:r>
              <a:rPr lang="ru-RU" sz="1800" i="1" dirty="0" smtClean="0"/>
              <a:t>;</a:t>
            </a:r>
          </a:p>
          <a:p>
            <a:r>
              <a:rPr lang="ru-RU" sz="1600" dirty="0" err="1" smtClean="0"/>
              <a:t>R</a:t>
            </a:r>
            <a:r>
              <a:rPr lang="ru-RU" sz="1600" baseline="-25000" dirty="0" err="1" smtClean="0"/>
              <a:t>э</a:t>
            </a:r>
            <a:r>
              <a:rPr lang="ru-RU" sz="1600" dirty="0" smtClean="0"/>
              <a:t>  – обеспечивает температурную стабилизацию;</a:t>
            </a:r>
          </a:p>
          <a:p>
            <a:r>
              <a:rPr lang="ru-RU" sz="1600" dirty="0" smtClean="0"/>
              <a:t>R</a:t>
            </a:r>
            <a:r>
              <a:rPr lang="ru-RU" sz="1600" baseline="-25000" dirty="0" smtClean="0"/>
              <a:t>д1</a:t>
            </a:r>
            <a:r>
              <a:rPr lang="ru-RU" sz="1600" dirty="0" smtClean="0"/>
              <a:t>, R</a:t>
            </a:r>
            <a:r>
              <a:rPr lang="ru-RU" sz="1600" baseline="-25000" dirty="0" smtClean="0"/>
              <a:t>д2</a:t>
            </a:r>
            <a:r>
              <a:rPr lang="ru-RU" sz="1600" dirty="0" smtClean="0"/>
              <a:t>  – базовый делитель, обеспечивает положение рабочей точки;</a:t>
            </a:r>
          </a:p>
          <a:p>
            <a:r>
              <a:rPr lang="ru-RU" sz="1600" dirty="0" err="1" smtClean="0"/>
              <a:t>R</a:t>
            </a:r>
            <a:r>
              <a:rPr lang="ru-RU" sz="1600" baseline="-25000" dirty="0" err="1" smtClean="0"/>
              <a:t>ф</a:t>
            </a:r>
            <a:r>
              <a:rPr lang="ru-RU" sz="1600" dirty="0" smtClean="0"/>
              <a:t>, </a:t>
            </a:r>
            <a:r>
              <a:rPr lang="ru-RU" sz="1600" dirty="0" err="1" smtClean="0"/>
              <a:t>С</a:t>
            </a:r>
            <a:r>
              <a:rPr lang="ru-RU" sz="1600" baseline="-25000" dirty="0" err="1" smtClean="0"/>
              <a:t>ф</a:t>
            </a:r>
            <a:r>
              <a:rPr lang="ru-RU" sz="1600" dirty="0" smtClean="0"/>
              <a:t>  – развязывающий фильтр в цепи питания.</a:t>
            </a:r>
            <a:endParaRPr lang="ru-RU" sz="16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14009"/>
            <a:ext cx="8520113" cy="705154"/>
          </a:xfrm>
        </p:spPr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преселектора</a:t>
            </a:r>
            <a:r>
              <a:rPr lang="ru-RU" dirty="0" smtClean="0"/>
              <a:t> ВЦ+УРЧ</a:t>
            </a:r>
            <a:br>
              <a:rPr lang="ru-RU" dirty="0" smtClean="0"/>
            </a:br>
            <a:r>
              <a:rPr lang="ru-RU" sz="2400" b="0" dirty="0" err="1" smtClean="0"/>
              <a:t>Преселектор</a:t>
            </a:r>
            <a:r>
              <a:rPr lang="ru-RU" sz="2400" b="0" dirty="0" smtClean="0"/>
              <a:t> с УРЧ на полевом транзисторе</a:t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755576" y="1124744"/>
          <a:ext cx="7715304" cy="4811870"/>
        </p:xfrm>
        <a:graphic>
          <a:graphicData uri="http://schemas.openxmlformats.org/presentationml/2006/ole">
            <p:oleObj spid="_x0000_s45059" name="Visio" r:id="rId3" imgW="5453876" imgH="3408264" progId="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47664" y="278092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solidFill>
                  <a:srgbClr val="FF0000"/>
                </a:solidFill>
              </a:rPr>
              <a:t>ВЦ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3888" y="1052736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solidFill>
                  <a:srgbClr val="FF0000"/>
                </a:solidFill>
              </a:rPr>
              <a:t>УРЧ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193642"/>
            <a:ext cx="8520113" cy="779124"/>
          </a:xfrm>
        </p:spPr>
        <p:txBody>
          <a:bodyPr/>
          <a:lstStyle/>
          <a:p>
            <a:r>
              <a:rPr lang="ru-RU" dirty="0" smtClean="0"/>
              <a:t>Эквивалентная схема </a:t>
            </a:r>
            <a:r>
              <a:rPr lang="ru-RU" dirty="0" err="1" smtClean="0"/>
              <a:t>преселектора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sz="2400" dirty="0" smtClean="0">
                <a:latin typeface="Calibri" pitchFamily="34" charset="0"/>
              </a:rPr>
              <a:t>(ВЦ+УРЧ)</a:t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965" y="1049357"/>
            <a:ext cx="7749782" cy="2827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314958" y="4037046"/>
          <a:ext cx="2449647" cy="715899"/>
        </p:xfrm>
        <a:graphic>
          <a:graphicData uri="http://schemas.openxmlformats.org/presentationml/2006/ole">
            <p:oleObj spid="_x0000_s19462" name="Equation" r:id="rId4" imgW="2095200" imgH="609480" progId="Equation.DSMT4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410033" y="4031376"/>
          <a:ext cx="2514776" cy="721569"/>
        </p:xfrm>
        <a:graphic>
          <a:graphicData uri="http://schemas.openxmlformats.org/presentationml/2006/ole">
            <p:oleObj spid="_x0000_s19463" name="Equation" r:id="rId5" imgW="2133360" imgH="609480" progId="Equation.DSMT4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5573948" y="1060315"/>
            <a:ext cx="1449421" cy="2130357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1055597" y="4961106"/>
          <a:ext cx="1307286" cy="398833"/>
        </p:xfrm>
        <a:graphic>
          <a:graphicData uri="http://schemas.openxmlformats.org/presentationml/2006/ole">
            <p:oleObj spid="_x0000_s19464" name="Equation" r:id="rId6" imgW="749160" imgH="228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451370" y="4980561"/>
            <a:ext cx="6692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 выходная проводимость транзистора</a:t>
            </a:r>
          </a:p>
          <a:p>
            <a:r>
              <a:rPr lang="ru-RU" dirty="0" smtClean="0"/>
              <a:t>(проводимость, на входе контура УРЧ)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71463"/>
            <a:ext cx="8520113" cy="730486"/>
          </a:xfrm>
        </p:spPr>
        <p:txBody>
          <a:bodyPr/>
          <a:lstStyle/>
          <a:p>
            <a:pPr marL="571500" indent="-571500"/>
            <a:r>
              <a:rPr lang="ru-RU" dirty="0" smtClean="0"/>
              <a:t>Эквивалентная схема контура УРЧ</a:t>
            </a:r>
            <a:endParaRPr lang="ru-RU" sz="2000" dirty="0"/>
          </a:p>
        </p:txBody>
      </p:sp>
      <p:pic>
        <p:nvPicPr>
          <p:cNvPr id="21" name="Picture 7" descr="Рис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070" y="1004098"/>
            <a:ext cx="7307980" cy="218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Straight Connector 28"/>
          <p:cNvCxnSpPr/>
          <p:nvPr/>
        </p:nvCxnSpPr>
        <p:spPr>
          <a:xfrm rot="5400000">
            <a:off x="2090375" y="2056652"/>
            <a:ext cx="2071702" cy="794"/>
          </a:xfrm>
          <a:prstGeom prst="line">
            <a:avLst/>
          </a:prstGeom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8075" y="922363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i="1" dirty="0" smtClean="0">
                <a:solidFill>
                  <a:srgbClr val="FF0000"/>
                </a:solidFill>
              </a:rPr>
              <a:t>Эквивалент</a:t>
            </a:r>
            <a:br>
              <a:rPr lang="ru-RU" sz="1800" i="1" dirty="0" smtClean="0">
                <a:solidFill>
                  <a:srgbClr val="FF0000"/>
                </a:solidFill>
              </a:rPr>
            </a:br>
            <a:r>
              <a:rPr lang="ru-RU" sz="1800" i="1" dirty="0" smtClean="0">
                <a:solidFill>
                  <a:srgbClr val="FF0000"/>
                </a:solidFill>
              </a:rPr>
              <a:t>цепи коллектора</a:t>
            </a:r>
            <a:endParaRPr lang="ru-RU" sz="1800" i="1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1172688" y="3639022"/>
          <a:ext cx="3603592" cy="790548"/>
        </p:xfrm>
        <a:graphic>
          <a:graphicData uri="http://schemas.openxmlformats.org/presentationml/2006/ole">
            <p:oleObj spid="_x0000_s21514" name="Equation" r:id="rId5" imgW="2908080" imgH="63468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5742" y="3247159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Комплексный коэффициент передачи на резонансной частоте: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195742" y="4403589"/>
            <a:ext cx="528637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Эквивалентная резонансная </a:t>
            </a:r>
            <a:r>
              <a:rPr lang="ru-RU" sz="2000" dirty="0" smtClean="0">
                <a:latin typeface="Calibri" pitchFamily="34" charset="0"/>
              </a:rPr>
              <a:t>проводимость:</a:t>
            </a:r>
          </a:p>
          <a:p>
            <a:r>
              <a:rPr lang="ru-RU" sz="1400" dirty="0" smtClean="0">
                <a:latin typeface="Calibri" pitchFamily="34" charset="0"/>
              </a:rPr>
              <a:t>(с учетом внешних проводимостей)</a:t>
            </a: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21515" name="Object 15"/>
          <p:cNvGraphicFramePr>
            <a:graphicFrameLocks noChangeAspect="1"/>
          </p:cNvGraphicFramePr>
          <p:nvPr/>
        </p:nvGraphicFramePr>
        <p:xfrm>
          <a:off x="5173898" y="4355255"/>
          <a:ext cx="3657600" cy="457200"/>
        </p:xfrm>
        <a:graphic>
          <a:graphicData uri="http://schemas.openxmlformats.org/presentationml/2006/ole">
            <p:oleObj spid="_x0000_s21515" name="Equation" r:id="rId6" imgW="2514600" imgH="31750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95742" y="5215790"/>
            <a:ext cx="469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Коэффициент усиления </a:t>
            </a:r>
            <a:r>
              <a:rPr lang="ru-RU" u="sng" dirty="0" smtClean="0">
                <a:latin typeface="Calibri" pitchFamily="34" charset="0"/>
              </a:rPr>
              <a:t>по напряжению</a:t>
            </a:r>
            <a:r>
              <a:rPr lang="ru-RU" dirty="0" smtClean="0">
                <a:latin typeface="Calibri" pitchFamily="34" charset="0"/>
              </a:rPr>
              <a:t>:</a:t>
            </a:r>
            <a:endParaRPr lang="ru-RU" dirty="0">
              <a:latin typeface="Calibri" pitchFamily="34" charset="0"/>
            </a:endParaRPr>
          </a:p>
        </p:txBody>
      </p:sp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5367068" y="4876664"/>
          <a:ext cx="3038475" cy="855663"/>
        </p:xfrm>
        <a:graphic>
          <a:graphicData uri="http://schemas.openxmlformats.org/presentationml/2006/ole">
            <p:oleObj spid="_x0000_s21516" name="Equation" r:id="rId7" imgW="2197080" imgH="622080" progId="Equation.DSMT4">
              <p:embed/>
            </p:oleObj>
          </a:graphicData>
        </a:graphic>
      </p:graphicFrame>
      <p:sp>
        <p:nvSpPr>
          <p:cNvPr id="32" name="TextBox 19"/>
          <p:cNvSpPr txBox="1">
            <a:spLocks noChangeArrowheads="1"/>
          </p:cNvSpPr>
          <p:nvPr/>
        </p:nvSpPr>
        <p:spPr bwMode="auto">
          <a:xfrm>
            <a:off x="195742" y="5968224"/>
            <a:ext cx="442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Коэффициент расширения полосы:</a:t>
            </a:r>
          </a:p>
        </p:txBody>
      </p:sp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4771350" y="5859261"/>
          <a:ext cx="4111625" cy="701675"/>
        </p:xfrm>
        <a:graphic>
          <a:graphicData uri="http://schemas.openxmlformats.org/presentationml/2006/ole">
            <p:oleObj spid="_x0000_s21517" name="Equation" r:id="rId8" imgW="3593880" imgH="609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Устойчивость работы УРЧ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04281" y="1060314"/>
            <a:ext cx="8939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Calibri" pitchFamily="34" charset="0"/>
              </a:rPr>
              <a:t>При работе УРЧ в </a:t>
            </a:r>
            <a:r>
              <a:rPr lang="ru-RU" sz="1800" u="sng" dirty="0" smtClean="0">
                <a:latin typeface="Calibri" pitchFamily="34" charset="0"/>
              </a:rPr>
              <a:t>устойчивом режиме</a:t>
            </a:r>
            <a:r>
              <a:rPr lang="ru-RU" sz="1800" dirty="0" smtClean="0">
                <a:latin typeface="Calibri" pitchFamily="34" charset="0"/>
              </a:rPr>
              <a:t>, искажения АЧХ ВЦ не превышают допустимого уровня. А коэффициент усиления УРЧ в 2-3 раза меньше, чем коэффициент усиления, при котором возникает самовозбуждение ВЦ.</a:t>
            </a:r>
            <a:endParaRPr lang="ru-RU" sz="1800" u="sng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398" y="1927142"/>
            <a:ext cx="783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Эквивалентная схема каскада УРЧ с учётом внутренней ОС</a:t>
            </a:r>
            <a:endParaRPr lang="ru-RU" sz="2000" b="1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770433" y="2327059"/>
            <a:ext cx="5729594" cy="2721596"/>
            <a:chOff x="2101173" y="2288148"/>
            <a:chExt cx="5729594" cy="2721596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2101173" y="2368626"/>
              <a:ext cx="5700409" cy="2641118"/>
              <a:chOff x="1391054" y="1882243"/>
              <a:chExt cx="5700409" cy="2641118"/>
            </a:xfrm>
          </p:grpSpPr>
          <p:sp>
            <p:nvSpPr>
              <p:cNvPr id="6" name="Прямоугольник 5"/>
              <p:cNvSpPr/>
              <p:nvPr/>
            </p:nvSpPr>
            <p:spPr bwMode="auto">
              <a:xfrm>
                <a:off x="1391054" y="1945532"/>
                <a:ext cx="5700409" cy="2558374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4" name="Picture 8" descr="Эквивалентная схема каскада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54719" y="1882243"/>
                <a:ext cx="5521425" cy="2641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Прямоугольник 8"/>
            <p:cNvSpPr/>
            <p:nvPr/>
          </p:nvSpPr>
          <p:spPr>
            <a:xfrm>
              <a:off x="6099243" y="2889116"/>
              <a:ext cx="1731524" cy="15175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175754" y="2889116"/>
              <a:ext cx="1802858" cy="15175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5528" y="2294545"/>
              <a:ext cx="785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i="1" dirty="0" smtClean="0">
                  <a:solidFill>
                    <a:srgbClr val="FF0000"/>
                  </a:solidFill>
                </a:rPr>
                <a:t>ВЦ</a:t>
              </a:r>
              <a:endParaRPr lang="ru-RU" sz="28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40551" y="2288148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i="1" dirty="0" smtClean="0">
                  <a:solidFill>
                    <a:srgbClr val="FF0000"/>
                  </a:solidFill>
                </a:rPr>
                <a:t>УРЧ</a:t>
              </a:r>
              <a:endParaRPr lang="ru-RU" sz="2800" b="1" i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2637996" y="5408892"/>
          <a:ext cx="1924275" cy="414254"/>
        </p:xfrm>
        <a:graphic>
          <a:graphicData uri="http://schemas.openxmlformats.org/presentationml/2006/ole">
            <p:oleObj spid="_x0000_s46087" name="Equation" r:id="rId4" imgW="1371600" imgH="292100" progId="Equation.DSMT4">
              <p:embed/>
            </p:oleObj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3198745" y="6282799"/>
          <a:ext cx="3698165" cy="377806"/>
        </p:xfrm>
        <a:graphic>
          <a:graphicData uri="http://schemas.openxmlformats.org/presentationml/2006/ole">
            <p:oleObj spid="_x0000_s46088" name="Equation" r:id="rId5" imgW="2946240" imgH="30456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0468" y="5233481"/>
            <a:ext cx="223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Комплексная проводимость 1-1’: </a:t>
            </a:r>
            <a:endParaRPr lang="ru-RU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3974" y="5949049"/>
            <a:ext cx="676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+mn-lt"/>
              </a:rPr>
              <a:t>Изменение входной проводимости каскада под действием ОС:</a:t>
            </a:r>
            <a:endParaRPr lang="ru-RU" sz="1600" dirty="0">
              <a:latin typeface="+mn-lt"/>
            </a:endParaRPr>
          </a:p>
        </p:txBody>
      </p:sp>
      <p:graphicFrame>
        <p:nvGraphicFramePr>
          <p:cNvPr id="28" name="Object 17"/>
          <p:cNvGraphicFramePr>
            <a:graphicFrameLocks noChangeAspect="1"/>
          </p:cNvGraphicFramePr>
          <p:nvPr/>
        </p:nvGraphicFramePr>
        <p:xfrm>
          <a:off x="6705769" y="5262664"/>
          <a:ext cx="1408747" cy="690664"/>
        </p:xfrm>
        <a:graphic>
          <a:graphicData uri="http://schemas.openxmlformats.org/presentationml/2006/ole">
            <p:oleObj spid="_x0000_s46091" name="Equation" r:id="rId6" imgW="1117440" imgH="54576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824918" y="5252935"/>
            <a:ext cx="189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Коэффициент  усиления:</a:t>
            </a:r>
            <a:endParaRPr lang="ru-RU" sz="1800" dirty="0"/>
          </a:p>
        </p:txBody>
      </p:sp>
      <p:cxnSp>
        <p:nvCxnSpPr>
          <p:cNvPr id="30" name="Straight Connector 33"/>
          <p:cNvCxnSpPr/>
          <p:nvPr/>
        </p:nvCxnSpPr>
        <p:spPr>
          <a:xfrm>
            <a:off x="4720772" y="5214026"/>
            <a:ext cx="0" cy="754093"/>
          </a:xfrm>
          <a:prstGeom prst="line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04281"/>
            <a:ext cx="8520113" cy="714882"/>
          </a:xfrm>
        </p:spPr>
        <p:txBody>
          <a:bodyPr/>
          <a:lstStyle/>
          <a:p>
            <a:r>
              <a:rPr lang="ru-RU" dirty="0" smtClean="0"/>
              <a:t>Устойчивость работы УРЧ</a:t>
            </a:r>
            <a:br>
              <a:rPr lang="ru-RU" dirty="0" smtClean="0"/>
            </a:br>
            <a:r>
              <a:rPr lang="ru-RU" sz="2400" b="0" dirty="0" smtClean="0"/>
              <a:t>Изменение входной проводимости каскада при </a:t>
            </a:r>
            <a:r>
              <a:rPr lang="en-US" sz="2400" b="0" i="1" dirty="0" smtClean="0"/>
              <a:t>Y</a:t>
            </a:r>
            <a:r>
              <a:rPr lang="ru-RU" sz="2400" b="0" baseline="-25000" dirty="0" smtClean="0"/>
              <a:t>ос </a:t>
            </a:r>
            <a:r>
              <a:rPr lang="ru-RU" sz="2400" b="0" dirty="0" smtClean="0"/>
              <a:t>= </a:t>
            </a:r>
            <a:r>
              <a:rPr lang="en-US" sz="2400" b="0" i="1" dirty="0" smtClean="0"/>
              <a:t>j b</a:t>
            </a:r>
            <a:r>
              <a:rPr lang="ru-RU" sz="2400" b="0" baseline="-25000" dirty="0" smtClean="0"/>
              <a:t>ос</a:t>
            </a:r>
            <a:endParaRPr lang="ru-RU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362987" y="1104089"/>
          <a:ext cx="6313487" cy="793750"/>
        </p:xfrm>
        <a:graphic>
          <a:graphicData uri="http://schemas.openxmlformats.org/presentationml/2006/ole">
            <p:oleObj spid="_x0000_s47106" name="Equation" r:id="rId3" imgW="4292280" imgH="54576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463" y="1979230"/>
            <a:ext cx="361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 smtClean="0"/>
              <a:t>Активная составляющая</a:t>
            </a:r>
            <a:endParaRPr lang="ru-RU" u="sng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806687" y="2415433"/>
          <a:ext cx="2038350" cy="712788"/>
        </p:xfrm>
        <a:graphic>
          <a:graphicData uri="http://schemas.openxmlformats.org/presentationml/2006/ole">
            <p:oleObj spid="_x0000_s47107" name="Equation" r:id="rId4" imgW="1549080" imgH="545760" progId="Equation.DSMT4">
              <p:embed/>
            </p:oleObj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4033736" y="2023353"/>
            <a:ext cx="4905984" cy="4626553"/>
            <a:chOff x="3508441" y="1838527"/>
            <a:chExt cx="4905984" cy="4626553"/>
          </a:xfrm>
        </p:grpSpPr>
        <p:sp>
          <p:nvSpPr>
            <p:cNvPr id="10" name="Прямоугольник 9"/>
            <p:cNvSpPr/>
            <p:nvPr/>
          </p:nvSpPr>
          <p:spPr bwMode="auto">
            <a:xfrm>
              <a:off x="3521412" y="1838527"/>
              <a:ext cx="4893013" cy="20330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 bwMode="auto">
            <a:xfrm>
              <a:off x="3508441" y="4082372"/>
              <a:ext cx="4893013" cy="21336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" name="Picture 9" descr="Рис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17774" y="1882844"/>
              <a:ext cx="4572032" cy="4582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330740" y="4419673"/>
            <a:ext cx="350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Реактивная (емкостная) составляющая</a:t>
            </a:r>
            <a:endParaRPr lang="ru-RU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910752" y="5146913"/>
          <a:ext cx="2133600" cy="755650"/>
        </p:xfrm>
        <a:graphic>
          <a:graphicData uri="http://schemas.openxmlformats.org/presentationml/2006/ole">
            <p:oleObj spid="_x0000_s47108" name="Equation" r:id="rId6" imgW="1536480" imgH="54576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0740" y="3278221"/>
            <a:ext cx="33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i="1" dirty="0" smtClean="0"/>
              <a:t>при </a:t>
            </a:r>
            <a:r>
              <a:rPr lang="ru-RU" sz="1800" i="1" dirty="0" err="1" smtClean="0"/>
              <a:t>f</a:t>
            </a:r>
            <a:r>
              <a:rPr lang="ru-RU" sz="1800" i="1" dirty="0" smtClean="0"/>
              <a:t>&lt;f</a:t>
            </a:r>
            <a:r>
              <a:rPr lang="ru-RU" sz="1800" i="1" baseline="-25000" dirty="0" smtClean="0"/>
              <a:t>0 </a:t>
            </a:r>
            <a:r>
              <a:rPr lang="ru-RU" sz="1800" i="1" dirty="0" smtClean="0"/>
              <a:t>ОС - положительная</a:t>
            </a:r>
            <a:endParaRPr lang="ru-RU" i="1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6546850" y="2816225"/>
          <a:ext cx="114300" cy="177800"/>
        </p:xfrm>
        <a:graphic>
          <a:graphicData uri="http://schemas.openxmlformats.org/presentationml/2006/ole">
            <p:oleObj spid="_x0000_s47109" name="Equation" r:id="rId7" imgW="114120" imgH="177480" progId="Equation.DSMT4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833438" y="3657600"/>
          <a:ext cx="2217737" cy="447675"/>
        </p:xfrm>
        <a:graphic>
          <a:graphicData uri="http://schemas.openxmlformats.org/presentationml/2006/ole">
            <p:oleObj spid="_x0000_s47110" name="Equation" r:id="rId8" imgW="1193760" imgH="2412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6089513"/>
            <a:ext cx="267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ёмкостной характер ОС:</a:t>
            </a:r>
            <a:endParaRPr lang="ru-RU" sz="1600" dirty="0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444345" y="5992034"/>
          <a:ext cx="1509713" cy="447675"/>
        </p:xfrm>
        <a:graphic>
          <a:graphicData uri="http://schemas.openxmlformats.org/presentationml/2006/ole">
            <p:oleObj spid="_x0000_s47111" name="Equation" r:id="rId9" imgW="81252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165370"/>
            <a:ext cx="8520113" cy="753793"/>
          </a:xfrm>
        </p:spPr>
        <p:txBody>
          <a:bodyPr/>
          <a:lstStyle/>
          <a:p>
            <a:r>
              <a:rPr lang="ru-RU" dirty="0" smtClean="0"/>
              <a:t>Устойчивость работы УРЧ</a:t>
            </a:r>
            <a:br>
              <a:rPr lang="ru-RU" dirty="0" smtClean="0"/>
            </a:br>
            <a:r>
              <a:rPr lang="ru-RU" sz="2800" dirty="0" smtClean="0"/>
              <a:t> </a:t>
            </a:r>
            <a:r>
              <a:rPr lang="ru-RU" sz="2400" b="0" dirty="0" smtClean="0"/>
              <a:t>Влияние ОС на АЧХ входного контура</a:t>
            </a:r>
            <a:endParaRPr lang="ru-RU" sz="2000" b="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62643" y="1186774"/>
            <a:ext cx="4542822" cy="3414409"/>
            <a:chOff x="291831" y="1011676"/>
            <a:chExt cx="4893013" cy="3492229"/>
          </a:xfrm>
        </p:grpSpPr>
        <p:sp>
          <p:nvSpPr>
            <p:cNvPr id="5" name="Прямоугольник 4"/>
            <p:cNvSpPr/>
            <p:nvPr/>
          </p:nvSpPr>
          <p:spPr bwMode="auto">
            <a:xfrm>
              <a:off x="291831" y="1011676"/>
              <a:ext cx="4893013" cy="3492229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7" descr="АЧХ при ОС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615" y="1188924"/>
              <a:ext cx="4351652" cy="315494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883284" y="1106339"/>
            <a:ext cx="400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u="sng" dirty="0" smtClean="0">
                <a:latin typeface="+mj-lt"/>
              </a:rPr>
              <a:t>Искажения АЧХ под действием ОС:</a:t>
            </a:r>
            <a:endParaRPr lang="ru-RU" sz="1800" u="sng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2740" y="1643490"/>
            <a:ext cx="4241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1800" dirty="0" smtClean="0">
                <a:latin typeface="+mn-lt"/>
              </a:rPr>
              <a:t>   уменьшение резонансной частоты;</a:t>
            </a:r>
          </a:p>
          <a:p>
            <a:endParaRPr lang="ru-RU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ru-RU" sz="1800" dirty="0" smtClean="0">
                <a:latin typeface="+mn-lt"/>
              </a:rPr>
              <a:t>   сужение полосы пропускания;</a:t>
            </a:r>
          </a:p>
          <a:p>
            <a:endParaRPr lang="ru-RU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ru-RU" sz="1800" dirty="0" smtClean="0">
                <a:latin typeface="+mn-lt"/>
              </a:rPr>
              <a:t>   увеличение резонансного </a:t>
            </a:r>
          </a:p>
          <a:p>
            <a:r>
              <a:rPr lang="ru-RU" sz="1800" dirty="0" smtClean="0">
                <a:latin typeface="+mn-lt"/>
              </a:rPr>
              <a:t>     коэффициента передачи;</a:t>
            </a:r>
          </a:p>
          <a:p>
            <a:endParaRPr lang="ru-RU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ru-RU" sz="1800" dirty="0" smtClean="0">
                <a:latin typeface="+mn-lt"/>
              </a:rPr>
              <a:t>   асимметрия формы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281" y="4766553"/>
            <a:ext cx="8774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Коэффициент устойчивости (</a:t>
            </a:r>
            <a:r>
              <a:rPr lang="ru-RU" b="1" dirty="0" err="1" smtClean="0"/>
              <a:t>k</a:t>
            </a:r>
            <a:r>
              <a:rPr lang="ru-RU" b="1" baseline="-25000" dirty="0" err="1" smtClean="0"/>
              <a:t>у</a:t>
            </a:r>
            <a:r>
              <a:rPr lang="ru-RU" b="1" dirty="0" smtClean="0"/>
              <a:t>) </a:t>
            </a:r>
            <a:r>
              <a:rPr lang="ru-RU" dirty="0" smtClean="0"/>
              <a:t>– количественно описывает степень искажения АЧХ ВЦ </a:t>
            </a:r>
            <a:endParaRPr lang="ru-RU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207402" y="5538517"/>
          <a:ext cx="2300287" cy="863600"/>
        </p:xfrm>
        <a:graphic>
          <a:graphicData uri="http://schemas.openxmlformats.org/presentationml/2006/ole">
            <p:oleObj spid="_x0000_s48130" name="Equation" r:id="rId4" imgW="1650960" imgH="622080" progId="Equation.DSMT4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115837" y="5722498"/>
          <a:ext cx="1096962" cy="422275"/>
        </p:xfrm>
        <a:graphic>
          <a:graphicData uri="http://schemas.openxmlformats.org/presentationml/2006/ole">
            <p:oleObj spid="_x0000_s48131" name="Equation" r:id="rId5" imgW="787320" imgH="30456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386</Words>
  <Application>Microsoft Office PowerPoint</Application>
  <PresentationFormat>Экран (4:3)</PresentationFormat>
  <Paragraphs>84</Paragraphs>
  <Slides>17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Standarddesign</vt:lpstr>
      <vt:lpstr>Visio</vt:lpstr>
      <vt:lpstr>Equation</vt:lpstr>
      <vt:lpstr>Тема 4: Усилители радиочастоты</vt:lpstr>
      <vt:lpstr>Усилители радиочастоты РПУ</vt:lpstr>
      <vt:lpstr>Примеры преселектора ВЦ+УРЧ Преселектор с УРЧ на биполярном транзисторе  </vt:lpstr>
      <vt:lpstr>Примеры преселектора ВЦ+УРЧ Преселектор с УРЧ на полевом транзисторе  </vt:lpstr>
      <vt:lpstr>Эквивалентная схема преселектора  (ВЦ+УРЧ) </vt:lpstr>
      <vt:lpstr>Эквивалентная схема контура УРЧ</vt:lpstr>
      <vt:lpstr>Устойчивость работы УРЧ</vt:lpstr>
      <vt:lpstr>Устойчивость работы УРЧ Изменение входной проводимости каскада при Yос = j bос</vt:lpstr>
      <vt:lpstr>Устойчивость работы УРЧ  Влияние ОС на АЧХ входного контура</vt:lpstr>
      <vt:lpstr>Устойчивость работы УРЧ Коэффициент устойчивого усиления </vt:lpstr>
      <vt:lpstr>Слайд 11</vt:lpstr>
      <vt:lpstr>Режимы работы УРЧ I. Режим максимального усиления, при заданной полосе пропускания</vt:lpstr>
      <vt:lpstr>Режимы работы УРЧ I I. Режим согласования с нагрузкой при заданной полосе пропускания</vt:lpstr>
      <vt:lpstr>Режимы работы УРЧ III. Режим ограниченного усиления, при заданной полосе пропускания</vt:lpstr>
      <vt:lpstr>Повышение устойчивости УРЧ    Схема с общей базой </vt:lpstr>
      <vt:lpstr>Повышение устойчивости УРЧ    Каскодная схема ОЭ-ОБ (параллельное питание) </vt:lpstr>
      <vt:lpstr>Повышение устойчивости УРЧ    Каскодная схема ОЭ-ОБ (последовательное питание)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buuu</dc:creator>
  <dc:description>PresentationLoad.com</dc:description>
  <cp:lastModifiedBy>Yulia Naumova</cp:lastModifiedBy>
  <cp:revision>200</cp:revision>
  <dcterms:created xsi:type="dcterms:W3CDTF">2007-11-27T23:54:21Z</dcterms:created>
  <dcterms:modified xsi:type="dcterms:W3CDTF">2016-05-11T05:42:25Z</dcterms:modified>
</cp:coreProperties>
</file>