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287" r:id="rId2"/>
    <p:sldId id="288" r:id="rId3"/>
    <p:sldId id="289" r:id="rId4"/>
    <p:sldId id="307" r:id="rId5"/>
    <p:sldId id="297" r:id="rId6"/>
    <p:sldId id="291" r:id="rId7"/>
    <p:sldId id="308" r:id="rId8"/>
    <p:sldId id="309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500" autoAdjust="0"/>
    <p:restoredTop sz="87990" autoAdjust="0"/>
  </p:normalViewPr>
  <p:slideViewPr>
    <p:cSldViewPr snapToGrid="0">
      <p:cViewPr varScale="1">
        <p:scale>
          <a:sx n="65" d="100"/>
          <a:sy n="65" d="100"/>
        </p:scale>
        <p:origin x="-13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3.e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2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16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A4BF175-0858-46CF-B9E9-B7587A0911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1D368E-580E-44AF-8D04-BEE401B48FBA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88CDCD02-AA45-47A0-B33E-E409184F5971}" type="slidenum">
              <a:rPr lang="en-GB" altLang="zh-CN" sz="1300"/>
              <a:pPr algn="r" defTabSz="947738"/>
              <a:t>1</a:t>
            </a:fld>
            <a:endParaRPr lang="en-GB" altLang="zh-CN" sz="1300"/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63613" y="3951288"/>
            <a:ext cx="7713662" cy="1081087"/>
          </a:xfrm>
        </p:spPr>
        <p:txBody>
          <a:bodyPr anchor="b"/>
          <a:lstStyle>
            <a:lvl1pPr>
              <a:lnSpc>
                <a:spcPct val="110000"/>
              </a:lnSpc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11632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60438" y="5075238"/>
            <a:ext cx="7740650" cy="757237"/>
          </a:xfrm>
        </p:spPr>
        <p:txBody>
          <a:bodyPr tIns="45720" bIns="45720"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271463"/>
            <a:ext cx="2133600" cy="5530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5275" y="271463"/>
            <a:ext cx="6249988" cy="5530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zh-CN" sz="1000" smtClean="0">
                <a:ea typeface="宋体" charset="-122"/>
              </a:rPr>
              <a:t>Page </a:t>
            </a:r>
            <a:r>
              <a:rPr lang="de-DE" altLang="zh-CN" sz="1000" smtClean="0">
                <a:ea typeface="宋体" charset="-122"/>
                <a:sym typeface="Wingdings" pitchFamily="2" charset="2"/>
              </a:rPr>
              <a:t></a:t>
            </a:r>
            <a:r>
              <a:rPr lang="de-DE" altLang="zh-CN" sz="1000" smtClean="0">
                <a:ea typeface="宋体" charset="-122"/>
              </a:rPr>
              <a:t> </a:t>
            </a:r>
            <a:fld id="{34A3084A-235B-47D0-83B4-1D447041B38A}" type="slidenum">
              <a:rPr lang="de-DE" altLang="zh-CN" sz="1000" smtClean="0">
                <a:ea typeface="宋体" charset="-122"/>
              </a:rPr>
              <a:pPr eaLnBrk="1" hangingPunct="1">
                <a:defRPr/>
              </a:pPr>
              <a:t>‹#›</a:t>
            </a:fld>
            <a:endParaRPr lang="de-DE" altLang="zh-CN" sz="1000" smtClean="0">
              <a:ea typeface="宋体" charset="-122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11150" y="271463"/>
            <a:ext cx="85201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Klicken Sie, um das Titelformat zu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7.emf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4.emf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5.emf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zh-CN" dirty="0" smtClean="0">
                <a:ea typeface="宋体" charset="-122"/>
              </a:rPr>
              <a:t>Тема </a:t>
            </a:r>
            <a:r>
              <a:rPr lang="ru-RU" altLang="zh-CN" dirty="0" smtClean="0">
                <a:ea typeface="宋体" charset="-122"/>
              </a:rPr>
              <a:t>5: Преобразователи частоты</a:t>
            </a:r>
            <a:endParaRPr lang="de-DE" altLang="zh-CN" dirty="0" smtClean="0">
              <a:ea typeface="宋体" charset="-122"/>
            </a:endParaRPr>
          </a:p>
        </p:txBody>
      </p:sp>
      <p:sp>
        <p:nvSpPr>
          <p:cNvPr id="3075" name="Rectangle 1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zh-CN" dirty="0" smtClean="0">
                <a:ea typeface="宋体" charset="-122"/>
              </a:rPr>
              <a:t>Часть 1</a:t>
            </a:r>
            <a:endParaRPr lang="de-DE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Преобразователи частоты</a:t>
            </a:r>
            <a:r>
              <a:rPr lang="ru-RU" dirty="0" smtClean="0"/>
              <a:t> </a:t>
            </a:r>
            <a:r>
              <a:rPr lang="ru-RU" dirty="0" smtClean="0"/>
              <a:t>РПУ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5004" y="2081720"/>
            <a:ext cx="8524875" cy="2283803"/>
          </a:xfrm>
        </p:spPr>
        <p:txBody>
          <a:bodyPr/>
          <a:lstStyle/>
          <a:p>
            <a:pPr>
              <a:buNone/>
            </a:pPr>
            <a:r>
              <a:rPr lang="ru-RU" sz="1600" b="1" dirty="0" smtClean="0"/>
              <a:t>Назначение: </a:t>
            </a:r>
          </a:p>
          <a:p>
            <a:r>
              <a:rPr lang="ru-RU" sz="1600" dirty="0" smtClean="0"/>
              <a:t>Перенос спектра радиосигнала в другую область частот без изменения вида и параметров модуляции.</a:t>
            </a:r>
            <a:endParaRPr lang="ru-RU" sz="1600" dirty="0" smtClean="0"/>
          </a:p>
          <a:p>
            <a:pPr>
              <a:buNone/>
            </a:pPr>
            <a:r>
              <a:rPr lang="ru-RU" sz="1600" b="1" dirty="0" smtClean="0"/>
              <a:t>Состав </a:t>
            </a:r>
            <a:r>
              <a:rPr lang="ru-RU" sz="1600" b="1" dirty="0" smtClean="0"/>
              <a:t>П</a:t>
            </a:r>
            <a:r>
              <a:rPr lang="ru-RU" sz="1600" b="1" dirty="0" smtClean="0"/>
              <a:t>Ч</a:t>
            </a:r>
            <a:r>
              <a:rPr lang="ru-RU" sz="1600" b="1" dirty="0" smtClean="0"/>
              <a:t>:</a:t>
            </a:r>
          </a:p>
          <a:p>
            <a:r>
              <a:rPr lang="ru-RU" sz="1600" dirty="0" smtClean="0"/>
              <a:t>п</a:t>
            </a:r>
            <a:r>
              <a:rPr lang="ru-RU" sz="1600" dirty="0" smtClean="0"/>
              <a:t>реобразовательный элемент</a:t>
            </a:r>
            <a:r>
              <a:rPr lang="ru-RU" sz="1600" dirty="0" smtClean="0"/>
              <a:t>;</a:t>
            </a:r>
          </a:p>
          <a:p>
            <a:r>
              <a:rPr lang="ru-RU" sz="1600" dirty="0" smtClean="0"/>
              <a:t>гетеродин;</a:t>
            </a:r>
            <a:endParaRPr lang="ru-RU" sz="1600" dirty="0" smtClean="0"/>
          </a:p>
          <a:p>
            <a:r>
              <a:rPr lang="ru-RU" sz="1600" dirty="0" smtClean="0"/>
              <a:t>ф</a:t>
            </a:r>
            <a:r>
              <a:rPr lang="ru-RU" sz="1600" dirty="0" smtClean="0"/>
              <a:t>ильтр, настроенный в соответствии с типом приемника.</a:t>
            </a:r>
          </a:p>
          <a:p>
            <a:pPr>
              <a:buNone/>
            </a:pPr>
            <a:endParaRPr lang="ru-RU" sz="1600" b="1" dirty="0" smtClean="0"/>
          </a:p>
        </p:txBody>
      </p:sp>
      <p:pic>
        <p:nvPicPr>
          <p:cNvPr id="6" name="Рисунок 5" descr="Безымянный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5062" y="1198448"/>
            <a:ext cx="5168583" cy="822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равая фигурная скобка 4"/>
          <p:cNvSpPr/>
          <p:nvPr/>
        </p:nvSpPr>
        <p:spPr bwMode="auto">
          <a:xfrm>
            <a:off x="6017342" y="3569110"/>
            <a:ext cx="162232" cy="766916"/>
          </a:xfrm>
          <a:prstGeom prst="rightBrac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8568" y="3746090"/>
            <a:ext cx="1433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смеситель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5147187" y="4380271"/>
            <a:ext cx="3746090" cy="228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5221850" y="4442030"/>
          <a:ext cx="3479696" cy="2078828"/>
        </p:xfrm>
        <a:graphic>
          <a:graphicData uri="http://schemas.openxmlformats.org/presentationml/2006/ole">
            <p:oleObj spid="_x0000_s20482" name="Visio" r:id="rId5" imgW="4018448" imgH="2398954" progId="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5004" y="4350775"/>
            <a:ext cx="4984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 smtClean="0"/>
              <a:t>Операции преобразования частоты: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1600" b="1" dirty="0" smtClean="0"/>
              <a:t> </a:t>
            </a:r>
            <a:r>
              <a:rPr lang="ru-RU" sz="1600" dirty="0" smtClean="0"/>
              <a:t>перемножение напряжений  сигнала и гетеродина;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ru-RU" sz="1600" b="1" dirty="0" smtClean="0"/>
              <a:t> </a:t>
            </a:r>
            <a:r>
              <a:rPr lang="ru-RU" sz="1600" dirty="0" smtClean="0"/>
              <a:t>выделение требуемой составляющей.</a:t>
            </a:r>
            <a:endParaRPr lang="ru-RU" sz="1600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310353" y="5921324"/>
          <a:ext cx="1005144" cy="424394"/>
        </p:xfrm>
        <a:graphic>
          <a:graphicData uri="http://schemas.openxmlformats.org/presentationml/2006/ole">
            <p:oleObj spid="_x0000_s20483" name="Equation" r:id="rId6" imgW="57132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402" y="464732"/>
            <a:ext cx="8520113" cy="464417"/>
          </a:xfrm>
        </p:spPr>
        <p:txBody>
          <a:bodyPr/>
          <a:lstStyle/>
          <a:p>
            <a:r>
              <a:rPr lang="ru-RU" dirty="0" smtClean="0"/>
              <a:t>Принцип действия ПЧ</a:t>
            </a: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dirty="0" smtClean="0">
                <a:latin typeface="Calibri" pitchFamily="34" charset="0"/>
              </a:rPr>
              <a:t/>
            </a:r>
            <a:br>
              <a:rPr lang="ru-RU" sz="2400" dirty="0" smtClean="0">
                <a:latin typeface="Calibri" pitchFamily="34" charset="0"/>
              </a:rPr>
            </a:br>
            <a:endParaRPr lang="ru-RU" dirty="0"/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298833" y="4091338"/>
          <a:ext cx="8630885" cy="1266488"/>
        </p:xfrm>
        <a:graphic>
          <a:graphicData uri="http://schemas.openxmlformats.org/presentationml/2006/ole">
            <p:oleObj spid="_x0000_s18442" name="Equation" r:id="rId3" imgW="5715000" imgH="838080" progId="Equation.DSMT4">
              <p:embed/>
            </p:oleObj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5342335" y="1714488"/>
          <a:ext cx="3478137" cy="446990"/>
        </p:xfrm>
        <a:graphic>
          <a:graphicData uri="http://schemas.openxmlformats.org/presentationml/2006/ole">
            <p:oleObj spid="_x0000_s18443" name="Equation" r:id="rId4" imgW="2374900" imgH="3048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82460" y="128586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/>
              <a:t>Сигнал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429256" y="2285992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/>
              <a:t>Колебание гетеродина</a:t>
            </a:r>
            <a:endParaRPr lang="ru-RU" sz="2000" dirty="0"/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5906795" y="2857496"/>
          <a:ext cx="2265605" cy="428628"/>
        </p:xfrm>
        <a:graphic>
          <a:graphicData uri="http://schemas.openxmlformats.org/presentationml/2006/ole">
            <p:oleObj spid="_x0000_s18444" name="Equation" r:id="rId5" imgW="1409088" imgH="266584" progId="Equation.DSMT4">
              <p:embed/>
            </p:oleObj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/>
        </p:nvGraphicFramePr>
        <p:xfrm>
          <a:off x="571472" y="5634057"/>
          <a:ext cx="5146675" cy="581025"/>
        </p:xfrm>
        <a:graphic>
          <a:graphicData uri="http://schemas.openxmlformats.org/presentationml/2006/ole">
            <p:oleObj spid="_x0000_s18445" name="Equation" r:id="rId6" imgW="2806560" imgH="317160" progId="Equation.DSMT4">
              <p:embed/>
            </p:oleObj>
          </a:graphicData>
        </a:graphic>
      </p:graphicFrame>
      <p:sp>
        <p:nvSpPr>
          <p:cNvPr id="27" name="Rectangle 25"/>
          <p:cNvSpPr/>
          <p:nvPr/>
        </p:nvSpPr>
        <p:spPr>
          <a:xfrm>
            <a:off x="5929322" y="5429264"/>
            <a:ext cx="2714644" cy="1143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6072198" y="548856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В супергетеродине</a:t>
            </a:r>
            <a:endParaRPr lang="ru-RU" dirty="0"/>
          </a:p>
        </p:txBody>
      </p:sp>
      <p:graphicFrame>
        <p:nvGraphicFramePr>
          <p:cNvPr id="29" name="Object 11"/>
          <p:cNvGraphicFramePr>
            <a:graphicFrameLocks noChangeAspect="1"/>
          </p:cNvGraphicFramePr>
          <p:nvPr/>
        </p:nvGraphicFramePr>
        <p:xfrm>
          <a:off x="6143636" y="5881671"/>
          <a:ext cx="2214578" cy="590937"/>
        </p:xfrm>
        <a:graphic>
          <a:graphicData uri="http://schemas.openxmlformats.org/presentationml/2006/ole">
            <p:oleObj spid="_x0000_s18446" name="Equation" r:id="rId7" imgW="1143000" imgH="304560" progId="Equation.DSMT4">
              <p:embed/>
            </p:oleObj>
          </a:graphicData>
        </a:graphic>
      </p:graphicFrame>
      <p:sp>
        <p:nvSpPr>
          <p:cNvPr id="31" name="Прямоугольник 30"/>
          <p:cNvSpPr/>
          <p:nvPr/>
        </p:nvSpPr>
        <p:spPr bwMode="auto">
          <a:xfrm>
            <a:off x="530940" y="1238864"/>
            <a:ext cx="4409769" cy="27284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graphicFrame>
        <p:nvGraphicFramePr>
          <p:cNvPr id="30" name="Object 1"/>
          <p:cNvGraphicFramePr>
            <a:graphicFrameLocks noChangeAspect="1"/>
          </p:cNvGraphicFramePr>
          <p:nvPr/>
        </p:nvGraphicFramePr>
        <p:xfrm>
          <a:off x="428596" y="1285860"/>
          <a:ext cx="4424815" cy="2643206"/>
        </p:xfrm>
        <a:graphic>
          <a:graphicData uri="http://schemas.openxmlformats.org/presentationml/2006/ole">
            <p:oleObj spid="_x0000_s18447" name="Visio" r:id="rId8" imgW="4018448" imgH="2398954" progId="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50" y="214009"/>
            <a:ext cx="8520113" cy="705154"/>
          </a:xfrm>
        </p:spPr>
        <p:txBody>
          <a:bodyPr/>
          <a:lstStyle/>
          <a:p>
            <a:r>
              <a:rPr lang="ru-RU" dirty="0" smtClean="0"/>
              <a:t>Примеры ПЧ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b="0" dirty="0" smtClean="0"/>
              <a:t>ПЧ на биполярном транзисторе</a:t>
            </a: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dirty="0" smtClean="0">
                <a:latin typeface="Calibri" pitchFamily="34" charset="0"/>
              </a:rPr>
              <a:t/>
            </a:r>
            <a:br>
              <a:rPr lang="ru-RU" sz="2400" dirty="0" smtClean="0">
                <a:latin typeface="Calibri" pitchFamily="34" charset="0"/>
              </a:rPr>
            </a:b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265469" y="1061882"/>
            <a:ext cx="8613060" cy="53536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pic>
        <p:nvPicPr>
          <p:cNvPr id="6" name="Picture 21" descr="Рис 4.4а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449" y="1241615"/>
            <a:ext cx="8150357" cy="4942521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50" y="214009"/>
            <a:ext cx="8520113" cy="705154"/>
          </a:xfrm>
        </p:spPr>
        <p:txBody>
          <a:bodyPr/>
          <a:lstStyle/>
          <a:p>
            <a:r>
              <a:rPr lang="ru-RU" dirty="0" smtClean="0"/>
              <a:t>Примеры ПЧ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b="0" dirty="0" smtClean="0"/>
              <a:t>ПЧ на биполярном транзисторе – эквивалентная схема</a:t>
            </a: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dirty="0" smtClean="0">
                <a:latin typeface="Calibri" pitchFamily="34" charset="0"/>
              </a:rPr>
              <a:t/>
            </a:r>
            <a:br>
              <a:rPr lang="ru-RU" sz="2400" dirty="0" smtClean="0">
                <a:latin typeface="Calibri" pitchFamily="34" charset="0"/>
              </a:rPr>
            </a:b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 bwMode="auto">
          <a:xfrm>
            <a:off x="4218038" y="1017640"/>
            <a:ext cx="4778477" cy="209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pic>
        <p:nvPicPr>
          <p:cNvPr id="8" name="Picture 26" descr="Эквивалентная схема транзисторного ПЧ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29087" y="958647"/>
            <a:ext cx="4637937" cy="1986470"/>
          </a:xfrm>
          <a:prstGeom prst="rect">
            <a:avLst/>
          </a:prstGeom>
        </p:spPr>
      </p:pic>
      <p:graphicFrame>
        <p:nvGraphicFramePr>
          <p:cNvPr id="14" name="Object 31"/>
          <p:cNvGraphicFramePr>
            <a:graphicFrameLocks noChangeAspect="1"/>
          </p:cNvGraphicFramePr>
          <p:nvPr/>
        </p:nvGraphicFramePr>
        <p:xfrm>
          <a:off x="6899989" y="3464490"/>
          <a:ext cx="1096963" cy="642937"/>
        </p:xfrm>
        <a:graphic>
          <a:graphicData uri="http://schemas.openxmlformats.org/presentationml/2006/ole">
            <p:oleObj spid="_x0000_s45060" name="Equation" r:id="rId4" imgW="952200" imgH="558720" progId="Equation.DSMT4">
              <p:embed/>
            </p:oleObj>
          </a:graphicData>
        </a:graphic>
      </p:graphicFrame>
      <p:pic>
        <p:nvPicPr>
          <p:cNvPr id="15" name="Рисунок 14" descr="Эпюра крутизны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19" y="2475826"/>
            <a:ext cx="6032091" cy="4224511"/>
          </a:xfrm>
          <a:prstGeom prst="rect">
            <a:avLst/>
          </a:prstGeom>
        </p:spPr>
      </p:pic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04185" y="1060705"/>
          <a:ext cx="2303854" cy="487875"/>
        </p:xfrm>
        <a:graphic>
          <a:graphicData uri="http://schemas.openxmlformats.org/presentationml/2006/ole">
            <p:oleObj spid="_x0000_s45061" name="Equation" r:id="rId6" imgW="1079280" imgH="228600" progId="Equation.DSMT4">
              <p:embed/>
            </p:oleObj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339827" y="1576899"/>
          <a:ext cx="2242794" cy="443630"/>
        </p:xfrm>
        <a:graphic>
          <a:graphicData uri="http://schemas.openxmlformats.org/presentationml/2006/ole">
            <p:oleObj spid="_x0000_s45062" name="Equation" r:id="rId7" imgW="1155600" imgH="22860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37418" y="2182762"/>
            <a:ext cx="3539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Проходная характеристика </a:t>
            </a:r>
            <a:r>
              <a:rPr lang="ru-RU" sz="1600" dirty="0" err="1" smtClean="0"/>
              <a:t>тр-ра</a:t>
            </a:r>
            <a:endParaRPr lang="ru-RU" sz="1600" dirty="0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6949357" y="4467583"/>
          <a:ext cx="2119561" cy="443629"/>
        </p:xfrm>
        <a:graphic>
          <a:graphicData uri="http://schemas.openxmlformats.org/presentationml/2006/ole">
            <p:oleObj spid="_x0000_s45063" name="Equation" r:id="rId8" imgW="1091880" imgH="228600" progId="Equation.DSMT4">
              <p:embed/>
            </p:oleObj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4209019" y="5811735"/>
          <a:ext cx="4680367" cy="500574"/>
        </p:xfrm>
        <a:graphic>
          <a:graphicData uri="http://schemas.openxmlformats.org/presentationml/2006/ole">
            <p:oleObj spid="_x0000_s45064" name="Equation" r:id="rId9" imgW="2374560" imgH="253800" progId="Equation.DSMT4">
              <p:embed/>
            </p:oleObj>
          </a:graphicData>
        </a:graphic>
      </p:graphicFrame>
      <p:sp>
        <p:nvSpPr>
          <p:cNvPr id="21" name="Прямоугольник 20"/>
          <p:cNvSpPr/>
          <p:nvPr/>
        </p:nvSpPr>
        <p:spPr bwMode="auto">
          <a:xfrm>
            <a:off x="4144297" y="5707625"/>
            <a:ext cx="4807974" cy="752168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50" y="385371"/>
            <a:ext cx="8520113" cy="558526"/>
          </a:xfrm>
        </p:spPr>
        <p:txBody>
          <a:bodyPr/>
          <a:lstStyle/>
          <a:p>
            <a:r>
              <a:rPr lang="ru-RU" dirty="0" smtClean="0"/>
              <a:t>Анализ ПЧ</a:t>
            </a:r>
            <a:r>
              <a:rPr lang="ru-RU" sz="2400" dirty="0" smtClean="0">
                <a:latin typeface="Calibri" pitchFamily="34" charset="0"/>
              </a:rPr>
              <a:t/>
            </a:r>
            <a:br>
              <a:rPr lang="ru-RU" sz="2400" dirty="0" smtClean="0">
                <a:latin typeface="Calibri" pitchFamily="34" charset="0"/>
              </a:rPr>
            </a:b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76982" y="1401097"/>
            <a:ext cx="4660489" cy="28611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pic>
        <p:nvPicPr>
          <p:cNvPr id="9" name="Picture 9" descr="ПЧ как четырёхполюсник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1468376"/>
            <a:ext cx="4406474" cy="27146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2737" y="1076632"/>
            <a:ext cx="876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Относительно сигнала ПЭ – линейный четырехполюсник с переменными параметрами</a:t>
            </a:r>
            <a:endParaRPr lang="ru-RU" dirty="0"/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5147186" y="1465622"/>
          <a:ext cx="3332881" cy="805011"/>
        </p:xfrm>
        <a:graphic>
          <a:graphicData uri="http://schemas.openxmlformats.org/presentationml/2006/ole">
            <p:oleObj spid="_x0000_s19465" name="Equation" r:id="rId4" imgW="2527300" imgH="609600" progId="Equation.DSMT4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5273061" y="2460216"/>
          <a:ext cx="1385733" cy="415720"/>
        </p:xfrm>
        <a:graphic>
          <a:graphicData uri="http://schemas.openxmlformats.org/presentationml/2006/ole">
            <p:oleObj spid="_x0000_s19466" name="Equation" r:id="rId5" imgW="761760" imgH="228600" progId="Equation.DSMT4">
              <p:embed/>
            </p:oleObj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5273061" y="2940819"/>
          <a:ext cx="1430338" cy="415925"/>
        </p:xfrm>
        <a:graphic>
          <a:graphicData uri="http://schemas.openxmlformats.org/presentationml/2006/ole">
            <p:oleObj spid="_x0000_s19467" name="Equation" r:id="rId6" imgW="787320" imgH="228600" progId="Equation.DSMT4">
              <p:embed/>
            </p:oleObj>
          </a:graphicData>
        </a:graphic>
      </p:graphicFrame>
      <p:pic>
        <p:nvPicPr>
          <p:cNvPr id="18" name="Picture 16" descr="ПЧ как стационарный четырёхполюсник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1101" y="4468761"/>
            <a:ext cx="3185652" cy="2170063"/>
          </a:xfrm>
          <a:prstGeom prst="rect">
            <a:avLst/>
          </a:prstGeom>
        </p:spPr>
      </p:pic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5176683" y="4092217"/>
          <a:ext cx="2286000" cy="808408"/>
        </p:xfrm>
        <a:graphic>
          <a:graphicData uri="http://schemas.openxmlformats.org/presentationml/2006/ole">
            <p:oleObj spid="_x0000_s19468" name="Equation" r:id="rId8" imgW="1727200" imgH="60960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111552" y="3428981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Эквивалентные </a:t>
            </a:r>
            <a:r>
              <a:rPr lang="en-US" sz="1800" i="1" dirty="0" smtClean="0"/>
              <a:t>Y</a:t>
            </a:r>
            <a:r>
              <a:rPr lang="en-US" sz="1800" dirty="0" smtClean="0"/>
              <a:t>-</a:t>
            </a:r>
            <a:r>
              <a:rPr lang="ru-RU" sz="1800" dirty="0" smtClean="0"/>
              <a:t>параметры в режиме преобразования частоты</a:t>
            </a:r>
            <a:endParaRPr lang="ru-RU" sz="1800" dirty="0"/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5021824" y="4970206"/>
          <a:ext cx="3838385" cy="1705949"/>
        </p:xfrm>
        <a:graphic>
          <a:graphicData uri="http://schemas.openxmlformats.org/presentationml/2006/ole">
            <p:oleObj spid="_x0000_s19469" name="Equation" r:id="rId9" imgW="2743200" imgH="1219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50" y="176981"/>
            <a:ext cx="8520113" cy="766916"/>
          </a:xfrm>
        </p:spPr>
        <p:txBody>
          <a:bodyPr/>
          <a:lstStyle/>
          <a:p>
            <a:r>
              <a:rPr lang="ru-RU" dirty="0" smtClean="0"/>
              <a:t>Анализ ПЧ: </a:t>
            </a:r>
            <a:br>
              <a:rPr lang="ru-RU" dirty="0" smtClean="0"/>
            </a:br>
            <a:r>
              <a:rPr lang="ru-RU" sz="2400" b="0" dirty="0" smtClean="0"/>
              <a:t>определение эквивалентных </a:t>
            </a:r>
            <a:r>
              <a:rPr lang="ru-RU" sz="2400" b="0" dirty="0" err="1" smtClean="0"/>
              <a:t>У-параметров</a:t>
            </a:r>
            <a:r>
              <a:rPr lang="ru-RU" sz="2400" dirty="0" smtClean="0">
                <a:latin typeface="Calibri" pitchFamily="34" charset="0"/>
              </a:rPr>
              <a:t/>
            </a:r>
            <a:br>
              <a:rPr lang="ru-RU" sz="2400" dirty="0" smtClean="0">
                <a:latin typeface="Calibri" pitchFamily="34" charset="0"/>
              </a:rPr>
            </a:br>
            <a:endParaRPr lang="ru-RU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1258531" y="1063852"/>
            <a:ext cx="2856269" cy="1907948"/>
            <a:chOff x="191731" y="1002892"/>
            <a:chExt cx="3392127" cy="2359740"/>
          </a:xfrm>
        </p:grpSpPr>
        <p:sp>
          <p:nvSpPr>
            <p:cNvPr id="15" name="Прямоугольник 14"/>
            <p:cNvSpPr/>
            <p:nvPr/>
          </p:nvSpPr>
          <p:spPr bwMode="auto">
            <a:xfrm>
              <a:off x="191731" y="1002892"/>
              <a:ext cx="3392127" cy="23597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</a:endParaRPr>
            </a:p>
          </p:txBody>
        </p:sp>
        <p:pic>
          <p:nvPicPr>
            <p:cNvPr id="18" name="Picture 16" descr="ПЧ как стационарный четырёхполюсник.e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224" y="1106129"/>
              <a:ext cx="3185652" cy="2170063"/>
            </a:xfrm>
            <a:prstGeom prst="rect">
              <a:avLst/>
            </a:prstGeom>
          </p:spPr>
        </p:pic>
      </p:grpSp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4679171" y="1583024"/>
          <a:ext cx="2566220" cy="907503"/>
        </p:xfrm>
        <a:graphic>
          <a:graphicData uri="http://schemas.openxmlformats.org/presentationml/2006/ole">
            <p:oleObj spid="_x0000_s59397" name="Equation" r:id="rId4" imgW="1727200" imgH="60960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74320" y="3070849"/>
            <a:ext cx="371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 smtClean="0"/>
              <a:t>Внутренняя входная проводимость</a:t>
            </a:r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709160" y="4464182"/>
            <a:ext cx="3901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 smtClean="0"/>
              <a:t>Крутизна обратного преобразования</a:t>
            </a:r>
            <a:endParaRPr lang="ru-R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41908" y="4421999"/>
            <a:ext cx="405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 smtClean="0">
                <a:solidFill>
                  <a:srgbClr val="C00000"/>
                </a:solidFill>
              </a:rPr>
              <a:t>Крутизна прямого преобразования</a:t>
            </a:r>
            <a:endParaRPr lang="ru-RU" sz="16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9160" y="3070849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 smtClean="0"/>
              <a:t>Внутренняя выходная проводимость</a:t>
            </a:r>
            <a:endParaRPr lang="ru-RU" sz="1600" dirty="0"/>
          </a:p>
        </p:txBody>
      </p:sp>
      <p:graphicFrame>
        <p:nvGraphicFramePr>
          <p:cNvPr id="22" name="Object 4"/>
          <p:cNvGraphicFramePr>
            <a:graphicFrameLocks noChangeAspect="1"/>
          </p:cNvGraphicFramePr>
          <p:nvPr/>
        </p:nvGraphicFramePr>
        <p:xfrm>
          <a:off x="236538" y="3409950"/>
          <a:ext cx="3921125" cy="935038"/>
        </p:xfrm>
        <a:graphic>
          <a:graphicData uri="http://schemas.openxmlformats.org/presentationml/2006/ole">
            <p:oleObj spid="_x0000_s59399" name="Equation" r:id="rId5" imgW="2806560" imgH="672840" progId="Equation.DSMT4">
              <p:embed/>
            </p:oleObj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4829493" y="4901248"/>
          <a:ext cx="3963987" cy="935672"/>
        </p:xfrm>
        <a:graphic>
          <a:graphicData uri="http://schemas.openxmlformats.org/presentationml/2006/ole">
            <p:oleObj spid="_x0000_s59400" name="Equation" r:id="rId6" imgW="3555720" imgH="672840" progId="Equation.DSMT4">
              <p:embed/>
            </p:oleObj>
          </a:graphicData>
        </a:graphic>
      </p:graphicFrame>
      <p:graphicFrame>
        <p:nvGraphicFramePr>
          <p:cNvPr id="24" name="Object 8"/>
          <p:cNvGraphicFramePr>
            <a:graphicFrameLocks noChangeAspect="1"/>
          </p:cNvGraphicFramePr>
          <p:nvPr/>
        </p:nvGraphicFramePr>
        <p:xfrm>
          <a:off x="91440" y="4866004"/>
          <a:ext cx="4540250" cy="1367156"/>
        </p:xfrm>
        <a:graphic>
          <a:graphicData uri="http://schemas.openxmlformats.org/presentationml/2006/ole">
            <p:oleObj spid="_x0000_s59401" name="Equation" r:id="rId7" imgW="3682800" imgH="965160" progId="Equation.DSMT4">
              <p:embed/>
            </p:oleObj>
          </a:graphicData>
        </a:graphic>
      </p:graphicFrame>
      <p:graphicFrame>
        <p:nvGraphicFramePr>
          <p:cNvPr id="25" name="Object 10"/>
          <p:cNvGraphicFramePr>
            <a:graphicFrameLocks noChangeAspect="1"/>
          </p:cNvGraphicFramePr>
          <p:nvPr/>
        </p:nvGraphicFramePr>
        <p:xfrm>
          <a:off x="4905693" y="3429000"/>
          <a:ext cx="3836987" cy="895350"/>
        </p:xfrm>
        <a:graphic>
          <a:graphicData uri="http://schemas.openxmlformats.org/presentationml/2006/ole">
            <p:oleObj spid="_x0000_s59402" name="Equation" r:id="rId8" imgW="2869920" imgH="6728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50" y="176981"/>
            <a:ext cx="8520113" cy="766916"/>
          </a:xfrm>
        </p:spPr>
        <p:txBody>
          <a:bodyPr/>
          <a:lstStyle/>
          <a:p>
            <a:r>
              <a:rPr lang="ru-RU" dirty="0" smtClean="0"/>
              <a:t>Анализ ПЧ: </a:t>
            </a:r>
            <a:br>
              <a:rPr lang="ru-RU" dirty="0" smtClean="0"/>
            </a:br>
            <a:r>
              <a:rPr lang="ru-RU" sz="2400" b="0" dirty="0" smtClean="0"/>
              <a:t>коэффициент передачи транзисторного ПЧ</a:t>
            </a:r>
            <a:r>
              <a:rPr lang="ru-RU" sz="2400" dirty="0" smtClean="0">
                <a:latin typeface="Calibri" pitchFamily="34" charset="0"/>
              </a:rPr>
              <a:t/>
            </a:r>
            <a:br>
              <a:rPr lang="ru-RU" sz="2400" dirty="0" smtClean="0">
                <a:latin typeface="Calibri" pitchFamily="34" charset="0"/>
              </a:rPr>
            </a:b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 bwMode="auto">
          <a:xfrm>
            <a:off x="58992" y="1063851"/>
            <a:ext cx="4439265" cy="28739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pic>
        <p:nvPicPr>
          <p:cNvPr id="19" name="Picture 21" descr="Рис 4.4а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985" y="1241617"/>
            <a:ext cx="4094551" cy="248300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2109029" y="1356852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b="1" baseline="-25000" dirty="0" smtClean="0">
                <a:solidFill>
                  <a:srgbClr val="FF0000"/>
                </a:solidFill>
              </a:rPr>
              <a:t>1(</a:t>
            </a:r>
            <a:r>
              <a:rPr lang="ru-RU" b="1" baseline="-25000" dirty="0" smtClean="0">
                <a:solidFill>
                  <a:srgbClr val="FF0000"/>
                </a:solidFill>
              </a:rPr>
              <a:t>ПЧ)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97056" y="1347020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ru-RU" b="1" baseline="-25000" dirty="0" smtClean="0">
                <a:solidFill>
                  <a:srgbClr val="FF0000"/>
                </a:solidFill>
              </a:rPr>
              <a:t>2</a:t>
            </a:r>
            <a:r>
              <a:rPr lang="en-US" b="1" baseline="-25000" dirty="0" smtClean="0">
                <a:solidFill>
                  <a:srgbClr val="FF0000"/>
                </a:solidFill>
              </a:rPr>
              <a:t>(</a:t>
            </a:r>
            <a:r>
              <a:rPr lang="ru-RU" b="1" baseline="-25000" dirty="0" smtClean="0">
                <a:solidFill>
                  <a:srgbClr val="FF0000"/>
                </a:solidFill>
              </a:rPr>
              <a:t>ПЧ)</a:t>
            </a:r>
            <a:endParaRPr lang="ru-RU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4670897" y="2759802"/>
          <a:ext cx="4292736" cy="459116"/>
        </p:xfrm>
        <a:graphic>
          <a:graphicData uri="http://schemas.openxmlformats.org/presentationml/2006/ole">
            <p:oleObj spid="_x0000_s60424" name="Equation" r:id="rId4" imgW="2374560" imgH="253800" progId="Equation.DSMT4">
              <p:embed/>
            </p:oleObj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5040630" y="3348990"/>
          <a:ext cx="3425825" cy="885825"/>
        </p:xfrm>
        <a:graphic>
          <a:graphicData uri="http://schemas.openxmlformats.org/presentationml/2006/ole">
            <p:oleObj spid="_x0000_s60425" name="Equation" r:id="rId5" imgW="2247840" imgH="583920" progId="Equation.DSMT4">
              <p:embed/>
            </p:oleObj>
          </a:graphicData>
        </a:graphic>
      </p:graphicFrame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5369292" y="1284093"/>
          <a:ext cx="2919301" cy="1037931"/>
        </p:xfrm>
        <a:graphic>
          <a:graphicData uri="http://schemas.openxmlformats.org/presentationml/2006/ole">
            <p:oleObj spid="_x0000_s60426" name="Equation" r:id="rId6" imgW="1739880" imgH="622080" progId="Equation.DSMT4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5240" y="4299463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Зависимость крутизны преобразования от частоты сигнала:</a:t>
            </a:r>
            <a:endParaRPr lang="ru-RU" dirty="0">
              <a:latin typeface="Calibri" pitchFamily="34" charset="0"/>
            </a:endParaRPr>
          </a:p>
        </p:txBody>
      </p:sp>
      <p:graphicFrame>
        <p:nvGraphicFramePr>
          <p:cNvPr id="35" name="Object 9"/>
          <p:cNvGraphicFramePr>
            <a:graphicFrameLocks noChangeAspect="1"/>
          </p:cNvGraphicFramePr>
          <p:nvPr/>
        </p:nvGraphicFramePr>
        <p:xfrm>
          <a:off x="287628" y="4716784"/>
          <a:ext cx="2135532" cy="768791"/>
        </p:xfrm>
        <a:graphic>
          <a:graphicData uri="http://schemas.openxmlformats.org/presentationml/2006/ole">
            <p:oleObj spid="_x0000_s60427" name="Equation" r:id="rId7" imgW="1587240" imgH="571320" progId="Equation.DSMT4">
              <p:embed/>
            </p:oleObj>
          </a:graphicData>
        </a:graphic>
      </p:graphicFrame>
      <p:graphicFrame>
        <p:nvGraphicFramePr>
          <p:cNvPr id="36" name="Object 11"/>
          <p:cNvGraphicFramePr>
            <a:graphicFrameLocks noChangeAspect="1"/>
          </p:cNvGraphicFramePr>
          <p:nvPr/>
        </p:nvGraphicFramePr>
        <p:xfrm>
          <a:off x="3203262" y="4691066"/>
          <a:ext cx="2374578" cy="857832"/>
        </p:xfrm>
        <a:graphic>
          <a:graphicData uri="http://schemas.openxmlformats.org/presentationml/2006/ole">
            <p:oleObj spid="_x0000_s60428" name="Equation" r:id="rId8" imgW="1816100" imgH="660400" progId="Equation.DSMT4">
              <p:embed/>
            </p:oleObj>
          </a:graphicData>
        </a:graphic>
      </p:graphicFrame>
      <p:graphicFrame>
        <p:nvGraphicFramePr>
          <p:cNvPr id="60429" name="Object 13"/>
          <p:cNvGraphicFramePr>
            <a:graphicFrameLocks noChangeAspect="1"/>
          </p:cNvGraphicFramePr>
          <p:nvPr/>
        </p:nvGraphicFramePr>
        <p:xfrm>
          <a:off x="4987011" y="5707624"/>
          <a:ext cx="4083249" cy="516500"/>
        </p:xfrm>
        <a:graphic>
          <a:graphicData uri="http://schemas.openxmlformats.org/presentationml/2006/ole">
            <p:oleObj spid="_x0000_s60429" name="Equation" r:id="rId9" imgW="2641320" imgH="330120" progId="Equation.DSMT4">
              <p:embed/>
            </p:oleObj>
          </a:graphicData>
        </a:graphic>
      </p:graphicFrame>
      <p:sp>
        <p:nvSpPr>
          <p:cNvPr id="37" name="TextBox 15"/>
          <p:cNvSpPr txBox="1">
            <a:spLocks noChangeArrowheads="1"/>
          </p:cNvSpPr>
          <p:nvPr/>
        </p:nvSpPr>
        <p:spPr bwMode="auto">
          <a:xfrm>
            <a:off x="0" y="5642453"/>
            <a:ext cx="528637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Эквивалентная резонансная </a:t>
            </a:r>
            <a:r>
              <a:rPr lang="ru-RU" sz="2000" dirty="0" smtClean="0">
                <a:latin typeface="Calibri" pitchFamily="34" charset="0"/>
              </a:rPr>
              <a:t>проводимость:</a:t>
            </a:r>
          </a:p>
          <a:p>
            <a:r>
              <a:rPr lang="ru-RU" sz="1400" dirty="0" smtClean="0">
                <a:latin typeface="Calibri" pitchFamily="34" charset="0"/>
              </a:rPr>
              <a:t>(с учетом внешних проводимостей)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2345</TotalTime>
  <Words>137</Words>
  <Application>Microsoft Office PowerPoint</Application>
  <PresentationFormat>Экран (4:3)</PresentationFormat>
  <Paragraphs>35</Paragraphs>
  <Slides>8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Standarddesign</vt:lpstr>
      <vt:lpstr>Visio</vt:lpstr>
      <vt:lpstr>MathType 6.0 Equation</vt:lpstr>
      <vt:lpstr>Equation</vt:lpstr>
      <vt:lpstr>Тема 5: Преобразователи частоты</vt:lpstr>
      <vt:lpstr>Преобразователи частоты РПУ</vt:lpstr>
      <vt:lpstr>Принцип действия ПЧ  </vt:lpstr>
      <vt:lpstr>Примеры ПЧ ПЧ на биполярном транзисторе  </vt:lpstr>
      <vt:lpstr>Примеры ПЧ ПЧ на биполярном транзисторе – эквивалентная схема  </vt:lpstr>
      <vt:lpstr>Анализ ПЧ </vt:lpstr>
      <vt:lpstr>Анализ ПЧ:  определение эквивалентных У-параметров </vt:lpstr>
      <vt:lpstr>Анализ ПЧ:  коэффициент передачи транзисторного ПЧ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buuu</dc:creator>
  <dc:description>PresentationLoad.com</dc:description>
  <cp:lastModifiedBy>Yulia Naumova</cp:lastModifiedBy>
  <cp:revision>232</cp:revision>
  <dcterms:created xsi:type="dcterms:W3CDTF">2007-11-27T23:54:21Z</dcterms:created>
  <dcterms:modified xsi:type="dcterms:W3CDTF">2015-04-20T04:17:56Z</dcterms:modified>
</cp:coreProperties>
</file>