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287" r:id="rId2"/>
    <p:sldId id="288" r:id="rId3"/>
    <p:sldId id="307" r:id="rId4"/>
    <p:sldId id="310" r:id="rId5"/>
    <p:sldId id="311" r:id="rId6"/>
    <p:sldId id="312" r:id="rId7"/>
    <p:sldId id="313" r:id="rId8"/>
    <p:sldId id="314" r:id="rId9"/>
    <p:sldId id="315" r:id="rId10"/>
    <p:sldId id="31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500" autoAdjust="0"/>
    <p:restoredTop sz="87990" autoAdjust="0"/>
  </p:normalViewPr>
  <p:slideViewPr>
    <p:cSldViewPr snapToGrid="0">
      <p:cViewPr varScale="1">
        <p:scale>
          <a:sx n="99" d="100"/>
          <a:sy n="99" d="100"/>
        </p:scale>
        <p:origin x="-19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A4BF175-0858-46CF-B9E9-B7587A0911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7445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1D368E-580E-44AF-8D04-BEE401B48FBA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462497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8CDCD02-AA45-47A0-B33E-E409184F5971}" type="slidenum">
              <a:rPr lang="en-GB" altLang="zh-CN" sz="1300"/>
              <a:pPr algn="r" defTabSz="947738"/>
              <a:t>1</a:t>
            </a:fld>
            <a:endParaRPr lang="en-GB" altLang="zh-CN" sz="1300"/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63613" y="3951288"/>
            <a:ext cx="7713662" cy="1081087"/>
          </a:xfrm>
        </p:spPr>
        <p:txBody>
          <a:bodyPr anchor="b"/>
          <a:lstStyle>
            <a:lvl1pPr>
              <a:lnSpc>
                <a:spcPct val="110000"/>
              </a:lnSpc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60438" y="5075238"/>
            <a:ext cx="7740650" cy="757237"/>
          </a:xfrm>
        </p:spPr>
        <p:txBody>
          <a:bodyPr tIns="45720" bIns="45720"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271463"/>
            <a:ext cx="2133600" cy="5530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271463"/>
            <a:ext cx="6249988" cy="5530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zh-CN" sz="1000" smtClean="0">
                <a:ea typeface="宋体" charset="-122"/>
              </a:rPr>
              <a:t>Page </a:t>
            </a:r>
            <a:r>
              <a:rPr lang="de-DE" altLang="zh-CN" sz="1000" smtClean="0">
                <a:ea typeface="宋体" charset="-122"/>
                <a:sym typeface="Wingdings" pitchFamily="2" charset="2"/>
              </a:rPr>
              <a:t></a:t>
            </a:r>
            <a:r>
              <a:rPr lang="de-DE" altLang="zh-CN" sz="1000" smtClean="0">
                <a:ea typeface="宋体" charset="-122"/>
              </a:rPr>
              <a:t> </a:t>
            </a:r>
            <a:fld id="{34A3084A-235B-47D0-83B4-1D447041B38A}" type="slidenum">
              <a:rPr lang="de-DE" altLang="zh-CN" sz="1000" smtClean="0">
                <a:ea typeface="宋体" charset="-122"/>
              </a:rPr>
              <a:pPr eaLnBrk="1" hangingPunct="1">
                <a:defRPr/>
              </a:pPr>
              <a:t>‹#›</a:t>
            </a:fld>
            <a:endParaRPr lang="de-DE" altLang="zh-CN" sz="1000" smtClean="0">
              <a:ea typeface="宋体" charset="-122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1150" y="271463"/>
            <a:ext cx="85201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Klicken Sie, um das Titelformat zu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7.wmf"/><Relationship Id="rId10" Type="http://schemas.openxmlformats.org/officeDocument/2006/relationships/image" Target="../media/image5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5.emf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emf"/><Relationship Id="rId9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5.emf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8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0.emf"/><Relationship Id="rId4" Type="http://schemas.openxmlformats.org/officeDocument/2006/relationships/image" Target="../media/image29.png"/><Relationship Id="rId9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19.bin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3.emf"/><Relationship Id="rId10" Type="http://schemas.openxmlformats.org/officeDocument/2006/relationships/image" Target="../media/image26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6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7.w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zh-CN" dirty="0" smtClean="0">
                <a:ea typeface="宋体" charset="-122"/>
              </a:rPr>
              <a:t>Тема 5: Преобразователи частоты</a:t>
            </a:r>
            <a:endParaRPr lang="de-DE" altLang="zh-CN" dirty="0" smtClean="0">
              <a:ea typeface="宋体" charset="-122"/>
            </a:endParaRPr>
          </a:p>
        </p:txBody>
      </p:sp>
      <p:sp>
        <p:nvSpPr>
          <p:cNvPr id="3075" name="Rectangle 1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zh-CN" dirty="0" smtClean="0">
                <a:ea typeface="宋体" charset="-122"/>
              </a:rPr>
              <a:t>Часть 2</a:t>
            </a:r>
            <a:endParaRPr lang="de-DE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204088"/>
            <a:ext cx="8520113" cy="729564"/>
          </a:xfrm>
        </p:spPr>
        <p:txBody>
          <a:bodyPr/>
          <a:lstStyle/>
          <a:p>
            <a:r>
              <a:rPr lang="ru-RU" dirty="0" smtClean="0"/>
              <a:t>Преобразователи частоты РПУ:</a:t>
            </a:r>
            <a:br>
              <a:rPr lang="ru-RU" dirty="0" smtClean="0"/>
            </a:br>
            <a:r>
              <a:rPr lang="ru-RU" sz="2400" b="0" dirty="0" smtClean="0">
                <a:latin typeface="Calibri" panose="020F0502020204030204" pitchFamily="34" charset="0"/>
              </a:rPr>
              <a:t>составляющие</a:t>
            </a:r>
            <a:r>
              <a:rPr lang="ru-RU" dirty="0" smtClean="0"/>
              <a:t> </a:t>
            </a:r>
            <a:r>
              <a:rPr lang="ru-RU" sz="2000" b="0" dirty="0" smtClean="0"/>
              <a:t>АЧХ разных ПЧ</a:t>
            </a:r>
            <a:endParaRPr lang="ru-RU" b="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47842"/>
              </p:ext>
            </p:extLst>
          </p:nvPr>
        </p:nvGraphicFramePr>
        <p:xfrm>
          <a:off x="664143" y="1396999"/>
          <a:ext cx="7796463" cy="496690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74796"/>
                <a:gridCol w="3522846"/>
                <a:gridCol w="2598821"/>
              </a:tblGrid>
              <a:tr h="99467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Тип ПЧ</a:t>
                      </a:r>
                      <a:endParaRPr lang="ru-RU" sz="16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Составляющие</a:t>
                      </a:r>
                      <a:r>
                        <a:rPr lang="ru-RU" sz="1600" baseline="0" dirty="0" smtClean="0"/>
                        <a:t> выходного тока</a:t>
                      </a:r>
                      <a:endParaRPr lang="ru-RU" sz="16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Подавленные составляющие</a:t>
                      </a:r>
                      <a:endParaRPr lang="ru-RU" sz="16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369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небалансный</a:t>
                      </a:r>
                      <a:endParaRPr lang="ru-RU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все комбинационные частоты:</a:t>
                      </a:r>
                    </a:p>
                    <a:p>
                      <a:endParaRPr lang="ru-RU" sz="1600" dirty="0" smtClean="0"/>
                    </a:p>
                    <a:p>
                      <a:endParaRPr lang="ru-RU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нет</a:t>
                      </a:r>
                      <a:endParaRPr lang="ru-RU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107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балансный</a:t>
                      </a:r>
                    </a:p>
                    <a:p>
                      <a:endParaRPr lang="ru-RU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комбинационные каналы, обусловленные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u="sng" baseline="0" dirty="0" smtClean="0"/>
                        <a:t>четными</a:t>
                      </a:r>
                      <a:r>
                        <a:rPr lang="ru-RU" sz="1600" baseline="0" dirty="0" smtClean="0"/>
                        <a:t> гармониками сигнала</a:t>
                      </a:r>
                      <a:endParaRPr lang="ru-RU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617044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кольцевой</a:t>
                      </a:r>
                      <a:endParaRPr lang="ru-RU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600" dirty="0" smtClean="0"/>
                        <a:t>канал</a:t>
                      </a:r>
                      <a:r>
                        <a:rPr lang="ru-RU" sz="1600" baseline="0" dirty="0" smtClean="0"/>
                        <a:t> прямого прохождения;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ru-RU" sz="1600" dirty="0" smtClean="0"/>
                        <a:t>комбинационные каналы, обусловленные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u="sng" baseline="0" dirty="0" smtClean="0"/>
                        <a:t>четными</a:t>
                      </a:r>
                      <a:r>
                        <a:rPr lang="ru-RU" sz="1600" baseline="0" dirty="0" smtClean="0"/>
                        <a:t> гармониками сигнала и гетеродина</a:t>
                      </a:r>
                      <a:endParaRPr lang="ru-RU" sz="1600" dirty="0" smtClean="0"/>
                    </a:p>
                    <a:p>
                      <a:endParaRPr lang="ru-RU" sz="16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01772"/>
              </p:ext>
            </p:extLst>
          </p:nvPr>
        </p:nvGraphicFramePr>
        <p:xfrm>
          <a:off x="2704281" y="2781902"/>
          <a:ext cx="27447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Equation" r:id="rId4" imgW="2145960" imgH="304560" progId="Equation.DSMT4">
                  <p:embed/>
                </p:oleObj>
              </mc:Choice>
              <mc:Fallback>
                <p:oleObj name="Equation" r:id="rId4" imgW="2145960" imgH="304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281" y="2781902"/>
                        <a:ext cx="27447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729940"/>
              </p:ext>
            </p:extLst>
          </p:nvPr>
        </p:nvGraphicFramePr>
        <p:xfrm>
          <a:off x="2704281" y="3505000"/>
          <a:ext cx="30051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Equation" r:id="rId6" imgW="2349360" imgH="583920" progId="Equation.DSMT4">
                  <p:embed/>
                </p:oleObj>
              </mc:Choice>
              <mc:Fallback>
                <p:oleObj name="Equation" r:id="rId6" imgW="2349360" imgH="58392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281" y="3505000"/>
                        <a:ext cx="300513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380837"/>
              </p:ext>
            </p:extLst>
          </p:nvPr>
        </p:nvGraphicFramePr>
        <p:xfrm>
          <a:off x="2704281" y="4437246"/>
          <a:ext cx="30051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Equation" r:id="rId8" imgW="2349360" imgH="583920" progId="Equation.DSMT4">
                  <p:embed/>
                </p:oleObj>
              </mc:Choice>
              <mc:Fallback>
                <p:oleObj name="Equation" r:id="rId8" imgW="2349360" imgH="58392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281" y="4437246"/>
                        <a:ext cx="300513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2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271463"/>
            <a:ext cx="8520113" cy="729564"/>
          </a:xfrm>
        </p:spPr>
        <p:txBody>
          <a:bodyPr/>
          <a:lstStyle/>
          <a:p>
            <a:r>
              <a:rPr lang="ru-RU" dirty="0" smtClean="0"/>
              <a:t>Преобразователи частоты РПУ:</a:t>
            </a:r>
            <a:br>
              <a:rPr lang="ru-RU" dirty="0" smtClean="0"/>
            </a:br>
            <a:r>
              <a:rPr lang="ru-RU" sz="2000" b="0" dirty="0" smtClean="0"/>
              <a:t>Преобразовательный элемент - диод</a:t>
            </a:r>
            <a:endParaRPr lang="ru-RU" b="0" dirty="0"/>
          </a:p>
        </p:txBody>
      </p:sp>
      <p:pic>
        <p:nvPicPr>
          <p:cNvPr id="6" name="Рисунок 5" descr="Безымянный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5062" y="1198448"/>
            <a:ext cx="5168583" cy="82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 bwMode="auto">
          <a:xfrm>
            <a:off x="1653217" y="2320465"/>
            <a:ext cx="3121784" cy="19050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660586"/>
              </p:ext>
            </p:extLst>
          </p:nvPr>
        </p:nvGraphicFramePr>
        <p:xfrm>
          <a:off x="1727880" y="2382224"/>
          <a:ext cx="2899786" cy="173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8" name="Visio" r:id="rId5" imgW="4018448" imgH="2398954" progId="">
                  <p:embed/>
                </p:oleObj>
              </mc:Choice>
              <mc:Fallback>
                <p:oleObj name="Visio" r:id="rId5" imgW="4018448" imgH="239895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880" y="2382224"/>
                        <a:ext cx="2899786" cy="1732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882338"/>
              </p:ext>
            </p:extLst>
          </p:nvPr>
        </p:nvGraphicFramePr>
        <p:xfrm>
          <a:off x="5162098" y="2509769"/>
          <a:ext cx="2865371" cy="368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9" name="Equation" r:id="rId7" imgW="2374900" imgH="304800" progId="Equation.DSMT4">
                  <p:embed/>
                </p:oleObj>
              </mc:Choice>
              <mc:Fallback>
                <p:oleObj name="Equation" r:id="rId7" imgW="23749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098" y="2509769"/>
                        <a:ext cx="2865371" cy="368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51841" y="2171215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Сигнал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325259" y="2905429"/>
            <a:ext cx="2539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Колебание гетеродина</a:t>
            </a:r>
            <a:endParaRPr lang="ru-RU" sz="1600" dirty="0"/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640618"/>
              </p:ext>
            </p:extLst>
          </p:nvPr>
        </p:nvGraphicFramePr>
        <p:xfrm>
          <a:off x="5663423" y="3381962"/>
          <a:ext cx="1862720" cy="35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0" name="Equation" r:id="rId9" imgW="1409088" imgH="266584" progId="Equation.DSMT4">
                  <p:embed/>
                </p:oleObj>
              </mc:Choice>
              <mc:Fallback>
                <p:oleObj name="Equation" r:id="rId9" imgW="140908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423" y="3381962"/>
                        <a:ext cx="1862720" cy="352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 bwMode="auto">
          <a:xfrm>
            <a:off x="388249" y="4534173"/>
            <a:ext cx="2289715" cy="13972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2844363" y="4489685"/>
            <a:ext cx="6299636" cy="649288"/>
            <a:chOff x="332005" y="4894325"/>
            <a:chExt cx="6065047" cy="649288"/>
          </a:xfrm>
        </p:grpSpPr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0354288"/>
                </p:ext>
              </p:extLst>
            </p:nvPr>
          </p:nvGraphicFramePr>
          <p:xfrm>
            <a:off x="332005" y="4894325"/>
            <a:ext cx="1654175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1" name="Equation" r:id="rId11" imgW="1485720" imgH="583920" progId="Equation.DSMT4">
                    <p:embed/>
                  </p:oleObj>
                </mc:Choice>
                <mc:Fallback>
                  <p:oleObj name="Equation" r:id="rId11" imgW="1485720" imgH="5839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005" y="4894325"/>
                          <a:ext cx="1654175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018895" y="5018914"/>
              <a:ext cx="43781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- </a:t>
              </a:r>
              <a:r>
                <a:rPr lang="ru-RU" sz="1600" dirty="0" smtClean="0">
                  <a:latin typeface="Calibri" panose="020F0502020204030204" pitchFamily="34" charset="0"/>
                </a:rPr>
                <a:t>изменяемая</a:t>
              </a:r>
              <a:r>
                <a:rPr lang="ru-RU" dirty="0" smtClean="0"/>
                <a:t> </a:t>
              </a:r>
              <a:r>
                <a:rPr lang="ru-RU" sz="1600" dirty="0">
                  <a:latin typeface="Calibri" panose="020F0502020204030204" pitchFamily="34" charset="0"/>
                </a:rPr>
                <a:t>д</a:t>
              </a:r>
              <a:r>
                <a:rPr lang="ru-RU" sz="1600" dirty="0" smtClean="0">
                  <a:latin typeface="Calibri" panose="020F0502020204030204" pitchFamily="34" charset="0"/>
                </a:rPr>
                <a:t>ифференциальная  проводимость </a:t>
              </a:r>
              <a:endParaRPr lang="ru-RU" dirty="0">
                <a:latin typeface="Calibri" panose="020F0502020204030204" pitchFamily="34" charset="0"/>
              </a:endParaRPr>
            </a:p>
          </p:txBody>
        </p:sp>
      </p:grpSp>
      <p:pic>
        <p:nvPicPr>
          <p:cNvPr id="20505" name="Picture 2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" y="4504737"/>
            <a:ext cx="1873417" cy="135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969394" y="526060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ru-RU" sz="1600" b="1" dirty="0" smtClean="0">
                <a:latin typeface="Calibri" panose="020F0502020204030204" pitchFamily="34" charset="0"/>
              </a:rPr>
              <a:t>Особенности:</a:t>
            </a:r>
            <a:endParaRPr lang="ru-RU" sz="1600" b="1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>
                <a:latin typeface="Calibri" panose="020F0502020204030204" pitchFamily="34" charset="0"/>
              </a:rPr>
              <a:t>н</a:t>
            </a:r>
            <a:r>
              <a:rPr lang="ru-RU" sz="1600" dirty="0" smtClean="0">
                <a:latin typeface="Calibri" panose="020F0502020204030204" pitchFamily="34" charset="0"/>
              </a:rPr>
              <a:t>ельзя развязать цепи сигнала и гетеродина;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>
                <a:latin typeface="Calibri" panose="020F0502020204030204" pitchFamily="34" charset="0"/>
              </a:rPr>
              <a:t>Диодные ПЧ – </a:t>
            </a:r>
            <a:r>
              <a:rPr lang="ru-RU" sz="1600" b="1" dirty="0" smtClean="0">
                <a:latin typeface="Calibri" panose="020F0502020204030204" pitchFamily="34" charset="0"/>
              </a:rPr>
              <a:t>взаимные</a:t>
            </a:r>
            <a:r>
              <a:rPr lang="ru-RU" sz="1600" dirty="0" smtClean="0">
                <a:latin typeface="Calibri" panose="020F0502020204030204" pitchFamily="34" charset="0"/>
              </a:rPr>
              <a:t> устройства </a:t>
            </a:r>
            <a:endParaRPr lang="ru-RU" sz="1600" dirty="0">
              <a:latin typeface="Calibri" panose="020F0502020204030204" pitchFamily="34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138149"/>
              </p:ext>
            </p:extLst>
          </p:nvPr>
        </p:nvGraphicFramePr>
        <p:xfrm>
          <a:off x="3511116" y="6134282"/>
          <a:ext cx="9048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2" name="Equation" r:id="rId14" imgW="812520" imgH="279360" progId="Equation.DSMT4">
                  <p:embed/>
                </p:oleObj>
              </mc:Choice>
              <mc:Fallback>
                <p:oleObj name="Equation" r:id="rId14" imgW="812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116" y="6134282"/>
                        <a:ext cx="9048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287854"/>
              </p:ext>
            </p:extLst>
          </p:nvPr>
        </p:nvGraphicFramePr>
        <p:xfrm>
          <a:off x="4681538" y="6134282"/>
          <a:ext cx="8905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3" name="Equation" r:id="rId16" imgW="799920" imgH="279360" progId="Equation.DSMT4">
                  <p:embed/>
                </p:oleObj>
              </mc:Choice>
              <mc:Fallback>
                <p:oleObj name="Equation" r:id="rId16" imgW="799920" imgH="279360" progId="Equation.DSMT4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6134282"/>
                        <a:ext cx="89058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214009"/>
            <a:ext cx="8520113" cy="705154"/>
          </a:xfrm>
        </p:spPr>
        <p:txBody>
          <a:bodyPr/>
          <a:lstStyle/>
          <a:p>
            <a:r>
              <a:rPr lang="ru-RU" dirty="0" smtClean="0"/>
              <a:t>Диодные ПЧ</a:t>
            </a:r>
            <a:br>
              <a:rPr lang="ru-RU" dirty="0" smtClean="0"/>
            </a:br>
            <a:r>
              <a:rPr lang="ru-RU" sz="2400" b="0" dirty="0" smtClean="0"/>
              <a:t>Однотактный </a:t>
            </a:r>
            <a:r>
              <a:rPr lang="ru-RU" sz="2400" b="0" dirty="0"/>
              <a:t>(небалансный) ПЧ</a:t>
            </a:r>
            <a:br>
              <a:rPr lang="ru-RU" sz="2400" b="0" dirty="0"/>
            </a:b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265469" y="1061883"/>
            <a:ext cx="4422034" cy="35501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pic>
        <p:nvPicPr>
          <p:cNvPr id="4" name="Picture 17" descr="Небалансный диодный ПЧ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502" y="1398157"/>
            <a:ext cx="4041248" cy="3034930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818285"/>
              </p:ext>
            </p:extLst>
          </p:nvPr>
        </p:nvGraphicFramePr>
        <p:xfrm>
          <a:off x="4841641" y="1175907"/>
          <a:ext cx="3984725" cy="403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2" name="Equation" r:id="rId4" imgW="2260440" imgH="228600" progId="Equation.DSMT4">
                  <p:embed/>
                </p:oleObj>
              </mc:Choice>
              <mc:Fallback>
                <p:oleObj name="Equation" r:id="rId4" imgW="2260440" imgH="228600" progId="Equation.DSMT4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641" y="1175907"/>
                        <a:ext cx="3984725" cy="403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713130"/>
              </p:ext>
            </p:extLst>
          </p:nvPr>
        </p:nvGraphicFramePr>
        <p:xfrm>
          <a:off x="5250883" y="1735605"/>
          <a:ext cx="3238599" cy="1180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3" name="Equation" r:id="rId6" imgW="2603500" imgH="939800" progId="Equation.DSMT4">
                  <p:embed/>
                </p:oleObj>
              </mc:Choice>
              <mc:Fallback>
                <p:oleObj name="Equation" r:id="rId6" imgW="26035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883" y="1735605"/>
                        <a:ext cx="3238599" cy="1180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31882" y="2973372"/>
            <a:ext cx="4215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Виды аппроксимирующих функций ВАХ диода: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экспоненциальная;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линейно-параболическая;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кусочно-линейная.</a:t>
            </a:r>
            <a:endParaRPr lang="ru-RU" sz="16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99571"/>
              </p:ext>
            </p:extLst>
          </p:nvPr>
        </p:nvGraphicFramePr>
        <p:xfrm>
          <a:off x="511502" y="4840956"/>
          <a:ext cx="3429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4" name="Equation" r:id="rId8" imgW="2095500" imgH="838200" progId="Equation.DSMT4">
                  <p:embed/>
                </p:oleObj>
              </mc:Choice>
              <mc:Fallback>
                <p:oleObj name="Equation" r:id="rId8" imgW="2095500" imgH="838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02" y="4840956"/>
                        <a:ext cx="3429000" cy="13716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361108"/>
              </p:ext>
            </p:extLst>
          </p:nvPr>
        </p:nvGraphicFramePr>
        <p:xfrm>
          <a:off x="4831882" y="5204493"/>
          <a:ext cx="29289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5" name="Equation" r:id="rId10" imgW="1765300" imgH="609600" progId="Equation.DSMT4">
                  <p:embed/>
                </p:oleObj>
              </mc:Choice>
              <mc:Fallback>
                <p:oleObj name="Equation" r:id="rId10" imgW="1765300" imgH="609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1882" y="5204493"/>
                        <a:ext cx="2928938" cy="10080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11593" y="4649279"/>
            <a:ext cx="3662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Коэффициент передачи ПЧ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379" y="175509"/>
            <a:ext cx="8999621" cy="705154"/>
          </a:xfrm>
        </p:spPr>
        <p:txBody>
          <a:bodyPr/>
          <a:lstStyle/>
          <a:p>
            <a:r>
              <a:rPr lang="ru-RU" dirty="0" smtClean="0"/>
              <a:t>Диодные ПЧ</a:t>
            </a:r>
            <a:br>
              <a:rPr lang="ru-RU" dirty="0" smtClean="0"/>
            </a:br>
            <a:r>
              <a:rPr lang="ru-RU" sz="2400" b="0" dirty="0" smtClean="0"/>
              <a:t>Однотактный ПЧ: </a:t>
            </a:r>
            <a:r>
              <a:rPr lang="ru-RU" sz="2000" b="0" dirty="0" smtClean="0"/>
              <a:t>экспоненциальная аппроксимация ВАХ</a:t>
            </a:r>
            <a:r>
              <a:rPr lang="ru-RU" sz="2400" b="0" dirty="0"/>
              <a:t/>
            </a:r>
            <a:br>
              <a:rPr lang="ru-RU" sz="2400" b="0" dirty="0"/>
            </a:b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265469" y="1061883"/>
            <a:ext cx="2873553" cy="56661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pic>
        <p:nvPicPr>
          <p:cNvPr id="4" name="Picture 17" descr="Небалансный диодный ПЧ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348" y="1193778"/>
            <a:ext cx="2626108" cy="1972176"/>
          </a:xfrm>
          <a:prstGeom prst="rect">
            <a:avLst/>
          </a:prstGeom>
        </p:spPr>
      </p:pic>
      <p:pic>
        <p:nvPicPr>
          <p:cNvPr id="13" name="Picture 31" descr="экспоненциальная ВАХ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176" y="3252579"/>
            <a:ext cx="2104196" cy="3399086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82459"/>
              </p:ext>
            </p:extLst>
          </p:nvPr>
        </p:nvGraphicFramePr>
        <p:xfrm>
          <a:off x="3430270" y="1445471"/>
          <a:ext cx="3769427" cy="1135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4" name="Equation" r:id="rId5" imgW="3289300" imgH="990600" progId="Equation.DSMT4">
                  <p:embed/>
                </p:oleObj>
              </mc:Choice>
              <mc:Fallback>
                <p:oleObj name="Equation" r:id="rId5" imgW="3289300" imgH="990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270" y="1445471"/>
                        <a:ext cx="3769427" cy="1135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20718" y="1068414"/>
            <a:ext cx="5229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Описывает ВАХ диода в области малых напряжений</a:t>
            </a:r>
            <a:endParaRPr lang="ru-RU" sz="1600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344321"/>
              </p:ext>
            </p:extLst>
          </p:nvPr>
        </p:nvGraphicFramePr>
        <p:xfrm>
          <a:off x="3427413" y="2689038"/>
          <a:ext cx="2874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5" name="Equation" r:id="rId7" imgW="2247840" imgH="863280" progId="Equation.DSMT4">
                  <p:embed/>
                </p:oleObj>
              </mc:Choice>
              <mc:Fallback>
                <p:oleObj name="Equation" r:id="rId7" imgW="2247840" imgH="863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2689038"/>
                        <a:ext cx="2874962" cy="11049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414389" y="3852417"/>
            <a:ext cx="558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i="1" baseline="-25000" dirty="0" err="1" smtClean="0"/>
              <a:t>k</a:t>
            </a:r>
            <a:r>
              <a:rPr lang="en-US" sz="2000" i="1" dirty="0" smtClean="0"/>
              <a:t>(</a:t>
            </a:r>
            <a:r>
              <a:rPr lang="en-US" i="1" dirty="0"/>
              <a:t>x</a:t>
            </a:r>
            <a:r>
              <a:rPr lang="en-US" sz="2000" i="1" dirty="0" smtClean="0"/>
              <a:t>) - </a:t>
            </a:r>
            <a:r>
              <a:rPr lang="ru-RU" sz="2000" i="1" dirty="0" smtClean="0"/>
              <a:t>модифицированные  функции Бесселя</a:t>
            </a:r>
            <a:endParaRPr lang="ru-RU" sz="2000" dirty="0"/>
          </a:p>
        </p:txBody>
      </p:sp>
      <p:pic>
        <p:nvPicPr>
          <p:cNvPr id="17" name="Picture 35" descr="Модифицированные функции Бесселя.em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28770" y="4275915"/>
            <a:ext cx="3613339" cy="21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4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379" y="175509"/>
            <a:ext cx="8999621" cy="705154"/>
          </a:xfrm>
        </p:spPr>
        <p:txBody>
          <a:bodyPr/>
          <a:lstStyle/>
          <a:p>
            <a:r>
              <a:rPr lang="ru-RU" dirty="0" smtClean="0"/>
              <a:t>Диодные ПЧ</a:t>
            </a:r>
            <a:br>
              <a:rPr lang="ru-RU" dirty="0" smtClean="0"/>
            </a:br>
            <a:r>
              <a:rPr lang="ru-RU" sz="2400" b="0" dirty="0" smtClean="0"/>
              <a:t>Однотактный ПЧ: </a:t>
            </a:r>
            <a:r>
              <a:rPr lang="ru-RU" sz="2000" b="0" dirty="0" smtClean="0"/>
              <a:t>кусочно-линейная </a:t>
            </a:r>
            <a:r>
              <a:rPr lang="ru-RU" sz="2000" b="0" dirty="0" smtClean="0"/>
              <a:t>аппроксимация ВАХ</a:t>
            </a:r>
            <a:r>
              <a:rPr lang="ru-RU" sz="2400" b="0" dirty="0"/>
              <a:t/>
            </a:r>
            <a:br>
              <a:rPr lang="ru-RU" sz="2400" b="0" dirty="0"/>
            </a:b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265469" y="1061883"/>
            <a:ext cx="2873553" cy="56661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pic>
        <p:nvPicPr>
          <p:cNvPr id="4" name="Picture 17" descr="Небалансный диодный ПЧ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348" y="1193778"/>
            <a:ext cx="2626108" cy="19721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20718" y="1068414"/>
            <a:ext cx="538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Описывает ВАХ диода в области </a:t>
            </a:r>
            <a:r>
              <a:rPr lang="ru-RU" sz="1600" dirty="0" smtClean="0"/>
              <a:t>высоких</a:t>
            </a:r>
            <a:r>
              <a:rPr lang="ru-RU" sz="1600" dirty="0" smtClean="0"/>
              <a:t> </a:t>
            </a:r>
            <a:r>
              <a:rPr lang="ru-RU" sz="1600" dirty="0" smtClean="0"/>
              <a:t>напряжений</a:t>
            </a:r>
            <a:endParaRPr lang="ru-RU" sz="1600" dirty="0"/>
          </a:p>
        </p:txBody>
      </p:sp>
      <p:pic>
        <p:nvPicPr>
          <p:cNvPr id="12" name="Picture 25" descr="Кусочно-линейная ВАХ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167" y="3165954"/>
            <a:ext cx="1891344" cy="3427003"/>
          </a:xfrm>
          <a:prstGeom prst="rect">
            <a:avLst/>
          </a:prstGeom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173453"/>
              </p:ext>
            </p:extLst>
          </p:nvPr>
        </p:nvGraphicFramePr>
        <p:xfrm>
          <a:off x="3580838" y="1406968"/>
          <a:ext cx="4161271" cy="144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Equation" r:id="rId5" imgW="3670200" imgH="1269720" progId="Equation.DSMT4">
                  <p:embed/>
                </p:oleObj>
              </mc:Choice>
              <mc:Fallback>
                <p:oleObj name="Equation" r:id="rId5" imgW="3670200" imgH="1269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838" y="1406968"/>
                        <a:ext cx="4161271" cy="1441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9847" y="2996677"/>
            <a:ext cx="4615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При синусоидальном напряжении гетеродина: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425837"/>
              </p:ext>
            </p:extLst>
          </p:nvPr>
        </p:nvGraphicFramePr>
        <p:xfrm>
          <a:off x="4723297" y="3373903"/>
          <a:ext cx="2135926" cy="1505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3" name="Equation" r:id="rId7" imgW="1625600" imgH="1143000" progId="Equation.DSMT4">
                  <p:embed/>
                </p:oleObj>
              </mc:Choice>
              <mc:Fallback>
                <p:oleObj name="Equation" r:id="rId7" imgW="1625600" imgH="1143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297" y="3373903"/>
                        <a:ext cx="2135926" cy="150555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4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379" y="175509"/>
            <a:ext cx="8999621" cy="705154"/>
          </a:xfrm>
        </p:spPr>
        <p:txBody>
          <a:bodyPr/>
          <a:lstStyle/>
          <a:p>
            <a:r>
              <a:rPr lang="ru-RU" dirty="0" smtClean="0"/>
              <a:t>Диодные ПЧ</a:t>
            </a:r>
            <a:br>
              <a:rPr lang="ru-RU" dirty="0" smtClean="0"/>
            </a:br>
            <a:r>
              <a:rPr lang="ru-RU" sz="2400" b="0" dirty="0" smtClean="0"/>
              <a:t>Балансный диодный ПЧ</a:t>
            </a:r>
            <a:r>
              <a:rPr lang="ru-RU" sz="2400" b="0" dirty="0"/>
              <a:t/>
            </a:r>
            <a:br>
              <a:rPr lang="ru-RU" sz="2400" b="0" dirty="0"/>
            </a:b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265469" y="1061883"/>
            <a:ext cx="4422034" cy="35871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pic>
        <p:nvPicPr>
          <p:cNvPr id="10" name="Picture 23" descr="Балансный диодный ПЧ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469" y="1239023"/>
            <a:ext cx="4264553" cy="31885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4130" y="1164656"/>
            <a:ext cx="4302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600" dirty="0" smtClean="0"/>
              <a:t>Напряжение гетеродина подается синфазно;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600" dirty="0" smtClean="0"/>
              <a:t>напряжение сигнала подается – 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в противофазе;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600" dirty="0"/>
              <a:t>т</a:t>
            </a:r>
            <a:r>
              <a:rPr lang="ru-RU" sz="1600" dirty="0" smtClean="0"/>
              <a:t>оки </a:t>
            </a:r>
            <a:r>
              <a:rPr lang="en-US" sz="1600" dirty="0" err="1" smtClean="0"/>
              <a:t>i</a:t>
            </a:r>
            <a:r>
              <a:rPr lang="ru-RU" sz="1600" baseline="-25000" dirty="0" smtClean="0"/>
              <a:t>д1</a:t>
            </a:r>
            <a:r>
              <a:rPr lang="ru-RU" sz="1600" dirty="0" smtClean="0"/>
              <a:t>, </a:t>
            </a:r>
            <a:r>
              <a:rPr lang="en-US" sz="1600" dirty="0" err="1" smtClean="0"/>
              <a:t>i</a:t>
            </a:r>
            <a:r>
              <a:rPr lang="ru-RU" sz="1600" baseline="-25000" dirty="0" smtClean="0"/>
              <a:t>д1 </a:t>
            </a:r>
            <a:r>
              <a:rPr lang="ru-RU" sz="1600" dirty="0" smtClean="0"/>
              <a:t>– в противофазе.</a:t>
            </a:r>
            <a:endParaRPr lang="ru-RU" sz="1600" baseline="-250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64053"/>
              </p:ext>
            </p:extLst>
          </p:nvPr>
        </p:nvGraphicFramePr>
        <p:xfrm>
          <a:off x="5163365" y="2587037"/>
          <a:ext cx="2955405" cy="49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4" name="Equation" r:id="rId4" imgW="2057400" imgH="342900" progId="Equation.DSMT4">
                  <p:embed/>
                </p:oleObj>
              </mc:Choice>
              <mc:Fallback>
                <p:oleObj name="Equation" r:id="rId4" imgW="2057400" imgH="342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365" y="2587037"/>
                        <a:ext cx="2955405" cy="49256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102706"/>
              </p:ext>
            </p:extLst>
          </p:nvPr>
        </p:nvGraphicFramePr>
        <p:xfrm>
          <a:off x="5034880" y="3791898"/>
          <a:ext cx="3165843" cy="947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Equation" r:id="rId6" imgW="2070100" imgH="622300" progId="Equation.DSMT4">
                  <p:embed/>
                </p:oleObj>
              </mc:Choice>
              <mc:Fallback>
                <p:oleObj name="Equation" r:id="rId6" imgW="2070100" imgH="622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880" y="3791898"/>
                        <a:ext cx="3165843" cy="94799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60032" y="3178248"/>
            <a:ext cx="356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/>
              <a:t>Коэффициент передачи балансного ПЧ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469" y="4891709"/>
            <a:ext cx="87341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Преимущества:</a:t>
            </a:r>
            <a:r>
              <a:rPr lang="ru-RU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600" dirty="0" smtClean="0"/>
              <a:t>Напряжение гетеродина полностью отсутствует на входе и выходе ПЧ;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600" dirty="0"/>
              <a:t>о</a:t>
            </a:r>
            <a:r>
              <a:rPr lang="ru-RU" sz="1600" dirty="0" smtClean="0"/>
              <a:t>тсутствуют комбинационные каналы приема, связанные с четными гармониками сигнала.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62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379" y="175509"/>
            <a:ext cx="8999621" cy="705154"/>
          </a:xfrm>
        </p:spPr>
        <p:txBody>
          <a:bodyPr/>
          <a:lstStyle/>
          <a:p>
            <a:r>
              <a:rPr lang="ru-RU" dirty="0" smtClean="0"/>
              <a:t>Диодные ПЧ</a:t>
            </a:r>
            <a:br>
              <a:rPr lang="ru-RU" dirty="0" smtClean="0"/>
            </a:br>
            <a:r>
              <a:rPr lang="ru-RU" sz="2400" b="0" dirty="0" smtClean="0"/>
              <a:t>Кольцевой (двойной б</a:t>
            </a:r>
            <a:r>
              <a:rPr lang="ru-RU" sz="2400" b="0" dirty="0" smtClean="0"/>
              <a:t>алансный) диодный ПЧ</a:t>
            </a:r>
            <a:r>
              <a:rPr lang="ru-RU" sz="2400" b="0" dirty="0"/>
              <a:t/>
            </a:r>
            <a:br>
              <a:rPr lang="ru-RU" sz="2400" b="0" dirty="0"/>
            </a:b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66424" y="965632"/>
            <a:ext cx="8893743" cy="43854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pic>
        <p:nvPicPr>
          <p:cNvPr id="12" name="Picture 4" descr="Рис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150" y="1068404"/>
            <a:ext cx="3334379" cy="214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 descr="Рис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0998" y="1068405"/>
            <a:ext cx="3733995" cy="21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9" descr="Эквивалентная схема кольцевого ПЧ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39879" y="3272590"/>
            <a:ext cx="2259759" cy="20784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2078" y="3244171"/>
            <a:ext cx="476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/>
              <a:t>Эквивалентная схема относительно сигнала</a:t>
            </a:r>
            <a:endParaRPr lang="ru-RU" sz="16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006983"/>
              </p:ext>
            </p:extLst>
          </p:nvPr>
        </p:nvGraphicFramePr>
        <p:xfrm>
          <a:off x="719211" y="3582725"/>
          <a:ext cx="1630128" cy="36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name="Equation" r:id="rId6" imgW="1358310" imgH="304668" progId="Equation.DSMT4">
                  <p:embed/>
                </p:oleObj>
              </mc:Choice>
              <mc:Fallback>
                <p:oleObj name="Equation" r:id="rId6" imgW="1358310" imgH="304668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11" y="3582725"/>
                        <a:ext cx="1630128" cy="366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79508"/>
              </p:ext>
            </p:extLst>
          </p:nvPr>
        </p:nvGraphicFramePr>
        <p:xfrm>
          <a:off x="383995" y="4115398"/>
          <a:ext cx="556736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Equation" r:id="rId8" imgW="5574960" imgH="977760" progId="Equation.DSMT4">
                  <p:embed/>
                </p:oleObj>
              </mc:Choice>
              <mc:Fallback>
                <p:oleObj name="Equation" r:id="rId8" imgW="5574960" imgH="9777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95" y="4115398"/>
                        <a:ext cx="5567363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46219" y="5424880"/>
            <a:ext cx="8734154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Преимущества:</a:t>
            </a:r>
            <a:r>
              <a:rPr lang="ru-RU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600" dirty="0" smtClean="0"/>
              <a:t>составляющие </a:t>
            </a:r>
            <a:r>
              <a:rPr lang="en-US" sz="1600" dirty="0" smtClean="0"/>
              <a:t>f</a:t>
            </a:r>
            <a:r>
              <a:rPr lang="en-US" sz="1600" baseline="-25000" dirty="0" smtClean="0"/>
              <a:t>c</a:t>
            </a:r>
            <a:r>
              <a:rPr lang="ru-RU" sz="1600" dirty="0" smtClean="0"/>
              <a:t> и</a:t>
            </a:r>
            <a:r>
              <a:rPr lang="en-US" sz="1600" dirty="0" smtClean="0"/>
              <a:t> f</a:t>
            </a:r>
            <a:r>
              <a:rPr lang="ru-RU" sz="1600" baseline="-25000" dirty="0" smtClean="0"/>
              <a:t>г</a:t>
            </a:r>
            <a:r>
              <a:rPr lang="ru-RU" sz="1600" dirty="0" smtClean="0"/>
              <a:t> отсутствуют на выходе ПЧ (нет канала прямого прохождения);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600" dirty="0"/>
              <a:t>о</a:t>
            </a:r>
            <a:r>
              <a:rPr lang="ru-RU" sz="1600" dirty="0" smtClean="0"/>
              <a:t>тсутствуют комбинационные каналы приема, связанные с четными гармониками сигнала и гетеродина;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600" dirty="0" smtClean="0"/>
              <a:t>Коэффициент передачи больше, чем у балансного ПЧ.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139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379" y="175509"/>
            <a:ext cx="8999621" cy="705154"/>
          </a:xfrm>
        </p:spPr>
        <p:txBody>
          <a:bodyPr/>
          <a:lstStyle/>
          <a:p>
            <a:r>
              <a:rPr lang="ru-RU" dirty="0" smtClean="0"/>
              <a:t>Диодные ПЧ</a:t>
            </a:r>
            <a:br>
              <a:rPr lang="ru-RU" dirty="0" smtClean="0"/>
            </a:br>
            <a:r>
              <a:rPr lang="ru-RU" sz="2400" b="0" dirty="0" smtClean="0"/>
              <a:t>Кольцевой </a:t>
            </a:r>
            <a:r>
              <a:rPr lang="ru-RU" sz="2400" b="0" dirty="0" smtClean="0"/>
              <a:t>диодный ПЧ: </a:t>
            </a:r>
            <a:r>
              <a:rPr lang="ru-RU" sz="2400" b="0" dirty="0" smtClean="0">
                <a:latin typeface="Calibri" panose="020F0502020204030204" pitchFamily="34" charset="0"/>
              </a:rPr>
              <a:t>в</a:t>
            </a:r>
            <a:r>
              <a:rPr lang="ru-RU" sz="2400" b="0" dirty="0" smtClean="0">
                <a:latin typeface="Calibri" panose="020F0502020204030204" pitchFamily="34" charset="0"/>
              </a:rPr>
              <a:t>лияние </a:t>
            </a:r>
            <a:r>
              <a:rPr lang="ru-RU" sz="2400" b="0" dirty="0">
                <a:latin typeface="Calibri" panose="020F0502020204030204" pitchFamily="34" charset="0"/>
              </a:rPr>
              <a:t>знака </a:t>
            </a:r>
            <a:r>
              <a:rPr lang="en-US" sz="2400" b="0" i="1" dirty="0">
                <a:latin typeface="Calibri" panose="020F0502020204030204" pitchFamily="34" charset="0"/>
              </a:rPr>
              <a:t>u</a:t>
            </a:r>
            <a:r>
              <a:rPr lang="ru-RU" sz="2400" b="0" baseline="-25000" dirty="0">
                <a:latin typeface="Calibri" panose="020F0502020204030204" pitchFamily="34" charset="0"/>
              </a:rPr>
              <a:t>г</a:t>
            </a:r>
            <a:r>
              <a:rPr lang="ru-RU" sz="2400" b="0" dirty="0">
                <a:latin typeface="Calibri" panose="020F0502020204030204" pitchFamily="34" charset="0"/>
              </a:rPr>
              <a:t> на фазу </a:t>
            </a:r>
            <a:r>
              <a:rPr lang="en-US" sz="2400" b="0" i="1" dirty="0">
                <a:latin typeface="Calibri" panose="020F0502020204030204" pitchFamily="34" charset="0"/>
              </a:rPr>
              <a:t>u</a:t>
            </a:r>
            <a:r>
              <a:rPr lang="ru-RU" sz="2400" b="0" baseline="-25000" dirty="0" err="1">
                <a:latin typeface="Calibri" panose="020F0502020204030204" pitchFamily="34" charset="0"/>
              </a:rPr>
              <a:t>вых</a:t>
            </a:r>
            <a:r>
              <a:rPr lang="en-US" sz="2400" b="0" dirty="0">
                <a:latin typeface="Calibri" panose="020F0502020204030204" pitchFamily="34" charset="0"/>
              </a:rPr>
              <a:t>(</a:t>
            </a:r>
            <a:r>
              <a:rPr lang="en-US" sz="2400" b="0" i="1" dirty="0">
                <a:latin typeface="Calibri" panose="020F0502020204030204" pitchFamily="34" charset="0"/>
              </a:rPr>
              <a:t>t</a:t>
            </a:r>
            <a:r>
              <a:rPr lang="en-US" sz="2400" b="0" dirty="0">
                <a:latin typeface="Calibri" panose="020F0502020204030204" pitchFamily="34" charset="0"/>
              </a:rPr>
              <a:t>)</a:t>
            </a:r>
            <a:r>
              <a:rPr lang="ru-RU" sz="2000" b="0" dirty="0">
                <a:latin typeface="Calibri" panose="020F0502020204030204" pitchFamily="34" charset="0"/>
              </a:rPr>
              <a:t/>
            </a:r>
            <a:br>
              <a:rPr lang="ru-RU" sz="2000" b="0" dirty="0">
                <a:latin typeface="Calibri" panose="020F0502020204030204" pitchFamily="34" charset="0"/>
              </a:rPr>
            </a:br>
            <a:r>
              <a:rPr lang="ru-RU" sz="2000" b="0" dirty="0">
                <a:latin typeface="Calibri" panose="020F0502020204030204" pitchFamily="34" charset="0"/>
              </a:rPr>
              <a:t/>
            </a:r>
            <a:br>
              <a:rPr lang="ru-RU" sz="2000" b="0" dirty="0">
                <a:latin typeface="Calibri" panose="020F0502020204030204" pitchFamily="34" charset="0"/>
              </a:rPr>
            </a:br>
            <a:r>
              <a:rPr lang="ru-RU" sz="2400" b="0" dirty="0" smtClean="0"/>
              <a:t/>
            </a:r>
            <a:br>
              <a:rPr lang="ru-RU" sz="2400" b="0" dirty="0" smtClean="0"/>
            </a:br>
            <a:r>
              <a:rPr lang="ru-RU" sz="2400" dirty="0" smtClean="0">
                <a:latin typeface="Calibri" pitchFamily="34" charset="0"/>
              </a:rPr>
              <a:t/>
            </a:r>
            <a:br>
              <a:rPr lang="ru-RU" sz="2400" dirty="0" smtClean="0">
                <a:latin typeface="Calibri" pitchFamily="34" charset="0"/>
              </a:rPr>
            </a:b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44380" y="2974206"/>
            <a:ext cx="4340993" cy="33688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831433"/>
              </p:ext>
            </p:extLst>
          </p:nvPr>
        </p:nvGraphicFramePr>
        <p:xfrm>
          <a:off x="1627693" y="1215039"/>
          <a:ext cx="23082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Equation" r:id="rId3" imgW="2311200" imgH="965160" progId="Equation.DSMT4">
                  <p:embed/>
                </p:oleObj>
              </mc:Choice>
              <mc:Fallback>
                <p:oleObj name="Equation" r:id="rId3" imgW="23112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693" y="1215039"/>
                        <a:ext cx="23082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6" descr="Эквивалентная схема кольцевого ПЧ(а)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2357430"/>
            <a:ext cx="3857652" cy="3890624"/>
          </a:xfrm>
          <a:prstGeom prst="rect">
            <a:avLst/>
          </a:prstGeom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912691"/>
              </p:ext>
            </p:extLst>
          </p:nvPr>
        </p:nvGraphicFramePr>
        <p:xfrm>
          <a:off x="6033955" y="1303330"/>
          <a:ext cx="23082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Equation" r:id="rId6" imgW="2311200" imgH="965160" progId="Equation.DSMT4">
                  <p:embed/>
                </p:oleObj>
              </mc:Choice>
              <mc:Fallback>
                <p:oleObj name="Equation" r:id="rId6" imgW="2311200" imgH="9651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3955" y="1303330"/>
                        <a:ext cx="23082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 bwMode="auto">
          <a:xfrm>
            <a:off x="4714876" y="2974206"/>
            <a:ext cx="4340993" cy="33688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pic>
        <p:nvPicPr>
          <p:cNvPr id="15" name="Picture 31" descr="Эквивалентная схема кольцевого ПЧ(б).em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14876" y="2357430"/>
            <a:ext cx="3857652" cy="3890624"/>
          </a:xfrm>
          <a:prstGeom prst="rect">
            <a:avLst/>
          </a:prstGeom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955954"/>
              </p:ext>
            </p:extLst>
          </p:nvPr>
        </p:nvGraphicFramePr>
        <p:xfrm>
          <a:off x="3738496" y="1002415"/>
          <a:ext cx="16303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name="Equation" r:id="rId9" imgW="1358310" imgH="304668" progId="Equation.DSMT4">
                  <p:embed/>
                </p:oleObj>
              </mc:Choice>
              <mc:Fallback>
                <p:oleObj name="Equation" r:id="rId9" imgW="1358310" imgH="304668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496" y="1002415"/>
                        <a:ext cx="163036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6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271463"/>
            <a:ext cx="8520113" cy="729564"/>
          </a:xfrm>
        </p:spPr>
        <p:txBody>
          <a:bodyPr/>
          <a:lstStyle/>
          <a:p>
            <a:r>
              <a:rPr lang="ru-RU" dirty="0" smtClean="0"/>
              <a:t>Преобразователи частоты РПУ:</a:t>
            </a:r>
            <a:br>
              <a:rPr lang="ru-RU" dirty="0" smtClean="0"/>
            </a:br>
            <a:r>
              <a:rPr lang="ru-RU" sz="2000" b="0" dirty="0" smtClean="0"/>
              <a:t>АЧХ небалансного ПЧ</a:t>
            </a:r>
            <a:endParaRPr lang="ru-RU" b="0" dirty="0"/>
          </a:p>
        </p:txBody>
      </p:sp>
      <p:pic>
        <p:nvPicPr>
          <p:cNvPr id="18" name="Picture 25" descr="АЧХ ПЧ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6947" y="1322197"/>
            <a:ext cx="8338457" cy="3321249"/>
          </a:xfrm>
          <a:prstGeom prst="rect">
            <a:avLst/>
          </a:prstGeom>
        </p:spPr>
      </p:pic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646232"/>
              </p:ext>
            </p:extLst>
          </p:nvPr>
        </p:nvGraphicFramePr>
        <p:xfrm>
          <a:off x="580148" y="4998078"/>
          <a:ext cx="1624038" cy="80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4" name="Equation" r:id="rId5" imgW="1180800" imgH="583920" progId="Equation.DSMT4">
                  <p:embed/>
                </p:oleObj>
              </mc:Choice>
              <mc:Fallback>
                <p:oleObj name="Equation" r:id="rId5" imgW="11808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48" y="4998078"/>
                        <a:ext cx="1624038" cy="800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599499"/>
              </p:ext>
            </p:extLst>
          </p:nvPr>
        </p:nvGraphicFramePr>
        <p:xfrm>
          <a:off x="3558294" y="5079142"/>
          <a:ext cx="1483362" cy="715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Equation" r:id="rId7" imgW="1155600" imgH="558720" progId="Equation.DSMT4">
                  <p:embed/>
                </p:oleObj>
              </mc:Choice>
              <mc:Fallback>
                <p:oleObj name="Equation" r:id="rId7" imgW="11556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294" y="5079142"/>
                        <a:ext cx="1483362" cy="7152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01532"/>
              </p:ext>
            </p:extLst>
          </p:nvPr>
        </p:nvGraphicFramePr>
        <p:xfrm>
          <a:off x="7039909" y="5111602"/>
          <a:ext cx="1411055" cy="67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name="Equation" r:id="rId9" imgW="1168200" imgH="558720" progId="Equation.DSMT4">
                  <p:embed/>
                </p:oleObj>
              </mc:Choice>
              <mc:Fallback>
                <p:oleObj name="Equation" r:id="rId9" imgW="1168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9909" y="5111602"/>
                        <a:ext cx="1411055" cy="674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1000100" y="5820066"/>
          <a:ext cx="7072362" cy="77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Equation" r:id="rId11" imgW="5092560" imgH="558720" progId="Equation.DSMT4">
                  <p:embed/>
                </p:oleObj>
              </mc:Choice>
              <mc:Fallback>
                <p:oleObj name="Equation" r:id="rId11" imgW="50925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820066"/>
                        <a:ext cx="7072362" cy="775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71940"/>
              </p:ext>
            </p:extLst>
          </p:nvPr>
        </p:nvGraphicFramePr>
        <p:xfrm>
          <a:off x="4346575" y="1038225"/>
          <a:ext cx="19526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8" name="Equation" r:id="rId13" imgW="1485720" imgH="609480" progId="Equation.DSMT4">
                  <p:embed/>
                </p:oleObj>
              </mc:Choice>
              <mc:Fallback>
                <p:oleObj name="Equation" r:id="rId13" imgW="1485720" imgH="609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1038225"/>
                        <a:ext cx="1952625" cy="7985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4067" y="4643446"/>
            <a:ext cx="272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Calibri" panose="020F0502020204030204" pitchFamily="34" charset="0"/>
              </a:rPr>
              <a:t>Канал прямого прохождения</a:t>
            </a:r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8815" y="4665161"/>
            <a:ext cx="2980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Calibri" panose="020F0502020204030204" pitchFamily="34" charset="0"/>
              </a:rPr>
              <a:t>Основной и зеркальный каналы</a:t>
            </a:r>
            <a:endParaRPr lang="ru-RU" sz="1600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27468" y="4542050"/>
            <a:ext cx="1755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Calibri" panose="020F0502020204030204" pitchFamily="34" charset="0"/>
              </a:rPr>
              <a:t>Комбинационные</a:t>
            </a:r>
          </a:p>
          <a:p>
            <a:r>
              <a:rPr lang="ru-RU" sz="1600" dirty="0" smtClean="0">
                <a:latin typeface="Calibri" panose="020F0502020204030204" pitchFamily="34" charset="0"/>
              </a:rPr>
              <a:t> каналы каналы</a:t>
            </a:r>
            <a:endParaRPr lang="ru-RU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</TotalTime>
  <Words>232</Words>
  <Application>Microsoft Office PowerPoint</Application>
  <PresentationFormat>Экран (4:3)</PresentationFormat>
  <Paragraphs>55</Paragraphs>
  <Slides>10</Slides>
  <Notes>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Standarddesign</vt:lpstr>
      <vt:lpstr>Visio</vt:lpstr>
      <vt:lpstr>Equation</vt:lpstr>
      <vt:lpstr>MathType 6.0 Equation</vt:lpstr>
      <vt:lpstr>Тема 5: Преобразователи частоты</vt:lpstr>
      <vt:lpstr>Преобразователи частоты РПУ: Преобразовательный элемент - диод</vt:lpstr>
      <vt:lpstr>Диодные ПЧ Однотактный (небалансный) ПЧ   </vt:lpstr>
      <vt:lpstr>Диодные ПЧ Однотактный ПЧ: экспоненциальная аппроксимация ВАХ   </vt:lpstr>
      <vt:lpstr>Диодные ПЧ Однотактный ПЧ: кусочно-линейная аппроксимация ВАХ   </vt:lpstr>
      <vt:lpstr>Диодные ПЧ Балансный диодный ПЧ   </vt:lpstr>
      <vt:lpstr>Диодные ПЧ Кольцевой (двойной балансный) диодный ПЧ   </vt:lpstr>
      <vt:lpstr>Диодные ПЧ Кольцевой диодный ПЧ: влияние знака uг на фазу uвых(t)    </vt:lpstr>
      <vt:lpstr>Преобразователи частоты РПУ: АЧХ небалансного ПЧ</vt:lpstr>
      <vt:lpstr>Преобразователи частоты РПУ: составляющие АЧХ разных ПЧ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buuu</dc:creator>
  <dc:description>PresentationLoad.com</dc:description>
  <cp:lastModifiedBy>buuu</cp:lastModifiedBy>
  <cp:revision>271</cp:revision>
  <dcterms:created xsi:type="dcterms:W3CDTF">2007-11-27T23:54:21Z</dcterms:created>
  <dcterms:modified xsi:type="dcterms:W3CDTF">2015-05-06T05:12:58Z</dcterms:modified>
</cp:coreProperties>
</file>