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8"/>
  </p:notesMasterIdLst>
  <p:handoutMasterIdLst>
    <p:handoutMasterId r:id="rId19"/>
  </p:handoutMasterIdLst>
  <p:sldIdLst>
    <p:sldId id="262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7" r:id="rId10"/>
    <p:sldId id="271" r:id="rId11"/>
    <p:sldId id="278" r:id="rId12"/>
    <p:sldId id="274" r:id="rId13"/>
    <p:sldId id="279" r:id="rId14"/>
    <p:sldId id="275" r:id="rId15"/>
    <p:sldId id="276" r:id="rId16"/>
    <p:sldId id="280" r:id="rId1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FBD"/>
    <a:srgbClr val="FFECAF"/>
    <a:srgbClr val="CCFFCC"/>
    <a:srgbClr val="3BCCFF"/>
    <a:srgbClr val="81FB8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26" y="12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e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96592-094F-47BF-90F9-2A4C9D0C01CF}" type="datetimeFigureOut">
              <a:rPr lang="ru-RU" smtClean="0"/>
              <a:pPr/>
              <a:t>07.04.2017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CC360-CF55-4E38-B418-1A6E66B4CDC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AC44C-0AF9-48BF-AFF3-7EBEC3A90F67}" type="datetimeFigureOut">
              <a:rPr lang="ru-RU" smtClean="0"/>
              <a:pPr/>
              <a:t>07.04.2017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31AB4-0C8B-4A96-90DE-4DACD97FF8C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E2B7E7E4-99B3-4F69-BA8E-07D8AA32DD9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D8965-7F0A-497F-B54F-15E30160376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fld id="{19A67024-3E03-4950-A4E2-F7F3125F247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9833D705-FBC4-4BCC-A919-FAF04800193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F08D31D0-BDDC-410B-B6C5-FDA4ED1D4D4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66A7AB-DAE5-4B19-A668-30FA4A63008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44812577-A5F0-4C58-AE30-A46359BF853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fld id="{0D8953F0-7949-430E-8782-A627F68A731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8A3A956-80C9-4A62-A598-4FB75D494BD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BE95BD67-893F-4DC2-B782-C69EF6DC4C0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fld id="{80631EA9-BAD0-415C-8C28-CD7EBEE6E60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DDA73F36-832E-45D4-8C1C-A3FCEB1F0B2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image" Target="../media/image4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37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image" Target="../media/image3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71472" y="571480"/>
            <a:ext cx="7929593" cy="6223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4. Преобразователи частоты (ПЧ)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7584" y="1556792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Calibri" pitchFamily="34" charset="0"/>
                <a:ea typeface="Tahoma" pitchFamily="34" charset="0"/>
                <a:cs typeface="Tahoma" pitchFamily="34" charset="0"/>
                <a:hlinkClick r:id="rId2" action="ppaction://hlinksldjump"/>
              </a:rPr>
              <a:t>4.1</a:t>
            </a:r>
            <a:r>
              <a:rPr lang="ru-RU" sz="2400" b="1" dirty="0" smtClean="0">
                <a:latin typeface="Calibri" pitchFamily="34" charset="0"/>
                <a:ea typeface="Tahoma" pitchFamily="34" charset="0"/>
                <a:cs typeface="Tahoma" pitchFamily="34" charset="0"/>
                <a:hlinkClick r:id="rId3" action="ppaction://hlinksldjump"/>
              </a:rPr>
              <a:t>.</a:t>
            </a:r>
            <a:r>
              <a:rPr lang="ru-RU" sz="2400" b="1" dirty="0" smtClean="0">
                <a:latin typeface="Calibri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smtClean="0">
                <a:latin typeface="Calibri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ru-RU" sz="2400" b="1" dirty="0" smtClean="0">
                <a:latin typeface="Calibri" pitchFamily="34" charset="0"/>
                <a:ea typeface="Tahoma" pitchFamily="34" charset="0"/>
                <a:cs typeface="Tahoma" pitchFamily="34" charset="0"/>
              </a:rPr>
              <a:t>Принцип действия ПЧ</a:t>
            </a:r>
            <a:endParaRPr lang="ru-RU" sz="2400" b="1" dirty="0">
              <a:latin typeface="Calibri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2271172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Calibri" pitchFamily="34" charset="0"/>
                <a:ea typeface="Tahoma" pitchFamily="34" charset="0"/>
                <a:cs typeface="Tahoma" pitchFamily="34" charset="0"/>
                <a:hlinkClick r:id="rId4" action="ppaction://hlinksldjump"/>
              </a:rPr>
              <a:t>4.2.</a:t>
            </a:r>
            <a:r>
              <a:rPr lang="ru-RU" sz="2400" b="1" dirty="0" smtClean="0">
                <a:latin typeface="Calibri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smtClean="0">
                <a:latin typeface="Calibri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ru-RU" sz="2400" b="1" dirty="0" smtClean="0">
                <a:latin typeface="Calibri" pitchFamily="34" charset="0"/>
                <a:ea typeface="Tahoma" pitchFamily="34" charset="0"/>
                <a:cs typeface="Tahoma" pitchFamily="34" charset="0"/>
              </a:rPr>
              <a:t>Транзисторный ПЧ</a:t>
            </a:r>
            <a:endParaRPr lang="ru-RU" sz="2400" b="1" dirty="0">
              <a:latin typeface="Calibri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6325" y="3053601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Calibri" pitchFamily="34" charset="0"/>
                <a:ea typeface="Tahoma" pitchFamily="34" charset="0"/>
                <a:cs typeface="Tahoma" pitchFamily="34" charset="0"/>
                <a:hlinkClick r:id="rId5" action="ppaction://hlinksldjump"/>
              </a:rPr>
              <a:t>4.3.</a:t>
            </a:r>
            <a:r>
              <a:rPr lang="ru-RU" sz="2400" b="1" dirty="0" smtClean="0">
                <a:latin typeface="Calibri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smtClean="0">
                <a:latin typeface="Calibri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ru-RU" sz="2400" b="1" dirty="0" smtClean="0">
                <a:latin typeface="Calibri" pitchFamily="34" charset="0"/>
                <a:ea typeface="Tahoma" pitchFamily="34" charset="0"/>
                <a:cs typeface="Tahoma" pitchFamily="34" charset="0"/>
              </a:rPr>
              <a:t>Анализ ПЧ</a:t>
            </a:r>
            <a:endParaRPr lang="ru-RU" sz="2400" b="1" dirty="0">
              <a:latin typeface="Calibri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6734" y="3842808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Calibri" pitchFamily="34" charset="0"/>
                <a:ea typeface="Tahoma" pitchFamily="34" charset="0"/>
                <a:cs typeface="Tahoma" pitchFamily="34" charset="0"/>
                <a:hlinkClick r:id="rId6" action="ppaction://hlinksldjump"/>
              </a:rPr>
              <a:t>4.4.</a:t>
            </a:r>
            <a:r>
              <a:rPr lang="ru-RU" sz="2400" b="1" dirty="0" smtClean="0">
                <a:latin typeface="Calibri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smtClean="0">
                <a:latin typeface="Calibri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ru-RU" sz="2400" b="1" dirty="0" smtClean="0">
                <a:latin typeface="Calibri" pitchFamily="34" charset="0"/>
                <a:ea typeface="Tahoma" pitchFamily="34" charset="0"/>
                <a:cs typeface="Tahoma" pitchFamily="34" charset="0"/>
              </a:rPr>
              <a:t>Диодные ПЧ</a:t>
            </a:r>
            <a:endParaRPr lang="ru-RU" sz="2400" b="1" dirty="0">
              <a:latin typeface="Calibri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544662"/>
          </a:xfrm>
        </p:spPr>
        <p:txBody>
          <a:bodyPr>
            <a:noAutofit/>
          </a:bodyPr>
          <a:lstStyle/>
          <a:p>
            <a:pPr algn="ctr"/>
            <a:r>
              <a:rPr lang="ru-RU" sz="3200" b="1" kern="0" dirty="0" smtClean="0">
                <a:solidFill>
                  <a:schemeClr val="tx1"/>
                </a:solidFill>
                <a:latin typeface="Calibri" pitchFamily="34" charset="0"/>
              </a:rPr>
              <a:t>4.4. Диодные ПЧ</a:t>
            </a:r>
            <a:endParaRPr lang="ru-RU" sz="3200" b="1" kern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5357818" y="1928802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kern="0" dirty="0" smtClean="0">
                <a:latin typeface="Calibri" pitchFamily="34" charset="0"/>
                <a:ea typeface="+mj-ea"/>
                <a:cs typeface="+mj-cs"/>
              </a:rPr>
              <a:t>Условия анализа</a:t>
            </a:r>
            <a:endParaRPr lang="ru-RU" sz="2000" b="1" i="1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2976" y="1500174"/>
            <a:ext cx="6643734" cy="48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ru-RU" sz="2800" b="1" kern="0" dirty="0" err="1" smtClean="0">
                <a:latin typeface="Calibri" pitchFamily="34" charset="0"/>
                <a:ea typeface="+mj-ea"/>
                <a:cs typeface="+mj-cs"/>
              </a:rPr>
              <a:t>Однотактный</a:t>
            </a:r>
            <a:r>
              <a:rPr lang="ru-RU" sz="2800" b="1" kern="0" dirty="0" smtClean="0">
                <a:latin typeface="Calibri" pitchFamily="34" charset="0"/>
                <a:ea typeface="+mj-ea"/>
                <a:cs typeface="+mj-cs"/>
              </a:rPr>
              <a:t> (небалансный) ПЧ</a:t>
            </a:r>
            <a:endParaRPr lang="ru-RU" sz="2800" b="1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4929190" y="2428868"/>
          <a:ext cx="3287736" cy="857256"/>
        </p:xfrm>
        <a:graphic>
          <a:graphicData uri="http://schemas.openxmlformats.org/presentationml/2006/ole">
            <p:oleObj spid="_x0000_s140290" name="Equation" r:id="rId3" imgW="2260440" imgH="583920" progId="Equation.DSMT4">
              <p:embed/>
            </p:oleObj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4857752" y="3429000"/>
          <a:ext cx="3428998" cy="1249392"/>
        </p:xfrm>
        <a:graphic>
          <a:graphicData uri="http://schemas.openxmlformats.org/presentationml/2006/ole">
            <p:oleObj spid="_x0000_s140291" name="Equation" r:id="rId4" imgW="2603160" imgH="939600" progId="Equation.DSMT4">
              <p:embed/>
            </p:oleObj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500034" y="5000636"/>
          <a:ext cx="3071834" cy="1228733"/>
        </p:xfrm>
        <a:graphic>
          <a:graphicData uri="http://schemas.openxmlformats.org/presentationml/2006/ole">
            <p:oleObj spid="_x0000_s140292" name="Equation" r:id="rId5" imgW="2095200" imgH="83808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14876" y="4714884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kern="0" dirty="0" smtClean="0">
                <a:latin typeface="Calibri" pitchFamily="34" charset="0"/>
                <a:ea typeface="+mj-ea"/>
                <a:cs typeface="+mj-cs"/>
              </a:rPr>
              <a:t>Коэффициент передачи ПЧ</a:t>
            </a:r>
            <a:endParaRPr lang="ru-RU" sz="2000" b="1" i="1" kern="0" dirty="0"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17" name="Object 13"/>
          <p:cNvGraphicFramePr>
            <a:graphicFrameLocks noChangeAspect="1"/>
          </p:cNvGraphicFramePr>
          <p:nvPr/>
        </p:nvGraphicFramePr>
        <p:xfrm>
          <a:off x="5000649" y="5240425"/>
          <a:ext cx="2928937" cy="1007976"/>
        </p:xfrm>
        <a:graphic>
          <a:graphicData uri="http://schemas.openxmlformats.org/presentationml/2006/ole">
            <p:oleObj spid="_x0000_s140293" name="Equation" r:id="rId6" imgW="1765080" imgH="609480" progId="Equation.DSMT4">
              <p:embed/>
            </p:oleObj>
          </a:graphicData>
        </a:graphic>
      </p:graphicFrame>
      <p:pic>
        <p:nvPicPr>
          <p:cNvPr id="18" name="Picture 17" descr="Небалансный диодный ПЧ.em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7158" y="1928802"/>
            <a:ext cx="3941334" cy="29598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572528" y="6286520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kern="0" dirty="0" smtClean="0"/>
              <a:t>9</a:t>
            </a:r>
            <a:endParaRPr lang="ru-RU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642910" y="214290"/>
            <a:ext cx="7929618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ru-RU" sz="2800" b="1" kern="0" dirty="0" smtClean="0">
                <a:latin typeface="Calibri" pitchFamily="34" charset="0"/>
                <a:ea typeface="+mj-ea"/>
                <a:cs typeface="+mj-cs"/>
              </a:rPr>
              <a:t>Параметры ПЧ при кусочно-линейной аппроксимации ВАХ диода</a:t>
            </a:r>
            <a:endParaRPr lang="ru-RU" sz="2800" b="1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8358214" y="6286520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kern="0" dirty="0" smtClean="0"/>
              <a:t>10</a:t>
            </a:r>
            <a:endParaRPr lang="ru-RU" sz="2400" dirty="0"/>
          </a:p>
        </p:txBody>
      </p:sp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4857752" y="3984124"/>
          <a:ext cx="3760317" cy="1302264"/>
        </p:xfrm>
        <a:graphic>
          <a:graphicData uri="http://schemas.openxmlformats.org/presentationml/2006/ole">
            <p:oleObj spid="_x0000_s167938" name="Equation" r:id="rId3" imgW="3670200" imgH="1269720" progId="Equation.DSMT4">
              <p:embed/>
            </p:oleObj>
          </a:graphicData>
        </a:graphic>
      </p:graphicFrame>
      <p:graphicFrame>
        <p:nvGraphicFramePr>
          <p:cNvPr id="167940" name="Object 10"/>
          <p:cNvGraphicFramePr>
            <a:graphicFrameLocks noChangeAspect="1"/>
          </p:cNvGraphicFramePr>
          <p:nvPr/>
        </p:nvGraphicFramePr>
        <p:xfrm>
          <a:off x="2643174" y="5429264"/>
          <a:ext cx="3736975" cy="684213"/>
        </p:xfrm>
        <a:graphic>
          <a:graphicData uri="http://schemas.openxmlformats.org/presentationml/2006/ole">
            <p:oleObj spid="_x0000_s167940" name="Equation" r:id="rId4" imgW="3543120" imgH="647640" progId="Equation.DSMT4">
              <p:embed/>
            </p:oleObj>
          </a:graphicData>
        </a:graphic>
      </p:graphicFrame>
      <p:pic>
        <p:nvPicPr>
          <p:cNvPr id="24" name="Рисунок 23" descr="к слайду 10.wm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2976" y="1555231"/>
            <a:ext cx="6786610" cy="3702870"/>
          </a:xfrm>
          <a:prstGeom prst="rect">
            <a:avLst/>
          </a:prstGeom>
        </p:spPr>
      </p:pic>
      <p:graphicFrame>
        <p:nvGraphicFramePr>
          <p:cNvPr id="167941" name="Object 10"/>
          <p:cNvGraphicFramePr>
            <a:graphicFrameLocks noChangeAspect="1"/>
          </p:cNvGraphicFramePr>
          <p:nvPr/>
        </p:nvGraphicFramePr>
        <p:xfrm>
          <a:off x="7143768" y="1424208"/>
          <a:ext cx="1785950" cy="836377"/>
        </p:xfrm>
        <a:graphic>
          <a:graphicData uri="http://schemas.openxmlformats.org/presentationml/2006/ole">
            <p:oleObj spid="_x0000_s167941" name="Equation" r:id="rId6" imgW="2412720" imgH="10918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642910" y="439434"/>
            <a:ext cx="7929618" cy="48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ru-RU" sz="2800" b="1" kern="0" dirty="0" smtClean="0">
                <a:latin typeface="Calibri" pitchFamily="34" charset="0"/>
                <a:ea typeface="+mj-ea"/>
                <a:cs typeface="+mj-cs"/>
              </a:rPr>
              <a:t>Балансный ПЧ (1)</a:t>
            </a:r>
            <a:endParaRPr lang="ru-RU" sz="2800" b="1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7892" name="Object 10"/>
          <p:cNvGraphicFramePr>
            <a:graphicFrameLocks noChangeAspect="1"/>
          </p:cNvGraphicFramePr>
          <p:nvPr/>
        </p:nvGraphicFramePr>
        <p:xfrm>
          <a:off x="5715008" y="2786058"/>
          <a:ext cx="3000396" cy="500066"/>
        </p:xfrm>
        <a:graphic>
          <a:graphicData uri="http://schemas.openxmlformats.org/presentationml/2006/ole">
            <p:oleObj spid="_x0000_s143362" name="Equation" r:id="rId3" imgW="2057400" imgH="342720" progId="Equation.DSMT4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0032" y="4161274"/>
            <a:ext cx="392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kern="0" dirty="0" smtClean="0">
                <a:latin typeface="Calibri" pitchFamily="34" charset="0"/>
                <a:ea typeface="+mj-ea"/>
                <a:cs typeface="+mj-cs"/>
              </a:rPr>
              <a:t>Коэффициент передачи балансного ПЧ</a:t>
            </a:r>
            <a:endParaRPr lang="ru-RU" sz="2000" b="1" i="1" kern="0" dirty="0"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24" name="Picture 23" descr="Балансный диодный ПЧ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282" y="1928802"/>
            <a:ext cx="5215854" cy="3899883"/>
          </a:xfrm>
          <a:prstGeom prst="rect">
            <a:avLst/>
          </a:prstGeom>
        </p:spPr>
      </p:pic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5033963" y="5072074"/>
          <a:ext cx="3435350" cy="1028700"/>
        </p:xfrm>
        <a:graphic>
          <a:graphicData uri="http://schemas.openxmlformats.org/presentationml/2006/ole">
            <p:oleObj spid="_x0000_s143363" name="Equation" r:id="rId5" imgW="2070000" imgH="622080" progId="Equation.DSMT4">
              <p:embed/>
            </p:oleObj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429652" y="6286520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0" dirty="0" smtClean="0"/>
              <a:t>1</a:t>
            </a:r>
            <a:r>
              <a:rPr lang="ru-RU" sz="2400" b="1" kern="0" dirty="0" smtClean="0"/>
              <a:t>1</a:t>
            </a:r>
            <a:endParaRPr lang="ru-RU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642910" y="439434"/>
            <a:ext cx="7929618" cy="48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ru-RU" sz="2800" b="1" kern="0" dirty="0" smtClean="0">
                <a:latin typeface="Calibri" pitchFamily="34" charset="0"/>
                <a:ea typeface="+mj-ea"/>
                <a:cs typeface="+mj-cs"/>
              </a:rPr>
              <a:t>Балансный ПЧ (2)</a:t>
            </a:r>
            <a:endParaRPr lang="ru-RU" sz="2800" b="1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2285984" y="1643050"/>
            <a:ext cx="528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kern="0" dirty="0" smtClean="0">
                <a:latin typeface="Calibri" pitchFamily="34" charset="0"/>
                <a:ea typeface="+mj-ea"/>
                <a:cs typeface="+mj-cs"/>
              </a:rPr>
              <a:t>Эквивалентная схема в ключевом режиме</a:t>
            </a:r>
            <a:endParaRPr lang="ru-RU" sz="2000" b="1" i="1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29652" y="6286520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0" dirty="0" smtClean="0"/>
              <a:t>1</a:t>
            </a:r>
            <a:r>
              <a:rPr lang="ru-RU" sz="2400" b="1" kern="0" dirty="0" smtClean="0"/>
              <a:t>2</a:t>
            </a:r>
            <a:endParaRPr lang="ru-RU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57158" y="5286388"/>
            <a:ext cx="3357586" cy="83099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b="1" i="1" kern="0" dirty="0" smtClean="0">
                <a:latin typeface="Calibri" pitchFamily="34" charset="0"/>
                <a:ea typeface="+mj-ea"/>
                <a:cs typeface="+mj-cs"/>
              </a:rPr>
              <a:t>Функция </a:t>
            </a:r>
            <a:r>
              <a:rPr lang="en-US" sz="1600" b="1" i="1" kern="0" dirty="0" smtClean="0">
                <a:latin typeface="Calibri" pitchFamily="34" charset="0"/>
                <a:ea typeface="+mj-ea"/>
                <a:cs typeface="+mj-cs"/>
              </a:rPr>
              <a:t>k</a:t>
            </a:r>
            <a:r>
              <a:rPr lang="ru-RU" sz="1600" b="1" i="1" kern="0" baseline="30000" dirty="0" smtClean="0">
                <a:latin typeface="Calibri" pitchFamily="34" charset="0"/>
                <a:ea typeface="+mj-ea"/>
                <a:cs typeface="+mj-cs"/>
              </a:rPr>
              <a:t>Б</a:t>
            </a:r>
            <a:r>
              <a:rPr lang="en-US" sz="1600" b="1" i="1" kern="0" dirty="0" smtClean="0">
                <a:latin typeface="Calibri" pitchFamily="34" charset="0"/>
                <a:ea typeface="+mj-ea"/>
                <a:cs typeface="+mj-cs"/>
              </a:rPr>
              <a:t>(t) </a:t>
            </a:r>
            <a:r>
              <a:rPr lang="ru-RU" sz="1600" b="1" i="1" kern="0" dirty="0" smtClean="0">
                <a:latin typeface="Calibri" pitchFamily="34" charset="0"/>
                <a:ea typeface="+mj-ea"/>
                <a:cs typeface="+mj-cs"/>
              </a:rPr>
              <a:t>содержит:</a:t>
            </a:r>
          </a:p>
          <a:p>
            <a:pPr algn="ctr"/>
            <a:r>
              <a:rPr lang="ru-RU" sz="1600" b="1" i="1" kern="0" dirty="0" smtClean="0">
                <a:latin typeface="Calibri" pitchFamily="34" charset="0"/>
                <a:ea typeface="+mj-ea"/>
                <a:cs typeface="+mj-cs"/>
              </a:rPr>
              <a:t>- постоянную  составляющую;</a:t>
            </a:r>
          </a:p>
          <a:p>
            <a:pPr algn="ctr"/>
            <a:r>
              <a:rPr lang="ru-RU" sz="1600" b="1" i="1" kern="0" dirty="0" smtClean="0">
                <a:latin typeface="Calibri" pitchFamily="34" charset="0"/>
                <a:ea typeface="+mj-ea"/>
                <a:cs typeface="+mj-cs"/>
              </a:rPr>
              <a:t> - нечётные гармоники (</a:t>
            </a:r>
            <a:r>
              <a:rPr lang="en-US" sz="1600" b="1" i="1" kern="0" dirty="0" smtClean="0">
                <a:latin typeface="Calibri" pitchFamily="34" charset="0"/>
                <a:ea typeface="+mj-ea"/>
                <a:cs typeface="+mj-cs"/>
              </a:rPr>
              <a:t>k=1,3,5,…)</a:t>
            </a:r>
            <a:endParaRPr lang="ru-RU" sz="1600" b="1" i="1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29124" y="5000636"/>
            <a:ext cx="4429156" cy="1323439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b="1" i="1" kern="0" dirty="0" smtClean="0">
                <a:latin typeface="Calibri" pitchFamily="34" charset="0"/>
                <a:ea typeface="+mj-ea"/>
                <a:cs typeface="+mj-cs"/>
              </a:rPr>
              <a:t>Балансный ПЧ имеет:</a:t>
            </a:r>
          </a:p>
          <a:p>
            <a:pPr marL="360363" indent="-84138"/>
            <a:r>
              <a:rPr lang="ru-RU" sz="1600" b="1" i="1" kern="0" dirty="0" smtClean="0">
                <a:latin typeface="Calibri" pitchFamily="34" charset="0"/>
                <a:ea typeface="+mj-ea"/>
                <a:cs typeface="+mj-cs"/>
              </a:rPr>
              <a:t>- канал прямого прохождения;</a:t>
            </a:r>
          </a:p>
          <a:p>
            <a:pPr marL="360363" indent="-84138"/>
            <a:r>
              <a:rPr lang="ru-RU" sz="1600" b="1" i="1" kern="0" dirty="0" smtClean="0">
                <a:latin typeface="Calibri" pitchFamily="34" charset="0"/>
                <a:ea typeface="+mj-ea"/>
                <a:cs typeface="+mj-cs"/>
              </a:rPr>
              <a:t> - основной и зеркальный каналы</a:t>
            </a:r>
            <a:r>
              <a:rPr lang="en-US" sz="1600" b="1" i="1" kern="0" dirty="0" smtClean="0">
                <a:latin typeface="Calibri" pitchFamily="34" charset="0"/>
                <a:ea typeface="+mj-ea"/>
                <a:cs typeface="+mj-cs"/>
              </a:rPr>
              <a:t> (k</a:t>
            </a:r>
            <a:r>
              <a:rPr lang="ru-RU" sz="1600" b="1" i="1" kern="0" dirty="0" smtClean="0">
                <a:latin typeface="Calibri" pitchFamily="34" charset="0"/>
                <a:ea typeface="+mj-ea"/>
                <a:cs typeface="+mj-cs"/>
              </a:rPr>
              <a:t>=1);</a:t>
            </a:r>
          </a:p>
          <a:p>
            <a:pPr marL="360363" indent="-84138"/>
            <a:r>
              <a:rPr lang="ru-RU" sz="1600" b="1" i="1" kern="0" dirty="0" smtClean="0">
                <a:latin typeface="Calibri" pitchFamily="34" charset="0"/>
                <a:ea typeface="+mj-ea"/>
                <a:cs typeface="+mj-cs"/>
              </a:rPr>
              <a:t>- комбинационные каналы, обусловленные </a:t>
            </a:r>
            <a:r>
              <a:rPr lang="ru-RU" sz="1600" b="1" i="1" kern="0" dirty="0" smtClean="0">
                <a:latin typeface="Calibri" pitchFamily="34" charset="0"/>
              </a:rPr>
              <a:t>нечётными гармониками </a:t>
            </a:r>
            <a:r>
              <a:rPr lang="en-US" sz="1600" b="1" i="1" kern="0" dirty="0" smtClean="0">
                <a:latin typeface="Calibri" pitchFamily="34" charset="0"/>
              </a:rPr>
              <a:t>u</a:t>
            </a:r>
            <a:r>
              <a:rPr lang="ru-RU" sz="1600" b="1" kern="0" baseline="-25000" dirty="0" smtClean="0">
                <a:latin typeface="Calibri" pitchFamily="34" charset="0"/>
              </a:rPr>
              <a:t>г </a:t>
            </a:r>
            <a:r>
              <a:rPr lang="en-US" sz="1600" b="1" i="1" kern="0" dirty="0" smtClean="0">
                <a:latin typeface="Calibri" pitchFamily="34" charset="0"/>
              </a:rPr>
              <a:t>(t)  </a:t>
            </a:r>
            <a:r>
              <a:rPr lang="ru-RU" sz="1600" b="1" i="1" kern="0" dirty="0" smtClean="0">
                <a:latin typeface="Calibri" pitchFamily="34" charset="0"/>
              </a:rPr>
              <a:t>(</a:t>
            </a:r>
            <a:r>
              <a:rPr lang="en-US" sz="1600" b="1" i="1" kern="0" dirty="0" smtClean="0">
                <a:latin typeface="Calibri" pitchFamily="34" charset="0"/>
              </a:rPr>
              <a:t>k=3,5,…)</a:t>
            </a:r>
            <a:endParaRPr lang="ru-RU" sz="1600" b="1" i="1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Стрелка вправо 27"/>
          <p:cNvSpPr/>
          <p:nvPr/>
        </p:nvSpPr>
        <p:spPr>
          <a:xfrm>
            <a:off x="3857620" y="5572140"/>
            <a:ext cx="500066" cy="285752"/>
          </a:xfrm>
          <a:prstGeom prst="rightArrow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" name="Рисунок 29" descr="Рис 4.13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0200" y="2216150"/>
            <a:ext cx="8483600" cy="24257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642910" y="439434"/>
            <a:ext cx="7929618" cy="48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ru-RU" sz="2800" b="1" kern="0" dirty="0" smtClean="0">
                <a:latin typeface="Calibri" pitchFamily="34" charset="0"/>
                <a:ea typeface="+mj-ea"/>
                <a:cs typeface="+mj-cs"/>
              </a:rPr>
              <a:t>Кольцевой (двойной балансный) ПЧ</a:t>
            </a:r>
            <a:endParaRPr lang="ru-RU" sz="2800" b="1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8916" name="Picture 4" descr="Рис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428736"/>
            <a:ext cx="3772534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5" descr="Рис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17563" y="1428735"/>
            <a:ext cx="4169280" cy="2428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500034" y="4071942"/>
            <a:ext cx="392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kern="0" dirty="0" smtClean="0">
                <a:latin typeface="Calibri" pitchFamily="34" charset="0"/>
                <a:ea typeface="+mj-ea"/>
                <a:cs typeface="+mj-cs"/>
              </a:rPr>
              <a:t>Эквивалентная схема относительно сигнала</a:t>
            </a:r>
            <a:endParaRPr lang="ru-RU" sz="2000" b="1" i="1" kern="0" dirty="0"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785787" y="4876824"/>
          <a:ext cx="2286016" cy="513691"/>
        </p:xfrm>
        <a:graphic>
          <a:graphicData uri="http://schemas.openxmlformats.org/presentationml/2006/ole">
            <p:oleObj spid="_x0000_s144386" name="Equation" r:id="rId5" imgW="1358640" imgH="304560" progId="Equation.DSMT4">
              <p:embed/>
            </p:oleObj>
          </a:graphicData>
        </a:graphic>
      </p:graphicFrame>
      <p:pic>
        <p:nvPicPr>
          <p:cNvPr id="30" name="Picture 29" descr="Эквивалентная схема кольцевого ПЧ.em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13792" y="4000504"/>
            <a:ext cx="2615794" cy="2405971"/>
          </a:xfrm>
          <a:prstGeom prst="rect">
            <a:avLst/>
          </a:prstGeom>
        </p:spPr>
      </p:pic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571472" y="5500702"/>
          <a:ext cx="3889375" cy="825500"/>
        </p:xfrm>
        <a:graphic>
          <a:graphicData uri="http://schemas.openxmlformats.org/presentationml/2006/ole">
            <p:oleObj spid="_x0000_s144387" name="Equation" r:id="rId7" imgW="2755800" imgH="583920" progId="Equation.DSMT4">
              <p:embed/>
            </p:oleObj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429652" y="6286520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0" dirty="0" smtClean="0"/>
              <a:t>1</a:t>
            </a:r>
            <a:r>
              <a:rPr lang="ru-RU" sz="2400" b="1" kern="0" dirty="0" smtClean="0"/>
              <a:t>3</a:t>
            </a:r>
            <a:endParaRPr lang="ru-RU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2542709" y="2119052"/>
          <a:ext cx="886283" cy="453950"/>
        </p:xfrm>
        <a:graphic>
          <a:graphicData uri="http://schemas.openxmlformats.org/presentationml/2006/ole">
            <p:oleObj spid="_x0000_s145410" name="Equation" r:id="rId3" imgW="520560" imgH="266400" progId="Equation.DSMT4">
              <p:embed/>
            </p:oleObj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6540010" y="2143116"/>
          <a:ext cx="818072" cy="419099"/>
        </p:xfrm>
        <a:graphic>
          <a:graphicData uri="http://schemas.openxmlformats.org/presentationml/2006/ole">
            <p:oleObj spid="_x0000_s145411" name="Equation" r:id="rId4" imgW="520560" imgH="266400" progId="Equation.DSMT4">
              <p:embed/>
            </p:oleObj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42910" y="439434"/>
            <a:ext cx="7929618" cy="48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ru-RU" sz="2800" b="1" kern="0" dirty="0" smtClean="0">
                <a:latin typeface="Calibri" pitchFamily="34" charset="0"/>
              </a:rPr>
              <a:t>Кольцевой ПЧ (2)</a:t>
            </a:r>
            <a:endParaRPr lang="ru-RU" sz="2800" b="1" kern="0" dirty="0">
              <a:latin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29652" y="6286520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0" dirty="0" smtClean="0"/>
              <a:t>1</a:t>
            </a:r>
            <a:r>
              <a:rPr lang="ru-RU" sz="2400" b="1" kern="0" dirty="0" smtClean="0"/>
              <a:t>4</a:t>
            </a:r>
            <a:endParaRPr lang="ru-RU" sz="2400" dirty="0"/>
          </a:p>
        </p:txBody>
      </p:sp>
      <p:pic>
        <p:nvPicPr>
          <p:cNvPr id="28" name="Рисунок 27" descr="Рис 4.19.wm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037" y="2690556"/>
            <a:ext cx="7351425" cy="302446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285984" y="1643050"/>
            <a:ext cx="528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kern="0" dirty="0" smtClean="0">
                <a:latin typeface="Calibri" pitchFamily="34" charset="0"/>
                <a:ea typeface="+mj-ea"/>
                <a:cs typeface="+mj-cs"/>
              </a:rPr>
              <a:t>Эквивалентная схема в ключевом режиме</a:t>
            </a:r>
            <a:endParaRPr lang="ru-RU" sz="2000" b="1" i="1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5412" name="Object 4"/>
          <p:cNvGraphicFramePr>
            <a:graphicFrameLocks noChangeAspect="1"/>
          </p:cNvGraphicFramePr>
          <p:nvPr/>
        </p:nvGraphicFramePr>
        <p:xfrm>
          <a:off x="3781717" y="5786454"/>
          <a:ext cx="2290481" cy="442427"/>
        </p:xfrm>
        <a:graphic>
          <a:graphicData uri="http://schemas.openxmlformats.org/presentationml/2006/ole">
            <p:oleObj spid="_x0000_s145412" name="Equation" r:id="rId6" imgW="1574800" imgH="304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642910" y="439434"/>
            <a:ext cx="7929618" cy="48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ru-RU" sz="2800" b="1" kern="0" dirty="0" smtClean="0">
                <a:latin typeface="Calibri" pitchFamily="34" charset="0"/>
              </a:rPr>
              <a:t>Кольцевой ПЧ (3)</a:t>
            </a:r>
            <a:endParaRPr lang="ru-RU" sz="2800" b="1" kern="0" dirty="0">
              <a:latin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29652" y="6286520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0" dirty="0" smtClean="0"/>
              <a:t>1</a:t>
            </a:r>
            <a:r>
              <a:rPr lang="ru-RU" sz="2400" b="1" kern="0" smtClean="0"/>
              <a:t>5</a:t>
            </a:r>
            <a:endParaRPr lang="ru-RU" sz="2400" dirty="0"/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5" name="Рисунок 24" descr="Рис 4.20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8926" y="1500174"/>
            <a:ext cx="3571899" cy="253756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57158" y="4605891"/>
            <a:ext cx="3357586" cy="66172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1600" b="1" i="1" kern="0" dirty="0" smtClean="0">
                <a:latin typeface="Calibri" pitchFamily="34" charset="0"/>
                <a:ea typeface="+mj-ea"/>
                <a:cs typeface="+mj-cs"/>
              </a:rPr>
              <a:t>Функция </a:t>
            </a:r>
            <a:r>
              <a:rPr lang="en-US" sz="1600" b="1" i="1" kern="0" dirty="0" smtClean="0">
                <a:latin typeface="Calibri" pitchFamily="34" charset="0"/>
                <a:ea typeface="+mj-ea"/>
                <a:cs typeface="+mj-cs"/>
              </a:rPr>
              <a:t>k</a:t>
            </a:r>
            <a:r>
              <a:rPr lang="ru-RU" sz="1600" b="1" i="1" kern="0" baseline="30000" dirty="0" smtClean="0">
                <a:latin typeface="Calibri" pitchFamily="34" charset="0"/>
                <a:ea typeface="+mj-ea"/>
                <a:cs typeface="+mj-cs"/>
              </a:rPr>
              <a:t>К</a:t>
            </a:r>
            <a:r>
              <a:rPr lang="en-US" sz="1600" b="1" i="1" kern="0" dirty="0" smtClean="0">
                <a:latin typeface="Calibri" pitchFamily="34" charset="0"/>
                <a:ea typeface="+mj-ea"/>
                <a:cs typeface="+mj-cs"/>
              </a:rPr>
              <a:t>(t) </a:t>
            </a:r>
            <a:r>
              <a:rPr lang="ru-RU" sz="1600" b="1" i="1" kern="0" dirty="0" smtClean="0">
                <a:latin typeface="Calibri" pitchFamily="34" charset="0"/>
                <a:ea typeface="+mj-ea"/>
                <a:cs typeface="+mj-cs"/>
              </a:rPr>
              <a:t>содержит:</a:t>
            </a:r>
          </a:p>
          <a:p>
            <a:pPr algn="ctr"/>
            <a:r>
              <a:rPr lang="ru-RU" sz="1600" b="1" i="1" kern="0" dirty="0" smtClean="0">
                <a:latin typeface="Calibri" pitchFamily="34" charset="0"/>
                <a:ea typeface="+mj-ea"/>
                <a:cs typeface="+mj-cs"/>
              </a:rPr>
              <a:t>- нечётные гармоники (</a:t>
            </a:r>
            <a:r>
              <a:rPr lang="en-US" sz="1600" b="1" i="1" kern="0" dirty="0" smtClean="0">
                <a:latin typeface="Calibri" pitchFamily="34" charset="0"/>
                <a:ea typeface="+mj-ea"/>
                <a:cs typeface="+mj-cs"/>
              </a:rPr>
              <a:t>k=1,3,5,…)</a:t>
            </a:r>
            <a:endParaRPr lang="ru-RU" sz="1600" b="1" i="1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29124" y="4320139"/>
            <a:ext cx="4429156" cy="115416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1600" b="1" i="1" kern="0" dirty="0" smtClean="0">
                <a:latin typeface="Calibri" pitchFamily="34" charset="0"/>
                <a:ea typeface="+mj-ea"/>
                <a:cs typeface="+mj-cs"/>
              </a:rPr>
              <a:t>Кольцевой ПЧ имеет:</a:t>
            </a:r>
          </a:p>
          <a:p>
            <a:pPr marL="360363" indent="-84138"/>
            <a:r>
              <a:rPr lang="ru-RU" sz="1600" b="1" i="1" kern="0" dirty="0" smtClean="0">
                <a:latin typeface="Calibri" pitchFamily="34" charset="0"/>
                <a:ea typeface="+mj-ea"/>
                <a:cs typeface="+mj-cs"/>
              </a:rPr>
              <a:t>- основной и зеркальный каналы</a:t>
            </a:r>
            <a:r>
              <a:rPr lang="en-US" sz="1600" b="1" i="1" kern="0" dirty="0" smtClean="0">
                <a:latin typeface="Calibri" pitchFamily="34" charset="0"/>
                <a:ea typeface="+mj-ea"/>
                <a:cs typeface="+mj-cs"/>
              </a:rPr>
              <a:t> (k</a:t>
            </a:r>
            <a:r>
              <a:rPr lang="ru-RU" sz="1600" b="1" i="1" kern="0" dirty="0" smtClean="0">
                <a:latin typeface="Calibri" pitchFamily="34" charset="0"/>
                <a:ea typeface="+mj-ea"/>
                <a:cs typeface="+mj-cs"/>
              </a:rPr>
              <a:t>=1);</a:t>
            </a:r>
          </a:p>
          <a:p>
            <a:pPr marL="360363" indent="-84138"/>
            <a:r>
              <a:rPr lang="ru-RU" sz="1600" b="1" i="1" kern="0" dirty="0" smtClean="0">
                <a:latin typeface="Calibri" pitchFamily="34" charset="0"/>
                <a:ea typeface="+mj-ea"/>
                <a:cs typeface="+mj-cs"/>
              </a:rPr>
              <a:t>- комбинационные каналы, обусловленные </a:t>
            </a:r>
            <a:r>
              <a:rPr lang="ru-RU" sz="1600" b="1" i="1" kern="0" dirty="0" smtClean="0">
                <a:latin typeface="Calibri" pitchFamily="34" charset="0"/>
              </a:rPr>
              <a:t>нечётными гармониками </a:t>
            </a:r>
            <a:r>
              <a:rPr lang="en-US" sz="1600" b="1" i="1" kern="0" dirty="0" smtClean="0">
                <a:latin typeface="Calibri" pitchFamily="34" charset="0"/>
              </a:rPr>
              <a:t>u</a:t>
            </a:r>
            <a:r>
              <a:rPr lang="ru-RU" sz="1600" b="1" kern="0" baseline="-25000" dirty="0" smtClean="0">
                <a:latin typeface="Calibri" pitchFamily="34" charset="0"/>
              </a:rPr>
              <a:t>г </a:t>
            </a:r>
            <a:r>
              <a:rPr lang="en-US" sz="1600" b="1" i="1" kern="0" dirty="0" smtClean="0">
                <a:latin typeface="Calibri" pitchFamily="34" charset="0"/>
              </a:rPr>
              <a:t>(t) </a:t>
            </a:r>
            <a:r>
              <a:rPr lang="ru-RU" sz="1600" b="1" i="1" kern="0" dirty="0" smtClean="0">
                <a:latin typeface="Calibri" pitchFamily="34" charset="0"/>
              </a:rPr>
              <a:t>(</a:t>
            </a:r>
            <a:r>
              <a:rPr lang="en-US" sz="1600" b="1" i="1" kern="0" dirty="0" smtClean="0">
                <a:latin typeface="Calibri" pitchFamily="34" charset="0"/>
              </a:rPr>
              <a:t>k=3,5,…)</a:t>
            </a:r>
            <a:endParaRPr lang="ru-RU" sz="1600" b="1" i="1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0" name="Стрелка вправо 29"/>
          <p:cNvSpPr/>
          <p:nvPr/>
        </p:nvSpPr>
        <p:spPr>
          <a:xfrm>
            <a:off x="3857620" y="4891643"/>
            <a:ext cx="500066" cy="285752"/>
          </a:xfrm>
          <a:prstGeom prst="rightArrow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732573" y="5643578"/>
            <a:ext cx="2787943" cy="615553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ru-RU" sz="1600" b="1" i="1" kern="0" dirty="0" smtClean="0">
                <a:latin typeface="Calibri" pitchFamily="34" charset="0"/>
              </a:rPr>
              <a:t>постоянная  составляющая</a:t>
            </a:r>
            <a:r>
              <a:rPr lang="ru-RU" b="1" i="1" kern="0" dirty="0" smtClean="0">
                <a:latin typeface="Calibri" pitchFamily="34" charset="0"/>
              </a:rPr>
              <a:t/>
            </a:r>
            <a:br>
              <a:rPr lang="ru-RU" b="1" i="1" kern="0" dirty="0" smtClean="0">
                <a:latin typeface="Calibri" pitchFamily="34" charset="0"/>
              </a:rPr>
            </a:br>
            <a:r>
              <a:rPr lang="ru-RU" b="1" i="1" kern="0" dirty="0" smtClean="0">
                <a:latin typeface="Calibri" pitchFamily="34" charset="0"/>
              </a:rPr>
              <a:t> </a:t>
            </a:r>
            <a:r>
              <a:rPr lang="en-US" b="1" i="1" kern="0" dirty="0" smtClean="0">
                <a:latin typeface="Calibri" pitchFamily="34" charset="0"/>
              </a:rPr>
              <a:t>k</a:t>
            </a:r>
            <a:r>
              <a:rPr lang="ru-RU" b="1" i="1" kern="0" baseline="30000" dirty="0" smtClean="0">
                <a:latin typeface="Calibri" pitchFamily="34" charset="0"/>
              </a:rPr>
              <a:t>К</a:t>
            </a:r>
            <a:r>
              <a:rPr lang="en-US" b="1" i="1" kern="0" dirty="0" smtClean="0">
                <a:latin typeface="Calibri" pitchFamily="34" charset="0"/>
              </a:rPr>
              <a:t>(t)</a:t>
            </a:r>
            <a:r>
              <a:rPr lang="ru-RU" b="1" i="1" kern="0" dirty="0" smtClean="0">
                <a:latin typeface="Calibri" pitchFamily="34" charset="0"/>
              </a:rPr>
              <a:t> </a:t>
            </a:r>
            <a:r>
              <a:rPr lang="ru-RU" sz="1600" b="1" i="1" kern="0" dirty="0" smtClean="0">
                <a:latin typeface="Calibri" pitchFamily="34" charset="0"/>
              </a:rPr>
              <a:t>равна 0</a:t>
            </a:r>
            <a:r>
              <a:rPr lang="en-US" b="1" i="1" kern="0" dirty="0" smtClean="0">
                <a:latin typeface="Calibri" pitchFamily="34" charset="0"/>
              </a:rPr>
              <a:t> </a:t>
            </a:r>
            <a:endParaRPr lang="ru-RU" b="1" i="1" kern="0" dirty="0" smtClean="0">
              <a:latin typeface="Calibri" pitchFamily="34" charset="0"/>
            </a:endParaRPr>
          </a:p>
        </p:txBody>
      </p:sp>
      <p:sp>
        <p:nvSpPr>
          <p:cNvPr id="33" name="Стрелка вправо 32"/>
          <p:cNvSpPr/>
          <p:nvPr/>
        </p:nvSpPr>
        <p:spPr>
          <a:xfrm>
            <a:off x="3857620" y="5857892"/>
            <a:ext cx="500066" cy="28575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4801945" y="5786454"/>
            <a:ext cx="3770583" cy="338554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ru-RU" sz="1600" b="1" i="1" kern="0" dirty="0" smtClean="0">
                <a:latin typeface="Calibri" pitchFamily="34" charset="0"/>
              </a:rPr>
              <a:t>канал прямого прохождения подавлен</a:t>
            </a:r>
            <a:r>
              <a:rPr lang="en-US" sz="1600" b="1" i="1" kern="0" dirty="0" smtClean="0">
                <a:latin typeface="Calibri" pitchFamily="34" charset="0"/>
              </a:rPr>
              <a:t> </a:t>
            </a:r>
            <a:endParaRPr lang="ru-RU" sz="1600" b="1" i="1" kern="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b="1" kern="0" dirty="0" smtClean="0">
                <a:solidFill>
                  <a:schemeClr val="tx1"/>
                </a:solidFill>
                <a:latin typeface="Calibri" pitchFamily="34" charset="0"/>
              </a:rPr>
              <a:t>4.1. Принцип действия ПЧ</a:t>
            </a:r>
            <a:endParaRPr lang="ru-RU" sz="3200" b="1" kern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5342335" y="1767564"/>
          <a:ext cx="3478137" cy="446990"/>
        </p:xfrm>
        <a:graphic>
          <a:graphicData uri="http://schemas.openxmlformats.org/presentationml/2006/ole">
            <p:oleObj spid="_x0000_s134148" name="Equation" r:id="rId3" imgW="2374900" imgH="30480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00826" y="1357298"/>
            <a:ext cx="975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kern="0" dirty="0" smtClean="0">
                <a:latin typeface="Calibri" pitchFamily="34" charset="0"/>
                <a:ea typeface="+mj-ea"/>
                <a:cs typeface="+mj-cs"/>
              </a:rPr>
              <a:t>Сигнал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0694" y="2357430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kern="0" dirty="0" smtClean="0">
                <a:latin typeface="Calibri" pitchFamily="34" charset="0"/>
                <a:ea typeface="+mj-ea"/>
                <a:cs typeface="+mj-cs"/>
              </a:rPr>
              <a:t>Колебание гетеродина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5906795" y="2857496"/>
          <a:ext cx="2265605" cy="428628"/>
        </p:xfrm>
        <a:graphic>
          <a:graphicData uri="http://schemas.openxmlformats.org/presentationml/2006/ole">
            <p:oleObj spid="_x0000_s134149" name="Equation" r:id="rId4" imgW="1409088" imgH="266584" progId="Equation.DSMT4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786446" y="3500438"/>
            <a:ext cx="2636366" cy="40011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i="1" kern="0" dirty="0" smtClean="0">
                <a:latin typeface="Calibri" pitchFamily="34" charset="0"/>
                <a:ea typeface="+mj-ea"/>
                <a:cs typeface="+mj-cs"/>
              </a:rPr>
              <a:t>ПЭ – </a:t>
            </a:r>
            <a:r>
              <a:rPr lang="ru-RU" sz="2000" b="1" i="1" kern="0" dirty="0" err="1" smtClean="0">
                <a:latin typeface="Calibri" pitchFamily="34" charset="0"/>
                <a:ea typeface="+mj-ea"/>
                <a:cs typeface="+mj-cs"/>
              </a:rPr>
              <a:t>перемножитель</a:t>
            </a:r>
            <a:endParaRPr lang="ru-RU" sz="2000" b="1" i="1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571472" y="5643578"/>
          <a:ext cx="4860923" cy="548766"/>
        </p:xfrm>
        <a:graphic>
          <a:graphicData uri="http://schemas.openxmlformats.org/presentationml/2006/ole">
            <p:oleObj spid="_x0000_s134150" name="Equation" r:id="rId5" imgW="2806560" imgH="317160" progId="Equation.DSMT4">
              <p:embed/>
            </p:oleObj>
          </a:graphicData>
        </a:graphic>
      </p:graphicFrame>
      <p:sp>
        <p:nvSpPr>
          <p:cNvPr id="26" name="Rectangle 25"/>
          <p:cNvSpPr/>
          <p:nvPr/>
        </p:nvSpPr>
        <p:spPr>
          <a:xfrm>
            <a:off x="6215074" y="5357826"/>
            <a:ext cx="2500330" cy="9286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57950" y="535782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kern="0" dirty="0" smtClean="0">
                <a:latin typeface="Calibri" pitchFamily="34" charset="0"/>
                <a:ea typeface="+mj-ea"/>
                <a:cs typeface="+mj-cs"/>
              </a:rPr>
              <a:t>В супергетеродине</a:t>
            </a:r>
            <a:endParaRPr lang="ru-RU" b="1" i="1" kern="0" dirty="0"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6572264" y="5715016"/>
          <a:ext cx="1857388" cy="495625"/>
        </p:xfrm>
        <a:graphic>
          <a:graphicData uri="http://schemas.openxmlformats.org/presentationml/2006/ole">
            <p:oleObj spid="_x0000_s134151" name="Equation" r:id="rId6" imgW="1143000" imgH="304560" progId="Equation.DSMT4">
              <p:embed/>
            </p:oleObj>
          </a:graphicData>
        </a:graphic>
      </p:graphicFrame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539552" y="1700808"/>
          <a:ext cx="3816424" cy="2279777"/>
        </p:xfrm>
        <a:graphic>
          <a:graphicData uri="http://schemas.openxmlformats.org/presentationml/2006/ole">
            <p:oleObj spid="_x0000_s134146" name="Visio" r:id="rId7" imgW="4018448" imgH="2398954" progId="Visio.Drawing.11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572528" y="6286520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0" dirty="0" smtClean="0"/>
              <a:t>1</a:t>
            </a:r>
            <a:endParaRPr lang="ru-RU" sz="2400" dirty="0"/>
          </a:p>
        </p:txBody>
      </p:sp>
      <p:sp>
        <p:nvSpPr>
          <p:cNvPr id="13415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4152" name="Object 8"/>
          <p:cNvGraphicFramePr>
            <a:graphicFrameLocks noChangeAspect="1"/>
          </p:cNvGraphicFramePr>
          <p:nvPr/>
        </p:nvGraphicFramePr>
        <p:xfrm>
          <a:off x="285720" y="4071942"/>
          <a:ext cx="8558213" cy="1123950"/>
        </p:xfrm>
        <a:graphic>
          <a:graphicData uri="http://schemas.openxmlformats.org/presentationml/2006/ole">
            <p:oleObj spid="_x0000_s134152" name="Equation" r:id="rId8" imgW="6375240" imgH="8380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ru-RU" sz="3200" b="1" kern="0" dirty="0" smtClean="0">
                <a:solidFill>
                  <a:schemeClr val="tx1"/>
                </a:solidFill>
                <a:latin typeface="Calibri" pitchFamily="34" charset="0"/>
              </a:rPr>
              <a:t>4.2. Транзисторный ПЧ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2" name="Picture 21" descr="Рис 4.4а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0792" y="1428737"/>
            <a:ext cx="3769704" cy="228601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714348" y="3857628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kern="0" dirty="0" smtClean="0">
                <a:latin typeface="Calibri" pitchFamily="34" charset="0"/>
                <a:ea typeface="+mj-ea"/>
                <a:cs typeface="+mj-cs"/>
              </a:rPr>
              <a:t>Эквивалентная схема</a:t>
            </a:r>
            <a:endParaRPr lang="ru-RU" sz="2000" b="1" i="1" kern="0" dirty="0"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27" name="Picture 26" descr="Эквивалентная схема транзисторного ПЧ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282" y="4286256"/>
            <a:ext cx="4069686" cy="174308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072066" y="1571612"/>
            <a:ext cx="357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kern="0" dirty="0" smtClean="0">
                <a:latin typeface="Calibri" pitchFamily="34" charset="0"/>
                <a:ea typeface="+mj-ea"/>
                <a:cs typeface="+mj-cs"/>
              </a:rPr>
              <a:t>Эпюры колебания гетеродина и крутизны</a:t>
            </a:r>
            <a:endParaRPr lang="ru-RU" sz="2000" b="1" i="1" kern="0" dirty="0"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7283450" y="2786063"/>
          <a:ext cx="1096963" cy="642937"/>
        </p:xfrm>
        <a:graphic>
          <a:graphicData uri="http://schemas.openxmlformats.org/presentationml/2006/ole">
            <p:oleObj spid="_x0000_s135170" name="Equation" r:id="rId5" imgW="952200" imgH="558720" progId="Equation.DSMT4">
              <p:embed/>
            </p:oleObj>
          </a:graphicData>
        </a:graphic>
      </p:graphicFrame>
      <p:pic>
        <p:nvPicPr>
          <p:cNvPr id="19" name="Рисунок 18" descr="Эпюра крутизны.em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67944" y="2564904"/>
            <a:ext cx="4853252" cy="33989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572528" y="6286520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0" dirty="0" smtClean="0"/>
              <a:t>2</a:t>
            </a:r>
            <a:endParaRPr lang="ru-RU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1857356" y="214290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2800" b="1" kern="0" dirty="0" smtClean="0">
                <a:latin typeface="Calibri" pitchFamily="34" charset="0"/>
                <a:ea typeface="+mj-ea"/>
                <a:cs typeface="+mj-cs"/>
              </a:rPr>
              <a:t>ПЧ на полевом транзисторе</a:t>
            </a:r>
            <a:endParaRPr lang="ru-RU" sz="2800" b="1" kern="0" dirty="0"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30723" name="Picture 3" descr="Рис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892" y="1857363"/>
            <a:ext cx="2990414" cy="2247341"/>
          </a:xfrm>
          <a:prstGeom prst="rect">
            <a:avLst/>
          </a:prstGeom>
          <a:noFill/>
          <a:ln w="9525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30725" name="Picture 5" descr="Рис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2643182"/>
            <a:ext cx="2928469" cy="3214710"/>
          </a:xfrm>
          <a:prstGeom prst="rect">
            <a:avLst/>
          </a:prstGeom>
          <a:noFill/>
          <a:ln w="9525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30726" name="Picture 6" descr="Рис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4531429"/>
            <a:ext cx="3000395" cy="2148212"/>
          </a:xfrm>
          <a:prstGeom prst="rect">
            <a:avLst/>
          </a:prstGeom>
          <a:noFill/>
          <a:ln w="9525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857224" y="1357298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kern="0" dirty="0" err="1" smtClean="0">
                <a:latin typeface="Calibri" pitchFamily="34" charset="0"/>
                <a:ea typeface="+mj-ea"/>
                <a:cs typeface="+mj-cs"/>
              </a:rPr>
              <a:t>Однозатворный</a:t>
            </a:r>
            <a:r>
              <a:rPr lang="ru-RU" sz="2000" b="1" i="1" kern="0" dirty="0" smtClean="0">
                <a:latin typeface="Calibri" pitchFamily="34" charset="0"/>
                <a:ea typeface="+mj-ea"/>
                <a:cs typeface="+mj-cs"/>
              </a:rPr>
              <a:t> ПТ</a:t>
            </a:r>
            <a:endParaRPr lang="ru-RU" sz="2000" b="1" i="1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8662" y="4071942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kern="0" dirty="0" err="1" smtClean="0">
                <a:latin typeface="Calibri" pitchFamily="34" charset="0"/>
                <a:ea typeface="+mj-ea"/>
                <a:cs typeface="+mj-cs"/>
              </a:rPr>
              <a:t>Двухзатворный</a:t>
            </a:r>
            <a:r>
              <a:rPr lang="ru-RU" sz="2000" b="1" i="1" kern="0" dirty="0" smtClean="0">
                <a:latin typeface="Calibri" pitchFamily="34" charset="0"/>
                <a:ea typeface="+mj-ea"/>
                <a:cs typeface="+mj-cs"/>
              </a:rPr>
              <a:t> ПТ</a:t>
            </a:r>
            <a:endParaRPr lang="ru-RU" sz="2000" b="1" i="1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29124" y="1643050"/>
            <a:ext cx="4286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kern="0" dirty="0" smtClean="0">
                <a:latin typeface="Calibri" pitchFamily="34" charset="0"/>
                <a:ea typeface="+mj-ea"/>
                <a:cs typeface="+mj-cs"/>
              </a:rPr>
              <a:t>Проходные характеристики </a:t>
            </a:r>
            <a:r>
              <a:rPr lang="ru-RU" sz="2000" b="1" i="1" kern="0" dirty="0" err="1" smtClean="0">
                <a:latin typeface="Calibri" pitchFamily="34" charset="0"/>
                <a:ea typeface="+mj-ea"/>
                <a:cs typeface="+mj-cs"/>
              </a:rPr>
              <a:t>двухзатворного</a:t>
            </a:r>
            <a:r>
              <a:rPr lang="ru-RU" sz="2000" b="1" i="1" kern="0" dirty="0" smtClean="0">
                <a:latin typeface="Calibri" pitchFamily="34" charset="0"/>
                <a:ea typeface="+mj-ea"/>
                <a:cs typeface="+mj-cs"/>
              </a:rPr>
              <a:t> ПТ с </a:t>
            </a:r>
            <a:r>
              <a:rPr lang="en-US" sz="2000" b="1" i="1" kern="0" dirty="0" smtClean="0">
                <a:latin typeface="Calibri" pitchFamily="34" charset="0"/>
                <a:ea typeface="+mj-ea"/>
                <a:cs typeface="+mj-cs"/>
              </a:rPr>
              <a:t>n-</a:t>
            </a:r>
            <a:r>
              <a:rPr lang="ru-RU" sz="2000" b="1" i="1" kern="0" dirty="0" smtClean="0">
                <a:latin typeface="Calibri" pitchFamily="34" charset="0"/>
                <a:ea typeface="+mj-ea"/>
                <a:cs typeface="+mj-cs"/>
              </a:rPr>
              <a:t>каналом</a:t>
            </a:r>
            <a:endParaRPr lang="ru-RU" sz="2000" b="1" i="1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72528" y="6286520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0" dirty="0" smtClean="0"/>
              <a:t>3</a:t>
            </a:r>
            <a:endParaRPr lang="ru-RU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200" b="1" kern="0" dirty="0" smtClean="0">
                <a:solidFill>
                  <a:schemeClr val="tx1"/>
                </a:solidFill>
                <a:latin typeface="Calibri" pitchFamily="34" charset="0"/>
              </a:rPr>
              <a:t>4</a:t>
            </a:r>
            <a:r>
              <a:rPr lang="ru-RU" sz="3200" b="1" kern="0" dirty="0" smtClean="0">
                <a:solidFill>
                  <a:schemeClr val="tx1"/>
                </a:solidFill>
                <a:latin typeface="Calibri" pitchFamily="34" charset="0"/>
              </a:rPr>
              <a:t>.3. Анализ ПЧ</a:t>
            </a:r>
          </a:p>
        </p:txBody>
      </p:sp>
      <p:pic>
        <p:nvPicPr>
          <p:cNvPr id="10" name="Picture 9" descr="ПЧ как четырёхполюсник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1571612"/>
            <a:ext cx="4406474" cy="2714644"/>
          </a:xfrm>
          <a:prstGeom prst="rect">
            <a:avLst/>
          </a:prstGeom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785786" y="4857760"/>
          <a:ext cx="3845374" cy="928694"/>
        </p:xfrm>
        <a:graphic>
          <a:graphicData uri="http://schemas.openxmlformats.org/presentationml/2006/ole">
            <p:oleObj spid="_x0000_s136194" name="Equation" r:id="rId4" imgW="2527300" imgH="60960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643570" y="1714488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kern="0" dirty="0" smtClean="0">
                <a:latin typeface="Calibri" pitchFamily="34" charset="0"/>
                <a:ea typeface="+mj-ea"/>
                <a:cs typeface="+mj-cs"/>
              </a:rPr>
              <a:t>Условия анализа</a:t>
            </a:r>
            <a:endParaRPr lang="ru-RU" sz="2400" b="1" i="1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14942" y="2814576"/>
            <a:ext cx="3571900" cy="3093154"/>
          </a:xfrm>
          <a:prstGeom prst="rect">
            <a:avLst/>
          </a:prstGeom>
          <a:noFill/>
          <a:ln w="25400" cap="rnd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b="1" i="1" kern="0" dirty="0" smtClean="0">
                <a:latin typeface="Calibri" pitchFamily="34" charset="0"/>
                <a:ea typeface="+mj-ea"/>
                <a:cs typeface="+mj-cs"/>
              </a:rPr>
              <a:t>1. ПЭ линеен относительно сигнала</a:t>
            </a:r>
          </a:p>
          <a:p>
            <a:pPr>
              <a:spcBef>
                <a:spcPts val="600"/>
              </a:spcBef>
            </a:pPr>
            <a:r>
              <a:rPr lang="ru-RU" sz="2000" b="1" i="1" kern="0" dirty="0" smtClean="0">
                <a:latin typeface="Calibri" pitchFamily="34" charset="0"/>
                <a:ea typeface="+mj-ea"/>
                <a:cs typeface="+mj-cs"/>
              </a:rPr>
              <a:t>2. </a:t>
            </a:r>
            <a:r>
              <a:rPr lang="en-US" sz="2000" b="1" i="1" kern="0" dirty="0" smtClean="0">
                <a:latin typeface="Calibri" pitchFamily="34" charset="0"/>
                <a:ea typeface="+mj-ea"/>
                <a:cs typeface="+mj-cs"/>
              </a:rPr>
              <a:t>Y-</a:t>
            </a:r>
            <a:r>
              <a:rPr lang="ru-RU" sz="2000" b="1" i="1" kern="0" dirty="0" smtClean="0">
                <a:latin typeface="Calibri" pitchFamily="34" charset="0"/>
                <a:ea typeface="+mj-ea"/>
                <a:cs typeface="+mj-cs"/>
              </a:rPr>
              <a:t>параметры вещественны</a:t>
            </a:r>
          </a:p>
          <a:p>
            <a:pPr>
              <a:spcBef>
                <a:spcPts val="600"/>
              </a:spcBef>
            </a:pPr>
            <a:r>
              <a:rPr lang="ru-RU" sz="2000" b="1" i="1" kern="0" dirty="0" smtClean="0">
                <a:latin typeface="Calibri" pitchFamily="34" charset="0"/>
                <a:ea typeface="+mj-ea"/>
                <a:cs typeface="+mj-cs"/>
              </a:rPr>
              <a:t>3. ПЭ </a:t>
            </a:r>
            <a:r>
              <a:rPr lang="ru-RU" sz="2000" b="1" i="1" kern="0" dirty="0" err="1" smtClean="0">
                <a:latin typeface="Calibri" pitchFamily="34" charset="0"/>
                <a:ea typeface="+mj-ea"/>
                <a:cs typeface="+mj-cs"/>
              </a:rPr>
              <a:t>безынерционен</a:t>
            </a:r>
            <a:r>
              <a:rPr lang="ru-RU" sz="2000" b="1" i="1" kern="0" dirty="0" smtClean="0">
                <a:latin typeface="Calibri" pitchFamily="34" charset="0"/>
                <a:ea typeface="+mj-ea"/>
                <a:cs typeface="+mj-cs"/>
              </a:rPr>
              <a:t> относительно напряжения гетеродина</a:t>
            </a:r>
          </a:p>
          <a:p>
            <a:pPr>
              <a:spcBef>
                <a:spcPts val="600"/>
              </a:spcBef>
            </a:pPr>
            <a:r>
              <a:rPr lang="ru-RU" sz="2000" b="1" i="1" kern="0" dirty="0" smtClean="0">
                <a:latin typeface="Calibri" pitchFamily="34" charset="0"/>
                <a:ea typeface="+mj-ea"/>
                <a:cs typeface="+mj-cs"/>
              </a:rPr>
              <a:t>4. Колебание гетеродина гармоническое</a:t>
            </a:r>
            <a:endParaRPr lang="ru-RU" sz="2000" b="1" i="1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72528" y="6286520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0" dirty="0" smtClean="0"/>
              <a:t>4</a:t>
            </a:r>
            <a:endParaRPr lang="ru-RU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4643438" y="1785926"/>
            <a:ext cx="4142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kern="0" dirty="0" smtClean="0">
                <a:latin typeface="Calibri" pitchFamily="34" charset="0"/>
                <a:ea typeface="+mj-ea"/>
                <a:cs typeface="+mj-cs"/>
              </a:rPr>
              <a:t>Эквивалентные </a:t>
            </a:r>
            <a:r>
              <a:rPr lang="en-US" sz="2000" b="1" i="1" kern="0" dirty="0" smtClean="0">
                <a:latin typeface="Calibri" pitchFamily="34" charset="0"/>
                <a:ea typeface="+mj-ea"/>
                <a:cs typeface="+mj-cs"/>
              </a:rPr>
              <a:t>Y-</a:t>
            </a:r>
            <a:r>
              <a:rPr lang="ru-RU" sz="2000" b="1" i="1" kern="0" dirty="0" smtClean="0">
                <a:latin typeface="Calibri" pitchFamily="34" charset="0"/>
                <a:ea typeface="+mj-ea"/>
                <a:cs typeface="+mj-cs"/>
              </a:rPr>
              <a:t>параметры в режиме преобразования частоты</a:t>
            </a:r>
            <a:endParaRPr lang="ru-RU" sz="2000" b="1" i="1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910" y="214290"/>
            <a:ext cx="7929618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ru-RU" sz="2800" b="1" kern="0" dirty="0" smtClean="0">
                <a:latin typeface="Calibri" pitchFamily="34" charset="0"/>
                <a:ea typeface="+mj-ea"/>
                <a:cs typeface="+mj-cs"/>
              </a:rPr>
              <a:t>ПЧ как стационарный четырёхполюсник с эквивалентными параметрами</a:t>
            </a:r>
            <a:endParaRPr lang="ru-RU" sz="2800" b="1" kern="0" dirty="0"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17" name="Picture 16" descr="ПЧ как стационарный четырёхполюсник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1428736"/>
            <a:ext cx="3974216" cy="2707232"/>
          </a:xfrm>
          <a:prstGeom prst="rect">
            <a:avLst/>
          </a:prstGeom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785786" y="4357694"/>
          <a:ext cx="3232570" cy="1143008"/>
        </p:xfrm>
        <a:graphic>
          <a:graphicData uri="http://schemas.openxmlformats.org/presentationml/2006/ole">
            <p:oleObj spid="_x0000_s137218" name="Equation" r:id="rId4" imgW="1727200" imgH="609600" progId="Equation.DSMT4">
              <p:embed/>
            </p:oleObj>
          </a:graphicData>
        </a:graphic>
      </p:graphicFrame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4572000" y="3286124"/>
          <a:ext cx="4071968" cy="1809763"/>
        </p:xfrm>
        <a:graphic>
          <a:graphicData uri="http://schemas.openxmlformats.org/presentationml/2006/ole">
            <p:oleObj spid="_x0000_s137219" name="Equation" r:id="rId5" imgW="2743200" imgH="121920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572528" y="6286520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0" dirty="0" smtClean="0"/>
              <a:t>5</a:t>
            </a:r>
            <a:endParaRPr lang="ru-RU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642910" y="214290"/>
            <a:ext cx="7929618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ru-RU" sz="2800" b="1" kern="0" dirty="0" smtClean="0">
                <a:latin typeface="Calibri" pitchFamily="34" charset="0"/>
                <a:ea typeface="+mj-ea"/>
                <a:cs typeface="+mj-cs"/>
              </a:rPr>
              <a:t>Определение эквивалентных</a:t>
            </a:r>
            <a:br>
              <a:rPr lang="ru-RU" sz="2800" b="1" kern="0" dirty="0" smtClean="0">
                <a:latin typeface="Calibri" pitchFamily="34" charset="0"/>
                <a:ea typeface="+mj-ea"/>
                <a:cs typeface="+mj-cs"/>
              </a:rPr>
            </a:br>
            <a:r>
              <a:rPr lang="en-US" sz="2800" b="1" kern="0" dirty="0" smtClean="0">
                <a:latin typeface="Calibri" pitchFamily="34" charset="0"/>
                <a:ea typeface="+mj-ea"/>
                <a:cs typeface="+mj-cs"/>
              </a:rPr>
              <a:t>Y-</a:t>
            </a:r>
            <a:r>
              <a:rPr lang="ru-RU" sz="2800" b="1" kern="0" dirty="0" smtClean="0">
                <a:latin typeface="Calibri" pitchFamily="34" charset="0"/>
                <a:ea typeface="+mj-ea"/>
                <a:cs typeface="+mj-cs"/>
              </a:rPr>
              <a:t>параметров</a:t>
            </a:r>
            <a:endParaRPr lang="ru-RU" sz="2800" b="1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714348" y="1714488"/>
            <a:ext cx="3214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kern="0" dirty="0" smtClean="0">
                <a:latin typeface="Calibri" pitchFamily="34" charset="0"/>
                <a:ea typeface="+mj-ea"/>
                <a:cs typeface="+mj-cs"/>
              </a:rPr>
              <a:t>Внутренняя входная проводимость</a:t>
            </a:r>
            <a:endParaRPr lang="ru-RU" sz="2000" b="1" i="1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14942" y="1720982"/>
            <a:ext cx="3214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kern="0" dirty="0" smtClean="0">
                <a:latin typeface="Calibri" pitchFamily="34" charset="0"/>
                <a:ea typeface="+mj-ea"/>
                <a:cs typeface="+mj-cs"/>
              </a:rPr>
              <a:t>Крутизна обратного преобразования</a:t>
            </a:r>
            <a:endParaRPr lang="ru-RU" sz="2000" b="1" i="1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348" y="4078436"/>
            <a:ext cx="3214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kern="0" dirty="0" smtClean="0">
                <a:latin typeface="Calibri" pitchFamily="34" charset="0"/>
                <a:ea typeface="+mj-ea"/>
                <a:cs typeface="+mj-cs"/>
              </a:rPr>
              <a:t>Крутизна прямого преобразования</a:t>
            </a:r>
            <a:endParaRPr lang="ru-RU" sz="2000" b="1" i="1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57818" y="4143380"/>
            <a:ext cx="3214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kern="0" dirty="0" smtClean="0">
                <a:latin typeface="Calibri" pitchFamily="34" charset="0"/>
                <a:ea typeface="+mj-ea"/>
                <a:cs typeface="+mj-cs"/>
              </a:rPr>
              <a:t>Внутренняя выходная проводимость</a:t>
            </a:r>
            <a:endParaRPr lang="ru-RU" sz="2000" b="1" i="1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900104" y="2714620"/>
          <a:ext cx="2528888" cy="1071563"/>
        </p:xfrm>
        <a:graphic>
          <a:graphicData uri="http://schemas.openxmlformats.org/presentationml/2006/ole">
            <p:oleObj spid="_x0000_s138242" name="Equation" r:id="rId3" imgW="1460160" imgH="622080" progId="Equation.DSMT4">
              <p:embed/>
            </p:oleObj>
          </a:graphicData>
        </a:graphic>
      </p:graphicFrame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5098019" y="2714621"/>
          <a:ext cx="3560909" cy="1071570"/>
        </p:xfrm>
        <a:graphic>
          <a:graphicData uri="http://schemas.openxmlformats.org/presentationml/2006/ole">
            <p:oleObj spid="_x0000_s138243" name="Equation" r:id="rId4" imgW="2057400" imgH="622080" progId="Equation.DSMT4">
              <p:embed/>
            </p:oleObj>
          </a:graphicData>
        </a:graphic>
      </p:graphicFrame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395290" y="5072063"/>
          <a:ext cx="4676776" cy="1000125"/>
        </p:xfrm>
        <a:graphic>
          <a:graphicData uri="http://schemas.openxmlformats.org/presentationml/2006/ole">
            <p:oleObj spid="_x0000_s138244" name="Equation" r:id="rId5" imgW="2895480" imgH="622080" progId="Equation.DSMT4">
              <p:embed/>
            </p:oleObj>
          </a:graphicData>
        </a:graphic>
      </p:graphicFrame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778" name="Object 10"/>
          <p:cNvGraphicFramePr>
            <a:graphicFrameLocks noChangeAspect="1"/>
          </p:cNvGraphicFramePr>
          <p:nvPr/>
        </p:nvGraphicFramePr>
        <p:xfrm>
          <a:off x="5572132" y="5012887"/>
          <a:ext cx="2786082" cy="1151030"/>
        </p:xfrm>
        <a:graphic>
          <a:graphicData uri="http://schemas.openxmlformats.org/presentationml/2006/ole">
            <p:oleObj spid="_x0000_s138245" name="Equation" r:id="rId6" imgW="1498320" imgH="622080" progId="Equation.DSMT4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572528" y="6286520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0" dirty="0" smtClean="0"/>
              <a:t>6</a:t>
            </a:r>
            <a:endParaRPr lang="ru-RU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642910" y="214290"/>
            <a:ext cx="7929618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ru-RU" sz="2800" b="1" kern="0" dirty="0" smtClean="0">
                <a:latin typeface="Calibri" pitchFamily="34" charset="0"/>
                <a:ea typeface="+mj-ea"/>
                <a:cs typeface="+mj-cs"/>
              </a:rPr>
              <a:t>Крутизна преобразования, коэффициент передачи транзисторного ПЧ</a:t>
            </a:r>
            <a:endParaRPr lang="ru-RU" sz="2800" b="1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214282" y="1428736"/>
            <a:ext cx="8429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kern="0" dirty="0" smtClean="0">
                <a:latin typeface="Calibri" pitchFamily="34" charset="0"/>
                <a:ea typeface="+mj-ea"/>
                <a:cs typeface="+mj-cs"/>
              </a:rPr>
              <a:t>НЧ крутизна преобразования</a:t>
            </a:r>
            <a:r>
              <a:rPr lang="en-US" sz="2000" b="1" i="1" kern="0" dirty="0" smtClean="0">
                <a:latin typeface="Calibri" pitchFamily="34" charset="0"/>
                <a:ea typeface="+mj-ea"/>
                <a:cs typeface="+mj-cs"/>
              </a:rPr>
              <a:t> </a:t>
            </a:r>
            <a:r>
              <a:rPr lang="ru-RU" sz="2000" b="1" i="1" kern="0" dirty="0" smtClean="0">
                <a:latin typeface="Calibri" pitchFamily="34" charset="0"/>
                <a:ea typeface="+mj-ea"/>
                <a:cs typeface="+mj-cs"/>
              </a:rPr>
              <a:t>при линейной зависимости </a:t>
            </a:r>
            <a:endParaRPr lang="ru-RU" sz="2000" b="1" i="1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2910" y="3429000"/>
            <a:ext cx="828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kern="0" dirty="0" smtClean="0">
                <a:latin typeface="Calibri" pitchFamily="34" charset="0"/>
                <a:ea typeface="+mj-ea"/>
                <a:cs typeface="+mj-cs"/>
              </a:rPr>
              <a:t>Зависимость крутизны преобразования от частоты сигнала:</a:t>
            </a:r>
            <a:endParaRPr lang="ru-RU" sz="2000" b="1" i="1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7000892" y="1450931"/>
          <a:ext cx="1477936" cy="406433"/>
        </p:xfrm>
        <a:graphic>
          <a:graphicData uri="http://schemas.openxmlformats.org/presentationml/2006/ole">
            <p:oleObj spid="_x0000_s139266" name="Equation" r:id="rId3" imgW="1015920" imgH="279360" progId="Equation.DSMT4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428728" y="1785926"/>
            <a:ext cx="65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kern="0" dirty="0" smtClean="0">
                <a:latin typeface="Calibri" pitchFamily="34" charset="0"/>
                <a:ea typeface="+mj-ea"/>
                <a:cs typeface="+mj-cs"/>
              </a:rPr>
              <a:t>(квадратичная проходная характеристика)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3214678" y="2357430"/>
          <a:ext cx="2726358" cy="904416"/>
        </p:xfrm>
        <a:graphic>
          <a:graphicData uri="http://schemas.openxmlformats.org/presentationml/2006/ole">
            <p:oleObj spid="_x0000_s139267" name="Equation" r:id="rId4" imgW="1752480" imgH="583920" progId="Equation.DSMT4">
              <p:embed/>
            </p:oleObj>
          </a:graphicData>
        </a:graphic>
      </p:graphicFrame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928662" y="3929066"/>
          <a:ext cx="2353067" cy="847104"/>
        </p:xfrm>
        <a:graphic>
          <a:graphicData uri="http://schemas.openxmlformats.org/presentationml/2006/ole">
            <p:oleObj spid="_x0000_s139268" name="Equation" r:id="rId5" imgW="1587240" imgH="571320" progId="Equation.DSMT4">
              <p:embed/>
            </p:oleObj>
          </a:graphicData>
        </a:graphic>
      </p:graphicFrame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3803" name="Object 11"/>
          <p:cNvGraphicFramePr>
            <a:graphicFrameLocks noChangeAspect="1"/>
          </p:cNvGraphicFramePr>
          <p:nvPr/>
        </p:nvGraphicFramePr>
        <p:xfrm>
          <a:off x="5357818" y="3929066"/>
          <a:ext cx="2434022" cy="879306"/>
        </p:xfrm>
        <a:graphic>
          <a:graphicData uri="http://schemas.openxmlformats.org/presentationml/2006/ole">
            <p:oleObj spid="_x0000_s139269" name="Equation" r:id="rId6" imgW="1816100" imgH="660400" progId="Equation.DSMT4">
              <p:embed/>
            </p:oleObj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57158" y="4866916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kern="0" dirty="0" smtClean="0">
                <a:latin typeface="Calibri" pitchFamily="34" charset="0"/>
                <a:ea typeface="+mj-ea"/>
                <a:cs typeface="+mj-cs"/>
              </a:rPr>
              <a:t>Коэффициент передачи ПЧ:</a:t>
            </a:r>
            <a:endParaRPr lang="ru-RU" sz="2000" b="1" i="1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3805" name="Object 13"/>
          <p:cNvGraphicFramePr>
            <a:graphicFrameLocks noChangeAspect="1"/>
          </p:cNvGraphicFramePr>
          <p:nvPr/>
        </p:nvGraphicFramePr>
        <p:xfrm>
          <a:off x="1043608" y="5311504"/>
          <a:ext cx="2168525" cy="985837"/>
        </p:xfrm>
        <a:graphic>
          <a:graphicData uri="http://schemas.openxmlformats.org/presentationml/2006/ole">
            <p:oleObj spid="_x0000_s139270" name="Equation" r:id="rId7" imgW="1447560" imgH="660240" progId="Equation.DSMT4">
              <p:embed/>
            </p:oleObj>
          </a:graphicData>
        </a:graphic>
      </p:graphicFrame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3807" name="Object 15"/>
          <p:cNvGraphicFramePr>
            <a:graphicFrameLocks noChangeAspect="1"/>
          </p:cNvGraphicFramePr>
          <p:nvPr/>
        </p:nvGraphicFramePr>
        <p:xfrm>
          <a:off x="4756150" y="5601918"/>
          <a:ext cx="3273425" cy="496887"/>
        </p:xfrm>
        <a:graphic>
          <a:graphicData uri="http://schemas.openxmlformats.org/presentationml/2006/ole">
            <p:oleObj spid="_x0000_s139271" name="Equation" r:id="rId8" imgW="2031840" imgH="304560" progId="Equation.DSMT4">
              <p:embed/>
            </p:oleObj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500562" y="4857760"/>
            <a:ext cx="4357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kern="0" dirty="0" smtClean="0">
                <a:latin typeface="Calibri" pitchFamily="34" charset="0"/>
                <a:ea typeface="+mj-ea"/>
                <a:cs typeface="+mj-cs"/>
              </a:rPr>
              <a:t>Эквивалентная проводимость контура ПЧ:</a:t>
            </a:r>
            <a:endParaRPr lang="ru-RU" sz="2000" b="1" i="1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72528" y="6286520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0" dirty="0" smtClean="0"/>
              <a:t>7</a:t>
            </a:r>
            <a:endParaRPr lang="ru-RU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642910" y="439434"/>
            <a:ext cx="82153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ru-RU" sz="2800" b="1" kern="0" dirty="0" smtClean="0">
                <a:latin typeface="Calibri" pitchFamily="34" charset="0"/>
                <a:ea typeface="+mj-ea"/>
                <a:cs typeface="+mj-cs"/>
              </a:rPr>
              <a:t>Амплитудно-частотная характеристика ПЧ</a:t>
            </a:r>
            <a:endParaRPr lang="ru-RU" sz="2800" b="1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785786" y="4856754"/>
          <a:ext cx="1699148" cy="837608"/>
        </p:xfrm>
        <a:graphic>
          <a:graphicData uri="http://schemas.openxmlformats.org/presentationml/2006/ole">
            <p:oleObj spid="_x0000_s161794" name="Equation" r:id="rId3" imgW="1180800" imgH="583920" progId="Equation.DSMT4">
              <p:embed/>
            </p:oleObj>
          </a:graphicData>
        </a:graphic>
      </p:graphicFrame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3434269" y="4857760"/>
          <a:ext cx="1629564" cy="785763"/>
        </p:xfrm>
        <a:graphic>
          <a:graphicData uri="http://schemas.openxmlformats.org/presentationml/2006/ole">
            <p:oleObj spid="_x0000_s161795" name="Equation" r:id="rId4" imgW="1155600" imgH="558720" progId="Equation.DSMT4">
              <p:embed/>
            </p:oleObj>
          </a:graphicData>
        </a:graphic>
      </p:graphicFrame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6357950" y="4857760"/>
          <a:ext cx="1739241" cy="831810"/>
        </p:xfrm>
        <a:graphic>
          <a:graphicData uri="http://schemas.openxmlformats.org/presentationml/2006/ole">
            <p:oleObj spid="_x0000_s161796" name="Equation" r:id="rId5" imgW="1168200" imgH="558720" progId="Equation.DSMT4">
              <p:embed/>
            </p:oleObj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1285852" y="5643578"/>
          <a:ext cx="7072362" cy="775964"/>
        </p:xfrm>
        <a:graphic>
          <a:graphicData uri="http://schemas.openxmlformats.org/presentationml/2006/ole">
            <p:oleObj spid="_x0000_s161797" name="Equation" r:id="rId6" imgW="5092560" imgH="558720" progId="Equation.DSMT4">
              <p:embed/>
            </p:oleObj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429652" y="6286520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kern="0" dirty="0" smtClean="0"/>
              <a:t>8</a:t>
            </a:r>
            <a:endParaRPr lang="ru-RU" sz="2400" dirty="0"/>
          </a:p>
        </p:txBody>
      </p:sp>
      <p:pic>
        <p:nvPicPr>
          <p:cNvPr id="161798" name="Picture 6" descr="Рис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7224" y="1428736"/>
            <a:ext cx="7791367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4824</TotalTime>
  <Words>342</Words>
  <Application>Microsoft Office PowerPoint</Application>
  <PresentationFormat>Экран (4:3)</PresentationFormat>
  <Paragraphs>80</Paragraphs>
  <Slides>16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Civic</vt:lpstr>
      <vt:lpstr>Equation</vt:lpstr>
      <vt:lpstr>Visio</vt:lpstr>
      <vt:lpstr>MathType 6.0 Equation</vt:lpstr>
      <vt:lpstr>4. Преобразователи частоты (ПЧ)</vt:lpstr>
      <vt:lpstr>4.1. Принцип действия ПЧ</vt:lpstr>
      <vt:lpstr>4.2. Транзисторный ПЧ</vt:lpstr>
      <vt:lpstr>Слайд 4</vt:lpstr>
      <vt:lpstr>4.3. Анализ ПЧ</vt:lpstr>
      <vt:lpstr>Слайд 6</vt:lpstr>
      <vt:lpstr>Слайд 7</vt:lpstr>
      <vt:lpstr>Слайд 8</vt:lpstr>
      <vt:lpstr>Слайд 9</vt:lpstr>
      <vt:lpstr>4.4. Диодные ПЧ</vt:lpstr>
      <vt:lpstr>Слайд 11</vt:lpstr>
      <vt:lpstr>Слайд 12</vt:lpstr>
      <vt:lpstr>Слайд 13</vt:lpstr>
      <vt:lpstr>Слайд 14</vt:lpstr>
      <vt:lpstr>Слайд 15</vt:lpstr>
      <vt:lpstr>Слайд 16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Лишак</dc:creator>
  <cp:lastModifiedBy>LishakMY</cp:lastModifiedBy>
  <cp:revision>616</cp:revision>
  <dcterms:created xsi:type="dcterms:W3CDTF">2011-09-20T17:29:01Z</dcterms:created>
  <dcterms:modified xsi:type="dcterms:W3CDTF">2017-04-07T17:24:49Z</dcterms:modified>
</cp:coreProperties>
</file>