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5" r:id="rId9"/>
    <p:sldId id="294" r:id="rId10"/>
    <p:sldId id="296" r:id="rId11"/>
    <p:sldId id="29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500" autoAdjust="0"/>
    <p:restoredTop sz="87990" autoAdjust="0"/>
  </p:normalViewPr>
  <p:slideViewPr>
    <p:cSldViewPr snapToGrid="0"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A4BF175-0858-46CF-B9E9-B7587A091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744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1D368E-580E-44AF-8D04-BEE401B48FBA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462497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8CDCD02-AA45-47A0-B33E-E409184F5971}" type="slidenum">
              <a:rPr lang="en-GB" altLang="zh-CN" sz="1300"/>
              <a:pPr algn="r" defTabSz="947738"/>
              <a:t>1</a:t>
            </a:fld>
            <a:endParaRPr lang="en-GB" altLang="zh-CN" sz="1300"/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63613" y="3951288"/>
            <a:ext cx="7713662" cy="1081087"/>
          </a:xfrm>
        </p:spPr>
        <p:txBody>
          <a:bodyPr anchor="b"/>
          <a:lstStyle>
            <a:lvl1pPr>
              <a:lnSpc>
                <a:spcPct val="110000"/>
              </a:lnSpc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60438" y="5075238"/>
            <a:ext cx="7740650" cy="757237"/>
          </a:xfrm>
        </p:spPr>
        <p:txBody>
          <a:bodyPr tIns="45720" bIns="45720"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271463"/>
            <a:ext cx="2133600" cy="5530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71463"/>
            <a:ext cx="6249988" cy="5530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zh-CN" sz="1000" smtClean="0">
                <a:ea typeface="宋体" charset="-122"/>
              </a:rPr>
              <a:t>Page </a:t>
            </a:r>
            <a:r>
              <a:rPr lang="de-DE" altLang="zh-CN" sz="1000" smtClean="0">
                <a:ea typeface="宋体" charset="-122"/>
                <a:sym typeface="Wingdings" pitchFamily="2" charset="2"/>
              </a:rPr>
              <a:t></a:t>
            </a:r>
            <a:r>
              <a:rPr lang="de-DE" altLang="zh-CN" sz="1000" smtClean="0">
                <a:ea typeface="宋体" charset="-122"/>
              </a:rPr>
              <a:t> </a:t>
            </a:r>
            <a:fld id="{34A3084A-235B-47D0-83B4-1D447041B38A}" type="slidenum">
              <a:rPr lang="de-DE" altLang="zh-CN" sz="1000" smtClean="0">
                <a:ea typeface="宋体" charset="-122"/>
              </a:rPr>
              <a:pPr eaLnBrk="1" hangingPunct="1">
                <a:defRPr/>
              </a:pPr>
              <a:t>‹#›</a:t>
            </a:fld>
            <a:endParaRPr lang="de-DE" altLang="zh-CN" sz="1000" smtClean="0">
              <a:ea typeface="宋体" charset="-122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11150" y="271463"/>
            <a:ext cx="85201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Klicken Sie, um das Titelformat zu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6.wmf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g"/><Relationship Id="rId9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13.e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2.png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7.wmf"/><Relationship Id="rId3" Type="http://schemas.openxmlformats.org/officeDocument/2006/relationships/image" Target="../media/image18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6.w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9.png"/><Relationship Id="rId9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5.wmf"/><Relationship Id="rId3" Type="http://schemas.openxmlformats.org/officeDocument/2006/relationships/image" Target="../media/image26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zh-CN" dirty="0" smtClean="0">
                <a:ea typeface="宋体" charset="-122"/>
              </a:rPr>
              <a:t>Тема </a:t>
            </a:r>
            <a:r>
              <a:rPr lang="ru-RU" altLang="zh-CN" dirty="0" smtClean="0">
                <a:ea typeface="宋体" charset="-122"/>
              </a:rPr>
              <a:t>6: </a:t>
            </a:r>
            <a:r>
              <a:rPr lang="ru-RU" altLang="zh-CN" dirty="0" smtClean="0">
                <a:ea typeface="宋体" charset="-122"/>
              </a:rPr>
              <a:t>Усилители п</a:t>
            </a:r>
            <a:r>
              <a:rPr lang="ru-RU" altLang="zh-CN" dirty="0" smtClean="0">
                <a:ea typeface="宋体" charset="-122"/>
              </a:rPr>
              <a:t>ромежуточной </a:t>
            </a:r>
            <a:r>
              <a:rPr lang="ru-RU" altLang="zh-CN" dirty="0" smtClean="0">
                <a:ea typeface="宋体" charset="-122"/>
              </a:rPr>
              <a:t>частоты</a:t>
            </a:r>
            <a:endParaRPr lang="de-DE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Искажения сигнала в УПЧ:</a:t>
            </a:r>
            <a:br>
              <a:rPr lang="ru-RU" dirty="0" smtClean="0"/>
            </a:br>
            <a:r>
              <a:rPr lang="ru-RU" sz="2000" dirty="0" smtClean="0"/>
              <a:t>искажения ЧМ сигнала</a:t>
            </a:r>
            <a:endParaRPr lang="ru-RU" dirty="0"/>
          </a:p>
        </p:txBody>
      </p:sp>
      <p:pic>
        <p:nvPicPr>
          <p:cNvPr id="8" name="Рисунок 7" descr="Сопутствующая АМ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268" y="2408416"/>
            <a:ext cx="8115912" cy="449192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629604" y="5286405"/>
            <a:ext cx="397557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dirty="0"/>
              <a:t>Сопутствующая паразитная АМ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771194"/>
              </p:ext>
            </p:extLst>
          </p:nvPr>
        </p:nvGraphicFramePr>
        <p:xfrm>
          <a:off x="342901" y="1273376"/>
          <a:ext cx="4362450" cy="348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4" imgW="3822700" imgH="304800" progId="Equation.DSMT4">
                  <p:embed/>
                </p:oleObj>
              </mc:Choice>
              <mc:Fallback>
                <p:oleObj name="Equation" r:id="rId4" imgW="3822700" imgH="304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1" y="1273376"/>
                        <a:ext cx="4362450" cy="3481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06214" y="1283863"/>
            <a:ext cx="1317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- ЧМ сигнал</a:t>
            </a:r>
            <a:endParaRPr lang="ru-RU" sz="16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Овал 13"/>
          <p:cNvSpPr/>
          <p:nvPr/>
        </p:nvSpPr>
        <p:spPr bwMode="auto">
          <a:xfrm>
            <a:off x="3028950" y="1622417"/>
            <a:ext cx="1057275" cy="5425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15397"/>
              </p:ext>
            </p:extLst>
          </p:nvPr>
        </p:nvGraphicFramePr>
        <p:xfrm>
          <a:off x="388938" y="1714075"/>
          <a:ext cx="654611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6" imgW="6083280" imgH="330120" progId="Equation.DSMT4">
                  <p:embed/>
                </p:oleObj>
              </mc:Choice>
              <mc:Fallback>
                <p:oleObj name="Equation" r:id="rId6" imgW="6083280" imgH="33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1714075"/>
                        <a:ext cx="6546117" cy="35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Прямая со стрелкой 15"/>
          <p:cNvCxnSpPr>
            <a:stCxn id="14" idx="5"/>
            <a:endCxn id="17" idx="1"/>
          </p:cNvCxnSpPr>
          <p:nvPr/>
        </p:nvCxnSpPr>
        <p:spPr bwMode="auto">
          <a:xfrm>
            <a:off x="3931391" y="2085477"/>
            <a:ext cx="1327231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258622" y="2085477"/>
            <a:ext cx="271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</a:t>
            </a:r>
            <a:r>
              <a:rPr lang="ru-RU" sz="1600" dirty="0" smtClean="0"/>
              <a:t>гибающая – ф-я времени</a:t>
            </a:r>
            <a:endParaRPr lang="ru-RU" sz="1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958622" y="4886295"/>
            <a:ext cx="2646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АЧХ </a:t>
            </a:r>
            <a:r>
              <a:rPr lang="ru-RU" dirty="0"/>
              <a:t>неравномерная</a:t>
            </a:r>
          </a:p>
        </p:txBody>
      </p:sp>
    </p:spTree>
    <p:extLst>
      <p:ext uri="{BB962C8B-B14F-4D97-AF65-F5344CB8AC3E}">
        <p14:creationId xmlns:p14="http://schemas.microsoft.com/office/powerpoint/2010/main" val="380063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Искажения сигнала в УПЧ:</a:t>
            </a:r>
            <a:br>
              <a:rPr lang="ru-RU" dirty="0" smtClean="0"/>
            </a:br>
            <a:r>
              <a:rPr lang="ru-RU" sz="2000" dirty="0" smtClean="0"/>
              <a:t>искажения ЧМ сигнала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04800" y="1019175"/>
            <a:ext cx="1959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ФЧХ</a:t>
            </a:r>
            <a:r>
              <a:rPr lang="ru-RU" sz="1600" dirty="0" smtClean="0"/>
              <a:t> - нелинейная</a:t>
            </a:r>
            <a:endParaRPr lang="ru-RU" sz="1600" dirty="0"/>
          </a:p>
        </p:txBody>
      </p:sp>
      <p:pic>
        <p:nvPicPr>
          <p:cNvPr id="15" name="Рисунок 14" descr="ФЧХ и ГВЗ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357729"/>
            <a:ext cx="3300508" cy="24572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453559"/>
              </p:ext>
            </p:extLst>
          </p:nvPr>
        </p:nvGraphicFramePr>
        <p:xfrm>
          <a:off x="487273" y="4499558"/>
          <a:ext cx="2179727" cy="6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4" imgW="1460160" imgH="457200" progId="Equation.DSMT4">
                  <p:embed/>
                </p:oleObj>
              </mc:Choice>
              <mc:Fallback>
                <p:oleObj name="Equation" r:id="rId4" imgW="1460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73" y="4499558"/>
                        <a:ext cx="2179727" cy="679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1520" y="3914783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Групповое время запаздывания (ГВЗ):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0" y="1124744"/>
            <a:ext cx="3231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Мгновенная частота: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473619"/>
              </p:ext>
            </p:extLst>
          </p:nvPr>
        </p:nvGraphicFramePr>
        <p:xfrm>
          <a:off x="4572000" y="1463298"/>
          <a:ext cx="3540249" cy="646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6" imgW="2501900" imgH="457200" progId="Equation.DSMT4">
                  <p:embed/>
                </p:oleObj>
              </mc:Choice>
              <mc:Fallback>
                <p:oleObj name="Equation" r:id="rId6" imgW="2501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63298"/>
                        <a:ext cx="3540249" cy="646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Рисунок 21" descr="Изменение ГВЗ.w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1920" y="2193251"/>
            <a:ext cx="5146359" cy="2782073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576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443" y="468884"/>
            <a:ext cx="8520113" cy="729564"/>
          </a:xfrm>
        </p:spPr>
        <p:txBody>
          <a:bodyPr/>
          <a:lstStyle/>
          <a:p>
            <a:r>
              <a:rPr lang="ru-RU" dirty="0" smtClean="0"/>
              <a:t>Усилители промежуточной частоты</a:t>
            </a:r>
            <a:endParaRPr lang="ru-RU" b="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62" y="1266381"/>
            <a:ext cx="5168583" cy="687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Содержимое 2"/>
          <p:cNvSpPr>
            <a:spLocks noGrp="1"/>
          </p:cNvSpPr>
          <p:nvPr>
            <p:ph idx="1"/>
          </p:nvPr>
        </p:nvSpPr>
        <p:spPr>
          <a:xfrm>
            <a:off x="305004" y="2081720"/>
            <a:ext cx="8524875" cy="1296747"/>
          </a:xfrm>
        </p:spPr>
        <p:txBody>
          <a:bodyPr/>
          <a:lstStyle/>
          <a:p>
            <a:pPr>
              <a:buNone/>
            </a:pPr>
            <a:r>
              <a:rPr lang="ru-RU" sz="1600" b="1" dirty="0" smtClean="0"/>
              <a:t>Назначение: </a:t>
            </a:r>
          </a:p>
          <a:p>
            <a:r>
              <a:rPr lang="ru-RU" sz="1600" u="sng" dirty="0"/>
              <a:t>о</a:t>
            </a:r>
            <a:r>
              <a:rPr lang="ru-RU" sz="1600" u="sng" dirty="0" smtClean="0"/>
              <a:t>сновное</a:t>
            </a:r>
            <a:r>
              <a:rPr lang="ru-RU" sz="1600" dirty="0" smtClean="0"/>
              <a:t> усиление </a:t>
            </a:r>
            <a:r>
              <a:rPr lang="ru-RU" sz="1600" dirty="0" smtClean="0"/>
              <a:t>сигнала </a:t>
            </a:r>
            <a:r>
              <a:rPr lang="ru-RU" sz="1600" dirty="0" smtClean="0"/>
              <a:t>(на промежуточной частоте);</a:t>
            </a:r>
            <a:endParaRPr lang="ru-RU" sz="1600" dirty="0" smtClean="0"/>
          </a:p>
          <a:p>
            <a:r>
              <a:rPr lang="ru-RU" sz="1600" dirty="0" smtClean="0"/>
              <a:t>обеспечение частотной избирательности по </a:t>
            </a:r>
            <a:r>
              <a:rPr lang="ru-RU" sz="1600" dirty="0" smtClean="0"/>
              <a:t>соседнему каналу;</a:t>
            </a:r>
            <a:endParaRPr lang="ru-RU" sz="1600" dirty="0" smtClean="0"/>
          </a:p>
          <a:p>
            <a:r>
              <a:rPr lang="ru-RU" sz="1600" dirty="0" smtClean="0"/>
              <a:t>Повышение общей </a:t>
            </a:r>
            <a:r>
              <a:rPr lang="ru-RU" sz="1600" dirty="0" smtClean="0"/>
              <a:t>чувствительности РПУ.</a:t>
            </a:r>
            <a:endParaRPr lang="ru-RU" sz="1800" dirty="0" smtClean="0"/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 smtClean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903615"/>
              </p:ext>
            </p:extLst>
          </p:nvPr>
        </p:nvGraphicFramePr>
        <p:xfrm>
          <a:off x="978385" y="3459747"/>
          <a:ext cx="26797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5" name="Equation" r:id="rId5" imgW="1892160" imgH="228600" progId="Equation.DSMT4">
                  <p:embed/>
                </p:oleObj>
              </mc:Choice>
              <mc:Fallback>
                <p:oleObj name="Equation" r:id="rId5" imgW="1892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8385" y="3459747"/>
                        <a:ext cx="267970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Содержимое 2"/>
          <p:cNvSpPr txBox="1">
            <a:spLocks/>
          </p:cNvSpPr>
          <p:nvPr/>
        </p:nvSpPr>
        <p:spPr bwMode="auto">
          <a:xfrm>
            <a:off x="192506" y="3831912"/>
            <a:ext cx="5553776" cy="238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ru-RU" sz="1600" b="1" kern="0" dirty="0" smtClean="0"/>
              <a:t>Требования к АЧХ УПЧ: </a:t>
            </a:r>
            <a:endParaRPr lang="ru-RU" sz="1600" dirty="0"/>
          </a:p>
          <a:p>
            <a:r>
              <a:rPr lang="ru-RU" sz="1600" dirty="0"/>
              <a:t> </a:t>
            </a:r>
            <a:r>
              <a:rPr lang="ru-RU" sz="1600" u="sng" dirty="0" smtClean="0"/>
              <a:t>для </a:t>
            </a:r>
            <a:r>
              <a:rPr lang="ru-RU" sz="1600" u="sng" dirty="0"/>
              <a:t>приёмника АМ сигналов и импульсных </a:t>
            </a:r>
            <a:r>
              <a:rPr lang="ru-RU" sz="1600" u="sng" dirty="0" smtClean="0"/>
              <a:t>сигналов:</a:t>
            </a:r>
            <a:r>
              <a:rPr lang="ru-RU" sz="1600" dirty="0" smtClean="0"/>
              <a:t> АЧХ → </a:t>
            </a:r>
            <a:r>
              <a:rPr lang="ru-RU" sz="1600" dirty="0"/>
              <a:t>к </a:t>
            </a:r>
            <a:r>
              <a:rPr lang="ru-RU" sz="1600" dirty="0" smtClean="0"/>
              <a:t>прямоугольной (в пределах </a:t>
            </a:r>
            <a:r>
              <a:rPr lang="ru-RU" sz="1600" dirty="0"/>
              <a:t>полосы пропускания </a:t>
            </a:r>
            <a:r>
              <a:rPr lang="ru-RU" sz="1600" dirty="0" smtClean="0"/>
              <a:t>равномерное </a:t>
            </a:r>
            <a:r>
              <a:rPr lang="ru-RU" sz="1600" dirty="0"/>
              <a:t>усиление, а вне полосы пропускания </a:t>
            </a:r>
            <a:r>
              <a:rPr lang="ru-RU" sz="1600" dirty="0" smtClean="0"/>
              <a:t>ослабление </a:t>
            </a:r>
            <a:r>
              <a:rPr lang="ru-RU" sz="1600" dirty="0"/>
              <a:t>мешающих сигналов соседних </a:t>
            </a:r>
            <a:r>
              <a:rPr lang="ru-RU" sz="1600" dirty="0" smtClean="0"/>
              <a:t>станций);</a:t>
            </a:r>
          </a:p>
          <a:p>
            <a:r>
              <a:rPr lang="ru-RU" sz="1600" u="sng" dirty="0" smtClean="0"/>
              <a:t>для </a:t>
            </a:r>
            <a:r>
              <a:rPr lang="ru-RU" sz="1600" u="sng" dirty="0"/>
              <a:t>приёмников сигналов </a:t>
            </a:r>
            <a:r>
              <a:rPr lang="ru-RU" sz="1600" u="sng" dirty="0" smtClean="0"/>
              <a:t>ФМ </a:t>
            </a:r>
            <a:r>
              <a:rPr lang="ru-RU" sz="1600" u="sng" dirty="0"/>
              <a:t>и </a:t>
            </a:r>
            <a:r>
              <a:rPr lang="ru-RU" sz="1600" u="sng" dirty="0" smtClean="0"/>
              <a:t>ЧМ:</a:t>
            </a:r>
            <a:r>
              <a:rPr lang="ru-RU" sz="1600" dirty="0" smtClean="0"/>
              <a:t> требование </a:t>
            </a:r>
            <a:r>
              <a:rPr lang="ru-RU" sz="1600" dirty="0"/>
              <a:t>на линейность </a:t>
            </a:r>
            <a:r>
              <a:rPr lang="ru-RU" sz="1600" dirty="0" smtClean="0"/>
              <a:t>ФЧХ.</a:t>
            </a:r>
            <a:endParaRPr lang="ru-RU" sz="1600" kern="0" dirty="0" smtClean="0"/>
          </a:p>
          <a:p>
            <a:pPr>
              <a:buFont typeface="Wingdings" pitchFamily="2" charset="2"/>
              <a:buNone/>
            </a:pPr>
            <a:endParaRPr lang="ru-RU" sz="1600" kern="0" dirty="0" smtClean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03178"/>
              </p:ext>
            </p:extLst>
          </p:nvPr>
        </p:nvGraphicFramePr>
        <p:xfrm>
          <a:off x="6609505" y="5963846"/>
          <a:ext cx="11541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6" name="Equation" r:id="rId7" imgW="1028520" imgH="469800" progId="Equation.DSMT4">
                  <p:embed/>
                </p:oleObj>
              </mc:Choice>
              <mc:Fallback>
                <p:oleObj name="Equation" r:id="rId7" imgW="10285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9505" y="5963846"/>
                        <a:ext cx="1154113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36" name="Picture 256" descr="Рис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87" y="3567892"/>
            <a:ext cx="24955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746282" y="5625292"/>
            <a:ext cx="3223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Коэффициент прямоугольности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443" y="468884"/>
            <a:ext cx="8520113" cy="550291"/>
          </a:xfrm>
        </p:spPr>
        <p:txBody>
          <a:bodyPr/>
          <a:lstStyle/>
          <a:p>
            <a:r>
              <a:rPr lang="ru-RU" dirty="0" smtClean="0"/>
              <a:t>УПЧ </a:t>
            </a:r>
            <a:r>
              <a:rPr lang="ru-RU" sz="2800" dirty="0"/>
              <a:t>с распределённой избирательностью</a:t>
            </a:r>
            <a:endParaRPr lang="ru-RU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71451" y="1085820"/>
            <a:ext cx="887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</a:t>
            </a:r>
            <a:r>
              <a:rPr lang="ru-RU" sz="1600" dirty="0" smtClean="0"/>
              <a:t>аждый каскад УПЧ </a:t>
            </a:r>
            <a:r>
              <a:rPr lang="ru-RU" sz="1600" dirty="0"/>
              <a:t>вносит равный вклад как в усиление, так и </a:t>
            </a:r>
            <a:r>
              <a:rPr lang="ru-RU" sz="1600" dirty="0" smtClean="0"/>
              <a:t>в избирательность. </a:t>
            </a:r>
          </a:p>
          <a:p>
            <a:r>
              <a:rPr lang="ru-RU" sz="1600" dirty="0" smtClean="0"/>
              <a:t>Все </a:t>
            </a:r>
            <a:r>
              <a:rPr lang="ru-RU" sz="1600" dirty="0"/>
              <a:t>каскады идентичны</a:t>
            </a:r>
            <a:endParaRPr lang="ru-RU" sz="1600" dirty="0"/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290481" y="1594395"/>
            <a:ext cx="4319619" cy="2301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12" name="Picture 12" descr="Ris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782" y="1708695"/>
            <a:ext cx="4117975" cy="2128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" name="Picture 16" descr="Рис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782" y="4090758"/>
            <a:ext cx="3857652" cy="247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089536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3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634162"/>
              </p:ext>
            </p:extLst>
          </p:nvPr>
        </p:nvGraphicFramePr>
        <p:xfrm>
          <a:off x="5120183" y="1960898"/>
          <a:ext cx="160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4" name="Equation" r:id="rId8" imgW="1600200" imgH="304560" progId="Equation.DSMT4">
                  <p:embed/>
                </p:oleObj>
              </mc:Choice>
              <mc:Fallback>
                <p:oleObj name="Equation" r:id="rId8" imgW="1600200" imgH="304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183" y="1960898"/>
                        <a:ext cx="1600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688305"/>
              </p:ext>
            </p:extLst>
          </p:nvPr>
        </p:nvGraphicFramePr>
        <p:xfrm>
          <a:off x="4943475" y="3162300"/>
          <a:ext cx="1828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5" name="Equation" r:id="rId10" imgW="1828800" imgH="304800" progId="Equation.DSMT4">
                  <p:embed/>
                </p:oleObj>
              </mc:Choice>
              <mc:Fallback>
                <p:oleObj name="Equation" r:id="rId10" imgW="1828800" imgH="30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3162300"/>
                        <a:ext cx="1828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154742"/>
              </p:ext>
            </p:extLst>
          </p:nvPr>
        </p:nvGraphicFramePr>
        <p:xfrm>
          <a:off x="4892358" y="2745060"/>
          <a:ext cx="415639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6" name="Equation" r:id="rId12" imgW="3136680" imgH="253800" progId="Equation.DSMT4">
                  <p:embed/>
                </p:oleObj>
              </mc:Choice>
              <mc:Fallback>
                <p:oleObj name="Equation" r:id="rId12" imgW="3136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92358" y="2745060"/>
                        <a:ext cx="4156393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72025" y="1565194"/>
            <a:ext cx="1744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АЧХ 1го каскада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772025" y="2317669"/>
            <a:ext cx="1668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АЧХ n каскадов</a:t>
            </a:r>
            <a:endParaRPr lang="ru-RU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567256"/>
              </p:ext>
            </p:extLst>
          </p:nvPr>
        </p:nvGraphicFramePr>
        <p:xfrm>
          <a:off x="4933950" y="3512746"/>
          <a:ext cx="1582142" cy="76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7" name="Equation" r:id="rId14" imgW="1358900" imgH="660400" progId="Equation.DSMT4">
                  <p:embed/>
                </p:oleObj>
              </mc:Choice>
              <mc:Fallback>
                <p:oleObj name="Equation" r:id="rId14" imgW="1358900" imgH="660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3512746"/>
                        <a:ext cx="1582142" cy="765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22757" y="4610100"/>
            <a:ext cx="43106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 ростом числа каскадов (n↑):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err="1" smtClean="0"/>
              <a:t>П</a:t>
            </a:r>
            <a:r>
              <a:rPr lang="ru-RU" sz="1600" baseline="-25000" dirty="0" err="1" smtClean="0"/>
              <a:t>кэi</a:t>
            </a:r>
            <a:r>
              <a:rPr lang="ru-RU" sz="1600" dirty="0" smtClean="0"/>
              <a:t>&gt;П</a:t>
            </a:r>
            <a:r>
              <a:rPr lang="ru-RU" sz="1600" baseline="-25000" dirty="0" smtClean="0"/>
              <a:t>УПЧ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К</a:t>
            </a:r>
            <a:r>
              <a:rPr lang="ru-RU" sz="1600" baseline="-25000" dirty="0" smtClean="0"/>
              <a:t>ПК</a:t>
            </a:r>
            <a:r>
              <a:rPr lang="ru-RU" sz="1600" dirty="0" smtClean="0"/>
              <a:t>↓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К</a:t>
            </a:r>
            <a:r>
              <a:rPr lang="ru-RU" sz="1600" baseline="-25000" dirty="0" smtClean="0"/>
              <a:t>0</a:t>
            </a:r>
            <a:r>
              <a:rPr lang="ru-RU" sz="1600" dirty="0" smtClean="0"/>
              <a:t>↑, но только до определенного уровня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786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100" y="180975"/>
            <a:ext cx="8520113" cy="766763"/>
          </a:xfrm>
        </p:spPr>
        <p:txBody>
          <a:bodyPr/>
          <a:lstStyle/>
          <a:p>
            <a:r>
              <a:rPr lang="ru-RU" dirty="0"/>
              <a:t>УПЧ </a:t>
            </a:r>
            <a:r>
              <a:rPr lang="ru-RU" sz="2800" dirty="0"/>
              <a:t>с распределённой </a:t>
            </a:r>
            <a:r>
              <a:rPr lang="ru-RU" sz="2800" dirty="0" smtClean="0"/>
              <a:t>избирательностью:</a:t>
            </a:r>
            <a:br>
              <a:rPr lang="ru-RU" sz="2800" dirty="0" smtClean="0"/>
            </a:br>
            <a:r>
              <a:rPr lang="ru-RU" sz="2000" dirty="0" smtClean="0"/>
              <a:t>УПЧ </a:t>
            </a:r>
            <a:r>
              <a:rPr lang="ru-RU" sz="2000" dirty="0"/>
              <a:t>на связанных колебательных контурах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423831" y="1090540"/>
            <a:ext cx="8215344" cy="24241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4" name="Picture 3" descr="УПЧ на связанных контурах (трансформаторная связь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090541"/>
            <a:ext cx="3357586" cy="233845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4" descr="УПЧ на связанных контурах (емкостная связь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1732" y="1090540"/>
            <a:ext cx="3357586" cy="233846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6181" y="3728665"/>
            <a:ext cx="269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Трансформаторная связь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1503" y="3728665"/>
            <a:ext cx="1804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Емкостная связь</a:t>
            </a: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76180" y="4229100"/>
            <a:ext cx="4586319" cy="21526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</a:endParaRPr>
          </a:p>
        </p:txBody>
      </p:sp>
      <p:pic>
        <p:nvPicPr>
          <p:cNvPr id="10" name="Picture 25" descr="АЧХ УПЧ со связанными контурами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738" y="4333874"/>
            <a:ext cx="4307682" cy="191452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949706"/>
              </p:ext>
            </p:extLst>
          </p:nvPr>
        </p:nvGraphicFramePr>
        <p:xfrm>
          <a:off x="5291117" y="5478872"/>
          <a:ext cx="2805133" cy="34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8" name="Equation" r:id="rId6" imgW="1968480" imgH="241200" progId="Equation.DSMT4">
                  <p:embed/>
                </p:oleObj>
              </mc:Choice>
              <mc:Fallback>
                <p:oleObj name="Equation" r:id="rId6" imgW="1968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17" y="5478872"/>
                        <a:ext cx="2805133" cy="340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459658"/>
              </p:ext>
            </p:extLst>
          </p:nvPr>
        </p:nvGraphicFramePr>
        <p:xfrm>
          <a:off x="6619874" y="3595303"/>
          <a:ext cx="2219353" cy="605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9" name="Equation" r:id="rId8" imgW="1993035" imgH="545863" progId="Equation.DSMT4">
                  <p:embed/>
                </p:oleObj>
              </mc:Choice>
              <mc:Fallback>
                <p:oleObj name="Equation" r:id="rId8" imgW="1993035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4" y="3595303"/>
                        <a:ext cx="2219353" cy="6052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866875"/>
              </p:ext>
            </p:extLst>
          </p:nvPr>
        </p:nvGraphicFramePr>
        <p:xfrm>
          <a:off x="2897375" y="3634387"/>
          <a:ext cx="880436" cy="52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0" name="Equation" r:id="rId10" imgW="876300" imgH="520700" progId="Equation.DSMT4">
                  <p:embed/>
                </p:oleObj>
              </mc:Choice>
              <mc:Fallback>
                <p:oleObj name="Equation" r:id="rId10" imgW="876300" imgH="520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375" y="3634387"/>
                        <a:ext cx="880436" cy="52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12945"/>
              </p:ext>
            </p:extLst>
          </p:nvPr>
        </p:nvGraphicFramePr>
        <p:xfrm>
          <a:off x="5099050" y="4505325"/>
          <a:ext cx="322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1" name="Equation" r:id="rId12" imgW="3225600" imgH="761760" progId="Equation.DSMT4">
                  <p:embed/>
                </p:oleObj>
              </mc:Choice>
              <mc:Fallback>
                <p:oleObj name="Equation" r:id="rId12" imgW="3225600" imgH="761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4505325"/>
                        <a:ext cx="32226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07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100" y="419100"/>
            <a:ext cx="8520113" cy="528638"/>
          </a:xfrm>
        </p:spPr>
        <p:txBody>
          <a:bodyPr/>
          <a:lstStyle/>
          <a:p>
            <a:r>
              <a:rPr lang="ru-RU" dirty="0"/>
              <a:t>УПЧ </a:t>
            </a:r>
            <a:r>
              <a:rPr lang="ru-RU" sz="2800" dirty="0"/>
              <a:t>с </a:t>
            </a:r>
            <a:r>
              <a:rPr lang="ru-RU" sz="2800" dirty="0" smtClean="0"/>
              <a:t>сосредоточенной избирательностью:</a:t>
            </a:r>
            <a:endParaRPr lang="ru-RU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5725" y="1019175"/>
            <a:ext cx="8953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условиях интенсивных помех:</a:t>
            </a:r>
          </a:p>
          <a:p>
            <a:r>
              <a:rPr lang="ru-RU" sz="1600" dirty="0" smtClean="0"/>
              <a:t>1ый каскад узкополосный (ФСС) обеспечивает избирательность, </a:t>
            </a:r>
          </a:p>
          <a:p>
            <a:r>
              <a:rPr lang="ru-RU" sz="1600" dirty="0"/>
              <a:t>п</a:t>
            </a:r>
            <a:r>
              <a:rPr lang="ru-RU" sz="1600" dirty="0" smtClean="0"/>
              <a:t>оследующие широкополосные каскады – усиление.</a:t>
            </a:r>
            <a:endParaRPr lang="ru-RU" sz="160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55825" y="1926029"/>
            <a:ext cx="5324475" cy="2790825"/>
            <a:chOff x="120775" y="1743075"/>
            <a:chExt cx="5324475" cy="2790825"/>
          </a:xfrm>
        </p:grpSpPr>
        <p:sp>
          <p:nvSpPr>
            <p:cNvPr id="18" name="Прямоугольник 17"/>
            <p:cNvSpPr/>
            <p:nvPr/>
          </p:nvSpPr>
          <p:spPr bwMode="auto">
            <a:xfrm>
              <a:off x="120775" y="1743075"/>
              <a:ext cx="5324475" cy="27908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endParaRPr>
            </a:p>
          </p:txBody>
        </p:sp>
        <p:pic>
          <p:nvPicPr>
            <p:cNvPr id="17" name="Picture 9" descr="УПЧ с ФСС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5825" y="1823025"/>
              <a:ext cx="5100966" cy="258487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171824" y="1883955"/>
            <a:ext cx="2550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УПЧ с ФСС 4-го порядка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9750" y="1954604"/>
            <a:ext cx="3419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Для  АЧХ с максимально плоской вершиной:</a:t>
            </a:r>
            <a:endParaRPr lang="ru-RU" dirty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054927"/>
              </p:ext>
            </p:extLst>
          </p:nvPr>
        </p:nvGraphicFramePr>
        <p:xfrm>
          <a:off x="5619750" y="2533111"/>
          <a:ext cx="2500311" cy="51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4" name="Equation" r:id="rId4" imgW="2387600" imgH="495300" progId="Equation.DSMT4">
                  <p:embed/>
                </p:oleObj>
              </mc:Choice>
              <mc:Fallback>
                <p:oleObj name="Equation" r:id="rId4" imgW="2387600" imgH="495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2533111"/>
                        <a:ext cx="2500311" cy="516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919106"/>
              </p:ext>
            </p:extLst>
          </p:nvPr>
        </p:nvGraphicFramePr>
        <p:xfrm>
          <a:off x="5619750" y="3917412"/>
          <a:ext cx="1919321" cy="30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5" name="Equation" r:id="rId6" imgW="1524000" imgH="241300" progId="Equation.DSMT4">
                  <p:embed/>
                </p:oleObj>
              </mc:Choice>
              <mc:Fallback>
                <p:oleObj name="Equation" r:id="rId6" imgW="15240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3917412"/>
                        <a:ext cx="1919321" cy="301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99058"/>
              </p:ext>
            </p:extLst>
          </p:nvPr>
        </p:nvGraphicFramePr>
        <p:xfrm>
          <a:off x="5619750" y="3144300"/>
          <a:ext cx="2903743" cy="57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6" name="Equation" r:id="rId8" imgW="2514600" imgH="495300" progId="Equation.DSMT4">
                  <p:embed/>
                </p:oleObj>
              </mc:Choice>
              <mc:Fallback>
                <p:oleObj name="Equation" r:id="rId8" imgW="2514600" imgH="495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3144300"/>
                        <a:ext cx="2903743" cy="572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808674"/>
              </p:ext>
            </p:extLst>
          </p:nvPr>
        </p:nvGraphicFramePr>
        <p:xfrm>
          <a:off x="5619750" y="4338444"/>
          <a:ext cx="279071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7" name="Equation" r:id="rId10" imgW="2768400" imgH="495000" progId="Equation.DSMT4">
                  <p:embed/>
                </p:oleObj>
              </mc:Choice>
              <mc:Fallback>
                <p:oleObj name="Equation" r:id="rId10" imgW="2768400" imgH="495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4338444"/>
                        <a:ext cx="279071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851263"/>
              </p:ext>
            </p:extLst>
          </p:nvPr>
        </p:nvGraphicFramePr>
        <p:xfrm>
          <a:off x="723900" y="5347304"/>
          <a:ext cx="3091468" cy="897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8" name="Equation" r:id="rId12" imgW="1574640" imgH="457200" progId="Equation.DSMT4">
                  <p:embed/>
                </p:oleObj>
              </mc:Choice>
              <mc:Fallback>
                <p:oleObj name="Equation" r:id="rId12" imgW="1574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3900" y="5347304"/>
                        <a:ext cx="3091468" cy="897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57249" y="4913501"/>
            <a:ext cx="3095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Условия согласования: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471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Искажения сигнала в УПЧ:</a:t>
            </a:r>
            <a:br>
              <a:rPr lang="ru-RU" dirty="0" smtClean="0"/>
            </a:br>
            <a:r>
              <a:rPr lang="ru-RU" sz="2000" dirty="0" smtClean="0"/>
              <a:t>виды искажений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7650" y="1335673"/>
            <a:ext cx="8734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b="1" dirty="0" smtClean="0"/>
              <a:t>Линейные искажения – </a:t>
            </a:r>
            <a:r>
              <a:rPr lang="ru-RU" sz="1600" dirty="0" smtClean="0"/>
              <a:t>состав спектра неизменен, изменяются соотношения между амплитудными и фазовыми составляющими спектра.</a:t>
            </a:r>
          </a:p>
          <a:p>
            <a:pPr marL="342900" indent="-342900">
              <a:buAutoNum type="arabicPeriod"/>
            </a:pPr>
            <a:endParaRPr lang="ru-RU" sz="1600" dirty="0" smtClean="0"/>
          </a:p>
          <a:p>
            <a:pPr marL="342900" indent="-342900">
              <a:buAutoNum type="arabicPeriod"/>
            </a:pPr>
            <a:r>
              <a:rPr lang="ru-RU" sz="1600" b="1" dirty="0" smtClean="0"/>
              <a:t>Нелинейные искажения – </a:t>
            </a:r>
            <a:r>
              <a:rPr lang="ru-RU" sz="1600" dirty="0" smtClean="0"/>
              <a:t>появление или исчезновение спектральных составляющих сигнала.</a:t>
            </a:r>
          </a:p>
          <a:p>
            <a:pPr marL="342900" indent="-342900">
              <a:buAutoNum type="arabicPeriod"/>
            </a:pPr>
            <a:endParaRPr lang="ru-RU" sz="1600" b="1" dirty="0"/>
          </a:p>
          <a:p>
            <a:r>
              <a:rPr lang="ru-RU" sz="1600" b="1" dirty="0" smtClean="0"/>
              <a:t>Неискаженное усиление сигнала – </a:t>
            </a:r>
            <a:r>
              <a:rPr lang="ru-RU" sz="1600" dirty="0" smtClean="0"/>
              <a:t>сохранение формы с возможной задержкой сигнала.</a:t>
            </a:r>
          </a:p>
          <a:p>
            <a:endParaRPr lang="ru-RU" sz="1600" dirty="0" smtClean="0"/>
          </a:p>
          <a:p>
            <a:r>
              <a:rPr lang="ru-RU" sz="1600" b="1" dirty="0" smtClean="0"/>
              <a:t>АЧХ → </a:t>
            </a:r>
            <a:r>
              <a:rPr lang="ru-RU" sz="1600" dirty="0" smtClean="0"/>
              <a:t>постоянная и независимая от частоты в пределах ширины спектра сигнала. </a:t>
            </a:r>
          </a:p>
          <a:p>
            <a:endParaRPr lang="ru-RU" sz="1600" dirty="0" smtClean="0"/>
          </a:p>
          <a:p>
            <a:r>
              <a:rPr lang="ru-RU" sz="1600" b="1" dirty="0" smtClean="0"/>
              <a:t>ФЧХ→ </a:t>
            </a:r>
            <a:r>
              <a:rPr lang="ru-RU" sz="1600" dirty="0" smtClean="0"/>
              <a:t>линейная функция частоты</a:t>
            </a:r>
          </a:p>
          <a:p>
            <a:endParaRPr lang="ru-RU" sz="1600" dirty="0"/>
          </a:p>
          <a:p>
            <a:r>
              <a:rPr lang="ru-RU" sz="1600" b="1" dirty="0" smtClean="0"/>
              <a:t>Причины искажений</a:t>
            </a:r>
            <a:r>
              <a:rPr lang="ru-RU" sz="16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Неравномерность АЧХ;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/>
              <a:t>н</a:t>
            </a:r>
            <a:r>
              <a:rPr lang="ru-RU" sz="1600" dirty="0" smtClean="0"/>
              <a:t>елинейность ФЧХ;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/>
              <a:t>р</a:t>
            </a:r>
            <a:r>
              <a:rPr lang="ru-RU" sz="1600" dirty="0" smtClean="0"/>
              <a:t>ассогласование центральной частоты спектра сигнала и частоты настройки УПЧ (</a:t>
            </a:r>
            <a:r>
              <a:rPr lang="el-GR" sz="1600" dirty="0"/>
              <a:t>Δ</a:t>
            </a:r>
            <a:r>
              <a:rPr lang="ru-RU" sz="1600" dirty="0" smtClean="0"/>
              <a:t>f≠0).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7185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Искажения сигнала в УПЧ:</a:t>
            </a:r>
            <a:br>
              <a:rPr lang="ru-RU" dirty="0" smtClean="0"/>
            </a:br>
            <a:r>
              <a:rPr lang="ru-RU" sz="2000" dirty="0" smtClean="0"/>
              <a:t>искажения АМ сигнала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1948" y="1065282"/>
            <a:ext cx="8067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АЧХ </a:t>
            </a:r>
            <a:r>
              <a:rPr lang="ru-RU" sz="1600" dirty="0" smtClean="0"/>
              <a:t>равномерная, ФЧХ линейная.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05500" y="126533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" name="Picture 17" descr="Искажения АМС (1)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781" y="1602700"/>
            <a:ext cx="8702090" cy="4593330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350796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830216"/>
              </p:ext>
            </p:extLst>
          </p:nvPr>
        </p:nvGraphicFramePr>
        <p:xfrm>
          <a:off x="6891338" y="2938463"/>
          <a:ext cx="22463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4" name="Equation" r:id="rId6" imgW="1473120" imgH="393480" progId="Equation.DSMT4">
                  <p:embed/>
                </p:oleObj>
              </mc:Choice>
              <mc:Fallback>
                <p:oleObj name="Equation" r:id="rId6" imgW="1473120" imgH="393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2938463"/>
                        <a:ext cx="2246312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17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Искажения сигнала в УПЧ:</a:t>
            </a:r>
            <a:br>
              <a:rPr lang="ru-RU" dirty="0" smtClean="0"/>
            </a:br>
            <a:r>
              <a:rPr lang="ru-RU" sz="2000" dirty="0" smtClean="0"/>
              <a:t>искажения АМ сигнала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1948" y="1065282"/>
            <a:ext cx="80676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АЧХ </a:t>
            </a:r>
            <a:r>
              <a:rPr lang="ru-RU" sz="1600" dirty="0" smtClean="0"/>
              <a:t>неравномерная</a:t>
            </a:r>
            <a:r>
              <a:rPr lang="ru-RU" sz="1600" b="1" dirty="0" smtClean="0"/>
              <a:t> (</a:t>
            </a:r>
            <a:r>
              <a:rPr lang="ru-RU" sz="1600" dirty="0" smtClean="0"/>
              <a:t>отклоняется от постоянного значения).</a:t>
            </a:r>
          </a:p>
          <a:p>
            <a:r>
              <a:rPr lang="ru-RU" sz="1600" dirty="0" smtClean="0"/>
              <a:t>Снижение глубины модуляции.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05500" y="126533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8" name="Picture 11" descr="Искажения АМС (2)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136" y="1806372"/>
            <a:ext cx="8685582" cy="44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6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Искажения сигнала в УПЧ:</a:t>
            </a:r>
            <a:br>
              <a:rPr lang="ru-RU" dirty="0" smtClean="0"/>
            </a:br>
            <a:r>
              <a:rPr lang="ru-RU" sz="2000" dirty="0" smtClean="0"/>
              <a:t>искажения АМ сигнала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1948" y="1065282"/>
            <a:ext cx="80676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Частота настройки УПЧ не совпадает с центральной частотой сигнала (</a:t>
            </a:r>
            <a:r>
              <a:rPr lang="el-GR" sz="1600" dirty="0" smtClean="0"/>
              <a:t>Δ</a:t>
            </a:r>
            <a:r>
              <a:rPr lang="ru-RU" sz="1600" dirty="0" smtClean="0"/>
              <a:t>f&gt;0)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5500" y="1265337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" y="1606550"/>
            <a:ext cx="3492500" cy="455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9651" y="5002798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Нелинейные искажения АМ сигнала: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600" dirty="0" smtClean="0"/>
              <a:t>уменьшение амплитуды несущей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600" dirty="0"/>
              <a:t>п</a:t>
            </a:r>
            <a:r>
              <a:rPr lang="ru-RU" sz="1600" dirty="0" smtClean="0"/>
              <a:t>очти полное подавление верхней боковой составляющей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3158558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</TotalTime>
  <Words>356</Words>
  <Application>Microsoft Office PowerPoint</Application>
  <PresentationFormat>Экран (4:3)</PresentationFormat>
  <Paragraphs>64</Paragraphs>
  <Slides>11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Standarddesign</vt:lpstr>
      <vt:lpstr>MathType 6.0 Equation</vt:lpstr>
      <vt:lpstr>Equation</vt:lpstr>
      <vt:lpstr>Тема 6: Усилители промежуточной частоты</vt:lpstr>
      <vt:lpstr>Усилители промежуточной частоты</vt:lpstr>
      <vt:lpstr>УПЧ с распределённой избирательностью</vt:lpstr>
      <vt:lpstr>УПЧ с распределённой избирательностью: УПЧ на связанных колебательных контурах</vt:lpstr>
      <vt:lpstr>УПЧ с сосредоточенной избирательностью:</vt:lpstr>
      <vt:lpstr>Искажения сигнала в УПЧ: виды искажений</vt:lpstr>
      <vt:lpstr>Искажения сигнала в УПЧ: искажения АМ сигнала</vt:lpstr>
      <vt:lpstr>Искажения сигнала в УПЧ: искажения АМ сигнала</vt:lpstr>
      <vt:lpstr>Искажения сигнала в УПЧ: искажения АМ сигнала</vt:lpstr>
      <vt:lpstr>Искажения сигнала в УПЧ: искажения ЧМ сигнала</vt:lpstr>
      <vt:lpstr>Искажения сигнала в УПЧ: искажения ЧМ сигнала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buuu</dc:creator>
  <dc:description>PresentationLoad.com</dc:description>
  <cp:lastModifiedBy>buuu</cp:lastModifiedBy>
  <cp:revision>311</cp:revision>
  <dcterms:created xsi:type="dcterms:W3CDTF">2007-11-27T23:54:21Z</dcterms:created>
  <dcterms:modified xsi:type="dcterms:W3CDTF">2015-05-18T06:21:07Z</dcterms:modified>
</cp:coreProperties>
</file>