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5"/>
  </p:notesMasterIdLst>
  <p:handoutMasterIdLst>
    <p:handoutMasterId r:id="rId16"/>
  </p:handoutMasterIdLst>
  <p:sldIdLst>
    <p:sldId id="314" r:id="rId2"/>
    <p:sldId id="315" r:id="rId3"/>
    <p:sldId id="294" r:id="rId4"/>
    <p:sldId id="296" r:id="rId5"/>
    <p:sldId id="297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ECAF"/>
    <a:srgbClr val="CCFFCC"/>
    <a:srgbClr val="3BCCFF"/>
    <a:srgbClr val="81FB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96592-094F-47BF-90F9-2A4C9D0C01CF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CC360-CF55-4E38-B418-1A6E66B4CD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5752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86C9-370B-43DE-9F4E-FC45858B2117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AFE5-4040-4A7C-AC9B-8C8BD98534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4908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altLang="zh-CN" smtClean="0"/>
              <a:t>Образец заголовка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zh-CN" noProof="0" smtClean="0"/>
              <a:t>Вставка рисунка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altLang="zh-CN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67544" y="4149080"/>
            <a:ext cx="8217718" cy="1081087"/>
          </a:xfrm>
        </p:spPr>
        <p:txBody>
          <a:bodyPr/>
          <a:lstStyle/>
          <a:p>
            <a:pPr algn="ctr" eaLnBrk="1" hangingPunct="1"/>
            <a:r>
              <a:rPr lang="ru-RU" altLang="zh-CN" dirty="0" smtClean="0">
                <a:ea typeface="宋体" charset="-122"/>
              </a:rPr>
              <a:t>Тема 7: Демодуляторы радиосигналов</a:t>
            </a:r>
            <a:br>
              <a:rPr lang="ru-RU" altLang="zh-CN" dirty="0" smtClean="0">
                <a:ea typeface="宋体" charset="-122"/>
              </a:rPr>
            </a:br>
            <a:r>
              <a:rPr lang="ru-RU" altLang="zh-CN" dirty="0" smtClean="0">
                <a:ea typeface="宋体" charset="-122"/>
              </a:rPr>
              <a:t> (часть 2)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29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2"/>
          <p:cNvSpPr/>
          <p:nvPr/>
        </p:nvSpPr>
        <p:spPr>
          <a:xfrm>
            <a:off x="2857488" y="357166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Цифровой ФД</a:t>
            </a:r>
            <a:endParaRPr lang="ru-RU" sz="2800" b="1" i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571736" y="1643050"/>
          <a:ext cx="4078061" cy="714380"/>
        </p:xfrm>
        <a:graphic>
          <a:graphicData uri="http://schemas.openxmlformats.org/presentationml/2006/ole">
            <p:oleObj spid="_x0000_s77831" name="Equation" r:id="rId3" imgW="3340100" imgH="584200" progId="Equation.DSMT4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Рисунок 25" descr="фаза2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2500305"/>
            <a:ext cx="3286148" cy="1643075"/>
          </a:xfrm>
          <a:prstGeom prst="rect">
            <a:avLst/>
          </a:prstGeom>
        </p:spPr>
      </p:pic>
      <p:pic>
        <p:nvPicPr>
          <p:cNvPr id="31" name="Рисунок 30" descr="фаза2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639" y="4500570"/>
            <a:ext cx="3286147" cy="1643074"/>
          </a:xfrm>
          <a:prstGeom prst="rect">
            <a:avLst/>
          </a:prstGeom>
        </p:spPr>
      </p:pic>
      <p:pic>
        <p:nvPicPr>
          <p:cNvPr id="32" name="Рисунок 31" descr="фаза3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9109" y="2285992"/>
            <a:ext cx="2341981" cy="374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30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2"/>
          <p:cNvSpPr/>
          <p:nvPr/>
        </p:nvSpPr>
        <p:spPr>
          <a:xfrm>
            <a:off x="2857488" y="357166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Цифровой ЧД</a:t>
            </a:r>
            <a:endParaRPr lang="ru-RU" sz="2800" b="1" i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214546" y="2206624"/>
          <a:ext cx="5131253" cy="1009725"/>
        </p:xfrm>
        <a:graphic>
          <a:graphicData uri="http://schemas.openxmlformats.org/presentationml/2006/ole">
            <p:oleObj spid="_x0000_s78862" name="Equation" r:id="rId3" imgW="2971800" imgH="584200" progId="Equation.DSMT4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22"/>
          <p:cNvSpPr/>
          <p:nvPr/>
        </p:nvSpPr>
        <p:spPr>
          <a:xfrm>
            <a:off x="500034" y="1546199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>
                <a:latin typeface="Calibri" pitchFamily="34" charset="0"/>
              </a:rPr>
              <a:t>Алгоритм 1 - с вычислением полной фазы</a:t>
            </a:r>
            <a:endParaRPr lang="ru-RU" sz="2800" b="1" i="1" dirty="0">
              <a:latin typeface="Calibri" pitchFamily="34" charset="0"/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89148" y="3620160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>
                <a:latin typeface="Calibri" pitchFamily="34" charset="0"/>
              </a:rPr>
              <a:t>Алгоритм 2 - без вычисления полной фазы</a:t>
            </a:r>
            <a:endParaRPr lang="ru-RU" sz="2800" b="1" i="1" dirty="0">
              <a:latin typeface="Calibri" pitchFamily="34" charset="0"/>
            </a:endParaRPr>
          </a:p>
        </p:txBody>
      </p:sp>
      <p:graphicFrame>
        <p:nvGraphicFramePr>
          <p:cNvPr id="78853" name="Object 1"/>
          <p:cNvGraphicFramePr>
            <a:graphicFrameLocks noChangeAspect="1"/>
          </p:cNvGraphicFramePr>
          <p:nvPr/>
        </p:nvGraphicFramePr>
        <p:xfrm>
          <a:off x="1452212" y="4343399"/>
          <a:ext cx="6548812" cy="1251013"/>
        </p:xfrm>
        <a:graphic>
          <a:graphicData uri="http://schemas.openxmlformats.org/presentationml/2006/ole">
            <p:oleObj spid="_x0000_s78863" name="Equation" r:id="rId4" imgW="3721100" imgH="71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31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2"/>
          <p:cNvSpPr/>
          <p:nvPr/>
        </p:nvSpPr>
        <p:spPr>
          <a:xfrm>
            <a:off x="2857488" y="357166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Цифровой ЧД</a:t>
            </a:r>
            <a:endParaRPr lang="ru-RU" sz="2800" b="1" i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1214414" y="3714752"/>
          <a:ext cx="6786610" cy="2288682"/>
        </p:xfrm>
        <a:graphic>
          <a:graphicData uri="http://schemas.openxmlformats.org/presentationml/2006/ole">
            <p:oleObj spid="_x0000_s79886" name="Equation" r:id="rId3" imgW="3771900" imgH="1270000" progId="Equation.DSMT4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22"/>
          <p:cNvSpPr/>
          <p:nvPr/>
        </p:nvSpPr>
        <p:spPr>
          <a:xfrm>
            <a:off x="500034" y="1546199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>
                <a:latin typeface="Calibri" pitchFamily="34" charset="0"/>
              </a:rPr>
              <a:t>Алгоритм 3 – без нелинейных операций</a:t>
            </a:r>
            <a:endParaRPr lang="ru-RU" sz="2800" b="1" i="1" dirty="0">
              <a:latin typeface="Calibri" pitchFamily="34" charset="0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928794" y="2285992"/>
          <a:ext cx="5416372" cy="1001209"/>
        </p:xfrm>
        <a:graphic>
          <a:graphicData uri="http://schemas.openxmlformats.org/presentationml/2006/ole">
            <p:oleObj spid="_x0000_s79887" name="Equation" r:id="rId4" imgW="3162300" imgH="584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32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2"/>
          <p:cNvSpPr/>
          <p:nvPr/>
        </p:nvSpPr>
        <p:spPr>
          <a:xfrm>
            <a:off x="2857488" y="357166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Цифровой ЧД</a:t>
            </a:r>
            <a:endParaRPr lang="ru-RU" sz="2800" b="1" i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9876" name="Object 1"/>
          <p:cNvGraphicFramePr>
            <a:graphicFrameLocks noChangeAspect="1"/>
          </p:cNvGraphicFramePr>
          <p:nvPr/>
        </p:nvGraphicFramePr>
        <p:xfrm>
          <a:off x="2786050" y="1714488"/>
          <a:ext cx="3571900" cy="1184283"/>
        </p:xfrm>
        <a:graphic>
          <a:graphicData uri="http://schemas.openxmlformats.org/presentationml/2006/ole">
            <p:oleObj spid="_x0000_s80909" name="Equation" r:id="rId3" imgW="2070100" imgH="685800" progId="Equation.DSMT4">
              <p:embed/>
            </p:oleObj>
          </a:graphicData>
        </a:graphic>
      </p:graphicFrame>
      <p:graphicFrame>
        <p:nvGraphicFramePr>
          <p:cNvPr id="80900" name="Object 1"/>
          <p:cNvGraphicFramePr>
            <a:graphicFrameLocks noChangeAspect="1"/>
          </p:cNvGraphicFramePr>
          <p:nvPr/>
        </p:nvGraphicFramePr>
        <p:xfrm>
          <a:off x="714348" y="4311870"/>
          <a:ext cx="3071834" cy="1045956"/>
        </p:xfrm>
        <a:graphic>
          <a:graphicData uri="http://schemas.openxmlformats.org/presentationml/2006/ole">
            <p:oleObj spid="_x0000_s80910" name="Equation" r:id="rId4" imgW="1866090" imgH="634725" progId="Equation.DSMT4">
              <p:embed/>
            </p:oleObj>
          </a:graphicData>
        </a:graphic>
      </p:graphicFrame>
      <p:sp>
        <p:nvSpPr>
          <p:cNvPr id="28" name="Rectangle 22"/>
          <p:cNvSpPr/>
          <p:nvPr/>
        </p:nvSpPr>
        <p:spPr>
          <a:xfrm>
            <a:off x="2143108" y="3071810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>
                <a:latin typeface="Calibri" pitchFamily="34" charset="0"/>
              </a:rPr>
              <a:t>Характеристика ЧД</a:t>
            </a:r>
            <a:endParaRPr lang="ru-RU" sz="2800" b="1" i="1" dirty="0">
              <a:latin typeface="Calibri" pitchFamily="34" charset="0"/>
            </a:endParaRPr>
          </a:p>
        </p:txBody>
      </p:sp>
      <p:pic>
        <p:nvPicPr>
          <p:cNvPr id="80901" name="Picture 5" descr="dem_ris6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3786190"/>
            <a:ext cx="3869919" cy="244026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 bwMode="auto">
          <a:xfrm>
            <a:off x="1763688" y="3861048"/>
            <a:ext cx="5760640" cy="2016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2060"/>
                </a:solidFill>
              </a:rPr>
              <a:t>Комплексная огибающая сигнала</a:t>
            </a:r>
          </a:p>
        </p:txBody>
      </p:sp>
      <p:graphicFrame>
        <p:nvGraphicFramePr>
          <p:cNvPr id="4" name="Содержимое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63157533"/>
              </p:ext>
            </p:extLst>
          </p:nvPr>
        </p:nvGraphicFramePr>
        <p:xfrm>
          <a:off x="403225" y="1366838"/>
          <a:ext cx="2116138" cy="274637"/>
        </p:xfrm>
        <a:graphic>
          <a:graphicData uri="http://schemas.openxmlformats.org/presentationml/2006/ole">
            <p:oleObj spid="_x0000_s81937" name="Equation" r:id="rId3" imgW="185400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6771" y="1326787"/>
            <a:ext cx="9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сигнал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377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U(t) – амплитудная огибающая</a:t>
            </a:r>
          </a:p>
          <a:p>
            <a:r>
              <a:rPr lang="ru-RU" dirty="0" smtClean="0">
                <a:sym typeface="Symbol"/>
              </a:rPr>
              <a:t>(t) -  фазовая функция</a:t>
            </a:r>
          </a:p>
          <a:p>
            <a:r>
              <a:rPr lang="ru-RU" dirty="0" smtClean="0">
                <a:sym typeface="Symbol"/>
              </a:rPr>
              <a:t>(t)=</a:t>
            </a:r>
            <a:r>
              <a:rPr lang="ru-RU" baseline="-25000" dirty="0" smtClean="0">
                <a:sym typeface="Symbol"/>
              </a:rPr>
              <a:t>0</a:t>
            </a:r>
            <a:r>
              <a:rPr lang="ru-RU" dirty="0" smtClean="0">
                <a:sym typeface="Symbol"/>
              </a:rPr>
              <a:t>t+</a:t>
            </a:r>
            <a:r>
              <a:rPr lang="ru-RU" dirty="0">
                <a:sym typeface="Symbol"/>
              </a:rPr>
              <a:t> (t</a:t>
            </a:r>
            <a:r>
              <a:rPr lang="ru-RU" dirty="0" smtClean="0">
                <a:sym typeface="Symbol"/>
              </a:rPr>
              <a:t>) – полная фаза сигнала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403095215"/>
              </p:ext>
            </p:extLst>
          </p:nvPr>
        </p:nvGraphicFramePr>
        <p:xfrm>
          <a:off x="2267744" y="2852936"/>
          <a:ext cx="4406900" cy="769937"/>
        </p:xfrm>
        <a:graphic>
          <a:graphicData uri="http://schemas.openxmlformats.org/presentationml/2006/ole">
            <p:oleObj spid="_x0000_s81938" name="Equation" r:id="rId4" imgW="3860640" imgH="6728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7756588"/>
              </p:ext>
            </p:extLst>
          </p:nvPr>
        </p:nvGraphicFramePr>
        <p:xfrm>
          <a:off x="467544" y="2039525"/>
          <a:ext cx="1371600" cy="279400"/>
        </p:xfrm>
        <a:graphic>
          <a:graphicData uri="http://schemas.openxmlformats.org/presentationml/2006/ole">
            <p:oleObj spid="_x0000_s81939" name="Equation" r:id="rId5" imgW="1371600" imgH="2793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9888" y="1988840"/>
            <a:ext cx="19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ф</a:t>
            </a:r>
            <a:r>
              <a:rPr lang="ru-RU" dirty="0" smtClean="0"/>
              <a:t>ормула Эйлера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6487797"/>
              </p:ext>
            </p:extLst>
          </p:nvPr>
        </p:nvGraphicFramePr>
        <p:xfrm>
          <a:off x="4508500" y="3739902"/>
          <a:ext cx="127000" cy="190500"/>
        </p:xfrm>
        <a:graphic>
          <a:graphicData uri="http://schemas.openxmlformats.org/presentationml/2006/ole">
            <p:oleObj spid="_x0000_s81940" name="Equation" r:id="rId6" imgW="126720" imgH="190440" progId="Equation.DSMT4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950433662"/>
              </p:ext>
            </p:extLst>
          </p:nvPr>
        </p:nvGraphicFramePr>
        <p:xfrm>
          <a:off x="2019300" y="3924052"/>
          <a:ext cx="5259388" cy="1701800"/>
        </p:xfrm>
        <a:graphic>
          <a:graphicData uri="http://schemas.openxmlformats.org/presentationml/2006/ole">
            <p:oleObj spid="_x0000_s81941" name="Equation" r:id="rId7" imgW="4609800" imgH="14983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8918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0034" y="357166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АД с квадратурными каналами</a:t>
            </a:r>
            <a:endParaRPr lang="ru-RU" sz="2800" b="1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124744"/>
            <a:ext cx="303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/>
              <a:t>Огибающая сигнала:</a:t>
            </a:r>
            <a:endParaRPr lang="ru-RU" sz="2400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141663" y="1157288"/>
          <a:ext cx="5956300" cy="1065212"/>
        </p:xfrm>
        <a:graphic>
          <a:graphicData uri="http://schemas.openxmlformats.org/presentationml/2006/ole">
            <p:oleObj spid="_x0000_s57360" name="Equation" r:id="rId3" imgW="4254500" imgH="762000" progId="Equation.DSMT4">
              <p:embed/>
            </p:oleObj>
          </a:graphicData>
        </a:graphic>
      </p:graphicFrame>
      <p:pic>
        <p:nvPicPr>
          <p:cNvPr id="57350" name="Picture 6" descr="Схема формирования квадратурных составляющих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88308"/>
            <a:ext cx="4643470" cy="30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991285" y="2852936"/>
            <a:ext cx="7009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/>
              <a:t>Формирование  НЧ квадратурных составляющих</a:t>
            </a:r>
            <a:endParaRPr lang="ru-RU" sz="2400" dirty="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979712" y="2348880"/>
          <a:ext cx="5209646" cy="481979"/>
        </p:xfrm>
        <a:graphic>
          <a:graphicData uri="http://schemas.openxmlformats.org/presentationml/2006/ole">
            <p:oleObj spid="_x0000_s57361" name="Equation" r:id="rId5" imgW="3289300" imgH="304800" progId="Equation.DSMT4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96136" y="4293096"/>
          <a:ext cx="2811192" cy="1152128"/>
        </p:xfrm>
        <a:graphic>
          <a:graphicData uri="http://schemas.openxmlformats.org/presentationml/2006/ole">
            <p:oleObj spid="_x0000_s57362" name="Equation" r:id="rId6" imgW="154908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0034" y="357166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Получение квадратурных опорных колебаний</a:t>
            </a:r>
            <a:endParaRPr lang="ru-RU" sz="2800" b="1" i="1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03648" y="1196752"/>
            <a:ext cx="702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/>
              <a:t>Фазорасщепляющая </a:t>
            </a:r>
            <a:r>
              <a:rPr lang="ru-RU" sz="2400" b="1" i="1" dirty="0" smtClean="0"/>
              <a:t>цепь вместо </a:t>
            </a:r>
            <a:r>
              <a:rPr lang="ru-RU" sz="2400" b="1" i="1" dirty="0" err="1" smtClean="0"/>
              <a:t>фазовращателя</a:t>
            </a:r>
            <a:endParaRPr lang="ru-RU" sz="2400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 descr="Фазорасщепляющая цепь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44824"/>
            <a:ext cx="8149414" cy="2933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olid"/>
          </a:ln>
        </p:spPr>
      </p:pic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724128" y="4941168"/>
          <a:ext cx="2448272" cy="1547758"/>
        </p:xfrm>
        <a:graphic>
          <a:graphicData uri="http://schemas.openxmlformats.org/presentationml/2006/ole">
            <p:oleObj spid="_x0000_s99329" name="Equation" r:id="rId4" imgW="110484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0034" y="357166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АД с квадратурными каналами</a:t>
            </a:r>
            <a:endParaRPr lang="ru-RU" sz="2800" b="1" i="1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 descr="АД с квадратурными каналами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947" y="1786733"/>
            <a:ext cx="8535895" cy="3999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25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2"/>
          <p:cNvSpPr/>
          <p:nvPr/>
        </p:nvSpPr>
        <p:spPr>
          <a:xfrm>
            <a:off x="500034" y="357166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ЧД с квадратурными каналами</a:t>
            </a:r>
            <a:endParaRPr lang="ru-RU" sz="2800" b="1" i="1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2643174" y="1643050"/>
          <a:ext cx="4130675" cy="1217613"/>
        </p:xfrm>
        <a:graphic>
          <a:graphicData uri="http://schemas.openxmlformats.org/presentationml/2006/ole">
            <p:oleObj spid="_x0000_s71698" name="Equation" r:id="rId3" imgW="2654300" imgH="787400" progId="Equation.DSMT4">
              <p:embed/>
            </p:oleObj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928662" y="3000372"/>
          <a:ext cx="6986587" cy="766763"/>
        </p:xfrm>
        <a:graphic>
          <a:graphicData uri="http://schemas.openxmlformats.org/presentationml/2006/ole">
            <p:oleObj spid="_x0000_s71699" name="Equation" r:id="rId4" imgW="5334000" imgH="584200" progId="Equation.DSMT4">
              <p:embed/>
            </p:oleObj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500166" y="4000504"/>
          <a:ext cx="6467475" cy="2130425"/>
        </p:xfrm>
        <a:graphic>
          <a:graphicData uri="http://schemas.openxmlformats.org/presentationml/2006/ole">
            <p:oleObj spid="_x0000_s71700" name="Equation" r:id="rId5" imgW="4711700" imgH="1549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26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2"/>
          <p:cNvSpPr/>
          <p:nvPr/>
        </p:nvSpPr>
        <p:spPr>
          <a:xfrm>
            <a:off x="500034" y="142852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Алгоритм и структура ЧД</a:t>
            </a:r>
            <a:br>
              <a:rPr lang="ru-RU" sz="2800" b="1" i="1" dirty="0" smtClean="0"/>
            </a:br>
            <a:r>
              <a:rPr lang="ru-RU" sz="2800" b="1" i="1" dirty="0" smtClean="0"/>
              <a:t>с квадратурными каналами</a:t>
            </a:r>
            <a:endParaRPr lang="ru-RU" sz="2800" b="1" i="1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85720" y="1714488"/>
          <a:ext cx="4714908" cy="872291"/>
        </p:xfrm>
        <a:graphic>
          <a:graphicData uri="http://schemas.openxmlformats.org/presentationml/2006/ole">
            <p:oleObj spid="_x0000_s73754" name="Equation" r:id="rId3" imgW="3162300" imgH="584200" progId="Equation.DSMT4">
              <p:embed/>
            </p:oleObj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214942" y="1785926"/>
          <a:ext cx="1733584" cy="642928"/>
        </p:xfrm>
        <a:graphic>
          <a:graphicData uri="http://schemas.openxmlformats.org/presentationml/2006/ole">
            <p:oleObj spid="_x0000_s73755" name="Equation" r:id="rId4" imgW="1435100" imgH="533400" progId="Equation.DSMT4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7143768" y="1785926"/>
          <a:ext cx="1769820" cy="642942"/>
        </p:xfrm>
        <a:graphic>
          <a:graphicData uri="http://schemas.openxmlformats.org/presentationml/2006/ole">
            <p:oleObj spid="_x0000_s73756" name="Equation" r:id="rId5" imgW="1473200" imgH="533400" progId="Equation.DSMT4">
              <p:embed/>
            </p:oleObj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142976" y="2857496"/>
          <a:ext cx="7385074" cy="478355"/>
        </p:xfrm>
        <a:graphic>
          <a:graphicData uri="http://schemas.openxmlformats.org/presentationml/2006/ole">
            <p:oleObj spid="_x0000_s73757" name="Equation" r:id="rId6" imgW="4508500" imgH="292100" progId="Equation.DSMT4">
              <p:embed/>
            </p:oleObj>
          </a:graphicData>
        </a:graphic>
      </p:graphicFrame>
      <p:pic>
        <p:nvPicPr>
          <p:cNvPr id="26" name="Рисунок 25" descr="ЧД с квадратурными каналами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7423" y="3489561"/>
            <a:ext cx="5424973" cy="279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27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19672" y="357166"/>
            <a:ext cx="630820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+mj-lt"/>
                <a:ea typeface="+mj-ea"/>
                <a:cs typeface="+mj-cs"/>
              </a:rPr>
              <a:t>Цифровые демодуляторы</a:t>
            </a:r>
          </a:p>
        </p:txBody>
      </p:sp>
      <p:sp>
        <p:nvSpPr>
          <p:cNvPr id="27" name="Rectangle 22"/>
          <p:cNvSpPr/>
          <p:nvPr/>
        </p:nvSpPr>
        <p:spPr>
          <a:xfrm>
            <a:off x="500034" y="1546199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Формирование цифровых квадратурных составляющих</a:t>
            </a:r>
            <a:endParaRPr lang="ru-RU" sz="2800" b="1" i="1" dirty="0"/>
          </a:p>
        </p:txBody>
      </p:sp>
      <p:pic>
        <p:nvPicPr>
          <p:cNvPr id="28" name="Рисунок 27" descr="Схема формирования цифровых квадратурных составляющих и процессор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416" y="2643182"/>
            <a:ext cx="7249484" cy="3452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0" dirty="0" smtClean="0"/>
              <a:t>28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2"/>
          <p:cNvSpPr/>
          <p:nvPr/>
        </p:nvSpPr>
        <p:spPr>
          <a:xfrm>
            <a:off x="2857488" y="357166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/>
              <a:t>Цифровой АД</a:t>
            </a:r>
            <a:endParaRPr lang="ru-RU" sz="2800" b="1" i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3143240" y="1571612"/>
          <a:ext cx="2786073" cy="949147"/>
        </p:xfrm>
        <a:graphic>
          <a:graphicData uri="http://schemas.openxmlformats.org/presentationml/2006/ole">
            <p:oleObj spid="_x0000_s75788" name="Equation" r:id="rId3" imgW="2159000" imgH="736600" progId="Equation.DSMT4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20938" y="2643188"/>
          <a:ext cx="4433887" cy="701675"/>
        </p:xfrm>
        <a:graphic>
          <a:graphicData uri="http://schemas.openxmlformats.org/presentationml/2006/ole">
            <p:oleObj spid="_x0000_s75789" name="Equation" r:id="rId4" imgW="3187700" imgH="508000" progId="Equation.DSMT4">
              <p:embed/>
            </p:oleObj>
          </a:graphicData>
        </a:graphic>
      </p:graphicFrame>
      <p:pic>
        <p:nvPicPr>
          <p:cNvPr id="26" name="Рисунок 25" descr="Цифровой АД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1456" y="3643314"/>
            <a:ext cx="6373882" cy="2672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</TotalTime>
  <Words>118</Words>
  <Application>Microsoft Office PowerPoint</Application>
  <PresentationFormat>Экран (4:3)</PresentationFormat>
  <Paragraphs>35</Paragraphs>
  <Slides>13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Тема1</vt:lpstr>
      <vt:lpstr>Equation</vt:lpstr>
      <vt:lpstr>MathType 6.0 Equation</vt:lpstr>
      <vt:lpstr>Тема 7: Демодуляторы радиосигналов  (часть 2)</vt:lpstr>
      <vt:lpstr>Комплексная огибающая сигнала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Лишак</dc:creator>
  <cp:lastModifiedBy>Windows User</cp:lastModifiedBy>
  <cp:revision>382</cp:revision>
  <dcterms:created xsi:type="dcterms:W3CDTF">2011-09-20T17:29:01Z</dcterms:created>
  <dcterms:modified xsi:type="dcterms:W3CDTF">2019-04-22T10:11:22Z</dcterms:modified>
</cp:coreProperties>
</file>