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96" autoAdjust="0"/>
  </p:normalViewPr>
  <p:slideViewPr>
    <p:cSldViewPr snapToGrid="0">
      <p:cViewPr varScale="1">
        <p:scale>
          <a:sx n="62" d="100"/>
          <a:sy n="62" d="100"/>
        </p:scale>
        <p:origin x="812" y="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27459-5944-415A-9C80-D3FC757DC281}" type="datetimeFigureOut">
              <a:rPr lang="ru-RU" smtClean="0"/>
              <a:t>18.03.2019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829B80-A415-449B-984B-F4EF4FD8A9FA}" type="slidenum">
              <a:rPr lang="ru-RU" smtClean="0"/>
              <a:t>‹#›</a:t>
            </a:fld>
            <a:endParaRPr lang="ru-RU"/>
          </a:p>
        </p:txBody>
      </p:sp>
    </p:spTree>
    <p:extLst>
      <p:ext uri="{BB962C8B-B14F-4D97-AF65-F5344CB8AC3E}">
        <p14:creationId xmlns:p14="http://schemas.microsoft.com/office/powerpoint/2010/main" val="3201830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8829B80-A415-449B-984B-F4EF4FD8A9FA}" type="slidenum">
              <a:rPr lang="ru-RU" smtClean="0"/>
              <a:t>3</a:t>
            </a:fld>
            <a:endParaRPr lang="ru-RU"/>
          </a:p>
        </p:txBody>
      </p:sp>
    </p:spTree>
    <p:extLst>
      <p:ext uri="{BB962C8B-B14F-4D97-AF65-F5344CB8AC3E}">
        <p14:creationId xmlns:p14="http://schemas.microsoft.com/office/powerpoint/2010/main" val="630807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a:t>Образец заголовка</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8B2C221-E721-490F-9282-C57193B27433}" type="datetimeFigureOut">
              <a:rPr lang="ru-RU" smtClean="0"/>
              <a:t>18.03.2019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0DFCA2-AC58-4506-9F00-1BBD9ACE5139}"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516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8B2C221-E721-490F-9282-C57193B27433}" type="datetimeFigureOut">
              <a:rPr lang="ru-RU" smtClean="0"/>
              <a:t>18.03.2019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0DFCA2-AC58-4506-9F00-1BBD9ACE5139}" type="slidenum">
              <a:rPr lang="ru-RU" smtClean="0"/>
              <a:t>‹#›</a:t>
            </a:fld>
            <a:endParaRPr lang="ru-RU"/>
          </a:p>
        </p:txBody>
      </p:sp>
    </p:spTree>
    <p:extLst>
      <p:ext uri="{BB962C8B-B14F-4D97-AF65-F5344CB8AC3E}">
        <p14:creationId xmlns:p14="http://schemas.microsoft.com/office/powerpoint/2010/main" val="684047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8B2C221-E721-490F-9282-C57193B27433}" type="datetimeFigureOut">
              <a:rPr lang="ru-RU" smtClean="0"/>
              <a:t>18.03.2019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0DFCA2-AC58-4506-9F00-1BBD9ACE5139}" type="slidenum">
              <a:rPr lang="ru-RU" smtClean="0"/>
              <a:t>‹#›</a:t>
            </a:fld>
            <a:endParaRPr lang="ru-RU"/>
          </a:p>
        </p:txBody>
      </p:sp>
    </p:spTree>
    <p:extLst>
      <p:ext uri="{BB962C8B-B14F-4D97-AF65-F5344CB8AC3E}">
        <p14:creationId xmlns:p14="http://schemas.microsoft.com/office/powerpoint/2010/main" val="4242971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8B2C221-E721-490F-9282-C57193B27433}" type="datetimeFigureOut">
              <a:rPr lang="ru-RU" smtClean="0"/>
              <a:t>18.03.2019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0DFCA2-AC58-4506-9F00-1BBD9ACE5139}" type="slidenum">
              <a:rPr lang="ru-RU" smtClean="0"/>
              <a:t>‹#›</a:t>
            </a:fld>
            <a:endParaRPr lang="ru-RU"/>
          </a:p>
        </p:txBody>
      </p:sp>
    </p:spTree>
    <p:extLst>
      <p:ext uri="{BB962C8B-B14F-4D97-AF65-F5344CB8AC3E}">
        <p14:creationId xmlns:p14="http://schemas.microsoft.com/office/powerpoint/2010/main" val="2825706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8B2C221-E721-490F-9282-C57193B27433}" type="datetimeFigureOut">
              <a:rPr lang="ru-RU" smtClean="0"/>
              <a:t>18.03.2019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C0DFCA2-AC58-4506-9F00-1BBD9ACE5139}"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683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8B2C221-E721-490F-9282-C57193B27433}" type="datetimeFigureOut">
              <a:rPr lang="ru-RU" smtClean="0"/>
              <a:t>18.03.2019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C0DFCA2-AC58-4506-9F00-1BBD9ACE5139}" type="slidenum">
              <a:rPr lang="ru-RU" smtClean="0"/>
              <a:t>‹#›</a:t>
            </a:fld>
            <a:endParaRPr lang="ru-RU"/>
          </a:p>
        </p:txBody>
      </p:sp>
    </p:spTree>
    <p:extLst>
      <p:ext uri="{BB962C8B-B14F-4D97-AF65-F5344CB8AC3E}">
        <p14:creationId xmlns:p14="http://schemas.microsoft.com/office/powerpoint/2010/main" val="199133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8B2C221-E721-490F-9282-C57193B27433}" type="datetimeFigureOut">
              <a:rPr lang="ru-RU" smtClean="0"/>
              <a:t>18.03.2019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C0DFCA2-AC58-4506-9F00-1BBD9ACE5139}" type="slidenum">
              <a:rPr lang="ru-RU" smtClean="0"/>
              <a:t>‹#›</a:t>
            </a:fld>
            <a:endParaRPr lang="ru-RU"/>
          </a:p>
        </p:txBody>
      </p:sp>
    </p:spTree>
    <p:extLst>
      <p:ext uri="{BB962C8B-B14F-4D97-AF65-F5344CB8AC3E}">
        <p14:creationId xmlns:p14="http://schemas.microsoft.com/office/powerpoint/2010/main" val="2792634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A8B2C221-E721-490F-9282-C57193B27433}" type="datetimeFigureOut">
              <a:rPr lang="ru-RU" smtClean="0"/>
              <a:t>18.03.2019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C0DFCA2-AC58-4506-9F00-1BBD9ACE5139}" type="slidenum">
              <a:rPr lang="ru-RU" smtClean="0"/>
              <a:t>‹#›</a:t>
            </a:fld>
            <a:endParaRPr lang="ru-RU"/>
          </a:p>
        </p:txBody>
      </p:sp>
    </p:spTree>
    <p:extLst>
      <p:ext uri="{BB962C8B-B14F-4D97-AF65-F5344CB8AC3E}">
        <p14:creationId xmlns:p14="http://schemas.microsoft.com/office/powerpoint/2010/main" val="150242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8B2C221-E721-490F-9282-C57193B27433}" type="datetimeFigureOut">
              <a:rPr lang="ru-RU" smtClean="0"/>
              <a:t>18.03.2019</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8C0DFCA2-AC58-4506-9F00-1BBD9ACE5139}" type="slidenum">
              <a:rPr lang="ru-RU" smtClean="0"/>
              <a:t>‹#›</a:t>
            </a:fld>
            <a:endParaRPr lang="ru-RU"/>
          </a:p>
        </p:txBody>
      </p:sp>
    </p:spTree>
    <p:extLst>
      <p:ext uri="{BB962C8B-B14F-4D97-AF65-F5344CB8AC3E}">
        <p14:creationId xmlns:p14="http://schemas.microsoft.com/office/powerpoint/2010/main" val="353354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8B2C221-E721-490F-9282-C57193B27433}" type="datetimeFigureOut">
              <a:rPr lang="ru-RU" smtClean="0"/>
              <a:t>18.03.2019</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0DFCA2-AC58-4506-9F00-1BBD9ACE5139}" type="slidenum">
              <a:rPr lang="ru-RU" smtClean="0"/>
              <a:t>‹#›</a:t>
            </a:fld>
            <a:endParaRPr lang="ru-RU"/>
          </a:p>
        </p:txBody>
      </p:sp>
    </p:spTree>
    <p:extLst>
      <p:ext uri="{BB962C8B-B14F-4D97-AF65-F5344CB8AC3E}">
        <p14:creationId xmlns:p14="http://schemas.microsoft.com/office/powerpoint/2010/main" val="2315581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8B2C221-E721-490F-9282-C57193B27433}" type="datetimeFigureOut">
              <a:rPr lang="ru-RU" smtClean="0"/>
              <a:t>18.03.2019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C0DFCA2-AC58-4506-9F00-1BBD9ACE5139}" type="slidenum">
              <a:rPr lang="ru-RU" smtClean="0"/>
              <a:t>‹#›</a:t>
            </a:fld>
            <a:endParaRPr lang="ru-RU"/>
          </a:p>
        </p:txBody>
      </p:sp>
    </p:spTree>
    <p:extLst>
      <p:ext uri="{BB962C8B-B14F-4D97-AF65-F5344CB8AC3E}">
        <p14:creationId xmlns:p14="http://schemas.microsoft.com/office/powerpoint/2010/main" val="2097599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8B2C221-E721-490F-9282-C57193B27433}" type="datetimeFigureOut">
              <a:rPr lang="ru-RU" smtClean="0"/>
              <a:t>18.03.2019</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0DFCA2-AC58-4506-9F00-1BBD9ACE5139}"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07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E8E0EA-FE50-49B3-B302-7C60304FA7E9}"/>
              </a:ext>
            </a:extLst>
          </p:cNvPr>
          <p:cNvSpPr>
            <a:spLocks noGrp="1"/>
          </p:cNvSpPr>
          <p:nvPr>
            <p:ph type="ctrTitle"/>
          </p:nvPr>
        </p:nvSpPr>
        <p:spPr/>
        <p:txBody>
          <a:bodyPr/>
          <a:lstStyle/>
          <a:p>
            <a:pPr algn="ctr"/>
            <a:r>
              <a:rPr lang="ru-RU" dirty="0"/>
              <a:t>Кейс «Прогнозирование оттока клиентов»</a:t>
            </a:r>
          </a:p>
        </p:txBody>
      </p:sp>
      <p:sp>
        <p:nvSpPr>
          <p:cNvPr id="3" name="Подзаголовок 2">
            <a:extLst>
              <a:ext uri="{FF2B5EF4-FFF2-40B4-BE49-F238E27FC236}">
                <a16:creationId xmlns:a16="http://schemas.microsoft.com/office/drawing/2014/main" id="{0F123093-05E5-4901-BA77-678FC797FA3F}"/>
              </a:ext>
            </a:extLst>
          </p:cNvPr>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458192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2EA41C28-F14E-4790-B6E8-345CD095933E}"/>
              </a:ext>
            </a:extLst>
          </p:cNvPr>
          <p:cNvSpPr>
            <a:spLocks noGrp="1"/>
          </p:cNvSpPr>
          <p:nvPr>
            <p:ph type="title"/>
          </p:nvPr>
        </p:nvSpPr>
        <p:spPr/>
        <p:txBody>
          <a:bodyPr/>
          <a:lstStyle/>
          <a:p>
            <a:r>
              <a:rPr lang="ru-RU" dirty="0"/>
              <a:t>4. Работа с моделью</a:t>
            </a:r>
          </a:p>
        </p:txBody>
      </p:sp>
      <p:sp>
        <p:nvSpPr>
          <p:cNvPr id="6" name="Объект 5">
            <a:extLst>
              <a:ext uri="{FF2B5EF4-FFF2-40B4-BE49-F238E27FC236}">
                <a16:creationId xmlns:a16="http://schemas.microsoft.com/office/drawing/2014/main" id="{4A4CC4FA-989B-453D-B538-0D6A895531AD}"/>
              </a:ext>
            </a:extLst>
          </p:cNvPr>
          <p:cNvSpPr>
            <a:spLocks noGrp="1"/>
          </p:cNvSpPr>
          <p:nvPr>
            <p:ph idx="1"/>
          </p:nvPr>
        </p:nvSpPr>
        <p:spPr/>
        <p:txBody>
          <a:bodyPr>
            <a:normAutofit fontScale="92500" lnSpcReduction="10000"/>
          </a:bodyPr>
          <a:lstStyle/>
          <a:p>
            <a:pPr marL="0" indent="0">
              <a:buNone/>
            </a:pPr>
            <a:r>
              <a:rPr lang="ru-RU" dirty="0"/>
              <a:t>После проведенных тестов на обучающей выборке, и подборе оптимальных параметров, наиболее эффективно показала себя модель градиентного </a:t>
            </a:r>
            <a:r>
              <a:rPr lang="ru-RU" dirty="0" err="1"/>
              <a:t>бустинга</a:t>
            </a:r>
            <a:r>
              <a:rPr lang="ru-RU" dirty="0"/>
              <a:t>. </a:t>
            </a:r>
          </a:p>
          <a:p>
            <a:pPr marL="0" indent="0">
              <a:buNone/>
            </a:pPr>
            <a:r>
              <a:rPr lang="ru-RU" dirty="0"/>
              <a:t>Рассмотрим результаты работы модели на тестовых данных:</a:t>
            </a:r>
          </a:p>
          <a:p>
            <a:pPr>
              <a:buFont typeface="Wingdings" panose="05000000000000000000" pitchFamily="2" charset="2"/>
              <a:buChar char="§"/>
            </a:pPr>
            <a:r>
              <a:rPr lang="ru-RU" dirty="0"/>
              <a:t> </a:t>
            </a:r>
            <a:r>
              <a:rPr lang="en-US" dirty="0"/>
              <a:t>accuracy = 0.706433277354347 (</a:t>
            </a:r>
            <a:r>
              <a:rPr lang="ru-RU" dirty="0"/>
              <a:t>доля правильных ответов</a:t>
            </a:r>
            <a:r>
              <a:rPr lang="en-US" dirty="0"/>
              <a:t>). </a:t>
            </a:r>
            <a:r>
              <a:rPr lang="ru-RU" dirty="0"/>
              <a:t>То есть построенная модель будет показывать правильный результат в более чем 70% случаев. Тут стоит обратить внимание на несбалансированность классов в обучающей выборке (</a:t>
            </a:r>
            <a:r>
              <a:rPr lang="en-US" dirty="0"/>
              <a:t>‘</a:t>
            </a:r>
            <a:r>
              <a:rPr lang="ru-RU" dirty="0"/>
              <a:t>1</a:t>
            </a:r>
            <a:r>
              <a:rPr lang="en-US" dirty="0"/>
              <a:t>’</a:t>
            </a:r>
            <a:r>
              <a:rPr lang="ru-RU" dirty="0"/>
              <a:t> – 38782, </a:t>
            </a:r>
            <a:r>
              <a:rPr lang="en-US" dirty="0"/>
              <a:t>‘</a:t>
            </a:r>
            <a:r>
              <a:rPr lang="ru-RU" dirty="0"/>
              <a:t>0</a:t>
            </a:r>
            <a:r>
              <a:rPr lang="en-US" dirty="0"/>
              <a:t>’</a:t>
            </a:r>
            <a:r>
              <a:rPr lang="ru-RU" dirty="0"/>
              <a:t> – 23143). Искусственно выборка не балансировалась, поэтому следует повнимательнее оценить другие метрики качества работы данной модели для объективной оценки результатов.</a:t>
            </a:r>
          </a:p>
          <a:p>
            <a:pPr>
              <a:buFont typeface="Wingdings" panose="05000000000000000000" pitchFamily="2" charset="2"/>
              <a:buChar char="§"/>
            </a:pPr>
            <a:r>
              <a:rPr lang="ru-RU" dirty="0"/>
              <a:t> Стоит отметить, что в нашей задаче по определению оттока клиентов, ошибкой первого рода будет принятие лояльного клиента за уходящего, так как наша нулевая гипотеза состоит в том, что никто из клиентов не уходит, а мы эту гипотезу отвергаем. Соответственно, ошибкой второго рода будет являться "пропуск" уходящего абонента и ошибочное принятие нулевой гипотезы. Другими словами, для нас ошибка принятия </a:t>
            </a:r>
            <a:r>
              <a:rPr lang="en-US" dirty="0"/>
              <a:t>‘0’ </a:t>
            </a:r>
            <a:r>
              <a:rPr lang="ru-RU" dirty="0"/>
              <a:t>за </a:t>
            </a:r>
            <a:r>
              <a:rPr lang="en-US" dirty="0"/>
              <a:t>‘1’ </a:t>
            </a:r>
            <a:r>
              <a:rPr lang="ru-RU" dirty="0"/>
              <a:t>более приемлема, чем </a:t>
            </a:r>
            <a:r>
              <a:rPr lang="en-US" dirty="0"/>
              <a:t>‘1’ </a:t>
            </a:r>
            <a:r>
              <a:rPr lang="ru-RU" dirty="0"/>
              <a:t>за </a:t>
            </a:r>
            <a:r>
              <a:rPr lang="en-US" dirty="0"/>
              <a:t>‘0’.</a:t>
            </a:r>
            <a:endParaRPr lang="ru-RU" dirty="0"/>
          </a:p>
          <a:p>
            <a:endParaRPr lang="ru-RU" dirty="0"/>
          </a:p>
          <a:p>
            <a:endParaRPr lang="ru-RU" dirty="0"/>
          </a:p>
        </p:txBody>
      </p:sp>
    </p:spTree>
    <p:extLst>
      <p:ext uri="{BB962C8B-B14F-4D97-AF65-F5344CB8AC3E}">
        <p14:creationId xmlns:p14="http://schemas.microsoft.com/office/powerpoint/2010/main" val="66821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a:extLst>
              <a:ext uri="{FF2B5EF4-FFF2-40B4-BE49-F238E27FC236}">
                <a16:creationId xmlns:a16="http://schemas.microsoft.com/office/drawing/2014/main" id="{975FF09D-C77F-46B6-98A7-C2123237BDC8}"/>
              </a:ext>
            </a:extLst>
          </p:cNvPr>
          <p:cNvSpPr>
            <a:spLocks noGrp="1"/>
          </p:cNvSpPr>
          <p:nvPr>
            <p:ph sz="half" idx="4294967295"/>
          </p:nvPr>
        </p:nvSpPr>
        <p:spPr>
          <a:xfrm>
            <a:off x="354530" y="951114"/>
            <a:ext cx="11482939" cy="5030987"/>
          </a:xfrm>
        </p:spPr>
        <p:txBody>
          <a:bodyPr/>
          <a:lstStyle/>
          <a:p>
            <a:pPr>
              <a:buFont typeface="Wingdings" panose="05000000000000000000" pitchFamily="2" charset="2"/>
              <a:buChar char="§"/>
            </a:pPr>
            <a:r>
              <a:rPr lang="en-US" dirty="0"/>
              <a:t> </a:t>
            </a:r>
            <a:r>
              <a:rPr lang="ru-RU" dirty="0"/>
              <a:t>Сетка критериев качества:</a:t>
            </a:r>
            <a:endParaRPr lang="en-US" dirty="0"/>
          </a:p>
          <a:p>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r>
              <a:rPr lang="ru-RU" dirty="0"/>
              <a:t> Метрика </a:t>
            </a:r>
            <a:r>
              <a:rPr lang="en-US" dirty="0"/>
              <a:t>r</a:t>
            </a:r>
            <a:r>
              <a:rPr lang="ru-RU" dirty="0" err="1"/>
              <a:t>ecall</a:t>
            </a:r>
            <a:r>
              <a:rPr lang="ru-RU" dirty="0"/>
              <a:t> демонстрирует способность алгоритма обнаруживать данный класс вообще, а </a:t>
            </a:r>
            <a:r>
              <a:rPr lang="ru-RU" dirty="0" err="1"/>
              <a:t>precision</a:t>
            </a:r>
            <a:r>
              <a:rPr lang="ru-RU" dirty="0"/>
              <a:t> — способность отличать этот класс от других классов.</a:t>
            </a:r>
            <a:r>
              <a:rPr lang="en-US" dirty="0"/>
              <a:t> </a:t>
            </a:r>
            <a:r>
              <a:rPr lang="ru-RU" dirty="0"/>
              <a:t> F-мера) — среднее гармоническое </a:t>
            </a:r>
            <a:r>
              <a:rPr lang="ru-RU" dirty="0" err="1"/>
              <a:t>precision</a:t>
            </a:r>
            <a:r>
              <a:rPr lang="ru-RU" dirty="0"/>
              <a:t> и </a:t>
            </a:r>
            <a:r>
              <a:rPr lang="ru-RU" dirty="0" err="1"/>
              <a:t>recall</a:t>
            </a:r>
            <a:r>
              <a:rPr lang="ru-RU" dirty="0"/>
              <a:t>.</a:t>
            </a:r>
          </a:p>
          <a:p>
            <a:pPr>
              <a:buFont typeface="Wingdings" panose="05000000000000000000" pitchFamily="2" charset="2"/>
              <a:buChar char="§"/>
            </a:pPr>
            <a:r>
              <a:rPr lang="ru-RU" dirty="0"/>
              <a:t> Полученные характеристики критериев качества классификации позволяют сделать вывод, что при точности прогноза в 70%, вероятность правильно определить и правильно классифицировать лояльного клиента выше, чем ошибиться на нелояльном (по </a:t>
            </a:r>
            <a:r>
              <a:rPr lang="en-US" dirty="0"/>
              <a:t>f1-</a:t>
            </a:r>
            <a:r>
              <a:rPr lang="ru-RU" dirty="0"/>
              <a:t>мере в ≈80% для класса </a:t>
            </a:r>
            <a:r>
              <a:rPr lang="en-US" dirty="0"/>
              <a:t>‘1’</a:t>
            </a:r>
            <a:r>
              <a:rPr lang="ru-RU" dirty="0"/>
              <a:t> и ≈50% для класса </a:t>
            </a:r>
            <a:r>
              <a:rPr lang="en-US" dirty="0"/>
              <a:t>‘0’</a:t>
            </a:r>
            <a:r>
              <a:rPr lang="ru-RU" dirty="0"/>
              <a:t>)</a:t>
            </a:r>
            <a:r>
              <a:rPr lang="en-US" dirty="0"/>
              <a:t>.</a:t>
            </a:r>
            <a:endParaRPr lang="ru-RU" dirty="0"/>
          </a:p>
          <a:p>
            <a:pPr>
              <a:buFont typeface="Wingdings" panose="05000000000000000000" pitchFamily="2" charset="2"/>
              <a:buChar char="§"/>
            </a:pPr>
            <a:endParaRPr lang="ru-RU" dirty="0"/>
          </a:p>
        </p:txBody>
      </p:sp>
      <p:pic>
        <p:nvPicPr>
          <p:cNvPr id="8" name="Рисунок 7">
            <a:extLst>
              <a:ext uri="{FF2B5EF4-FFF2-40B4-BE49-F238E27FC236}">
                <a16:creationId xmlns:a16="http://schemas.microsoft.com/office/drawing/2014/main" id="{37C632C1-68D1-4838-8211-B92F43C93FAA}"/>
              </a:ext>
            </a:extLst>
          </p:cNvPr>
          <p:cNvPicPr>
            <a:picLocks noChangeAspect="1"/>
          </p:cNvPicPr>
          <p:nvPr/>
        </p:nvPicPr>
        <p:blipFill>
          <a:blip r:embed="rId2"/>
          <a:stretch>
            <a:fillRect/>
          </a:stretch>
        </p:blipFill>
        <p:spPr>
          <a:xfrm>
            <a:off x="3551721" y="875899"/>
            <a:ext cx="6054291" cy="1697422"/>
          </a:xfrm>
          <a:prstGeom prst="rect">
            <a:avLst/>
          </a:prstGeom>
        </p:spPr>
      </p:pic>
    </p:spTree>
    <p:extLst>
      <p:ext uri="{BB962C8B-B14F-4D97-AF65-F5344CB8AC3E}">
        <p14:creationId xmlns:p14="http://schemas.microsoft.com/office/powerpoint/2010/main" val="3926501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4A2275-18D8-4CDB-8227-FC6BAB24380C}"/>
              </a:ext>
            </a:extLst>
          </p:cNvPr>
          <p:cNvSpPr>
            <a:spLocks noGrp="1"/>
          </p:cNvSpPr>
          <p:nvPr>
            <p:ph type="title"/>
          </p:nvPr>
        </p:nvSpPr>
        <p:spPr>
          <a:xfrm>
            <a:off x="457200" y="594359"/>
            <a:ext cx="3200400" cy="911995"/>
          </a:xfrm>
        </p:spPr>
        <p:txBody>
          <a:bodyPr>
            <a:normAutofit/>
          </a:bodyPr>
          <a:lstStyle/>
          <a:p>
            <a:r>
              <a:rPr lang="en-US" dirty="0"/>
              <a:t>AUC-ROC</a:t>
            </a:r>
            <a:endParaRPr lang="ru-RU" dirty="0"/>
          </a:p>
        </p:txBody>
      </p:sp>
      <p:sp>
        <p:nvSpPr>
          <p:cNvPr id="4" name="Текст 3">
            <a:extLst>
              <a:ext uri="{FF2B5EF4-FFF2-40B4-BE49-F238E27FC236}">
                <a16:creationId xmlns:a16="http://schemas.microsoft.com/office/drawing/2014/main" id="{941CFE20-B498-4F46-A9B4-AE7399DAAADB}"/>
              </a:ext>
            </a:extLst>
          </p:cNvPr>
          <p:cNvSpPr>
            <a:spLocks noGrp="1"/>
          </p:cNvSpPr>
          <p:nvPr>
            <p:ph type="body" sz="half" idx="2"/>
          </p:nvPr>
        </p:nvSpPr>
        <p:spPr>
          <a:xfrm>
            <a:off x="457200" y="1816773"/>
            <a:ext cx="3200400" cy="1612227"/>
          </a:xfrm>
        </p:spPr>
        <p:txBody>
          <a:bodyPr>
            <a:normAutofit/>
          </a:bodyPr>
          <a:lstStyle/>
          <a:p>
            <a:r>
              <a:rPr lang="ru-RU" sz="1800" dirty="0"/>
              <a:t>Визуальная демонстрация </a:t>
            </a:r>
            <a:r>
              <a:rPr lang="en-US" sz="1800" dirty="0"/>
              <a:t>ROC-</a:t>
            </a:r>
            <a:r>
              <a:rPr lang="ru-RU" sz="1800" dirty="0"/>
              <a:t>кривой, показывающая соотношение </a:t>
            </a:r>
            <a:r>
              <a:rPr lang="en-US" sz="1800" dirty="0"/>
              <a:t>TPR </a:t>
            </a:r>
            <a:r>
              <a:rPr lang="ru-RU" sz="1800" dirty="0"/>
              <a:t>и </a:t>
            </a:r>
            <a:r>
              <a:rPr lang="en-US" sz="1800" dirty="0"/>
              <a:t>FPR </a:t>
            </a:r>
            <a:r>
              <a:rPr lang="ru-RU" sz="1800" dirty="0"/>
              <a:t>исходя из работы модели.</a:t>
            </a:r>
          </a:p>
        </p:txBody>
      </p:sp>
      <p:pic>
        <p:nvPicPr>
          <p:cNvPr id="7" name="Рисунок 6">
            <a:extLst>
              <a:ext uri="{FF2B5EF4-FFF2-40B4-BE49-F238E27FC236}">
                <a16:creationId xmlns:a16="http://schemas.microsoft.com/office/drawing/2014/main" id="{7B4B5D54-DE4C-4DE3-9636-A7D0A029A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4328" y="127118"/>
            <a:ext cx="5487650" cy="3658433"/>
          </a:xfrm>
          <a:prstGeom prst="rect">
            <a:avLst/>
          </a:prstGeom>
        </p:spPr>
      </p:pic>
      <p:pic>
        <p:nvPicPr>
          <p:cNvPr id="9" name="Рисунок 8">
            <a:extLst>
              <a:ext uri="{FF2B5EF4-FFF2-40B4-BE49-F238E27FC236}">
                <a16:creationId xmlns:a16="http://schemas.microsoft.com/office/drawing/2014/main" id="{BBB77681-D3F4-4D82-AEC7-C675691BD749}"/>
              </a:ext>
            </a:extLst>
          </p:cNvPr>
          <p:cNvPicPr>
            <a:picLocks noChangeAspect="1"/>
          </p:cNvPicPr>
          <p:nvPr/>
        </p:nvPicPr>
        <p:blipFill>
          <a:blip r:embed="rId3"/>
          <a:stretch>
            <a:fillRect/>
          </a:stretch>
        </p:blipFill>
        <p:spPr>
          <a:xfrm>
            <a:off x="5027596" y="3940678"/>
            <a:ext cx="6525764" cy="1059645"/>
          </a:xfrm>
          <a:prstGeom prst="rect">
            <a:avLst/>
          </a:prstGeom>
        </p:spPr>
      </p:pic>
      <p:pic>
        <p:nvPicPr>
          <p:cNvPr id="10" name="Рисунок 9">
            <a:extLst>
              <a:ext uri="{FF2B5EF4-FFF2-40B4-BE49-F238E27FC236}">
                <a16:creationId xmlns:a16="http://schemas.microsoft.com/office/drawing/2014/main" id="{3AE494A6-60EE-44B0-AAA2-F850FBE9AFBC}"/>
              </a:ext>
            </a:extLst>
          </p:cNvPr>
          <p:cNvPicPr>
            <a:picLocks noChangeAspect="1"/>
          </p:cNvPicPr>
          <p:nvPr/>
        </p:nvPicPr>
        <p:blipFill>
          <a:blip r:embed="rId4"/>
          <a:stretch>
            <a:fillRect/>
          </a:stretch>
        </p:blipFill>
        <p:spPr>
          <a:xfrm>
            <a:off x="5027596" y="5155450"/>
            <a:ext cx="3716956" cy="1231522"/>
          </a:xfrm>
          <a:prstGeom prst="rect">
            <a:avLst/>
          </a:prstGeom>
        </p:spPr>
      </p:pic>
      <p:cxnSp>
        <p:nvCxnSpPr>
          <p:cNvPr id="13" name="Прямая соединительная линия 12">
            <a:extLst>
              <a:ext uri="{FF2B5EF4-FFF2-40B4-BE49-F238E27FC236}">
                <a16:creationId xmlns:a16="http://schemas.microsoft.com/office/drawing/2014/main" id="{392733E1-D677-434F-9255-D38C11801597}"/>
              </a:ext>
            </a:extLst>
          </p:cNvPr>
          <p:cNvCxnSpPr/>
          <p:nvPr/>
        </p:nvCxnSpPr>
        <p:spPr>
          <a:xfrm flipH="1">
            <a:off x="283944" y="1564105"/>
            <a:ext cx="352284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459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D44E92D2-23A0-4CF7-B9B9-C10863B32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7949" y="395832"/>
            <a:ext cx="5392719" cy="5785099"/>
          </a:xfrm>
          <a:prstGeom prst="rect">
            <a:avLst/>
          </a:prstGeom>
        </p:spPr>
      </p:pic>
      <p:sp>
        <p:nvSpPr>
          <p:cNvPr id="7" name="Заголовок 1">
            <a:extLst>
              <a:ext uri="{FF2B5EF4-FFF2-40B4-BE49-F238E27FC236}">
                <a16:creationId xmlns:a16="http://schemas.microsoft.com/office/drawing/2014/main" id="{D2204717-1D5C-425C-AD9C-A804B2314456}"/>
              </a:ext>
            </a:extLst>
          </p:cNvPr>
          <p:cNvSpPr>
            <a:spLocks noGrp="1"/>
          </p:cNvSpPr>
          <p:nvPr>
            <p:ph type="title"/>
          </p:nvPr>
        </p:nvSpPr>
        <p:spPr>
          <a:xfrm>
            <a:off x="457200" y="594359"/>
            <a:ext cx="3200400" cy="911995"/>
          </a:xfrm>
        </p:spPr>
        <p:txBody>
          <a:bodyPr>
            <a:normAutofit fontScale="90000"/>
          </a:bodyPr>
          <a:lstStyle/>
          <a:p>
            <a:r>
              <a:rPr lang="ru-RU" dirty="0"/>
              <a:t>Важность признаков.</a:t>
            </a:r>
          </a:p>
        </p:txBody>
      </p:sp>
      <p:sp>
        <p:nvSpPr>
          <p:cNvPr id="8" name="Текст 3">
            <a:extLst>
              <a:ext uri="{FF2B5EF4-FFF2-40B4-BE49-F238E27FC236}">
                <a16:creationId xmlns:a16="http://schemas.microsoft.com/office/drawing/2014/main" id="{DB9D6428-FB0A-4DE2-BA51-20DE0C2FD2BD}"/>
              </a:ext>
            </a:extLst>
          </p:cNvPr>
          <p:cNvSpPr>
            <a:spLocks noGrp="1"/>
          </p:cNvSpPr>
          <p:nvPr>
            <p:ph type="body" sz="half" idx="2"/>
          </p:nvPr>
        </p:nvSpPr>
        <p:spPr>
          <a:xfrm>
            <a:off x="457200" y="1816773"/>
            <a:ext cx="3200400" cy="1612227"/>
          </a:xfrm>
        </p:spPr>
        <p:txBody>
          <a:bodyPr>
            <a:normAutofit/>
          </a:bodyPr>
          <a:lstStyle/>
          <a:p>
            <a:r>
              <a:rPr lang="ru-RU" sz="1800" dirty="0"/>
              <a:t>Топ-10 признаков, сыгравших основную роль в построении модели</a:t>
            </a:r>
          </a:p>
        </p:txBody>
      </p:sp>
      <p:cxnSp>
        <p:nvCxnSpPr>
          <p:cNvPr id="9" name="Прямая соединительная линия 8">
            <a:extLst>
              <a:ext uri="{FF2B5EF4-FFF2-40B4-BE49-F238E27FC236}">
                <a16:creationId xmlns:a16="http://schemas.microsoft.com/office/drawing/2014/main" id="{293C428E-81E4-470F-8A65-FF7636CB1C16}"/>
              </a:ext>
            </a:extLst>
          </p:cNvPr>
          <p:cNvCxnSpPr/>
          <p:nvPr/>
        </p:nvCxnSpPr>
        <p:spPr>
          <a:xfrm flipH="1">
            <a:off x="283944" y="1564105"/>
            <a:ext cx="352284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250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F0BAB2BE-1141-460E-84E6-26129CAFDF50}"/>
              </a:ext>
            </a:extLst>
          </p:cNvPr>
          <p:cNvSpPr>
            <a:spLocks noGrp="1"/>
          </p:cNvSpPr>
          <p:nvPr>
            <p:ph type="title"/>
          </p:nvPr>
        </p:nvSpPr>
        <p:spPr/>
        <p:txBody>
          <a:bodyPr/>
          <a:lstStyle/>
          <a:p>
            <a:r>
              <a:rPr lang="ru-RU" dirty="0"/>
              <a:t>Заключение</a:t>
            </a:r>
          </a:p>
        </p:txBody>
      </p:sp>
      <p:sp>
        <p:nvSpPr>
          <p:cNvPr id="6" name="Объект 5">
            <a:extLst>
              <a:ext uri="{FF2B5EF4-FFF2-40B4-BE49-F238E27FC236}">
                <a16:creationId xmlns:a16="http://schemas.microsoft.com/office/drawing/2014/main" id="{3F913705-CCD0-452B-8434-1E0EFB1869E8}"/>
              </a:ext>
            </a:extLst>
          </p:cNvPr>
          <p:cNvSpPr>
            <a:spLocks noGrp="1"/>
          </p:cNvSpPr>
          <p:nvPr>
            <p:ph idx="1"/>
          </p:nvPr>
        </p:nvSpPr>
        <p:spPr/>
        <p:txBody>
          <a:bodyPr/>
          <a:lstStyle/>
          <a:p>
            <a:pPr>
              <a:buFont typeface="Wingdings" panose="05000000000000000000" pitchFamily="2" charset="2"/>
              <a:buChar char="§"/>
            </a:pPr>
            <a:r>
              <a:rPr lang="ru-RU" dirty="0"/>
              <a:t> Была проведена предобработка данных</a:t>
            </a:r>
          </a:p>
          <a:p>
            <a:pPr lvl="1">
              <a:buFont typeface="Wingdings" panose="05000000000000000000" pitchFamily="2" charset="2"/>
              <a:buChar char="§"/>
            </a:pPr>
            <a:r>
              <a:rPr lang="ru-RU" dirty="0"/>
              <a:t>Преобразование данных</a:t>
            </a:r>
          </a:p>
          <a:p>
            <a:pPr lvl="1">
              <a:buFont typeface="Wingdings" panose="05000000000000000000" pitchFamily="2" charset="2"/>
              <a:buChar char="§"/>
            </a:pPr>
            <a:r>
              <a:rPr lang="ru-RU" dirty="0"/>
              <a:t>Корректирование избыточности информации</a:t>
            </a:r>
          </a:p>
          <a:p>
            <a:pPr lvl="1">
              <a:buFont typeface="Wingdings" panose="05000000000000000000" pitchFamily="2" charset="2"/>
              <a:buChar char="§"/>
            </a:pPr>
            <a:r>
              <a:rPr lang="ru-RU" dirty="0"/>
              <a:t>Приведение данных к новому виду</a:t>
            </a:r>
          </a:p>
          <a:p>
            <a:pPr>
              <a:buFont typeface="Wingdings" panose="05000000000000000000" pitchFamily="2" charset="2"/>
              <a:buChar char="§"/>
            </a:pPr>
            <a:r>
              <a:rPr lang="ru-RU" dirty="0"/>
              <a:t> Построена модель машинного обучения</a:t>
            </a:r>
          </a:p>
          <a:p>
            <a:pPr lvl="1">
              <a:buFont typeface="Wingdings" panose="05000000000000000000" pitchFamily="2" charset="2"/>
              <a:buChar char="§"/>
            </a:pPr>
            <a:r>
              <a:rPr lang="ru-RU" dirty="0"/>
              <a:t>Обучена модель градиентного </a:t>
            </a:r>
            <a:r>
              <a:rPr lang="ru-RU" dirty="0" err="1"/>
              <a:t>бустинга</a:t>
            </a:r>
            <a:r>
              <a:rPr lang="ru-RU" dirty="0"/>
              <a:t> </a:t>
            </a:r>
          </a:p>
          <a:p>
            <a:pPr lvl="1">
              <a:buFont typeface="Wingdings" panose="05000000000000000000" pitchFamily="2" charset="2"/>
              <a:buChar char="§"/>
            </a:pPr>
            <a:r>
              <a:rPr lang="ru-RU" dirty="0"/>
              <a:t>Проанализированы результаты работы модели на тестовой выборке</a:t>
            </a:r>
          </a:p>
          <a:p>
            <a:pPr lvl="1">
              <a:buFont typeface="Wingdings" panose="05000000000000000000" pitchFamily="2" charset="2"/>
              <a:buChar char="§"/>
            </a:pPr>
            <a:endParaRPr lang="ru-RU" dirty="0"/>
          </a:p>
          <a:p>
            <a:pPr lvl="1">
              <a:buFont typeface="Wingdings" panose="05000000000000000000" pitchFamily="2" charset="2"/>
              <a:buChar char="§"/>
            </a:pPr>
            <a:endParaRPr lang="ru-RU" dirty="0"/>
          </a:p>
          <a:p>
            <a:pPr lvl="1">
              <a:buFont typeface="Wingdings" panose="05000000000000000000" pitchFamily="2" charset="2"/>
              <a:buChar char="§"/>
            </a:pPr>
            <a:endParaRPr lang="ru-RU" dirty="0"/>
          </a:p>
        </p:txBody>
      </p:sp>
    </p:spTree>
    <p:extLst>
      <p:ext uri="{BB962C8B-B14F-4D97-AF65-F5344CB8AC3E}">
        <p14:creationId xmlns:p14="http://schemas.microsoft.com/office/powerpoint/2010/main" val="71573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CC9F8D-223A-46BD-A623-D681B6A01836}"/>
              </a:ext>
            </a:extLst>
          </p:cNvPr>
          <p:cNvSpPr>
            <a:spLocks noGrp="1"/>
          </p:cNvSpPr>
          <p:nvPr>
            <p:ph type="title"/>
          </p:nvPr>
        </p:nvSpPr>
        <p:spPr/>
        <p:txBody>
          <a:bodyPr/>
          <a:lstStyle/>
          <a:p>
            <a:r>
              <a:rPr lang="ru-RU" dirty="0"/>
              <a:t>1. Обзор данных.</a:t>
            </a:r>
          </a:p>
        </p:txBody>
      </p:sp>
      <p:sp>
        <p:nvSpPr>
          <p:cNvPr id="3" name="Объект 2">
            <a:extLst>
              <a:ext uri="{FF2B5EF4-FFF2-40B4-BE49-F238E27FC236}">
                <a16:creationId xmlns:a16="http://schemas.microsoft.com/office/drawing/2014/main" id="{9735F523-8F28-4813-9264-12A7F66CC743}"/>
              </a:ext>
            </a:extLst>
          </p:cNvPr>
          <p:cNvSpPr>
            <a:spLocks noGrp="1"/>
          </p:cNvSpPr>
          <p:nvPr>
            <p:ph idx="1"/>
          </p:nvPr>
        </p:nvSpPr>
        <p:spPr/>
        <p:txBody>
          <a:bodyPr>
            <a:normAutofit/>
          </a:bodyPr>
          <a:lstStyle/>
          <a:p>
            <a:endParaRPr lang="ru-RU" dirty="0"/>
          </a:p>
          <a:p>
            <a:r>
              <a:rPr lang="ru-RU" dirty="0"/>
              <a:t>Файл формата</a:t>
            </a:r>
            <a:r>
              <a:rPr lang="en-US" dirty="0"/>
              <a:t> “csv”, </a:t>
            </a:r>
            <a:r>
              <a:rPr lang="ru-RU" dirty="0"/>
              <a:t>с разделителем </a:t>
            </a:r>
            <a:r>
              <a:rPr lang="en-US" dirty="0"/>
              <a:t>“;”.</a:t>
            </a:r>
          </a:p>
          <a:p>
            <a:r>
              <a:rPr lang="ru-RU" dirty="0"/>
              <a:t>Содержание файла: 96605 строк (объектов), 29 столбцов (признаков).</a:t>
            </a:r>
            <a:endParaRPr lang="en-US" dirty="0"/>
          </a:p>
          <a:p>
            <a:r>
              <a:rPr lang="ru-RU" dirty="0"/>
              <a:t>Пропущенных (</a:t>
            </a:r>
            <a:r>
              <a:rPr lang="en-US" dirty="0" err="1"/>
              <a:t>NaN</a:t>
            </a:r>
            <a:r>
              <a:rPr lang="en-US" dirty="0"/>
              <a:t>)</a:t>
            </a:r>
            <a:r>
              <a:rPr lang="ru-RU" dirty="0"/>
              <a:t> значений нет.</a:t>
            </a:r>
          </a:p>
          <a:p>
            <a:r>
              <a:rPr lang="ru-RU" dirty="0"/>
              <a:t>Разбиение по типу данных:</a:t>
            </a:r>
            <a:r>
              <a:rPr lang="en-US" dirty="0"/>
              <a:t> float64(5), int64(12), object(12)</a:t>
            </a:r>
            <a:r>
              <a:rPr lang="ru-RU" dirty="0"/>
              <a:t>.</a:t>
            </a:r>
          </a:p>
          <a:p>
            <a:r>
              <a:rPr lang="ru-RU" dirty="0"/>
              <a:t>Требуемая память для данного файла: </a:t>
            </a:r>
            <a:r>
              <a:rPr lang="en-US" dirty="0"/>
              <a:t>22.1+ MB</a:t>
            </a:r>
            <a:r>
              <a:rPr lang="ru-RU" dirty="0"/>
              <a:t>.</a:t>
            </a:r>
          </a:p>
          <a:p>
            <a:r>
              <a:rPr lang="ru-RU" dirty="0"/>
              <a:t>Полное описание признаков в файле «Описание массива».</a:t>
            </a:r>
          </a:p>
          <a:p>
            <a:endParaRPr lang="ru-RU" dirty="0"/>
          </a:p>
        </p:txBody>
      </p:sp>
    </p:spTree>
    <p:extLst>
      <p:ext uri="{BB962C8B-B14F-4D97-AF65-F5344CB8AC3E}">
        <p14:creationId xmlns:p14="http://schemas.microsoft.com/office/powerpoint/2010/main" val="394475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F34534-DE45-41E1-A19A-EC90FFF7AC4F}"/>
              </a:ext>
            </a:extLst>
          </p:cNvPr>
          <p:cNvSpPr>
            <a:spLocks noGrp="1"/>
          </p:cNvSpPr>
          <p:nvPr>
            <p:ph type="title"/>
          </p:nvPr>
        </p:nvSpPr>
        <p:spPr>
          <a:xfrm>
            <a:off x="92809" y="259881"/>
            <a:ext cx="3771733" cy="1015465"/>
          </a:xfrm>
        </p:spPr>
        <p:txBody>
          <a:bodyPr>
            <a:normAutofit fontScale="90000"/>
          </a:bodyPr>
          <a:lstStyle/>
          <a:p>
            <a:r>
              <a:rPr lang="ru-RU" dirty="0">
                <a:solidFill>
                  <a:schemeClr val="bg1"/>
                </a:solidFill>
              </a:rPr>
              <a:t>2. Избыточность данных.</a:t>
            </a:r>
          </a:p>
        </p:txBody>
      </p:sp>
      <p:sp>
        <p:nvSpPr>
          <p:cNvPr id="3" name="Объект 2">
            <a:extLst>
              <a:ext uri="{FF2B5EF4-FFF2-40B4-BE49-F238E27FC236}">
                <a16:creationId xmlns:a16="http://schemas.microsoft.com/office/drawing/2014/main" id="{2BE9380A-7B8F-4FC8-8D40-0FCFBC821850}"/>
              </a:ext>
            </a:extLst>
          </p:cNvPr>
          <p:cNvSpPr>
            <a:spLocks noGrp="1"/>
          </p:cNvSpPr>
          <p:nvPr>
            <p:ph idx="1"/>
          </p:nvPr>
        </p:nvSpPr>
        <p:spPr>
          <a:xfrm>
            <a:off x="237187" y="1650732"/>
            <a:ext cx="3511852" cy="3724969"/>
          </a:xfrm>
        </p:spPr>
        <p:txBody>
          <a:bodyPr>
            <a:normAutofit/>
          </a:bodyPr>
          <a:lstStyle/>
          <a:p>
            <a:pPr marL="0" indent="0">
              <a:buNone/>
            </a:pPr>
            <a:r>
              <a:rPr lang="en-US" sz="1800" dirty="0">
                <a:solidFill>
                  <a:schemeClr val="bg1"/>
                </a:solidFill>
              </a:rPr>
              <a:t>C</a:t>
            </a:r>
            <a:r>
              <a:rPr lang="ru-RU" sz="1800" dirty="0">
                <a:solidFill>
                  <a:schemeClr val="bg1"/>
                </a:solidFill>
              </a:rPr>
              <a:t>разу построим матрицу корреляций, для того, чтобы понимать, какие признаки линейно зависимы между собой c первого же взгляда. Будем считать, что один из пары таких признаков - избыточная информация, которая не играет ключевую роль в наборе данных.</a:t>
            </a:r>
          </a:p>
        </p:txBody>
      </p:sp>
      <p:sp>
        <p:nvSpPr>
          <p:cNvPr id="4" name="AutoShape 2" descr="data:image/png;base64,iVBORw0KGgoAAAANSUhEUgAAB7QAAAW2CAYAAAALBp0dAAAABHNCSVQICAgIfAhkiAAAAAlwSFlz%0AAAAewgAAHsIBbtB1PgAAADl0RVh0U29mdHdhcmUAbWF0cGxvdGxpYiB2ZXJzaW9uIDIuMi4yLCBo%0AdHRwOi8vbWF0cGxvdGxpYi5vcmcvhp/UCwAAIABJREFUeJzs3XmYJFWVsPH30AtrI5sg0EDjAir7%0AjCCyqAiOQiPKojIoiqjj6Mjgp7iBsqm44AiOIqDoNC4o7rIoKiqbgIggAuooCAg0DTRbs/RG1/n+%0AiEgrqKmsjKzKrej39zzx5I3IG/eezIysqu4T997ITCRJkiRJkiRJkiRJGjQr9DsASZIkSZIkSZIk%0ASZJGY0JbkiRJkiRJkiRJkjSQTGhLkiRJkiRJkiRJkgaSCW1JkiRJkiRJkiRJ0kAyoS1JkiRJkiRJ%0AkiRJGkgmtCVJkiRJkiRJkiRJA8mEtiRJkiRJkiRJkiRpIJnQliRJkiRJkiRJkiQNJBPakiRJkiRJ%0AkiRJkqSBZEJbkiRJkiRJkiRJkjSQTGhLkiRJkiRJkiRJkgaSCW1JkiRJkiRJkiRJ0kAyoS1JkiRJ%0AkiRJkiRJGkgmtCVJkiRJkiRJkiRJA8mEtiRJkiRJkiRJkiRpIJnQliRJkiRJkiRJkiQNJBPakiRJ%0AkiRJkiRJkqSBZEJbkiRJkiRJkiRJkjSQTGhLkiRJkiRJkiRJkgaSCW1JkiRJkiRJkiRJ0kAyoS1J%0AkiRJkiRJkiRJk0BErBsRe0fE8RHxk4iYHxFZbnO61OeBEfHTiLgrIhZFxK0R8bWI2LEb/Y00tRed%0ASJIkSZIkSZIkSZIm7O5edRQRKwHfAfYe8dQm5XZQRBybmR/pZhyO0JYkSZIkSZIkSZKkyed24Gdd%0AbP/LDCezfwW8CtgBeDNwM0Wu+fiIeEsXYyAys5vtS5IkSZIkSZIkSZI6ICKOA34L/DYz746IWcAt%0A5dNnZuYhHernRcBF5e65wL6Zuazy/DrA74CNgQeAp2fmg53oeyRHaEuSJEmSJEmSJEnSJJCZx2Tm%0AeZnZ7anH31c+LgPeUU1ml3HMB95f7q5JMWq7K0xoS5IkSZIkSZIkSZIAiIjVgN3L3Z9n5h1Nqn4f%0AWFCW9+tWPCa0JUmSJEmSJEmSJEkNOwArluWLm1XKzCXAlY1zImJaN4IxoS1JkiRJkiRJkiRJanhO%0ApfznFnUbz08FntWNYKZ2o1FJkiRJkiRJkiRJWh5FxMw69caYyrvfNqqUW8V4+4jz/tjpYExoS5Ik%0ASZIkSZIkSVLn3N66CgDR1SjGb0al/EiLuo9Wyqt1IRYT2pIkqZ6l8/+W/Y5Bk992WxzU7xAG3oyp%0AK/c7hIE31ZWTWlo4tKTfIQy8VVaY3u8QNMmtOcWf160syWX9DmHg3f34w/0OYeCtMLD/xzs4Vgj/%0ANmpllRW6spznk8qiocf7HcLAu2+pP7NbWXvajNaVlnNXzr3IX2zj4P9L9sVKlXKr/2RYXCl35R9K%0AJrQlSZIkSZIkSZIkqXM2al1loC2qlFvdEb5ipbywC7GY0JYkSZIkSZIkSZKkThngtbHrqk5L0Woa%0A8VUr5VbTk4+L89FIkiRJkiRJkiRJkhqqCfmZLepWR6PXXTu8LY7QliRJkiRJkiRJkjSYhpb1O4Ll%0A0R8r5We3qNt4/nHgpm4E4whtSZIkSZIkSZIkSVLDb4ElZflFzSpFxHRgx8Y5mbmkWd2JMKEtSZIk%0ASZIkSZIkSQIgMx8GflHu7hERzaYd3w9YvSz/oFvxmNCWJEmSJEmSJEmSNJhyaPJtAy4iDomILLdj%0Am1T7dPk4FTglIqaMaGMd4JPl7oPAGV0JFtfQliRJkiRJkiRJkqRJISJ2AZ5ZObROpfzMiDikWj8z%0A54ynn8z8ZUR8CzgQ2Af4eUScDMwFtgKOAjYuq38gMx8YTz91mNCWJEmSJEmSJEmSpMnhLcAbmzy3%0Ac7lVzZlAX4dSTCm+F7BbuVUNAR/JzNMn0EdLTjkuSZIkSZIkSZIkSXqCzFyYmbOB1wE/B+4BlgC3%0AA2cBu2Tmsd2OwxHakiRJkiRJkiRJkgbT0OCvSd1LmXkIcMgE25hDGyO3M/MsigR2XzhCW5IkSZIk%0ASZIkSZI0kExoS5IkSZIkSZIkSZIGklOOS5IkSZIkSZIkSRpImU45vrxzhLYkSZIkSZIkSZIkaSCZ%0A0NZyKyJeHBHZZFsYEbdHxHkR8ZaIWKlGe+tHxBER8cvy3EURcX9E/CkizoiIvWrGNacSx6w2X9Os%0Ayrlzap7zzxFxQkRcERF3RsTiiFgQETdHxHcj4m0RsUal/lPKehkR8yJirZr9HFWJ7Yh2XleT9qrv%0A08jt8fK9vyIijo+IDVq0dewYbTXbXlUjxi0i4uiIuCgibouIR8vrYl5EXBYRn42If4mIprNlRMQh%0AlT4PGeX5WSPiurJGXNXXO6tV/bpGeR9/UfO8nUe+vzXPe0b5/v66cu3Oj4g/RMR/R8SuNdu5qNL3%0AsojYokX96nt+bOX4reO4jkZuLx6ljzk1X8eY14okSZIkSZIkSZORCW1pdCsBM4HZwJeA30fEZqNV%0AjMKRwF+BE4HdynNXBNYEng28GTi/TLCOmSzrlYjYKCJ+CFwNfBDYEdgAmA7MAJ4O7A+cBsyNiI9F%0AxMqZ+RDw9rKZ9YCTavS1OfDhcve3dc6ZoCkU7/2OZb9/joh9utznP0Rxc8O3geuB44AXARsDq1Bc%0AF+sBOwP/CfwU+HtEvCsipnSg++dHxOwOtNMJL46ImTXqHdxOoxGxYkScBPyJ4v3dieFrd21gK+Aw%0A4JKIOL9mDA0rAMe2E48kSZIkSZIkSeoe19CWCqcCX6jsrwJsC7wLeA6wOXBBRGyRmQsblSJiGvBV%0A4MDy0GPl/gXAncCqFMm1NwDbUyRYL4uIfTLz0q6+ojFExHbA+cD65aHbgG8CvwbupkgMzgT2APal%0ASBIeCXwH+H1mnhMRZwOvBd4QEWdl5k+b9BXAGRSJ3KXAmzNzWYdf0suAuZX9aWX8B1AkS2cA34mI%0AbTLzzy3aOpQi6d7KbaMdLN/bc4ENy0N3Ad8GLi3Li4GnAs8t496d4nM4CfgWMK9G360cT/H59tMi%0AihtDXgd8slmliJgOvGbEOU1FxAzgRxQ3jgDcD8wBfkFx7T4FeB7wJoqbSfYCroiIf8nMP9WMff/y%0AWrmuZv2Gf6H47ozmo8Ary/LI67Xqljb7lCRJkiRJkqQntyHX0F7emdCWCvdk5g0jjl0VEV8DLgJ2%0AADalGGn9+UqdExhOZl8H7JuZIxNSF0fEKcDhwGeANYAflgmzOzr7MlqLiHV5YjL7BOD4zFw8SvWz%0AI+LdwBEUCe2qwyiSsesAp0fElpn5yChtvAPYpdFXZl4/0dcwir9k5q0jjl0LnBsRtwJHUyQaD2d4%0AdHkzt4xyLdQSEevxxPf2k8Bx1ZsgKi4APhMRzyjje8N4+hxhPsXn8U8RsW9m/qADbY7XORSJ6oMZ%0AI6EN7E0xmn4xxWj1V45RF+DLDCezfwH8a2beO6LOL8sR3CdQXLszKa6F7TLz4THaXkCRUJ9OcVNA%0Aq1ieIDP/0uy5iHiwsjva9SpJkiRJkiRJkkbhlOPSGMpE5FGVQ3s2ChGxI/CecvcOYI9RktmNdjIz%0AT2Y4KbwWcHrnI67ldIYTrsdm5lFNktkAZObDmXkMRfL6ocrxeylGsANsAnx85LkRsVHl+I0UCcZe%0AOxForMn8/C739UWG39ujM/MDTZLZ/5CZN2fmGymSp4sm2P8c4J6yfFw5Or5fvlo+blGOWm+mMd34%0AucCDY9QjIl4DvLrcvRZ4xSjJbAAyc2lmvpfh79kzgE+0iPkBitkEAPaJiOe1qC9JkiRJkiRJkrrM%0AhLbU2pWV8iaV8vuBRsLw/2Xm/BptnQj8oSzvFRFbdyC+2sr1uxujTq+jmAa5lsy8ZGTCPjO/wfDU%0A1v8RETuPOO1Uium+h4BDM3PJuAKfgHLU+H3l7pjTWU9ERGwFNNbpvhb4WDvnZ+Y5mTlmQreGR4FP%0AleWtGE7+9sONFO8DNFkjOyLWopgSHOBrNdr8QKX8b61uFii9l+Fp3A8tZygYy8cYvrHg+BrtS5Ik%0ASZIkSZK6KYcm36aOMqEttfZ4pTwFICLWZDh5eQfw/ToNlWtHn1I5dEgH4mvHmxhOwn+uQ2tZ/zvF%0AVM0BfDkiVgSIiIOA2WWdkzPzqg701baIWI1iDXCAv3exq0Mq5f/O7NtvrC9QrNUNcGxE9PPnfCNJ%0A/a8RMWWU5w+kmN77PuAnYzVU3vzRGOl9eWZeXSeAcorx/yl3V2J4iYBm9ecyPKp7z4h4QZ1+JEmS%0AJEmSJElSd5jQllqrjqKeWz7uzPD35/w2k5fnVMq7TiSwcXhRpXxeJxos1wF/X7m7OXBMRKwDfLY8%0AdjPw4U70NU7vYTiJf85YFSeo+t7+uIv9jKkctdyY5v05wEH9igU4C1gGPA146SjPN0Zufyszl7Zo%0A64WV8rltxtHud+7jwGNl+SNt9iVJkiRJkiRJkjpoar8DkCaBIyvli8rHbSrHrmmnscycFxF3Uay1%0AvE2r+h3W6G9uZt7dwXa/SDHy9cUUUzzvBKxDsXb1WzPzseandsRm5UjshqnATGBfhkdO/xr4co22%0ANo2IVtPHL8nMv4w41rjx4c7MvGfkCT32RYqbDGYCR0fENzs0Gr8tmXl3RPyMYu35g4ELGs9FxDOB%0AHcvdOtONj/s7RzG9/hDFTSgtv3Nl3KdQXMu7R8QLM/OSNvvspDUiYssa9TYcbwcRMbNOvSX33jze%0ALiRJkiRJkiRJGhcT2tIoImJlYFvgg8ArysMLgNPK8jqV6vNo390UCe1pETGjnBa5qyJidWBapf+O%0AycyMiLdSrA++MsOjlb+Umb/qZF9N/HSM5+ZSrF1+WmYurtHWV2rUuQ2Y1dgZ8d7eO9aJEbEBsFaT%0Apx/IzDtr9D+mzFwcER+jWMP8WcAbGJ52u9e+RpHQflVErFauaQ7Do7P/mpm/qdHOuL9zmbkwIhYA%0AazA8/XwrnwLeDqxGMUr7RWNX76pXlls33d7l9iVJkiRJkiRpfIZ6Pl5LA8Ypx6XCMRGRjY1iuuHL%0AeWIye//MbCQrZ1TOfXQc/VXPWX0c54/HRGMeU2bexBOnFr+TYoRrv21AsXb4y7vYR/W9faRprcLx%0AwPVNto91MKYvA7eW5Q9HxLQx6nbTD4GHgVWA/SrHX18+1hmdDZ37ztX6vmXmfOC/y90XRsQe4+hT%0AkiRJkiRJkiRNkAltaWy3A58DtsrMCyvHqyOqV6N91XMWjCewcajGvGqX+vhepXxhZvbqtW2amdHY%0AKH62rU0xMvhiiunAvx8R76zR1m7Vtppss0ac04v3ti3lmtSN9Z83BQ7tUxwLge+WuwcDRMQuwNMp%0ApqT/es2mOvWda+ea/DTwUFnu51raZ9a4JoPixo3x2qjmJkmSJEmSJElST5nQlgqnAltVtmcBa2Xm%0Axpn5n5n59xH176uUnzaO/tYrH5f2YrpxgDK5vHRE/09KWbg/My8AdgcuBQI4KSI270J/1ff2qS3q%0AvmVEEnLTTsdT8VXgprJ8VESs2MW+xtIYhf2SiNiQ4enGf52Zt9RsY9zfuXIJgcYI7/vGqluVmQ8A%0AJ5W7O0bEnu30O5lk5h11tn7HKUmSJEmSJGk5lEOTb1NHmdCWCvdk5g2V7aYymdXMdZXydu10FBHr%0AM5yQu26sul3Q6G+DiHhSJ7UbMnMZ8JlydyrFetLd8IfycWZEjJnU7pXMfJxiinMoRte+tU+hXAT8%0AneJ3zpuAV5fH6043DhP4zgHbMvz7rt3v3ElA42fB8WNVlCRJkiRJkiRJnWdCWxqfXwONW2xmR0Q7%0A36V9KuVLOxdSLRdXyrN73Hc//blS3qpLfVTf226u192ubzD8+o+MiJV6HUBmZhkHwFHAmsBi4Ntt%0ANHNJpbxP01qjG/d3rhx9/+ly93kR8co2+5YkSZIkSZIkSRNgQlsah8y8Hzi33J0J7FfnvIiYAryj%0AcujMDofWypxK+bAynuXB1Ep5Wpf6qH6W74yI6FI/bcnMIeDYcnd94O19CqUxGruRUD8vMx+se3Jm%0AXsfw6OoXRMTz6pwXETOAQ8rdxcC36vZZ8d/A/LJ8HMX09ZIkSZIkSZIkqQdMaEvj9ykgy/JJEbFO%0AjXPeC2xdli8ok3Q9k5k3AOeUu9sCH6x7bkTsGhHdXO+5m7avlG/vRgeZ+QeGb3LYgeKzHhTfBq4v%0Ayx8AVu11AJn5J+BKiqTyYor1vdv1yUr5i+Xa2K2cyPAU//+Tmfe022lmPlLpextg/3bbkCRJkiRJ%0AkiSN09DQ5NvUUSa0pXHKzMuBk8vdmcCFETFrtLpROBw4oTz0APBv3Y6xibcBd5flj0TE8RExvVnl%0AiFg1Io4BfgE8pRcBdlJErMkTE/c/7mJ31ff2kxFxXESs2OKcNbsYD/CPKb+PLXfXZXjEck9l5gsy%0Ac6VyO6f1Gf/n/G8C3y93twPOabZeeURMi4hPUXwmALcA7x9P3KVTgHlleSLtSJIkSZIkSZKkNkxt%0AXUXSGD5Akcx+NcXIzRsj4kzgAuBOYBWKEdlvZHiU8AJgv8ysM1L4gIiY36pSZs6pG3BmzouIvYHz%0AgPWADwMHR8RZFGuD3wNMBzYEXkIxGnXUpOEA2SwiVqvsB7AG8HzgMGDj8vhlwI9atLVpnfccmJ+Z%0A86oHMvOu8r09h2J676OBN0fEtyje23nAY8DqwGbA7jxxuvrHavQ7Xj8ArqVIBNeZTWBQHUoR/wuB%0APYA/R8RXgF9S3EywOvA84M3As8tz5gL7lOthj0tmLoyIT1DcxDKZ3z9JkiRJkiRJkiYVE9rSBGTm%0Akog4ELiBYtTmKhRrFDdbp/gq4C2ZeX2T50c6sWa9OTXrAZCZV0fE8ylGnc4GZgFHjnHKo2Usf2qn%0Anx76aY06vwIOKEcrj+UrNfv8LPCukQfL93Z7inWX96W4MeA95dbM3RRTWn++Zt9ty8yMiKMZnhZ9%0AUsrMhyLiZRRT/r8dWAs4otxG8zPgrZn59w50fzrFVPIbdqAtSZIkSZIkSVINmU7hvbwzoS1NUBY/%0ASY+PiDOA1wN7As+iGNW8kGJU7uUUUyWfXyOh2hOZeRuwd5l83R/YDdgIWBtYQjFS+xqKhODZExnd%0A2iePAHcBvwW+SQ/f+8y8E9g/IrYEDqB4b59O8d6uADwI3FbG9jPgx5n5eA/iOi8irqJY43vSysxF%0AwH9GxH9TfOdeRnFTxtrAwxQjsi8GvpOZF3ey34j4GPCFTrUpSZIkSZIkSZLGFgOSW5MkSQNu6fy/%0A+UeDJmy7LQ7qdwgDb8bUlfsdwsCbygr9DmHgLRxa0u8QBt4qK0zvdwia5Nac4s/rVpbksn6HMPDu%0Afvzhfocw8FYg+h3CwFsh/NuolVVWmNbvEAbeoqGuj7WY9O5b6s/sVtaeNqPfIQy8K+de5C+2cVh8%0A85WT7v8lV3zGjn7WHeRfO5IkSZIkSZIkSZKkgeSU45IkSZIkSZIkSZIG05BraC/vHKEtSZIkSZIk%0ASZIkSRpIjtCW1HMRsS6w7jhOXZKZf+l0PIKIWAOYOZ5zM/OGDocjSZIkSZIkSZIEmNCW1B/vAI4Z%0Ax3m3AbM6G4pKrwL+Z5znRicDkSRJkiRJkiRJajChLUmSJEmSJEmSJGkwpWtoL+9cQ1tSz2XmsZkZ%0A49hm9Tv2J6vMnDPOz8TR2ZIkSZIkSZIkqWtMaEuSJEmSJEmSJEmSBpJTjkuSJEmSJEmSJEkaTEPL%0A+h2B+swR2pIkSZIkSZIkSZKkgWRCW5IkSZIkSZIkSZI0kExoS5IkSZIkSZIkSZIGkmtoS5IkSZIk%0ASZIkSRpMOdTvCNRnjtCWJEmSJEmSJEmSJA0kE9qSJEmSJEmSJEmSpIHklOOSJEmSJEmSJEmSBtOQ%0AU44v7xyhLUmSJEmSJEmSJEkaSCa0JUmSJEmSJEmSJEkDyYS2JEmSJEmSJEmSJGkguYa2JEmSJEmS%0AJEmSpMGUrqG9vHOEtiRJkiRJkiRJkiRpIJnQliRJkiRJkiRJkiQNJKcclyRJkiRJkiRJkjSYhpxy%0AfHnnCG1JkiRJkiRJkiRJ0kAyoS1JkiRJkiRJkiRJGkgmtCVJkiRJkiRJkiRJA8k1tCVJkiRJkiRJ%0AkiQNpMxl/Q5BfeYIbUmSJEmSJEmSJEnSQDKhLUmSJEmSJEmSJEkaSE45LkmSJEmSJEmSJGkw5VC/%0AI1CfOUJbkiRJkiRJkiRJkjSQTGhLPRARL46IbLItjIjbI+K8iHhLRKxUo731I+KIiPhlee6iiLg/%0AIv4UEWdExF4145pTiWNWm69pVuXcOTXP+eeIOCEiroiIOyNicUQsiIibI+K7EfG2iFijUv8pZb2M%0AiHkRsVbNfo6qxHZEO6+rSXvV96nutu0o7VSfvy0iprfo95BK/ReP8nyz6+rx8nq4JSIuiYiTImL/%0AVv1N1Chx7FrzvJ+POO/YGudMiYhXR8TXI+IvEfFQ+V26NSJ+EhHvrF5LY7Qz8j38Vo1z/nE9VI4d%0AMsrrb3e7aLQ+6n43y9eeEXFrnfqSJEmSJEmSJE0GJrSl/lsJmAnMBr4E/D4iNhutYhSOBP4KnAjs%0AVp67IrAm8GzgzcD5ZdJ4ix7E31JEbBQRPwSuBj4I7AhsAEwHZgBPB/YHTgPmRsTHImLlzHwIeHvZ%0AzHrASTX62hz4cLn72zrn9MnGwFu71PYUiuthFrAr8C7gu8AdEfGhiOjVchMHt6oQERsAL2mn0YjY%0ABfgD8G3gdcCzgNUpvkubAC8HPgfcFBHtvseviYit2jxHkiRJkiRJkiR1iWtoS713KvCFyv4qwLYU%0AScfnAJsDF0TEFpm5sFEpIqYBXwUOLA89Vu5fANwJrApsBbwB2J4iaXxZROyTmZd29RWNISK2A84H%0A1i8P3QZ8E/g1cDdFUnsmsAewL7A2cCTwHeD3mXlORJwNvBZ4Q0SclZk/bdJXAGdQJPiXAm/OzGUd%0AfkkvA+bWqHdTjTpHRsSXM3PRBGOC/3tdrUaR1N4a2J3i/X0q8BHgFRGxd2be24F+R7OIIrn86og4%0ALDMXj1H3dRQ3VzXOGVNEHAB8neIzBvgVcBbwZ2AxRUL7FcBBFNfSFyNi88ysO1I/gOOA/WrWb2jc%0AsDGaDYDGNfsj4ENN6j3aZp+SJEmSJEmS9OQ35BrayzsT2lLv3ZOZN4w4dlVEfA24CNgB2JRipPXn%0AK3VOYDiZfR2wb2beMqKdiyPiFOBw4DPAGsAPI2KbzLyjsy+jtYhYlycms08Ajm+S4Dw7It4NHEGR%0A0K46jCIpuw5wekRsmZmPjNLGO4BdGn1l5vUTfQ2j+Etm3jrBNuZTvJYNKEagd2IU+WjXFcBPgE+W%0Ao/W/BmxHcY19PyJ2z8wlHeh7pJ9SjJJegyK5/N0x6jZGcf+I4qaFpsqbI75BcRPEEuCNmTlyivDf%0AAt+NiP8CzgM2At4TETdn5qkt4m58LvtGxD9l5jUt6v9DZj4IPNgk7uq1+mCTz0mSJEmSJEmSJI3C%0AKcelAVGOxj6qcmjPRiEidgTeU+7eAewxSjK70U5m5skMJ4XXAk7vfMS1nM5wMvvYzDxqrNG6mflw%0AZh5Dkbx+qHL8XooR7FCMwP34yHMjYqPK8RspkueD6sdAI6n5/ohYpdsdZuaNwM7AteWhXShuAOiG%0AB4Fzy3LTaccjYhuKWQWgSLY3FRErlHUa64CPlsz+h8z8A8VU5o1k8n9FxMYt4v4sxShvKEZpS5Ik%0ASZIkSZKkPjOhLQ2WKyvlTSrl91NMhQzw/zJzfo22TqRYZxhgr4jYugPx1VaOCH5luXsd8NG652bm%0AJSMT9pn5DYrR3gD/ERE7jzjtVIr1uIeAQ7s08rhTEji2LK8HvLMnnRY3TRxc9g9wRDmVfTc0EtR7%0ARsQ6Teq8oXy8luImhLG8AmisCX/+WMnshsy8ieHE9MoUMxeM5Q6KdewB9o6I57fqQ5IkSZIkSZLU%0AZTk0+TZ1lAltabA8XilPAYiINYF9ymN3AN+v01C5dvQplUOHdCC+dryJ4ST85zq0lvW/AwvKdr8c%0AESsCRMRBwOyyzsmZeVUH+uq27wO/L8vvi4gZvei0HKn983J3Q4r11rvhJxRTeE9jlKnEI2IK8K/l%0A7pijs0tvrJQ/20YcXwIaa9G/sVxnfSwnVOof30Y/kiRJkiRJkiSpC0xoS4OlOop6bvm4M8Pf1fMz%0A27q155xKedeJBDYOL6qUz+tEg+U64O8rdzcHjilH/zYSnDcDH+5EX92WmQkcXe6uTevRw510YaXc%0AlesiM5cCZ5e7o007vgfFdPTLgG/WaLIR52PAL9uI4yHgknJ3beC5LerfRTHaH+BfImKXsepLkiRJ%0AkiRJkqTumtrvACQ9wZGV8kXl4zaVY9e001hmzouIuygSh9u0qt9hjf7mZubdHWz3i8CBwIuB9wI7%0AAetQTKP91sx8rIN9jWaziFitRZ1Hm61xXpWZ50bEVcAOwLsj4nNlArbbqtfRZl3s56vAfwDPj4hn%0AZeZfK881ktw/L6/TWc0aiYgNKT5jgOvGMdr/GuBlZXkbWk9v/gngbcCqFKO0X9Jmf51W55qDYjT8%0AuETEzDr1ltx783i7kCRJkiRJkiRpXExoS30WESsD2wIfpFgnGIpptU8ry9X1h+eNo4u7KRLa0yJi%0ARmY+PN5Y64qI1RlOrnUymU1mZkS8lWJ98JUZHgn+pcz8VSf7auKnNepcTJFwr+MYium51wTeXe53%0A232V8prd6iQzr4qI/6UYTf96ytdWJmdfVVarM914J74DDWu3qpyZ90bE5ynWrt8tInbr0bXVTJ1r%0AbqJu70EfkiRJkiRJktS+oU6saKrJzCnHpd47JiKysVFMoXw5T0xm75+Z95b71bWVHx1Hf9VzVh/H%0A+eMx0ZjHlJk38cSpxe+kGK096WTmBcCvy913RcRaPej2kUq522t3f718fH3l2H4Uo58fAX5Yo41+%0AfAdOBBo3f3xkHH1KkiRJkiRJkqQOMKEtDY7bgc8BW2VmdY3j6ojqOtMOj1Q9Z8F4AhuHasyrdqmP%0A71XKF2Zmr17bppkZLbYXt9lmYy3t1elNYr6aIO72+/Y1iungnx4RO5fH3lA+fq/mFPE9/w5k5n3A%0AyeXuzhHxsrHqd1mday6A2ybZYYiqAAAgAElEQVTQx0Y1N0mSJEmSJEmSesopx6XeOxX4QmV/EXBf%0AZj7QpH51euinjaO/9crHpb2YbhwgMxdExFKKacfXa1V/eZeZv4yIiyimKT8sIj5TGaHfDdUpvO/v%0AYj9k5m0RcSnwQuDgiLgV2K18us5049C578DItlr5DHAYsAbFWtq9mPq7LzLzjjr1ls7/W7dDkSRJ%0AkiRJkqQnyqF+R6A+c4S21Hv3ZOYNle2mMZLZANdVytu101FErM9wAvC6sep2QaO/DSLCpHZrjSnU%0AV6VYu7mbqtfR/3a5LxhOXL8GOJTid8+dQN11qe8E5pflrSNiSpv9/1OlXPt7kJkPUiS1AXaIiL3b%0A7FeSJEmSJEmSJE2QCW1p8P0aaNx+NDsi2vne7lMpX9q5kGq5uFKe3eO+J53MvAz4ebn7jogYz0jk%0Aul5aKV/WxX4avkMxE8GawJHlsW9k1rutLjOT4ThXAXav23FEPAXYtdy9H/hj3XNLJzM8qvv4iIg2%0Az5ckSZIkSZIkSRNgQlsacJl5P3BuuTsT2K/OeeUo1ndUDp3Z4dBamVMpHzaOUbXLo8Yo7ZWBD3aj%0Ag4jYkuGE8O3A1d3opyozHwLOKXdXKh/rTjfeUL1+/7ON8/6N4v0EOLNMjtdWTtN/Yrm7HfCqds6X%0AJEmSJEmSJEkTY0Jbmhw+BTQScSdFxDpjVS69F9i6LF+QmT2dcjwzb2A4ibktbSRoI2LXiNi0K4EN%0AsMz8DXB+ufs2ihsYOiYiVga+CjRGGX86Mx/vZB9j+CqwuNx+W14f7TgH+HNZnh0RB7Y6ISKeCRxd%0A7i4CPttmnw2fB+4py8cx/P5JkiRJkiRJkrptaGjybeooE9rSJJCZl1NMfQxFkvPCiJg1Wt0oHA6c%0AUB56gGKUaj+8Dbi7LH8kIo6PiOnNKkfEqhFxDPAL4Cm9CHAANRKwKwKHd6rRiHguxbTdjfWzLwZO%0A7VT7rWTm+Zm5UrntMI7zh4CDgaXloTMj4rXN6kfE1hTX0Wrlofdm5m3t9lv2/SjwyXJ3K2Cv8bQj%0ASZIkSZIkSZLaN7XfAUiq7QMUyexXA9sAN0bEmcAFwJ0UawtvDbwR2L48ZwGwX2beXqP9AyJifqtK%0AmTmnbsCZOS8i9gbOA9ajmFL74Ig4i2Jt8HuA6cCGwEuA/YGn1m2/TzaLiNVaV+OuzLyvdbUnysxr%0AIuKHFFNb1xmJ37BuOZ14w6oUa1ZvTTHF+EsZHll8JXBAZi5lEsnMqyPiYIrR3tOBb0XEvwFnUYze%0AXgJsTLF2/EEM/477bGZ+foLdnwocAaxPe5+LJEmSJEmSJEmaABPa0iSRmUvKaZZvAN5PkcB+e7mN%0A5irgLZl5fc0uTmxdBXji2tgtlUnI5wOnALOBWcCRY5zyaBnLn9rpp4d+WrPe/2N4VH27jgFeSXtT%0AW491LTTcW8b0qR5ONd5RmXl2RNwFnAY8h+JGiJc0qf4AcFRmTngkemYujIgTgM9NtC1JkiRJkiRJ%0AklSfCW1pEimnXT4+Is4AXg/sCTyLYlTzQmAecDnwfeD8zMxmbfVSOdXz3hGxPcUo7N2AjYC1KUbV%0A3gNcA/wMODszF/Qr1kGQmX+IiO8ArxlnE0PAw8BDwG3A74BLgfMyc0lnouyfzLwkIrYCDqBI/G9P%0AMQPANIqk/R+BHwNfy8wHOtj1l4D3UVy7kiRJkiRJkqReSNekXt7FgOS7JEnSgFs6/2/+0aAJ226L%0Ag/odwsCbMXXlfocw8KayQr9DGHgLhyb9PWxdt8oK0/sdgia5Naf487qVJbms3yEMvLsff7jfIQy8%0AFdqavGz5tEL4t1Erq6wwrd8hDLxFQ5NyMr+eum+pP7NbWXvajH6HMPCunHuRv9jGYdEV35x0/y+5%0A0gv+1c+6g/xrR5IkSZIkSZIkSZI0kJxyXJIkSZIkSZIkSdJgGnLK8eWdI7QlSZIkSZIkSZIkSQPJ%0AEdqSntQiYl1g3XGcuiQz/9LpeAZVRGwGjGchyXsy855OxyNJkiRJkiRJkgQmtCU9+b0DOGYc590G%0AzOpsKAPtZ8Am4zjvOODYzoYiSZIkSZIkSZJUMKEtSZIkSZIkSZIkaTC5hvZyz4S2pCe1zDwWRxC3%0AlJmz+h2DJEmSJEmSJEnSSCv0OwBJkiRJkiRJkiRJkkbjCG1JkiRJkiRJkiRJAylzWb9DUJ85QluS%0AJEmSJEmSJEmSNJBMaEuSJEmSJEmSJEmSBpIJbUmSJEmSJEmSJEnSQHINbUmSJEmSJEmSJEmDaWio%0A3xGozxyhLUmSJEmSJEmSJEkaSCa0JUmSJEmSJEmSJEkDySnHJUlSLdttcVC/Q9CTwLU3ntXvEAbe%0A87Z8fb9DGHjTYkq/Qxh4q01Zsd8hDLwFyxb1O4SBNyW8B34s9y1+pN8hDDyvodY2nr5Wv0MYeNMc%0Aj9PS35bc1+8QBt5jyxb3O4SB59/Yra05bbV+hzDw7l/q30fqknTK8eWdfxFKkiRJkiRJkiRJkgaS%0ACW1JkiRJkiRJkiRJ0kAyoS1JkiRJkiRJkiRJGkiuoS1JkiRJkiRJkiRpMA25hvbyzhHakiRJkiRJ%0AkiRJkqSBZEJbkiRJkiRJkiRJkjSQnHJckiRJkiRJkiRJ0mBKpxxf3jlCW5IkSZIkSZIkSZI0kExo%0AS5IkSZIkSZIkSZIGkgltSZIkSZIkSZIkSdJAcg1tSZIkSZIkSZIkSYNpyDW0l3eO0JYkSZIkSZIk%0ASZIkDSQT2pIkSZIkSZIkSZKkgeSU45IkSZIkSZIkSZIGUzrl+PLOEdqSJEmSJEmSJEmSpIFkQluS%0AJEmSJEmSJEmSNJBMaEtdEBEvjohssi2MiNsj4ryIeEtErFSjvfUj4oiI+GV57qKIuD8i/hQRZ0TE%0AXjXjmlOJY1abr2lW5dw5Nc/554g4ISKuiIg7I2JxRCyIiJsj4rsR8baIWKNS/yllvYyIeRGxVs1+%0AjqrEdkQ7r6tJe7Xep4hYKyLeExEXlvEujoiHIuKvEXFZRJwcEa+KiLUnGtOIfm9tcm09HhH3RcRV%0AEfFfEfHsGm0dO8a12mx7VYuYHo6Ip7bot/odOWSU52eNI64fVs7foXL8My1i2WZEO09vUf/USt1t%0ARzzXbsy/H6X9Q5rUXRoR88vvz4UR8YmI2DMi/F0uSZIkSZIkSXrS8j/Bpd5bCZgJzAa+BPw+IjYb%0ArWIUjgT+CpwI7FaeuyKwJvBs4M3A+WXSeIsexN9SRGxUJhevBj4I7AhsAEwHZgBPB/YHTgPmRsTH%0AImLlzHwIeHvZzHrASTX62hz4cLn72zrndEJEzAb+F/g0sDtFvNOB1YFnAjsDhwM/AM7vRUzAFGAt%0AYHvg3cD1nUjwj8NqwPv60G/VNcAjZfmFLeruOmK/bv2HgD+0GddETAXWpvj+7A68H/gxcEtEvH2s%0AEyVJkiRJkiRp0hoamnybOmpqvwOQlgOnAl+o7K8CbAu8C3gOsDlwQURskZkLG5UiYhrwVeDA8tBj%0A5f4FwJ3AqsBWwBsoEpg7ApdFxD6ZeWlXX9EYImI7igTu+uWh24BvAr8G7qZI+s4E9gD2pUjQHQl8%0AB/h9Zp4TEWcDrwXeEBFnZeZPm/QVwBkUCf6lwJszc1m3Xlul350pEtXTgGUUr+9c4JZyfz3gn4CX%0AAzt1MZS5wMsq+ysCzwD2o3j/pgInRsQtmfm9Gu0dSnFTQCu31ajzHxHxX5k5r0bdVn4EfKhGvQWN%0AQmY+HhFXAC8Fto2IGZn5cJPzGgnqZRQ3BewKzBmtYhSzBjy33L0sM5v9ZXI18KYaMS9s8fyHKF5/%0Aw+oU35ntKD77nYCNgS9ExN7AAdWfI5IkSZIkSZIkTXYmtKXuuyczbxhx7KqI+BpwEbADsCnFSOvP%0AV+qcwHAy+zpg38y8ZUQ7F0fEKRQjgT8DrAH8MCK2ycw7OvsyWouIdXliMvsE4PjMXDxK9bMj4t3A%0AERQJ7arDKEagrgOcHhFbZuYjIxsA3gHs0ugrM6+f6Guo6TMMJ7NfnpkXjlLnJ8DHImITitfSDUtH%0AubZ+B3w7In5OkewHOBaok9C+ZZT22jWf4nNbmWJ0/uETbA/gwXHGdQlFQnsKReJ31BsjGL6GvkPx%0AnRtrhPauQFTab+bRDryXAHc2aedc4PiI2An4OsXPkL0oEvGv7UC/kiRJkiRJkiQNBKccl/qkHEV5%0AVOXQno1CROwIvKfcvQPYY5RkdqOdzMyTGU4KrwWc3vmIazmd4WT2sZl5VJNkNgCZ+XBmHkOR8H2o%0AcvxeihHsAJsAHx95bkRsVDl+I0XyvOsiYgOKmxAAftAkmf0PmXlbZn6l+5H9n36/DNxc7m4ZEU/r%0AUdc3UkyDDfC2iNiwR/2OpppwHjmtOAAR8QyK6fABPlE+PnOM96vazlgJ7Z7IzMsprsfby0OvGW2N%0Ac0mSJEmSJEmatPo9fbhTjvedCW2pv66slDeplN/P8CjQ/5eZ82u0dSLD6/nuFRFbdyC+2sr1u19Z%0A7l4HfLTuuZl5yciEfWZ+g+G1p/+jnOa76lSK9biHgEMzc8m4Am/fxpXyTT3qc7yurZQ36mG/R5eP%0AK/LEmzZ67TdA44aKZqOuGwnqv2bmdQzfBNCq/mMUo+H7rvz58O+VQx/sVyySJEmSJEmSJHWaCW2p%0Avx6vlKcARMSawD7lsTuA79dpqFw7+pTKoUM6EF873sRwEv5zHVrL+t8p1kUO4MsRsSJARBwEzC7r%0AnJyZV3Wgr7qqifPn9LDf8ah+Bo83rdVhmfk7htd9fnM57XrPlbMDNK6NHRrXzwiNBHVj3fnLRhz/%0Ah4hYlWJtdIArMnNpp2LtgJ8A/1uWdyhnEpAkSZIkSZIkadIzoS31V3UU9dzycWeGv5vnZ2Y7c1Oc%0AUymPOsVyF72oUj6vEw2W64C/r9zdHDgmItYBPlseuxn4cCf6asOfgEVleZ+IeF2P+2/HcyvlW3vc%0A99FAAtPp/WdU1ZgWfEWGp4qvanxPLhvxONoI7RcAU0e0OxAyM4FfVA71+vsvSZIkSZIkSVJXTG1d%0ARVIXHVkpX1Q+blM5dk07jWXmvIi4i2Id621a1e+wRn9zM/PuDrb7ReBA4MXAe4GdgHUokqVvzczH%0AOthXS5m5MCLOAN5JMXL86xFxFMX06FcCvykT8X0VEf8CbFXu/jIzH6hx2qYR0Wp6+yWZ+ZdWDWXm%0AHyLiu8CrgTdGxMcz8+ZW5zWxRkRsWaPeLZn56IhjlzA87fmuDI/EJiLWA55V7o4cob1lRKyRmQ9W%0A2mpn/exVa8Z8x4g+JqL682Kzdk6MiJl16m2x7vPbCkiSJEmSJEmSJqytcX96MjKhLfVYRKwMbEux%0Azu0rysMLgNPK8jqV6vPG0cXdFAntaRExIzMfHm+sdUXE6sC0Sv8dk5kZEW+lWB98ZYZHgn8pM3/V%0Ayb7a8D7gGcCe5f5zqEw/HhF/pxgt+9XMvKhXQZVTaj8dOIDhdZQf44k3TozlKzXq3AbMqtnescD+%0AFL9rjgbeWPO8kV7J8PrsY9mN4RtDGi6nmG59KsWo6xMqzzUS1PMy8yaAzPxzRNwLPBXYhSfONtCo%0Av4Ti5oWxPA+4vkbMbwLm1KhXx32V8pptnnt7h2KQJEmSJEmSJKmjnHJc6r5jIiIbG0WC8XKemMze%0APzPvLfdnVM4dOdq0juo5q4/j/PGYaMxjKpON1Wmr76QYrd0XmbmQYg3vg4ArRqmyMUWi8lcRcUFE%0APLVLoWwy4tpaBPwROJ4i+X8d8PLM/E2X+h9TZv4R+Fa5+7qI2LwPMTwCXFvu7hQRUypPj5xuvOHy%0AEc8TEdOAxvDkqzJzEYPnkUp5RtNakiRJkiRJkiRNIia0pf65HfgcsFVmXlg5Xh1Rvdo42q2es2A8%0AgY1DNeZVu9TH9yrlCzOzV69tVFn4ZmbuBDyNYlT0x4GfAwsrVV9Gkdgez2c5EUuA0zPz0pY1h+2W%0AmdFim9VmHMcBy4ApFCO2x+PMGnHFGKPhG+/BDIrZERp2HfH8yPrVdbSfB6xSluusn31xzZjn1Gir%0ArmoSu93vx0Y1N0mSJEmSJEmSesopx6XuOxX4QmV/EXDfGGsaV6cNfto4+luvfFzai+nGATJzQUQs%0ApZh2fL1W9Z9syjXDv1dulMnrtwEfBVYCtgDeVe530lyKhHnD2sB2ZV+bAF+IiNUy88QO91tbZv4l%0AIr4GHAK8JiI+mpk39jiMS4B3l+Vdgd+V0+RvXR4bOUK7sf/PEbFKuU57O+tn90t1uYL72zmx7rrv%0AW663Y1sBSZIkSZIkSdKEDbmG9vLOEdpS992TmTdUtpvGSGZDMU10w3btdBQR6zOcBL9urLpd0Ohv%0Ag4hY7pLaVZn5SGb+F0ViueHVXehq6Yhr6+LMPJniuvlzWeeEiNi+C32343hgKcXvnOP60P+lQJbl%0AxqjrnShGjT/M//2uXEOxNMA0YMcR5y1jeEryQVP9efG/fYtCkiRJkiRJkqQOMqEtDZ5fA43bjWZH%0ARDvf030q5Xammu6Eiyvl2T3ue1D9D/B4WX5mrzotb5h4I0USdyrwmV713SSeW4A55e5+EbHtGNW7%0A0f/9QGNU+C7lYyNBfUVmLhtRfylwVbm7a/kd3Lncv7ZXMx+0IyIC2KNyaOSoc0mSJEmSJEmSJiUT%0A2tKAKZNv55a7M4H96pwXEVOAd1QOndnh0FqZUykfVsazXMvMJQxPId/TOVEy8yqG1x3fJSJe3sv+%0AR/FRinW9g/6M0m5ME/7UiHgOzdfPbmgkhF8IbAmsMaKdQbMX8KyyfGVmzutnMJIkSZIkSZLUMTk0%0A+TZ1lAltaTB9iuEpkk+KiHXGqlx6L8NrAl+QmT2dcjwzbwDOKXe3BT5Y99yI2DUiNu1KYB1WjoSt%0AW3cjYN1y95buRDSmjzB8HX2oD/3/Q2b+HfhSubsP0Otp0KuJ6JdW+m82krlxfEdg9ybtDITy58Np%0AlUMf71cskiRJkiRJkiR1mgltaQBl5uXAyeXuTODCiJg1Wt0oHA6cUB56APi3bsfYxNuAu8vyRyLi%0A+IiY3qxyRKwaEccAvwCe0osAO+C5EfGziHjhWJUiYiXgixQjkgF+1PXIRsjMPzB8k8HOEbFbr2MY%0A4QRgUVl+X4/7riaiDwdWpFjX+zdN6l9OsV72KsA7y2NJ76fyH1NE7EQxPfrM8tA3M/OcMU6RJEmS%0AJEmSJGlSmdrvACQ19QGKJNWrgW2AGyPiTOAC4E6KRNvWFGslN0abLgD2y8zba7R/QETMb1UpM+fU%0ADTgz50XE3sB5wHrAh4GDI+IsirXB7wGmAxsCLwH2B55at/0BERQjfF8aETdRJKp/A9wBPAasA+wA%0AvBVojDr/O/Dp3ocKFFN9v7Isfwj41Rh1N61zTQDzxzOldWbOjYjTgHdRvE91rRERW9aotywz/9Sk%0A77vKz+uZwNPLw7/LzIVN6j8cEddTzDbQqH9juSRAHavWjBngj5lN56DZcEQ7M4C1ge2AlwM7VZ47%0ADzi0Zp+SJEmSJEmSJE0KJrSlAZWZSyLiQOAG4P0UCey3l9torgLekpnX1+zixJr15tSsB0BmXh0R%0AzwdOAWYDs4Ajxzjl0TKWURORA+hRilHwa1IkR9/Tov7VwGsz86FuBzaa8vO4gCL5+ZKIeEFmXtGk%0A+ldqNvtZiqT0eHyCYgaBVdo455UMJ+XH8hDDa12P5hKKz6yh1WjryygS2tXz63oeUPe7uCbwYJPn%0APlpuY7kN+Hhmnl6zP0mSJEmSJEmaPIZck3p5Z0JbGmDlqM3jI+IM4PXAnsCzKEY1LwTmUUyN/H3g%0A/MzMZm31UmbeBuwdEdtTjMLeDdiIYmTpEoqR2tcAPwPOzswF/Yq1XZl5S0SsB7yQYpT5DsBmFJ/J%0ANOAR4HaK1/c9is+l379tP0KR0IZilPbsfgWSmXdHxOfp/ZTjUCSkqyOYm62f3XApw9ONN87vp8eB%0AhykS938DfgtcBPxsAK4xSZIkSZIkSZK6IgYk/yVJkgbcluvt6B8NmrBrbzyr3yEMvOdt+fp+hzDw%0ApsWUfocw8FabsmK/Qxh4C5Yt6ncIA29KrNDvEAbaY8sW9zuEgec11NrG09fqdwgDbxpeR638bcl9%0A/Q5h4C3zPvCW/Bu7tWkrOD6wlQeXPtrvEAbeX+69Ovodw2S08AefmHT/L7nyvh/ws+4gfwJLkiRJ%0AkiRJkiRJGkzemNRURGwM/CfFzKwbA4uBm4BvA1/IzMc60McmFMvhvhR4BrAqxWyifwZ+ApyWmfdO%0AtJ+xmNCWJEmSJEmSJEmSpEkkImYD3wCeUjm8CrB9ub0lIvbKzL9NoI+DgC+V7VatCbyg3A6P+P/s%0A3Xu8bWO9+PHPN7e27U5EhH4qFVEhuRx0L5JLR50ukki6KYmizpZKFyfpIISDki4oR5Q6KkrKJpei%0ATuJI7pdcNttls9f398czZmvs1VprzjXXmGvOtffn/XqN1xxjzGc8z3fMMeZc7O94nid2y8yfd9tO%0AO47ZI0mSJEmSJEmSJEnTRERsROmFvTzwMHAIsAXwCkoCGuC5wPkRsUyXbbwM+AYlmT0EnALsBGwG%0AvAn4YVV0ZeDciFinm3Y6YQ9tSQuViFgVWLWLQ+dl5vVNxzNSRKxLGY5jou7PzNuajkeSJEmSJEmS%0AJE07R1ESzU8Cr87M39Te+3lE/AX4ErA+sD9wWBdtHAwsVq1/MDO/VnvvcuDsiPhyVf/M6vVDXbTT%0AlgltSQub9wGzujjuZmCdZkMZ1SnANl0cdxqwR7OhSJIkSZIkSZI04IacQ7suIjYFtq02Tx6RzG75%0AMvAu4HnAhyPi85n5xASb2rJ6/fuIZHbdYZRENpQe4j3hkOOSJEmSJEmSJEmSND3sVFs/ZbQCmTlE%0AGS4cynzX23bRzpLV601jFcjMB4F7q82lumijIya0JS1UMvPQzIwulnWmKL5tu4xvj6mIT5IkSZIk%0ASZIkDbStq9e5wO/GKXdxbX2rLtppTdO67lgFImI5YJUR5RtnQluSJEmSJEmSJEnSYBoamn5Lbz2v%0Aer0hM58cp9z/jnLMRJxQva4cEe8do8ynRinfOOfQliRJkiRJkiRJkqSGRMSanZTLzFsnWO9TGe4R%0APe6xmXl/RMwFZgJrTaSdykmU3uBvA46NiJcA5wJ3AM8E3g7sXJX9Ymb+tIs2OmJCW5IkSZIkSZIk%0ASZKac0uH5WKC9S5bW3+4g/KthPYyE2yHzJwPvD0izgU+DuxVLXW/AL7Qy2Q2OOS4JEmSJEmSJEmS%0AJE0HT62tz+ug/OPV64xuGouI9YG3AhuOUeRlwO4RsXo39XfKHtqSJEmSJEmSJEmSBlNmvyPoRjdD%0AfHfisdr6kh2UX6p6fXSiDUXE1pQhxlcAbgY+CfwPcB+wGrAj8FnKkOTbRMSrM/NPE22nEya0JUmS%0AJEmSJEmSJKkhE50bewIeqq13Moz4zOq1k+HJ/yEilgK+TUlm3wlsnpl31orcCnwtIi4GrgDWBL4B%0AbDqRdjrlkOOSJEmSJEmSJEmSNOAy8zHg3mpzzfHKRsSKDCe0O53Tu+W1wDOq9aNHJLPr8VwHnF5t%0AbhIRG02wnY7YQ1uSJHVk2cW7mmZFWsAmG7y93yEMvCuuPb19oUXcvGMO6XcIA2+Hk+5tX2gRN+Mp%0AnYzMtmi75dF7+h3CQHvNcuv3O4SBd9ljveqUsvD4w9yJ/rvioueuuQ/0O4SBt/FKz+p3CANvsbBf%0AVztDTMvhfKfUI/Mfb19oEfeUiH6HoIXV0FC/Ixg0fwK2BtaLiMUz88kxyq0/4piJeF5t/co2ZX8H%0A7FVr85oJttWWf8klSZIkSZIkSZIkaXq4pHqdCbxknHLb1NZ/PcE26knydh2klxjjuMaY0JYkSZIk%0ASZIkSZKk6eGc2vq7RisQEU8Bdq82HwB+McE2bqqtb92mbD1xftOYpSbBhLYkSZIkSZIkSZIkTQOZ%0AORv4VbX57oh42SjFPsrwsOFfzcwn6m9GxLYRkdVy6ijH/wx4pFrfNyI2HC2WiHgdsHO1eRtwdedn%0A0jnn0JYkSZIkSZIkSZI0mJxDezT7UYYRnwH8NCIOp/TCngG8BXhPVe564MsTrTwzH4iILwCHAcsC%0Al0bE0cD/APcDqwFvBPZmuAP1xzOzJxfLhLYkSZIkSZIkSZIkTROZeVVEvBk4HVgOOHyUYtcD22fm%0AQ10281lgJUryfBngE9Uy0hPAwZl5epfttOWQ45IkSZIkSZIkSZI0jWTmD4EXAl+hJK8focyXfQVw%0AEPCizLxhEvVnZn4E2BQ4HrgWeAiYDzwI/A44EtggM/9jEqfSlj20JUmSJEmSJEmSJA2m3oxivVDI%0AzJuB/atlIsddBESHZX9HSV73jT20JUmSJEmSJEmSJEkDyYS2JEmSJEmSJEmSJGkgmdCWJEmSJEmS%0AJEmSJA0k59CWJEmSJEmSJEmSNJiGnEN7UWcPbUmSJEmSJEmSJEnSQDKhLUmSJEmSJEmSJEkaSA45%0ALkmSJEmSJEmSJGkwZfY7AvWZPbQlSZIkSZIkSZIkSQPJhLYkSZIkSZIkSZIkaSCZ0FbfRcS2EZFj%0ALI9GxC0RcV5E7BURT+2gvtUj4oCI+Hl17GMRcV9E/CkiToqI13cY16m1ONaZ4DmtUzv21A6PeUlE%0AHB4Rv4mI2yLi8YiYExE3RsRZEbFPRKxQK798VS4j4s6IWKnDdg6pxXbARM6rTb3PjogvRcTs6vN+%0AIiLujYg/RsRPI+LQ6lq3vYZVfTMi4sFarP8+gVhax1zUxXkcOs79ONay0zj1/UtEnFx9DnMiYl5E%0A3B4RV0fE9yPiwxHxoojo2e9xRMyMiD0j4rsRcX1E3F/FcXd1vx0ZEZuPc/yEPs8R3+lDOzymieud%0AEXFzRCzZpvwetfLbtok/I+I7HcTwj9+LMd5v5L6KiL9W7/21XUySJEmSJEmSJC0MTGhr0D0VWBPY%0AHjgRuDoinjNawSgOBv4CHAFsVx27FLAisD7wbuD8Kon3gimIv62IWCsizgGuAD4BbA6sASwJLAs8%0AC9gVOB64PSI+FxEzMo00myMAACAASURBVPNBYN+qmtWAr3TQ1nOBT1Wbl3dyTIfncAjwR+BjwKaU%0Az3txYGXgecCrgFnAL4BDO6x2Z2C52vY7moh1qkTE0hFxJnAxsCflc1gWWAJYHdiIco5fAa4EXt2j%0AOPYCbgROBnYDng2sUMXxNMr99hHgN9XDCFv0Io4ONHW9nwnsPflwFrBbRGzYcJ2SJEmSJEmSpE4M%0ADU2/RY1avN8BSCMcB3yttr00sDHwYUpC8LnABRHxgsx8tFUoIpYAvgG8pdr1SLV9AXAbMBPYENid%0AknDdHLgkInbMzF/19IzGEREvAs6nJDgBbga+DfwauIuS1F4TeCUl4bcycDBwJnB1Zp4bEd8F3gzs%0AHhFnZOZPxmgrgJMoCf4ngHdn5vwGzuFjwGerzQeBEyhJ3Dtq8b8UeAPloYJO7V69PgwsA6wXEVtk%0A5qWTjXkC9qQk/tu5eZR9ZwKt0QBuoDyQcTlwP+V+fDawJbAjsOqkIx2h6vF9DMMPPQwB51LutxuA%0AOZSE9obAG4GtKN+NA4Exe5z3UJPX++CIODkzH2sotgA+DezSUH2Tua8kSZIkSZIkSVqkmNDWoLk7%0AM68dsW92RHwTuAjYDFiX0tP6mFqZwxlOZl8D7JyZN42o5+KIOBbYDziS0kv1nIjYKDNvbfY02ouI%0AVVkwmX04cFhmPj5K8e9GxP7AAZSEdt0HgVcAqwAnRMQGmfnwKHW8j5K0BDg8M//QwDmsTEn0AdwK%0AbJGZt4wodhlwNnBgRGxGScq3q3d1ShIf4DDgoOq43YGpTGjfNMr92FZEvI7hZPZPgDeOcl1/DZwa%0AEe+lJJBHfm6T9UmGk9k3Artm5jWjlPsJ8B8RsRXwnw3H0JEGr/e9lO/BGpRzb2IEgladO0fEizPz%0Aygbq7Oq+kiRJkiRJkiRpUeSQ45oWqt7Yh9R2va61Us39+9Fq81bglaMks1v1ZGYexXBSeCVKj+J+%0AOIHhZPahmXnIGMlsADLzocycRUleP1jbfw+lBzvA2sDnRx4bEWvV9l9HSZ434dXAjGr9C6MksxeQ%0AmbMz88cd1Pt2YDFgPvBN4HvV/t0iYqlug51C9R7OH21zXedn5tmZeV1TjUfEi4HWHNR3AluNkcyu%0Ax3EJsAVwRlNxTEBT1/tHQCtRfFBELN1AbF8FWtfv0+MVlCRJkiRJkiRJzTOhrenkt7X1tWvrB1GG%0ABAb4SGbe20FdRwC/r9ZfHxEvbCC+jlXzd7+x2ryG4SG728rMX45M2Gfmtyi9vQHeHxFbjjjsOMr8%0AzUPAnpk5r6vA/1n9OtzQUJ0wPH/yzzLzTuD0antFytDlg65Xn0unPkFJEAN8sPoM28rMxzLze+1L%0ANq6p650Mz9G+GvCBBmK7lTJcPMAOEfHSBuqUJEmSJEmSJHWq3/NhO4d235nQ1nTyZG19MYCIWJEy%0ABzGUxNP3O6momjv62NquPRqIbyLexXAS/ugm5rIG3kuZFzmAk1s9WyPircD2VZmjMnN2A2211BPj%0Az2uiwmpe8Q2rzdMBqnmU/6/at/toxw2Yxj+XTkXE8pT51gH+RoffiX7pwfX+PnB1tX5gRCw76SDL%0AiAaPVuuHNVCfJEmSJEmSJEnqkAltTSf1XtS3V69bMnwfn5+ZE3ns5dza+taTCawL29TWz2uiwmoe%0A8AOrzecCsyJiFcqQyVDmUf5UE23VXFVbPyQiNmqgzndWr48AP6jt/1b1+tqIeFoD7fRS/XM5Zorj%0A3Yrh3tk/muB3oh8avd6ZmQwPt74ysN9kA8zMOyijHAC8uppvXJIkSZIkSZIkTYHF+x2ANAEH19Yv%0Aql7rCdQrJ1JZZt4ZEXdQ5rFuIhE7Ea32bs/Muxqs9+vAW4BtgY9R5kRehTIU896Z+UiDbQFcTBm6%0A/YVVO1dFxC+BC4HZwOzMfKDTyiJiceDfqs1zMvPh2tunUxLyS1Rl/nPy4be1bkS0G8J+XmZeP2Lf%0AycABwNKUhy5ujogfA78ELgOuGm9e7Unq+jvRgZkRsUEH5dbtpLJeXe/M/GFEzAY2A/aPiKMz88F2%0Ax7XxBWAfYCall/bLJ1FXt/dVz0TEmp2U23yNbXsciSRJkiRJkiSNMPD9ttRrJrQ10CJiBrAxZU7g%0A1ly6c4Djq/VVasU7mid4hLsoCe0lImLZzHyo21g7FRHLUZJ0rfYbk5kZEXtTkswzGO4JfmJm/qLJ%0Atqr2hiJiV+DHwHqU4c63qbWbEXFt9f7JHSToXgusWq2fXn8jM6+PiMuBTSlzLk9FQvu/OihzM7BO%0AfUdm/i0i3gx8G1iGci12qRaAx6uE6w+A0zLzvsYiXvA70ej9BWwC/KHB+np5vWdR7rsVgf2r7a5l%0A5j0RcQxwELBdRGw3ie9UV/dVj90yhW1JkiRJkiRJktQxhxzXoJkVEdlaKMMQX8qCyexdM/Oears+%0AP+7cLtqrH7NcF8d3Y7Ixjyszb2DBocVvo/TW7omqvY2Bj1OGNa8LyvzIBwJ/jIgvV71yx9KaL/lu%0A4H9Geb+V9NwkIqZ0buqJyszzgOdT5mofmbBeijLM/ZHAjRHR5LzgPb2/Gtaz652ZFwC/rjY/HBEr%0AdRfiAo4AWg+9fKaB+iRJkiRJkiRJUhsmtDVd3AIcDWyYmRfW9td7VC/TRb31Y+Z0E1gX6jHP7FEb%0AZ9fWL8zMnp5bZs7NzC9m5nrA+sCelB61s4HWWCCLUXrKnjRaHRGxArBjtfmdzHxylGLfAVr7m0wC%0Aj2W7zIw2yzpjHZyZt2TmB4DVgJcCHwJOAf5SK7YCcFpEvKuhmHt5f13cwecRwHbtKpqi692aS3s5%0AGnioIzP/DhxVbW4ZEa/psqpJ3Vc9slaHiyRJkiRJkiRJU8qEtgbNcZQeva3l2cBKmfnMzPxQZv5t%0ARPm/19af3kV7q1WvT0zFcOMAVXL5iRHtLzQy88+ZeUpm7peZLwWeyYJJ7HdGxFajHPpmSs9lGDH8%0AdK3uek/et0fEtPgNy8wnM3N2Zh6dmXtm5nMow3dfUiv25YhYdowqJqI+N/Mg3189v96Z+XPgomrz%0AgxHxtC7iHOlIoDUv/GEN1DcQMvPWTpZ+xylJkiRJkiRp0ZNDOe0WNWtaJIO0SLk7M6+tLTdk5v3j%0AlL+mtv6iiTQUEasznAS/ZryyPdBqb42IGOSk46Rl5m2ZuTelt23Lv45StN4Dd3Z96PkRw9C/riqz%0AJh30BB5Umfk7yhzSN1S7VgRe2UDV9Xv5xQ3U1ytTdb1bw+/PpMx/PSmZ+QAlqQ2wWUTsMNk6JUmS%0AJEmSJEnS2Exoa7r7NcNDWm8/wR6cO9bWf9VcSB25uLa+/RS33S8n1tbXq78REesBW3RR51QMO94z%0AmTkX+HZt13pjlZ2AS4D51frrBrEX+1Re78y8hOFe3u+LiG5GchjpKIZHhzgsIqKBOiVJkiRJkiRJ%0A0igW73cA0mRk5n0R8UPgjZQenLsAZ7U7LiIWA95X23VabyIc06nAR6v1D0bEaZk5f5zyC4Pba+tD%0AI96rJyr3ZXhI57G8k9K7eZeIeF+VGJ6uxvtcJiwzH4yIHwBvAtYGdgK+P9l6GzbV1/tTwKuAGcAn%0AgKsmePwCMvOhiDgC+AJlZIidJlOfJEmSJEmSJGkcQ5P+p3NNcya0tTD4EqW3dQBfiYiLMvPeNsd8%0ADHhhtX5BZk7pkOOZeW1EnEuJe2NKku2znRwbEVsDt2bmTT0MsSMREZnZ6WQQm9TW/xF71bv17dXm%0AtZl5fAftPkxJcC5DeYjhmx3GMCWa+Fwm6QuUz+UpwNERcUk1H/W4ImIp4I2Z+b2G4hitjSm/3pl5%0AWUScTxkNYR86/K61cQywP7Aq8GkmmSSXJEmSJEmSJEmjG7ihaKWJysxLKUMAQ+mlfWFErDNa2Sj2%0AAw6vdt0PvKfXMY5hH+Cuav0zEXFYRCw5VuGImBkRs4CfActPRYAd2Dsivl4NIT2miFgb+Fxt13/X%0A1rcG1q3W2/aur/wUmFOtD+Kw48dFxMERsdJ4hSLiVZTexwBzgQubaLyan7uVtF0DuCQiNmwTy8uA%0AS4G3NhHDOPp1vf+9el0K2K/LOv6h6iX+xWpzQ+D1k61TkiRJkiRJkiT9M3toa2HxcUoy+1+BjYDr%0AIuI04ALgNmBpSo/sdwKbVsfMAXbJzFs6qP9NEdGu1zeZeWqnAWfmnRGxA3AesBplWOR3RMQZlLnB%0A7waWBJ4BvBzYFXhap/VPkSWBvSmJ7UuBnwC/oyTqhyixbwfsBSxbHXNuZv6sVsc7a+tnd9JoZs6L%0AiPMoydeXR8QzMvO2UYo+PSL26KDKG6q5lkdat5PrDtybmXfWtlehPLAwKyJ+BFwEXEeZd3lxylzZ%0AOwK7Mfxg0Sczcw7N+TTwdMoDG88Gro6Ic4DzgRuAhyj30wZVLNtUx3XyfZiMXl7v8eq4sjr/nSjX%0ApwnHAQcAq0+wzm7vq7plOry378zMCzoPTZIkSZIkSZKkwWJCWwuFKuH1FuBa4CBKAnvfahnNbGCv%0AzPxDh00c0WG5UzssB0BmXhERLwWOpQyHvA5w8DiHzK1i+dNE2umhu4F5lMT2FtUynjMoyW0AImIG%0AZa5ngD9n5rUTaPssSoLzKZQhrL84SpnnAqd0UNdpwGgJ7f/qMJavAh+ubbeSrUtSEqjjzbH8GDAr%0AM48ap8yEZeYQsE9EXAUcRkle71ItY7mUBXvSN2oKrnc7s4A3UqYnmLTMfDQiDgeOnuCh3d5XdSvT%0A2b19MeXBHkmSJEmSJEmantI5tBd1DjmuhUZmDmXmYZTeqAdResXeRkm4Pgj8mZIAegOw+QSS2T2V%0AmTdn5g7AZpQk3WzgDkrcDwP/R0nmvQdYIzM/nZmP9yveumqu5VUpPY2PBX5D6Z09r1ruBX4LfAXY%0AJDPflpmP1qrYCViuWu+ot27NBZQEP8A7ujqBHsnM/YC1Kb20Tweupgxv/yTwKHA7ZXjxQ4DnZOaX%0AehjL8cCzKD3pzwJupIxO8ARwD+X6HAlslplbZublvYqFPl/vzPw9cGY3x47jRHrfq12SJEmSJEmS%0ApEVWZGa/Y5AkSdPAy56xnf/RoEl7ZP5APJM10K649vR+hzDw5h1zSL9DGHg7nNTJ7BaLtnk5v98h%0ADLxbHr2n3yEMtNcst36/Qxh4lz12a79DGHgPPjG3faFF3F1zH+h3CANv45We1e8QBt5iYb+udobw%0Af/nb8f9n23t86Il+hzDw/vfuyxsZPXJR88hxH5x2P1JL73u017pBDjkuSZIkSZIkSZIkaTANTbt8%0Athrmo2mSJEmSJEmSJEmSpIFkQluSJEmSJEmSJEmSNJAcclxahEXEqsCqXRw6LzOvbzoeQUTMBNbt%0A8vA/Z6YT1UiSJEmSJEmSpIWGCW1p0fY+YFYXx90MrNNsKKpsCvyiy2PXBf7aXCiSJEmSJEmSJPXZ%0A0FC/I1CfOeS4JEmSJEmSJEmSJGkg2UNbWoRl5qHAoX0OQzWZeREQ/Y5DkiRJkiRJkiRpEJjQliRJ%0AkiRJkiRJkjSYHHJ8keeQ45IkSZIkSZIkSZKkgWRCW5IkSZIkSZIkSZI0kExoS5IkSZIkSZIkSZIG%0AknNoS5IkSZIkSZIkSRpMmf2OQH1mD21JkiRJkiRJkiRJ0kAyoS1JkiRJkiRJkiRJGkgOOS5Jkjqy%0AuM/BqQFLxGL9DmHgzTvmkH6HMPCW/MDn+h3CwJt/4t79DmHgLUb0O4SBt/KSy/U7hIG2vP+k0tbT%0Al1i+3yEMvIeffKzfIQy8J4fm9zuEgTefoX6HMPAW8/9n25qf3kftPPDEw/0OYeA9xf/GVq8M+Ru1%0AqPMvuSRJkiRJkiRJkiRpIJnQliRJkiRJkiRJkiQNJBPakiRJkiRJkiRJkqSB5IRPkiRJkiRJkiRJ%0AkgbTUPY7AvWZPbQlSZIkSZIkSZIkSQPJhLYkSZIkSZIkSZIkaSA55LgkSZIkSZIkSZKkwZRD/Y5A%0AfWYPbUmSJEmSJEmSJEnSQDKhLUmSJEmSJEmSJEkaSCa0JUmSJEmSJEmSJEkDyTm0JUmSJEmSJEmS%0AJA2moex3BOoze2hLkiRJkiRJkiRJkgaSCW1JkiRJkiRJkiRJ0kAyoS1JkiRJkiRJkiRJGkjOoS1J%0AkiRJkiRJkiRpIOXQUL9DUJ/ZQ1uSJEmSJEmSJEmSNJCmdUI7IraNiBxjeTQibomI8yJir4h4agf1%0ArR4RB0TEz6tjH4uI+yLiTxFxUkS8vsO4Tq3Fsc4Ez2md2rGndnjMSyLi8Ij4TUTcFhGPR8SciLgx%0AIs6KiH0iYoVa+eWrchkRd0bESh22c0gttgMmcl5t6n12RHwpImZXn/cTEXFvRPwxIn4aEYdW17rt%0ANazqmxERD9Zi/fcJxNI65qIuzuPQce7HsZadxqnvXyLi5OpzmBMR8yLi9oi4OiK+HxEfjogXRUTP%0AvscRMTMi9oyI70bE9RFxfxXH3dX9dmREbD7O8RP6PEd8pw/t8JgmrndGxM0RsWSb8nvUym/bJv6M%0AiO90EMM/fi/GeL+R+yoi/lq999d2MfVKRCwbEXtHxHci4s+17/t9EXFdRJxevb9Km3rGOu95EXFP%0ARFwSEZ+JiLW6iHGjiPh8RFwe5fdxXkTcFRG/i4gvRsTGHdTRzX1cv87bjvL+qWOc81B1/18X5e/U%0AlhM9Z0mSJEmSJEmSBtm0Tmi38VRgTWB74ETg6oh4zmgFozgY+AtwBLBddexSwIrA+sC7gfOrJN4L%0ApiD+tiJirYg4B7gC+ASwObAGsCSwLPAsYFfgeOD2iPhcRMzIzAeBfatqVgO+0kFbzwU+VW1e3skx%0AHZ7DIcAfgY8Bm1I+78WBlYHnAa8CZgG/AA7tsNqdgeVq2+9oItapEhFLR8SZwMXAnpTPYVlgCWB1%0AYCPKOX4FuBJ4dY/i2Au4ETgZ2A14NrBCFcfTKPfbR4DfRHkYYYtexNGBpq73M4G9Jx/OAnaLiA0b%0ArnPaqX5jPwr8Ffg68GbgOQx/31cEng+8rXr/jiqB+8wJNrUEsAqwJfBJ4E8R8dYOY1whIr4BXAV8%0AHNiE8vu4BLAq8GLgQODKiPhm1B4S6rOg3P/Pp/yduqRKbC/W37AkSZIkSZIkqSFDOf0WNWphmkP7%0AOOBrte2lgY2BD1MSgs8FLoiIF2Tmo61CEbEE8A3gLdWuR6rtC4DbgJnAhsDulITr5pSEwY6Z+aue%0AntE4IuJFwPmUBCfAzcC3gV8Dd1GS2msCr6Qk/FYGDgbOBK7OzHMj4ruUxNLuEXFGZv5kjLYCOImS%0A4H8CeHdmzm/gHD4GfLbafBA4gZLEvaMW/0uBN1AeKujU7tXrw8AywHoRsUVmXjrZmCdgT0riv52b%0AR9l3JtAaDeAGygMZlwP3U+7HZ1MSdjtSEm2NitLj+xiGH3oYAs6l3G83AHMoCe0NgTcCW1G+GwcC%0AY/Y476Emr/fBEXFyZj7WUGwBfBrYpaH6JnNf9UWUkRW+xfBnMB84B/gp5X66H1geWIvyMNEOlPvr%0AncD/Al8Yp/orgHfVtmcC/w/Yg/IwzEzgtIi4MTMvGyfGNSi/+a2HD24FTgEuAe6l/H5uSfn81wLe%0ADmwUEa/JzDvafQY98Brg9mo9KJ/Xq4D9gBmUxPa9lMS8JEmSJEmSJEnT2sKU0L47M68dsW92RHwT%0AuAjYDFiX8g/9x9TKHM5wMvsaYOfMvGlEPRdHxLGUZMGRlF6q50TERpl5a7On0V5ErMqCyezDgcMy%0A8/FRin83IvYHDqAktOs+CLyC0qPxhIjYIDMfHqWO91GSlgCHZ+YfGjiHlSmJPijJoy0y85YRxS4D%0AzgYOjIjNKEmldvWuTkniAxwGHFQdtzswlQntm0a5H9uKiNcxnMz+CfDGUa7rr4FTI+K9lATyyM9t%0Asj7JcDL7RmDXzLxmlHI/Af4jIrYC/rPhGDrS4PW+l/I9WINy7k2MQNCqc+eIeHFmXtlAnV3dV332%0ANYaT2b8D/i0z/zJG2W9GxAxgL4Z/H8Yzd5TP4zLgjIj4DOVeXrx6fcNoFUTE4sBZDCezzwD2GeW3%0A8H8i4ghKD/K3VuXPioh/aeIBnwm6PjP/OmLfzyPiv4FfUnqVfzgijsjMv09xbJIkSZIkSZIkNWph%0AHnIcgKo39iG1Xa9rrUSZ+/ej1eatwCtHSWa36snMPIrhpPBKlB7F/XACw8nsQzPzkDGS2QBk5kOZ%0AOYuSvH6wtv8eSg92gLWBz488tpqDtrX/OkryvAmvpvQkBPjCKMnsBWTm7Mz8cQf1vh1YjNIL9JvA%0A96r9u0XEUt0GO4XqPZw/2ua6zs/MszPzuqYaj4gXA605qO8EthojmV2P4xJgC0oicKo1db1/BLQS%0AowdFxNINxPZVoHX9OknOLnQiYmeGe1D/HthmnGQ2UH6zM/NoSsJ49iSa/xwwt1p/eYw91/z+wMuq%0A9R8B7xjjwR4ycy5lSPsfVbu2qI4fCJn5W4a/A0sBL+9jOJIkSZIkSZIkNWKhT2hXfltbX7u2fhBl%0AuFaAj2TmvR3UdQQlMQPw+oh4YQPxdayav/uN1eY1DA/Z3VZm/nJkwj4zv0Xp7Q3w/ojYcsRhx1Hm%0Abx4C9szMeV0F/s/q1+GGhuqE4fmTf5aZdwKnV9srMkYPzQHTq8+lU5+gJIgBPlh9hm1l5mOZ+b32%0AJRvX1PVOhudoXw34QAOx3UoZLh5gh4h4aQN1Tjf1h4n2qBLCHcnM2zLz5902XA0b/6dqc2lGGeEh%0AIpakzAMP8BilZ/ZQm3qHgPdW5QE+UtUzKMb6eydJkiRJkiRJ01MOTb9FjVpUEtpP1tYXA4iIFSlz%0AEENJPH2/k4qqoWWPre3ao4H4JuJdDCfhj25oqNv3UuZFDuDkVs/WiHgrsH1V5qjMnExvyZHqifHn%0ANVFhNa94a9jg0wGqeZT/r9q3+2jHDZjGP5dORcTylPnWAf5Gh9+JfunB9f4+cHW1fmBELDvpIMuI%0ABo9W64c1UN+0EREbAi+pNi/OzKv6EEb99/HJUd5/LfD0av37nU4hUY0o8YNqc/WqnkHxT3/vJEmS%0AJEmSJEmazhaVhHa9F/Xt1euWDJ//+e165Y1wbm1968kE1oVtauvnNVFhlcQ5sNp8LjArIlahDJkM%0AZR7lTzXRVk09uXVIRGzUQJ3vrF4fYTjZBPCt6vW1EfG0BtrppfrncswUx7sVwwmwH03wO9EPjV7v%0AzEyGh1tfGdhvsgFm5h2UUQ4AXl3NN76oqP9W/WjMUj0SEYtRfs8A5mTm/aMU+5fa+g8n2EQ//w6M%0AZ7S/d5IkSZIkSZIkTVuL9zuAKXJwbf2i6rWeQL1yIpVl5p0RcQelZ14TidiJaLV3e2be1WC9Xwfe%0AAmwLfIwyN+wqlKGY987MRxpsC+BiytDtL6zauSoifglcSJk3d3ZmPtBpZRGxOPBv1eY5I+bAPZ2S%0AkF+iKvOfkw+/rXUjot0Q9vMy8/oR+04GDqAMkbwlcHNE/Bj4JXAZcNV482pPUtffiQ7MjIgNOii3%0AbieV9ep6Z+YPI2I2sBmwf0QcnZkPtjuujS8A+wAzKb20JzOvcbf3VT/UE6tN30+deDewQrV+1hhl%0AJnPP18tP9d+BUUXE2sDbqs2k/M52euyanZTbag2n5ZYkSZIkSZI0xYay3xGozxbahHZEzAA2pswJ%0A3JpLdw5wfLW+Sq14R/MEj3AXJaG9REQsm5kPdRtrpyJiOUqSrtV+YzIzI2JvSpJ5BsO9K0/MzF80%0A2VbV3lBE7Ar8GFiPMtz5NrV2MyKurd4/uYME3WuBVav10+tvZOb1EXE5sCllzuWpSGj/VwdlbgbW%0Aqe/IzL9FxJuBbwPLUK7FLtUC8HiVcP0BcFpm3tdYxAt+Jxq9v4BNgD80WF8vr/csyn23IrB/td21%0AzLwnIo4BDgK2i4jtJvGd6uq+6pP6/XTPWIUiYmngWWO9n5nXdtpgVdd6wJ7A+2ttf66DGCf6d6D+%0AHfmn+bmnSkQE5TxeTXl4Yrnqre9m5t8mUNUtTccmSZIkSZIkSVITFqYhx2dFRLYWyjDEl7JgMnvX%0AzGwlVurz487tor36McuNWapZk415XJl5AwsOLX4bpbd2T1TtbQx8nDKseV1Q5kc+EPhjRHy56pU7%0AltZ8yXcD/zPK+62k5yYRMaVzU09UZp4HPJ8yV/vIhPVSlOGNjwRujIgm5wXv6f3VsJ5d78y8APh1%0AtfnhiFipuxAXcATQeujlMw3UNx3U76eHxywFL6Y87DDWMp5tRvzuzwWuoQwXvzjwK2C7zPy/MY6f%0AzD3fj78BLTfVznmI8j04HWj1sv4tZVQASZIkSZIkSZKmvYUpoT2WW4CjgQ0z88La/nqP6mW6qLd+%0AzJxuAutCPeaZPWrj7Nr6hZnZ03PLzLmZ+cXMXA9Yn9Kz8j8pw4635nBejNJT9qTR6oiIFYAdq83v%0AZOaToxT7DtDa32QSeCzbZWa0WdYZ6+DMvCUzPwCsBrwU+BBwCvCXWrEVgNMi4l0NxdzL++viDj6P%0AALZrV9EUXe/WXNrL0cBDHZn5d+CoanPLiHhNl1VN6r6aYlPxezWeB4GjMvO6ccpM5u9AP/4GjOcJ%0A4HJKz/Stu/jtXqvDRZIkSZIkSZKkKbUwJbSPo/TobS3PBlbKzGdm5odGGXr177X1p3fR3mrV6xNT%0AMdw4QJWgeGJE+wuNzPxzZp6Smftl5kuBZ7JgEvudEbHVKIe+mdJzGUYMP12ru96T9+0RMS3u/cx8%0AMjNnZ+bRmblnZj6HMnz3JbViX46IZceoYiLqczMP8v3V8+udmT8HLqo2PxgRT+sizpGOBFrzwh/W%0AQH2Drv4bO+bnl5mXjPJgQ6dzP1/B8G/+C4FXUkaZuBdYHjizGsK/kxgn+neg/h35+4j3upnQJSZw%0A/GsYPu8XAGsDy2bmZpn5tTEe8hhXZt7ayTLReiVJkiRJkiRp0oaGpt+iRk2LpF6H7s7Ma2vLDZl5%0A/zjlr6mtv2giDUXE6gwnP64Zr2wPtNpbIyIGOek4aZl5W2buTelt2/KvoxSt98CdXR+CeMRwxK+r%0AyqxJBz2BB1VmisHGTwAAIABJREFU/o4yh/QN1a4VKYm8yarfyy9uoL5emarr3Rp+fyZl/utJycwH%0AKEltgM0iYofJ1jngpuJ+mlv7zf9DZv4sMz9LmT/9bsrfuK9HxDM7iHFCfwdY8JxG/h14tLa+dIf1%0A1Xuxtxv+/Praef8xM/+WmY932I4kSZIkSZIkSdPKwpTQnqhfMzyk9fYT7MG5Y239V82F1JF6z8Xt%0Ap7jtfjmxtr5e/Y2IWA/Yoos6p2LY8Z7JzLnAt2u71hur7ARcAsyv1l83iL3Yp/J6Z+YlDPfyfl9E%0AdDOSw0hHMdyb97CIiPEKT3P136rXTmXDmflX4APV5nLA58Yo+sva+o5jlBnLeH8H7qutd3rf1Mvd%0AN2YpSZIkSZIkSZIWMQOXsJoqmXkf8MNqc01gl06Oi4jFgPfVdp3WcGjtnFpb/2AVz8Lu9tr6yHEa%0A6onKfYF/a7NcUJXdJSL6Ma9vk8b7XCYsMx8EflBtrg3sNNk6e2Cqr3erl/YM4BPdBFxXTU9wRLX5%0AIgbzM25EZv4BuLLa3C4iNpji9s+kzCkN8NaIeP4oxS4A7qrWd46INTupOyLWYvja3cnwfdZyE/Bw%0Atd5p7/RWuYeAv3Z4jCRJkiRJkiQt/IZy+i1q1CKb0K58ieG5Sr8SEat0cMzHKHO1AlyQmVM65Hhm%0AXgucW21uzASSbBGxdUSs25PAJmiCPVM3qa3fNKKOt1eb12bm8Zn5nfEW4Niq/DJ0+BDDVGric5mk%0ALzCcHD86Ilbt5KCIWCoidmsohrHamPLrnZmXAedXm/tQHn6ZrGMow2EDfJoF505e2LR6RgdwakTM%0AmOL2P1O9PgU4ZOSb1TDdX602nwqc0G5kgur946vyAEdl5rwR9c5neA72F0TERm3qfDHwvGrzF5np%0ABCuSJEmSJEmSJFUW6YR2Zl5KGQIYSqLqwohYZ7SyUewHHF7tuh94T69jHMM+DPcq/ExEHBYRS45V%0AOCJmRsQs4GfA8lMRYAf2joivV0NIjyki1mbB4YL/u7a+NdBK0J/VYbs/BeZU64M47PhxEXFwRKw0%0AXqGIeBXwzmpzLnBhE41X83N/ttpcA7gkIjZsE8vLgEuBtzYRwzj6db3/vXpdCtivyzr+oRou/ovV%0A5obA6ydb56DKzO8D36g2XwL8rN1DNRGxOOUBhCba/yFwdbX55jF+b44ALqvWXw98IyJGbb/q5f8N%0Ahq/ZZcCXx2j+mNr6iRGx3Bh1Ls+C0yocPUZ9kiRJkiRJkiQtkhbvdwAD4OOUZPa/AhsB10XEaZQh%0AZG8Dlqb0yH4nsGl1zBxgl8y8pYP63xQR97YrlJmndhpwZt4ZETsA5wGrUYZFfkdEnEGZG/xuYEng%0AGcDLgV2Bp3Va/xRZEtibkti+FPgJ8DtKon6IEvt2wF7AstUx52bmz2p1vLO2fnYnjWbmvIg4j5J8%0AfXlEPCMzbxul6NMjYo8Oqryhmmt5pHU7ue7AvZl5Z217FcoDC7Mi4keUXp7XUeZdXpwyV/aOwG4M%0AP5DyycycQ3M+TZnP9z3As4GrI+IcSk/lGyhDIj8N2KCKZZvquE6+D5PRy+s9Xh1XVue/E+X6NOE4%0A4ABg9QnW2e19VbdMh/f2nZk5cijtbrwXWIFyr7wM+HNE/IDysMGNwAOUhwXWBDYD3kwZ8h7g0Qba%0A/xxwJrAYZUSLd9ffzMwnI2LXKp7nA28DtomIkynzyv8dWBnYsjp2rerQPwK7ZuaTozWamT+JiG8C%0A76D87bguIo4Fflud8wrA5sD7Ge75/1+Z2cjDKZIkSZIkSZIkLSwW+YR2lfB6C3AtcBAlgb1vtYxm%0ANrBXNT9sJ45oXwRYcG7stjLzioh4KWVI5e2BdYCDxzlkbhXLnybSTg/dDcyjJLa3qJbxnEFJbgNQ%0ADV38pmrzz9VQ7J06i5LgfAplCOsvjlLmucApHdR1GiXpNdJ/dRjLV4EP17ZbydYlKQnU8eZYfgyY%0AlZlHjVNmwqrhjveJiKuAwyjJ610Yf8juS1mwJ32jpuB6tzMLeCMNDQ+emY9GxOFMvDdut/dV3cp0%0Adm9fzD/PDT1h1bnuRJmu4ePAipQHMsYbov5J4Hs0MG855eGHP1KS1e+IiE9n5t9GxHhbRGxF6VX9%0Ab5QE86wx6kvgO8D7M/P+Nm3vBTzC8HD1nx+n7PHAh9rUJ0mSJEmSJEmLHmdpXOQt0kOOt2TmUGYe%0ARumNehClV+xtlITrg8CfKQmgNwCbTyCZ3VOZeXNm7kDp1fhFSrL9DkrcDwP/R0nmvQdYIzM/Xc0Z%0A23eZ+T1gVUpS61jgN5Te2fOq5V5KT8avAJtk5tsys95bcyegNYRvR711ay6gJPih9J4cGJm5H6V3%0A6j7A6ZThku+nJPgeBW6nDC9+CPCczPxSD2M5HngWpSf9WZTetHOAJ4B7KNfnSGCzzNwyMy/vVSz0%0A+Xpn5u8pvXybdCK979U+ELL4EuXBm30on+VfKD2Vn6Tc438GvktJ6j6j+s7/bfQaJ9Y2ww9bLEH5%0AjR+t3P2Z+TbgxcCXgCsp93nrfr8K+A/gJZn51g6S2WTmvMx8L7AxJVn+e4a/zw9U28cAG2fmvpn5%0ARNcnKkmSJEmSJEnSQirKv/VLkiSNb+tnvML/aNCkPTo0r98hDLyL91mzfaFF3JIf6NnAMAuNV2y0%0Ad79D0ELgofmP9TuEgfaKpz6z3yEMvN/Pb/sc6CLvhkfv6ncIA+9vc+7udwgD70Wr/L9+hzDwloxF%0AfqDStp7I+f0OYeDd9bh/19p5SjMDXC7Ubvr7NX5IXZj7qd2m3b9LzvzM97zWDfIvuSRJkiRJkiRJ%0AkqTBNDTt8tlqmEOOS5IkSZIkSZIkSZIGkgltSZIkSZIkSZIkSdJAcshxdSUiVgVW7eLQeZl5fdPx%0ACCJiJrBul4f/OTOfaDIeTW8RsQLQ1SSumXltw+FIkiRJkiRJkqRFlAltdet9wKwujrsZWKfZUFTZ%0AFPhFl8euC/y1uVC0ENgJOKXLY6PJQCRJkiRJkiRJi64cGup3COozhxyXJEmSJEmSJEmSJA0ke2ir%0AK5l5KHBon8NQTWZehD1j1ZDMPBU4tc9hSJIkSZIkSZKkRZwJbUmSJEmSJEmSJEmDaSj7HYH6zCHH%0AJUmSJEmSJEmSJEkDyYS2JEmSJEmSJEmSJGkgmdCWJEmSJEmSJEmSJA0k59CWJEmSJEmSJEmSNJic%0AQ3uRZw9tSZIkSZIkSZIkSdJAMqEtSZIkSZIkSZIkSRpIDjkuSZIkSZIkSZIkaTDlUL8jUJ+Z0JYk%0ASR15dGhev0PQQmCZxZbqdwgDb4eT7u13CANv/ol79zuEgfeza07sdwgD71Ubv6ffIQy8OU8+2u8Q%0ABtqZD13X7xAG3gz/7rf1+Hz/G7udDVdap98hDLz5/iN/Ww8PPdbvELQQuOPh+/odwsB7wYpr9zsE%0ASQsphxyXJEmSJEmSJEmSJA0kE9qSJEmSJEmSJEmSpIHkkOOSJEmSJEmSJEmSBtNQ9jsC9Zk9tCVJ%0AkiRJkiRJkiRJA8mEtiRJkiRJkiRJkiRpIJnQliRJkiRJkiRJkiQNJOfQliRJkiRJkiRJkjSQ0jm0%0AF3n20JYkSZIkSZIkSZIkDSQT2pIkSZIkSZIkSZKkgeSQ45IkSZIkSZIkSZIGk0OOL/LsoS1JkiRJ%0AkiRJkiRJGkgmtCVJkiRJkiRJkiRJA8mEtiRJkiRJkiRJkiRpIDmHtiRJkiRJkiRJkqTBNDTU7wjU%0AZ/bQliRJkiRJkiRJkiQNJBPakiRJkiRJkiRJkqSBZEJbUlciYtuIyDGWRyPilog4LyL2ioindlDf%0A6hFxQET8vDr2sYi4LyL+FBEnRcTrO4zr1Foc60zwnNapHXtqh8e8JCIOj4jfRMRtEfF4RMyJiBsj%0A4qyI2CciVqiVX74qlxFxZ0Ss1GE7h9RiO2Ai5zVGffXPKSPi5A6Pe9uI4/7aQf3rjPL+HiPq+UIH%0AbV80XptNiogLa7H9fBL1rBMRB0bEBRFxU0Q8VN0jd0fE5RFxfETsNN53pM13bazlqG5jliRJkiRJ%0AkqSBMpTTb1GjTGhL6oWnAmsC2wMnAldHxHNGKxjFwcBfgCOA7apjlwJWBNYH3g2cXyWNXzAF8bcV%0AEWtFxDnAFcAngM2BNYAlgWWBZwG7AscDt0fE5yJiRmY+COxbVbMa8JUO2nou8Klq8/JOjunCmyJi%0ARgfl3tGDtgE+EBGr9qjuCYmINSn3Ycu2EfHMCdaxXEScAFwPfBF4DbAOsAzlHnkasAmwD/AD4I6I%0AODQilp78GUiSJEmSJEmStPBYvN8BSFooHAd8rba9NLAx8GHgecBzgQsi4gWZ+WirUEQsAXwDeEu1%0A65Fq+wLgNmAmsCGwO7ApJWl8SUTsmJm/6ukZjSMiXgScD6xe7boZ+Dbwa+AuSsJyTeCVwM7AysDB%0AwJnA1Zl5bkR8F3gzsHtEnJGZPxmjrQBOoiT4nwDenZnzGz6lx4DlgB2B745VKCKeTjmn1jFte95P%0AwEzg48D+DdbZrbdTHviaBwSwRLXv8E4Ornqknw88v9r1AOVzvRi4FZgLrAKsB7wKeB2wAjCLcu//%0AdpzqR37XxnJvJ7FKkiRJkiRJkjToTGhLasLdmXntiH2zI+KbwEXAZsC6lJ7Wx9TKHM5wMvsaYOfM%0AvGlEPRdHxLHAfsCRlMTfORGxUWbe2uxptFf1Iq4nsw8HDsvMx0cp/t2I2B84gJLQrvsg8ApKYvOE%0AiNggMx8epY73AVu12srMP0z2HEZxLrAbpff1mAlt4K3AYsDtwI3A1g21fy/lc9g3Io7IzDsaqrdb%0ArV7oP6YktHes9rVNaFc9rH/IcDL7NODDmfnAKMV/CnytelDgQOBDHcQ22ndNkiRJkiRJkqSFlkOO%0AS+qZqjf2IbVdr2utRMTmwEerzVuBV46SzG7Vk5l5FMNJ4ZWAE5qPuCMnMJzMPjQzDxkjmQ1AZj6U%0AmbMoyesHa/vvofRgB1gb+PzIYyNirdr+6+iwh3AXvlG9vqbNsN+tRO8ZwFCD7X+pen0q/5z4n1IR%0AsSnDyehvVQvA+hGxWQdVfB7YoFo/OTP3GCOZ/Q+ZeWdm7g/8C3BPF2FLkiRJkiRJ0sKr3/NhO4d2%0A35nQltRr9eGT166tH0Tp/QrwkczsZIjkI4DfV+uvj4gXNhBfx6r5u99YbV4DfLbTYzPzlyMT9pn5%0ALUpvb4D3R8SWIw47jjIf9xCwZ2bO6yrw9n4C3E0ZteMtoxWIiA0ow8gDfLPh9i8HzqvW31Ml8vtl%0A9+r1QUpP63OBOSPeG1X1MMDe1ebtlFEFOpaZl2bmjRM5RpIkSZIkSZKkhZ0JbUm99mRtfTGAiFiR%0AMowzlN7Z3++komru6GNru/ZoIL6JeBfDSfijG5rL+r2UhGkAJ0fEUgAR8VZg+6rMUZk5u4G2RpWZ%0ATwLfqTbfMUaxVjL395n5+zHKTMa/A0mZf/yTPai/rWpO91ZC/+zMfCwzHwPOrva9pSozljcDM6r1%0AEzNzbo9ClSRJkiRJkiRpkWFCW1Kv1XtR3169bsnw78/5mTmR4avPra03NYdzp7aprZ83ZqkJqOYB%0AP7DafC4wKyJWAb5a7bsR+FQTbbXR6nW9SUSsX38jIp5CmT+7Xq5RmXkV8INq810RsW4v2mlje8pc%0A3gCn1/a31ldm+CGD0dTvjx81GJckSZIkSZIkLbIyc9otapYJbUm9Vp8T+aLqdaPavisnUllm3gnc%0AMUo9U6HV3u2ZeVeD9X6d4c/mY8BZlMRqAntn5iMNtjWqzLwC+FO1ObKX9suBZ1CGPj+jh2HMqtpY%0AgqlJ4o/U6oV+K3Bxbf9F1b56mdG0Ht4YogxJ3wurRsQGHSzj9ST/JxGxZidLj85JkiRJkiRJkqQx%0ALd7vACQtfCJiBmW+5U8Ab6h2zwGOr9ZXqRW/s4sm7gJWB5aIiGUz86FuY+1URCxHSbS22m9MZmZE%0A7E2ZH3wGwz19T8zMXzTZVhvfBA4H3hYRn8zhx8haCe6fZebtox86eZl5bUScSRm6e/eI+Hxm/qVX%0A7dVFxEoM974+oz5qQGYORcS3KQ8bbB8RK2XmfaNU07qv52Tm4+O09TRgtTHenjtyrvUR9q2WdtYF%0A/tpBuZZbJlBWkiRJkiRJkqQpYw9tSU2YFRHZWoBHgEtZMJm9a2beU20vWzu2m3mG68cs18Xx3Zhs%0AzOPKzBtYsFfybZQE6lQ6ndIrfG2q4dwjYmlgl+r9ngw3PsKhwHzKfOuzpqC9lrdQ5u+GBYcbZ8S+%0AJSkJ99G07pGH27S1D/CHMZZTOoxXkiRJkiRJkqRFggltSb10C3A0sGFmXljbX+9RvUwX9daPmdNN%0AYF2oxzyzR22cXVu/MDOn6twAyMxbGB76vNUrexfK5z0X+P4UxPC//5+9e4+3bawXP/757s1mI/dL%0AoWydE1IoxU+hlIpSOOl6Suie7pJSnVyKostxupCiUMdJJVIquhGlqFwiJUKuidxtNnt/f388YzaH%0A1VprjjnXnGvOtffn/XqN1xpjzmc8z3fNMedcm+94vg/tsuavjIjHD3rMyh7Vz0sy8/fjxHUJJeEM%0AE5cdb71HBvX+ADgoM6PBdk2X/T664SZJkiRJkiRJ02tRzrxNfWVCW1I/HAVsUtseB6yamY/JzHdk%0A5l/HtL+ttv/IHsZrlWt+cDrKjQNUyeUHx4y/OGrNwn5pRCxLO7F9Smb2fWb6BA4CHqL8jTpw0INF%0AxAbAltXheLOzGfPcVhHxuHGeb72vV4qIOeM8D0BmfnRsArr7qPsrM69vsg07TkmSJEmSJEnSkseE%0AtqR+uCUzL61tV2bm7ZO0v7i2/+RuBoqIR9FOgl88WdsBaI23dkQsrkntbwHzgZWANwLbV49PR7lx%0AADLzKuCE6vClEbHpgIfco7Z/eL18/phS+ofV2o03S7v1/pgFbDaoYCVJkiRJkiRJWpKY0JY0DL8A%0AFlX7O0VEN99FO9f2z+lfSI2cXdvfaZrHnhbVjPdTq8PDKGtZ3wT8ZJpD+QhlRnxQZmwPREQE8Ooe%0ATn11dW5d/f2xY+9RSZIkSZIkSZL+adjlwy05PnQmtCVNu8z8B/Dd6nBdyjrNHUXEbGDv2kPH9zm0%0ATo6r7b+9imdx1JqNvWz188TMXDidAVRrQB9bHe4aEZsPaKhnAY+p9j8LvLLD9umq7TzgGWP6Ogm4%0Av9p/Q0TMHVDMkiRJkiRJkiQtMUxoSxqWw4HWbUr/HRGrNzjnvUCr/PQPM3NaS45n5qXAadXhk4D9%0Am54bEdtGxPoDCaz/zgSuAx6otmkrNz7GIdX4AAcPaIxW6fCFwEcz8+uTbcBHaa+l/rCy45l5C/Cl%0A6vDRwCcHFLMkSZIkSZIkSUsME9qShiIzfwkcUR2uC/w4IuaN1zaKdwKHVg/dTlnfeRjeBPyt2v9I%0ARBwcEXMmahwRy0fEAZSS3StNR4BTlZkLM/MxmblstU33WuWtOK4Hvlgd7gQ8oZ/9R8RywG7V4TlV%0AQrpTTLcDP60OXzLOLOz9gT9U+3tHxBcjYsUOcazSRdiSJEmSJEmSJAEQEY+JiE9GxOURcW9E/CMi%0Azo+Ifav/B97PsbaMiCOrse6KiHsi4qqIOD0i9omINfo5Xt1Sg+pYkhp4PyWZ/VJgM+CyiDge+CFw%0AA7AcZUb2HsAW1Tl3AS/OzOsa9P+SiLi1U6PMPK5pwJl5c0S8EPgesBbwX8DuEXEiZW3wW4A5wDrA%0AsykJ04F9iS8BDgVeD8wFmszi78ZuwArV/sldnHcysAOwIrAr8H+tJzLz3oh4EXA6sBHwBmC3iPg6%0AZY3tG4B7qnEfCzyT8v5vua/D2GtGxBMbxDg/M69q9utIkiRJkiRJ0uhK16QeV0TsBPwvD59Mtxwl%0An7IF8PqIeEFm/mWK4ywDfA54HRBjnn5stb0A+Atw6lTGmogJbUlDk5kLIuIVwKXA+yhftG+ptvGc%0AD7w+M3/fcIhPNGx3XMN2AGTmbyLi/wGfp8wcngd8YJJT7q1iubybcfTPGwiOBN4zgO5bJcMT+HYX%0A550CHAXMrvr4v/qTmfmXiNgK+BTlZoxVKWu/783E7qSs4f3xDmNP9vmou5hSFl+SJEmSJEmStJiJ%0AiM2Ab1DyKvcAHwN+Rpkc9grKZKsNgdMjYovMvKfHceZQ/p/486uHzgFOoOQ7HgLWo0xYfOm4HfSJ%0ACW1JQ5WZi4CDI+IY4NWUL8XHUWY1zwduBn5JSTienpkjcStWZl4LvDAitqDM9H0WZd3k1YAFlJna%0Av6OsR31SZt41rFgXA4cBbwaW71eHEdGaQQ9wXmbe2PTczLw1In5OuebPjYhHZubNY9rcSbn77RDg%0A5dVYG1BmmS9NSWDfAPyGUsL81MycP8VfS5IkSZIkSZK0ZDiCksx+CHheZp5Xe+6nEfFn4HBKJdF9%0AgIN7HOdDtJPZ+2bmp8Y8/2tKYv2DEbF0j2N0FCOSG5IkSSPuqY/a1n80aMpWmL3MsEMYefEvlZs0%0A1sJcNOwQRt5PLv7SsEMYec990huHHcLIu+7+fww7hJH2UD407BBG3lz/7nd094OdVh3SmsusPOwQ%0ARl6E/37sxH8/qh8uv/2vww5h5D1hlfWGHcLIu/DmX/il3YM799h+xv1/yZWO/8nArnU10e786vDo%0AzHzzOG1mUarjPh64HVgrMx/scpzHAn+kTNI6LjP3mlLgUzBrWANLkiRJkiRJkiRJkrqya23/K+M1%0AqKrjnlAdrgJs18M4b6Qks5PeZ3j3hQltSZIkSZIkSZIkSZoZtq1+3gv8dpJ2Z9f2t+lhnNa62L/J%0AzKuhzPyOiHUjYv2ImNtDnz0xoS1JkiRJkiRJkiRJM8Pjq59XZk66FtIfxzmnkYhYA3hsdXheRKwY%0AEUcAtwLXAX8B7oqIsyNip2767sVSgx5AktRfEbEmsGYPpy7IzCv6Hc8wRcQ6lHIp3bq3dUeZJEmS%0AJEmSJGmELRp2AN2LiHWbtMvM67vsd1lg9epw0nMz8/aIuBdYHnh0N+MAG9f25wO/A/5tTJulgGcA%0Az4iI/87MfbocozET2pI08+wNHNDDedcC8/obytAdAuzRw3ln09uaIZIkSZIkSZIkdXJdw3bRZb+P%0AqO3f06B9K6G9QpfjrFrbfxewDPBLYH/gAmBZ4PnAJ4FHAe+OiCsy8wtdjtOIJcclSZIkSZIkSZIk%0AafQtW9tf0KD9A9XPbte7Xr62vwxlre7tM/PnmTk/M2/PzBOBZ1KS5gAHD2pdbWdoS9IMk5kHAgcO%0AOYyRkJl7AnsOOQxJkiRJkiRJ0oDkohx2CL3otsR3U/fX9uc0aL9M9XP+FMYB+GBmjn2MzPxzRBwF%0A7AusATwH+G6XY3VkQluSJEmSJEmSJEmS+qTbtbG7cHdtv0kZ8dZM6yblyScaZwHws0nankFJaANs%0AwQAS2pYclyRJkiRJkiRJkqQRV82SvrU6XHeythGxCu2EdtM1vVvq7f+WmZOVN6+3XbPLcRoxoS1J%0AkiRJkiRJkiRJM8Pl1c9/j4jJqnFvNM45Tf0ZeLDan92hbf35h7ocpxET2pIkSZIkSZIkSZJG06Kc%0AedtgnVv9XB54yiTtnlnb/0U3A2Tmg8B51eFaEbH8JM3/rbZ/QzfjNGVCW5IkSZIkSZIkSZJmhlNr%0A+3uN1yAiZgGvqQ7vYPI1sCdycvVzNrDLJO1eXNs/p4dxOjKhLUmSJEmSJEmSJEkzQGaeTztx/LqI%0AeNo4zd4DPL7a/59qxvU/RcR2EZHVdtwEQ30ZuKXaPzQi1hrbICK2A3avDi+ly5ngTZnQliRJkiRJ%0AkiRJkqSZ453AfGAp4MyI2D8itoqIZ0XE0cDhVbsrgE/1MkBm3gO8A0hgPeCCiNg7Ip4aEdtExCHA%0A9ykzuB8C3pyZA6m3PtlC4ZIkSf+03Kw5ww5Bi4G7Ft4/7BBG3lw/ax3NJoYdwsh77pPeOOwQRt6P%0ALvrisEMYeVtvOm7lOlWW9/u6oznh/3bq5Ia4fdghjLzZ4XycTmb5GnXk+6iz8N/YHW235hOHHcLI%0Au33hfcMOQYurRcMOYPRk5oUR8XLga8CKwKHjNLsC2Ckz757COCdFxOrAp4FHA58fp9k9wKszcyCz%0As8EZ2pIkSZIkSZIkSZI0o2Tmd4FNgf+mJK/vo6yX/RvgfcCTM/PKPozzeWBz4CjgSsrM8HuASygz%0AwTfIzO9MdZzJeKusJEmSJEmSJEmSJM0wmXktsE+1dXPeWdC8PEdmXgbs3VVwfWRCW5IkSZIkSZIk%0ASdJIykUDWZZZM4glxyVJkiRJkiRJkiRJI8mEtiRJkiRJkiRJkiRpJJnQliRJkiRJkiRJkiSNJNfQ%0AliRJkiRJkiRJkjSaFg07AA2bM7QlSZIkSZIkSZIkSSPJhLYkSZIkSZIkSZIkaSRZclySJEmSJEmS%0AJEnSSMpFOewQNGTO0JYkSZIkSZIkSZIkjSQT2pIkSZIkSZIkSZKkkWRCW5IkSZIkSZIkSZI0klxD%0AW5IkSZIkSZIkSdJoWjTsADRsztCWJEmSJEmSJEmSJI0kE9qSJEmSJEmSJEmSpJE00IR2RGwXETnB%0ANj8irouI70XE6yNi2Qb9PSoi9o2In1bn3h8R/4iIyyPimIh4QcO4jqvFMa/L32le7dzjGp7zlIg4%0ANCLOi4gbIuKBiLgrIq6KiG9FxJsiYuVa+5WqdhkRN0fEqg3H+WAttn27+b0m6K/+OmVEHNvwvFeN%0AOe+aBv3PG+f5Pcf08/EGY5812Zi9qvU7drsvIm6KiMsi4qSIeG9EbNCwz7G/X327NyKuiYjvRMRr%0AImJOg/5a555Ve2ydiFhYPX52D7/3OdW5D0XEI8d7PSY478Axv8+bG4x1zdj4O7SfFxH7RcQPI+Lq%0AiLi7+mzdEhEXRMQXImLXJt8t3epw7Sba3jWmj3fUnjuowZhrR8QdVfu/RMRyY56f6D26MCJuj4gL%0AI+KzEbHJJGNc08XvkxFxxzh9dPrevz4ifhARe0fECg1+71ZM10zw/NjvqSbbk8bpp/78tZ0+c2Pe%0AA9s1+D0DSGWjAAAgAElEQVSWjohXRMTxUf5m3RYRD0bErRHx24g4KiKeExHj/l3ux7WRJEmSJEmS%0ApJkoF828Tf01zBnaywLrAjsBXwIuigkSgVF8APgz8AngWdW5ywCrABsBrwNOj5I0fsI0xN9RRDw6%0AIk4FfgPsD2wFrA3MAR4BPBbYDfgCcGNEHBIRczPzTuAtVTdrAf/dYKwNgf+qDi9ock4PXhIRcxu0%0A230AYwO8LSLWHFDfvZoLPBLYGHgZcDjwx4j4SURsNoV+lwPWA3YGjgcuiIjHdNtJZt4A/LQ63Da6%0AuIGjart1dfijzLy52/FrPhgRy0zh/H+KiBUj4mjgCuAwYAdgHrAC5bO1BvBU4E3AKcBNURLsy43f%0A49B8Djiv2t8/Ip7Yof2RwErV/hsz876G48wCVgaeBLyN8l3bMYE+IMsC6wA7Ap8HLp3i52RQHgO8%0AoV+dRcQuwB+B/wNeQ/mbtSqwFLAasDnwZuBHwOURsVO/xpYkSZIkSZIkaaZbahrHOoqSkGlZjpJg%0AeRfweGBD4IcR8YTMnN9qFBFLAycAr6geuq86/iFwA7A8sAklSbAFJWl8bkTsnJnnDPQ3mkREPBk4%0AHXhU9dC1lGTGL4C/URJv6wLPAf6DktT4APBN4KLMPC0iTgJeDrwmIk7MzDMmGCuAYygJ/geB12Xm%0Awj7/SvcDK1ISrCdN1CjKLN7n1M7p5+zY5YH3A/v0sc9e1Ge4LkVJFq5Lee/tRklwPxs4PyLenplf%0AbNDnh4Dv1I4fCTwR2I/yHtoUOC0intLDtT2Bck0CeBVwSMPzXl2d0+pjKtalJJg/M5VOqiT76ZQb%0ACADuoLwfzwauB+4FVgf+HXgu8HzK9TmA8p3xq6mMP4Gx124iN9UPMnNRRLweuJDyfXBMRDw981/v%0A3YqIlwO7VIdfzswfdxir/h6dRXkP7Uy5BrOBD0fETZn5hQnOv5Fyo0Annd6LY7/3V6d81+8DbEC5%0AaeMHEbFhZt7dYLxOdqDE3smVDdp8ICKOzcz7pxJQROxP+cy1Pks/prxf/kB5/65KeU1eRHnPblC1%0AP32CLvt1bSRJkiRJkiRJmhGmM6F9S2ZeOuax8yPiq8BZwJbA+pSZ1p+rtTmUdjL7YuA/MvPqMf2c%0AHRGfB94JfJqSwDo1IjbLzOv7+2t0Vs0iriezDwUOzswHxml+UkTsA+xLSWjXvR3YnpIEOjoinpiZ%0A94zTx97ANq2xMvP3U/0dxnEaZQby7kyS0Ab+k5IwuxG4Cti2T+PfSnkd3hIRn8jMmzqdMCjjvI9b%0AvhYR76G8Dw+hJCmPiogbM/N7Hbq9YUy/lwI/jogvU2bxbgxsBuwKnNxlyN+mJBVXoFy/bhLaAHcB%0Ap3Y5Zl3r2u0fEV+q37DSjWqG9XdpJ7OPB96VmeOVVj4TOLK6wWI/4B29jNnQ2GvXWGb+ISIOBQ4E%0A/h8lziPqbSJiNdo3AtxM+a7o1O/YeC4BzoiIn9B+/xxUXY/xEp8P9vo7jTHe9/5ZEfEV4AeUGz8e%0ABbwR+FQfxrsiM6+ZYh+t9+valEoZPVe7iIjdKd//AH8HXp6ZPxun6Y+Bz0cpB38E5QanifTr2kiS%0AJEmSJEmSNCMMs+Q4AFVy64O1h57f2omIrYD3VIfXA88ZJ5nd6icz8wjaSeFVgaP7H3EjR9NOZh+Y%0AmR+cIJkNQGbenZkHUJLXd9Ye/ztlBjuUmYwfG3tuRDy69vhltJMn/daaobtDh7LfrXLjJwL9XCXg%0A8Ornsvxr4n9kZOYDmXk47WTwLOBL0eM6zpl5F1BfO/y5PfRxL+0k5oYRsUWncyJiS8qsUYBv9ZqE%0ArrSu3SMpN1/06mOUWesAx2bmnhMks/8pM2/OzH2AZ1ASiqPoY5TPLsBHxykLfwTQ+sy9NTNv73Wg%0AzPw2pUoEVZ+b99rXVGTmAkoSv6Xr9/UAfZ9yQwnA+3otVR8Ra1NmqEOpLLLdBMnsf6puRnou8Mle%0AxpQkSZIkSZKkxdKiGbipr4ae0K7UywCvV9t/H+0yre/OzFsb9PUJymxEgBdExKZ9iK+xav3uVmng%0Ai4GPNj03M38+NmGfmf9Lu/TsWyNi6zGnHUVZj3sR8NoqUTQIZwC3UGb1v2K8BtUawE+qDr/a5/Ev%0AAFqznN9YJfJHVmaeRCkfDyWRu9cUuvtdbb/X37teMrzJGuf1NlMtN/4t2p/J90XECt12UN1E0VrT%0A+EbKLPjGMvOXmXlVt+NOh+oz+zrKZ3h5ajfiRMSOtG+O+HaVkJ6qib5vp1s/3teDkLST7WtR1h3v%0Axbsp1xPggMz8Q6PBMxdl5td6HFOSJEmSJEmSpMXOqCS0H6rtzwaIiFUoa75CmZ3dKJFTlc/9fO2h%0APfsQXzf2op2E/2yf1rJ+M6XscwDHRsQyABHxn8BOVZsjMvP8Pow1rsx8CPh6dThRQvQ11c9LMvOS%0ACdpMxYcpyaY5lHWLR129VPF/TKGf+nvooQlbTe5nwF+r/VdExITLDVTr1rduWrgW+HmPY7YkZQ1r%0AgDUopfS79XJgbrX/pWrW+WIjM38NfLY6fF5E7FEl/lvJ7TuAt/ZpuH/5vh2SfryvB+XbwEXV/n4R%0A8YhuTo6IAPaoDu8FvtjH2CRJkiRJkiRJWqKMSkK7Pov6xurn1rTjOz0zu5mgf1ptv19rODf1zNp+%0Ap3WTG6nWAd+vOtwQOCAiVgf+p3rsKuC/+jFWB61Z10+NiI3qT0TELMr62fV2fZWZFwKnVId7RcT6%0Agxinj34N3F3tP22yJHIHG9f2r+mlg8xMoDXrcw1gx0ma70hZQxjgq9W5U5KZpwK/rQ73jYgVu+yi%0A/rn6/lTjGVEfpH19P01JZj+mOn5PZt7cp3HG+74dhim/rweles9/uDpcjS4rAlB+tzWq/XOqpQMk%0ASZIkSZIkST3IRTNvU3/1mmDrt/qayGdVPzerPVYvTdtRZt4cETdR1rHerFP7PmuNd2Nm/q2P/X6R%0AMmt2O+C9wNMpSccE3pCZ9/VxrHFl5m8i4nLg8ZRZ2vW1z58NrEMpm3ziAMM4ANgVWJqSxH/tAMea%0AksxcFBEXA9sAK1Dej9d100dEzKaULm751hRCOoH2Z213Jr7hoj4Dv583J3yYUj5/Vcra8Ad3cW4r%0ACbuIUsp/lKxTldufVGZe2uH5eyPiTZTy/qvSvkHkJ5n55amHCRHxVOB51eF9lFL+41m6ye8E3JKZ%0At/QYzr61/am8r+s2aFDS/t6xSzuMJzO/GxHnA1sC+0TEZzPzzoZx9Pz3q4GBXJuIWLdJu23XfnbT%0ALiVJkiRJkiRJ6ouhJbQjYi5lveX9gRdVD98FfKHaX73WvJeZiX+jJBCXjohHZObdnU6YqmrW6dK1%0A8fsmMzMi3kBZi3gu7RmrX8rMn/VzrA6+ChwKvCoiPlSbvdtKgv4kMwc26zMzL42Ib1JKUL8mIj6W%0AmX8e1Hh9cFttfxUaJrQjYi1KEvdgYKvq4ZMz85xeA8nMP9USdDtHxEpjE3QRsRLtz+OvMvOKXscb%0AZ/zvR8SvKL9PK0F4e8PTW98Hd2XmAxM1iog1KOsej6dRIrMHH622TqJTg8w8MyJOory/oSSd3ziF%0A2FrVEx4J7AIcQrvM+Gcy8/4JTlsb+H2D7g+ivd50k1hWo9wQ8wHg+dXD59FezmCqzmjQ5mzKjUFN%0AHAD8gPLZ3Yd26fxO6n+/+vq3gAFdG7q82UaSJEmSJEmSpOkynSXHD4iIbG2URM0veXgye7fM/Ht1%0AXF+ztJf1cuvndFveuFdTjXlSmXklDy8tfgNltvZ0+hplVvh6VOXcI2I54MXV8wMpNz7GgZT1d2fT%0APME0LPfU9idbh/crYz4fNwNnUpK/9wOfAV7Zh3iOr34uC7xknOdfWj0HZUZ3v7XKOK8EvKeL81qv%0A3T2TtoI3UZJ9421f6WK8oahu9HlK7aF7Ketnd9tP/b20kPJdcSQlMQtlWYYPT3R+H4393r8VOIeS%0AzH6I8n2yY2Y+OA2xdC0zfwj8ojp8V0Ss2vDUgf4tkCRJkiRJkiRpSTIKa2hfB3wW2CQzf1x7vD6j%0AulMJ2fHUz5mu9UvrMS8/oDFOru3/eLrXZs3M62iXhW/Nyn4x5fW+F/j2NMTwR9plzV8ZEY8f9JhT%0AUE9s9Xqtfgt8qk9Jv68DC6r93cd5vvXYAuCkPoz3MJn5I0pCE+Cd1YzdJlqfrUF9rqZir8yMTlvD%0Avg4C/r12vAbwyT7FeT9ldvKrMnOXDu+na5v8Tpl54BTiuQI4vM/fYes3iHm7LvtsJf5XpPkNRIP8%0AWzCoa/PohpskSZIkSZIkTa9FM3BTX01nQvsoYJPa9jhg1cx8TGa+IzP/OqZ9vVTzI3sYr1V2+MHp%0AKDcOUCVmWkmiicoeLw5as7BfGhHL0k6CnpKZ0zUb8SDKDM9ZdFdWd7rVSw//Y5J2H6L92dicsk74%0A/1Fmw28NnF2V056SzPwHZR1rgGdExHqt56r9bavD06u2g9CqMrACsF/Dc1rfBytFxJyJGmXmR3tM%0AJA9dRGxOKWsN8GPa12mviOh24eL6d+3GlETkIzJzu8wc5Br3Y9W/958M7AQcTfme3Bg4KyI2nMZ4%0AupaZP6V9E8/bG34Ob63tz4i/BZl5fZNt2HFKkiRJkiRJkpY805nQviUzL61tV3ZYP/fi2v6Tuxko%0AIh5FOwl+8WRtB6A13trVOsiLo28B8yllo98IbF89Ph3lxgHIzKtol8R+aURsOl1jN1WtXdyK6y4m%0AXwv+htpn48LM/E5m/ifw1ur5ecAxfQqt9boF8Kra46+mvc7zIMqNA5CZZwM/rQ7f1vBz0vpczQI2%0AG0hgQxQRSwHHUsro30cpnf4W2iXWj65uHmlkzHft5VUy8qG+B95Z/Xv/osz8fma+GfgPyj1qqwIn%0ARsTsybsZutZNGMsD72vQvv53Z/P+hyNJkiRJkiRJ0pJjFEqOT+QXtCfl71QlB5vaubZ/zoStBuPs%0A2v5O0zz2tKhmvJ9aHR5GScLdBPxkmkP5CGWmZ1BmbI+ap9EufX9eZi7stoPMPAr4fnW4c0RsP1n7%0Ahk6nPYO0Xnb81dXP22jPDh6UVoJwOeD9DdrXP1c79j+codsPeFK1/+HM/EtV3v+D1WP/zvSseT0t%0AMvN04AvV4ebAnsOLprPMPBf4UXW4d0R0qhryB9qfsW0jYsWBBSdJkiRJkiRJi7lcNPM29dfIJrSr%0AcsffrQ7XpazT3FE102/v2kPH9zm0To6r7b99Bsw87FVrNnZr1uiJvSRspyIzr6HMagXYtSrZPEre%0AVds/ZQr9vI9SehzgkCn0A0C1dvLXq8ONIuKpEbEFsFH12Nf7tF73ZDH8EvhhdfjmiFi7wyknUdaA%0ABnhDRMwdWHDTLCI2oJ3g/y1wRO3pzwG/rvbfGxGbTGdsA3YQ0Fqi4IDJSsmPiNY1mgvsP1nDzEza%0AfwuWB14/uLAkSZIkSZIkSVq8jWxCu3I47UTef0fE6pM1rryXdpnnH2bmtJYcz8xLgdOqwyfRIfFR%0AFxHbRsT6Awms/84ErgMeqLZpKzc+xiHV+AAHDymGfxERrwBeUh3exMNvdOhK9Z5qJcT/X0Q8d2rR%0AAQ8vKb47D5+pPbBy42O0ZhwvC3xgsoaZeQvwperw0cAnBxjXtImIoJSSX5ayJvzr6jeGZOYiSjL0%0AQWAp4Jguq1WMrOqaHl0dPhrYY4jhdJSZv6ZdueBNlButJnMEpXw8wMERsdFkjVsiYlZEvLpzS0mS%0AJEmSJEmSlgwjnRipZnG2ZiuuC/w4IuaN1zaKdwKHVg/dTlnfeRjeBPyt2v9IRBw82ezDiFg+Ig6g%0AlOxeaToCnKrMXJiZj8nMZattutcqb8VxPfDF6nAn4AnDiKMlIpaJiPfSTvAvoiQpH5jktCY+Wtv/%0A0BT7IjMvoJRFBnhFtQH8KTPPn2r/XcTQqsLwBmCVDqfsTzvmvSPii51KOUdEpz6H7S3AttX+J8b7%0AHFU3NBxeHW4JvG2aYpsOn6A98/79M6CiResmjGWAd07WMDNvoH2tlgfOjohnTnZORGwMnAHsO8U4%0AJUmSJEmSJElabCw17AAaeD8lmf1SYDPgsog4nlKu+AbKGrybUmb3bVGdcxfw4moN2k5eEhG3dmqU%0Amcc1DTgzb46IFwLfA9ailKrdPSJOpKwNfgswB1gHeDawG7BG0/71Lw6lzGKdCzSZxT8lEfHE2uFs%0AYGXKe3Qryqzs1vq6DwBvzcwfTHXMzLwwIk6nJO2fERHbZuZU14f/KvAxYM3aY9M1O7vlw8ALKZ+H%0ASUtOZ+a9EfEiyizZjShJ8N0i4uuUNbZvAO6hrFv+WOCZlO+NlvsYjHXGvCcmcldm/rV1EBHrAh+v%0ADv/M5BUGPkJ5b20IHBIRpzT8fuvV0g1/J4ArM/P+zs3+VfVdeSzwVso1+0+mVu1hg4hYoXMzbsrM%0A27rtPDN/FxGnArvS4LsmM79SXeeDKZ+zsyLiTOA7wOXAHcCqwAaUz/aOlO+UyW4QmpZrI0mSJEmS%0AJEmjwjWpNfIJ7cxcUJVvvpSylvBylFmNb5nglPOB12fm7xsO8YmG7Y5r2A6AzPxNRPw/4POURMU8%0AJi+rfG8Vy+XdjKN/JsWOBN4zTUN2em8l8FNgn8y8pI/jfoTyXoIyS3uHKfb3NUrJ9lalhqwemzaZ%0AeVFEfJtyU0eT9n+JiK2AT1FuYlkV2LvaJnIn8FnayeN++ygPn0E/ke9QEqEtXwAeQXnd3zBZ4jEz%0AH4iINwJnURL2RwIv6jXgBtam8/u85cnARVMY6zDKzQlzgA9ExP9WpdZ7cUbDdu/m4WuVd+MAYBcg%0AmjTOzI9ExGWU9+w84HnVNpHLgP0meX46r40kSZIkSZIkSUM30iXHWzJzUWYeDDyOktQ+izIbcwEl%0AWfUn4CuUBM9WXSSzByozr83MF1LKBB9GSbbfRIn7HuAvwLcopdHXzsyD+lCaekl1GOWmgOl2P6W8%0A/OXANyhruG+Ymc/pczK7tYbvj6rD50XEllPs73pK4r3lrPoM4ml0AKU0eyOZeWdmvp4yq3V/ymty%0ALeX6LwD+TkniHUOZ8fuozPyvzBzG+2NcEfFK2jcnHJOZZ3c6JzN/TvmdAF4YES8bVHzTqZppfnx1%0AuBENb24Ylupz/c0uz/k2ZXb9qyg3jfyJsizGQ8A/gN9RblLYHtgkM8/sZ8ySJEmSJEmSJM1kkZnD%0AjkGSJM0Az1hne//RoCm7Z5H37nUyd9akq3AImN2sUMYSbVb4GnXyo4u+OOwQRt7Wm+417BBG2vJ+%0AX3c0J0a+MODQ3bDg9mGHMPKWnbX0sEMYebNiRsxZGqrE/5ztJPw3dkcrz5477BBG3u0LB7Xq4+Lj%0Aght/7oetB3971jNn3Bf5Wj8722vdR/5rR5IkSZIkSZIkSZI0kkxoS5IkSZIkSZIkSZJGkgltSZIk%0ASZIkSZIkSdJIcjGjxVRErAms2cOpCzLzin7HM0wRsQ6wSg+n3puZV/c7Hg1XRCwPrN/j6X/KzAf7%0AGY8kSZIkSZIkSZpEuhz1ks6E9uJrb+CAHs67FpjX31CG7hBgjx7OOxvYrr+haARsAfysx3PXB67p%0AXyiSJEmSJEmSJEmajCXHJUmSJEmSJEmSJEkjyRnai6nMPBA4cMhhjITM3BPYc8hhaERk5lmA9Ukk%0ASZIkSZIkSZJmABPakiRJkiRJkiRJkkZSLhp2BBo2S45LkiRJkiRJkiRJkkaSCW1JkiRJkiRJkiRJ%0A0kiy5LgkSZIkSZIkSZKkkZSLYtghaMicoS1JkiRJkiRJkiRJGkkmtCVJkiRJkiRJkiRJI8mEtiRJ%0AkiRJkiRJkiRpJLmGtiRJkqbN7PB+yk6um//3YYcw8labs+KwQxh5dz00f9ghjLytN91r2CGMvF9c%0A8pVhhzDSNtxot2GHMPIu+/SOww5h5O3ywQuHHcLIu2r+LcMOYeSts8wqww5h5C3IhcMOYeRFuD5t%0AJzcuuGPYIYy8teesPOwQtJjKRcOOQMPm/1GUJEmSJEmSJEmSJI0kE9qSJEmSJEmSJEmSpJFkyXFJ%0AkiRJkiRJkiRJIynTZRGWdM7QliRJkiRJkiRJkiSNJBPakiRJkiRJkiRJkqSRZEJbkiRJkiRJkiRJ%0AkjSSXENbkiRJkiRJkiRJ0kjKRcOOQMPmDG1JkiRJkiRJkiRJ0kgyoS1JkiRJkiRJkiRJGkmWHJck%0ASZIkSZIkSZI0knJRDDsEDZkztCVJkiRJkiRJkiRJI8mEtiRJkiRJkiRJkiRpJJnQliRJkiRJkiRJ%0AkiSNJNfQliRJkiRJkiRJkjSSMocdgYbNGdqSJEmSJEmSJEmSpJFkQluSJEmSJEmSJEmSNJJMaGsg%0AIuLoiMhqe1aX525fO/dz1WPb1R5ruh0xTt/H1Z6f1zCea6r210zwfFd9RsTyEfHaiDgpIq6IiNsj%0AYkFE3BIR50XEpyNiq0nOb411VpP4x5x7YA+v467djtMg9qbbReP0seeYNh9vMO5Zk13DcdqvGRFv%0Aj4hTI+LKiLijuka3RsRFEfHliHhVRDxikj7m1WI8boI219Ta3B0Ra3SIq/452LPDmE23U5u8Jk2M%0A+SzUt0URcWdEXBYRx0TE1l30uU1E/E9EXBwRf4+IByLixoj4ZUQcEBGP63D+96sYFkbEyh3anlKL%0A+YQObdea6DXs1+dszPujvj0UEbdFxPkR8amI2GiyWCVJkiRJkiRpJstFMeM29ZcJbQ1KPRm0e5fn%0Avrq2/9U+xDIyIuL1wFXAscDLgMcBKwNLA2sAWwHvBs6rklVPH1asM8jbImLNfnQUEXMi4lDgL8Bn%0AgF2AfwNWolyj1YDNgL2ArwF/i4gjImK1Pgy/ArBfH/oZRQGsCGwMvA44t0psz57whIh1I+J7wDnA%0AO4BNgdWBOcCjgKcBBwKXVddgmQm6+nn1cxawTYc4688/o0PbbccZY7rMBlYFtgD2AX4fEftOcwyS%0AJEmSJEmSJE2LpYYdgBZPmfmLiLiKkgx8SUS8NTPndzovIuYCu1WHf8rMX4/T7CjgyAZh3No44AGL%0AiFnA54C3VA8tAk4DTgeuBO6iJLQ3oSRRt6Ekq/YD+jZDeozXAhc0aHftAMb+DSUp3EnH9wywPPB+%0ASmKvZxGxKnAq7UTl/cA3gJ8C11Cu0arAPOA5wAsoSdp3Ar8Cvj6V8StvjYhPZebNfejrO8CHGrS7%0Aqw9jjWcH4MZqPyjv7+dSXq+5lMT2rZRr9zAR8XjgTGDd6qE/AV+hvG9uB9YCnk15D61W9blZROyc%0AmXeP6a6ebN4W+N54wVZjrg5k9dB6EfHozLxugt+vaUK7H5+zGymvZ8sylO/WFwMvp/wt/0REXJ2Z%0AJzcYS5IkSZIkSZKkGcOEtgbpBOAg4BGUJG2ThN+uVXuYeHb2LZl56dTDm1Yfop3MvgrYLTMvHqfd%0AGcAnI2IbygzhQbp6iK/jvX0a+1ZKEvItEfGJzLypl06qGw5Oop2k/CHw2kn6O7YqX/12YP9exhyj%0A9XvMrfp7Zx/6vGPIn5MrMvOaMY/9NCK+Q0kALw28q7put7UaVGXcv0c7mf0pYP/MfHBMXz+IiMOB%0A/wO2B7YDjqEkeOsuAO4DlmPyWdeta38ZJQH/hKr9/07QvtXX3cCFk/Tbj8/Zg+P08VvgGxHxI8rv%0ADWXGugltSZIkSZIkSdJixZLjGqSv0p7t2LTseKtdUko6z3gRsTnw4erwZmCbCZLZ/5SZ5wJPB04c%0AcHgz3eHVz2WBD0yhn3dSZl1DuangRZ2S45l5R2Z+BHgKZZb9VFwGfL/af1NErDPF/kZWZv6KMvMd%0AykzjZ49pchjw2Gr/6Mzcd5xkdquvvwMvop1QfllEvHRMmweBVqWHp0TEchOE1kponwOcO+axh4mI%0AFSkl0AF+mZkLJ+hz4DLzWMpNMgBPjIhHDisWSZIkSZIkSRqEYa+H7Rraw2dCWwOTmVfTTgw9r9M6%0AxxGxFqUkMcDZmTmIUtfDsD9lzVuAtzctJ52Z92fmNzq3XKJdQLuE9Bsj4tHddhARc4DW+sP3A3tl%0A5kNNz8/MyzPzN92OO47WTQ/LAB/sQ3+j7Fe1/fVaO9V3xGurw5tpX5cJVUsZvKn20L+UMKddEnxp%0Ayjr142klr8+l/b010YzurWn//Zzu9bPHU58h3vVnQJIkSZIkSZKkUWZCW4N2QvVzKeCVHdq+knYZ%0A/BMmazhTRMRKwH9Uh38Fvj3EcBZXH6bM6J9DszWjx9oBWLvaP6nXsuVTlZm/pax7DfC6iFhvsvYz%0AXP2Ggdm1/VdQEvoAX87Me5p0lpkXAOdVh5tHxKZjmoxdR/thqhshWq93fYb24yNi9XGGrCe6RyGh%0AXZ8h3vhmDEmSJEmSJEmSZgIT2hq0bwDzq/1OZcdbz98HfGtgEU2vbWgn7L6fmYuGGcziKDMvBE6p%0ADveKiPW77OKZtf3vT9hqetST8/815FgGqZ5wvrG2X08Uf7fLPk+r7Y9NWp8HtMqWjzfrutX+r5l5%0AXbX29/UT9FV/7H7g/C7jHISNa/vXDCsISZIkSZIkSRqEzJm3qb+W6txE6l1m3hUR36HMvHxKRDw+%0AMy8f2y4iNgY2rw5Pzcy7J+l2zYh4YoPh/zTR2ruVDSJihQb9LN2gzUQ2q+3/bgr9DML6EXFrhzYL%0AMvOKAYy9fMNreH1m3tGg3QHArpRr9V+0y1Y3UU+uDvUaZeYlEfEt4KXAHhHxscy8qtN5E1i54Wt8%0AdWbe2+MYXatmnr+qOkzg7NrTrc/LIuCiLruuX7v6547MnB8RvwGeBmwVEUuP+W6or5/d8gvg5dVz%0ArRsmiIhlgadWh7/OzAUd4hro5ywingdsUh3+NDNv77GfdZu023btsUueS5IkSZIkSZI0WCa0NR1O%0AoCS0oczC/sA4beqztzuVG39LtXWyPpPPVjyjQR9TVS9X/LdpGK8bX27Q5lpg3gDGfirw+wbt9gKO%0A69QoMy+NiG9SEpCvqRLBf24YS/0a/X2iRlX5+InWJ+5n4v9AYDfK9/OHgT167GeXauvkWcBZPY7R%0ASDs4UGwAACAASURBVEQE5XV+HvBxYMXqqZMy86+1pq1rcWdm3t/lMPXP12rjPP9zSkJ7OeApPHwd%0A7/ES2udS3k9jZ3RvSbssepNy433/nEXEMsBjgZcA+1cP38f4361NXTeFcyVJkiRJkiRJGhhLjms6%0AnAm01iV+VZXc+qfquDVj8ybgx9MY26A9orY/bbNgl1AHUtYSnk2Zsd1U/RpNtmbziyhJ+PG2M7sJ%0AdDKZ+Qfg69XhqyJiw371Pc2ujoiMiKTMuL4F+BrQmgn8K+BNY85pXYtePiv1c1Yc5/lx19GOiFVp%0Al+w+t9amtf+kiKi/R+oJ7vrs8kFar/VaVq/n/cAfgIOBucDFwI6Z+etpikeSJEmSJEmSpGljQlsD%0Al5kLgROrw8fw8DWLAbajPfP1xKr9ZA7KzGiwXdOhn/Wb9EOZPdmreun05afQzyA8q8HvP29AY5/d%0A8Boe17TDzPwj7ffZKyPi8Q1PHcVrdBDt5PyBPfZxfMPX+Kx+Bd3Ag8AFwFuBbTPzrjHPt65Fk6UA%0AxqqfM7ZfKCXEW2vY15PS2wAB/IOSJG65BLiTcg2eXnu8lQx/kLI2dyeD/pwtAI7OzHM6tpzcoxtu%0AkiRJkiRJkjStclHMuE39ZUJb0+X42v7uY57rptz4TFNfO3etoUWx5DgIeIjy3XZgw3Nuq+2vMVGj%0AzPxan292mFBVvvyr1eHLIuIJgxhnwHagrO28CfAEYD3gEZm5ZWYemZkPjXNO61qsGBFzuxyv/vm6%0AbeyTmXknJUkNsHWtUkQrQf2LzMxa+0W0E9bbAkTEbErZcoDfZuZ9XcbYqxtpv5abUG4Cejfl/TcH%0AODIi3juVATLz+ibbFH8PSZIkSZIkSZK6ZkJb0yIzf08piwvwklayqvq5W/X4xZl5yXjnz2AX1/Y3%0AH1oUS4jMvIr2TREvjYhNG5w2qtfoYMos4FmURP1Mc0VmXlptf8jMv2bmAx3OaV2LWcBmXY5Xv3YX%0AT9CmVXZ8FUpiGMZfP7ulVXa8NaP7ybTLojdZP7tfHqy9lpdm5tmZeUQVzx+rNodGxBbTGJMkSZIk%0ASZIkSdPChLamU2uW9orAztX+LrTXu13cZmdDSYi1Sqg/PyL8zA3eRyiJ4KBZIri+DvKOA4moB5l5%0ANXBcdfjiiHjSEMOZLvUk8c4Tthpfvf1E5bcfto52RCxHOxF+7jjtW49tGRHLUFt7m+lNaI8rM28H%0A9gASWAr49HAjkiRJkiRJkiSp/0yuaTqdSCkHDe0y462f9XW2FxtVmeNTqsP1gF2HGM4SoVo7/djq%0AcNeI6DTr+kzgpmr/FRGx5qBi68FHKWskN03Oz3RfB1qzuPeKiEZraVczk7eqDi+cpNJDPQn9DEr5%0A8KWB+cBvx2l/PuX1XwbYknZCexHjJ8CnXWaeD5xcHW4TESNzU4YkSZIkSZIk9UNmzLhN/WVCW9Mm%0AM/9GSR4C7BARTwSeVx2fmZk3Dyeygfs4JQEG8NmmCdOIWCYiXja4sBZrh9BOjB48WcOqDPYnq8Pl%0AgGNHZSZ9Zv4V+FJ1uDOwWJeUrr4jWpUcHgl8otM51bIFR9ceOmyS/v9Ou0T3trQT1Odn5oJx2s8H%0AflcdPgPYptq/pLpZZVR8hDJLG+BDwwxEkiRJkiRJkqR+G4mkjZYorWTVUpTZmEtVx4tjuXEAMvO3%0AlJm2AGsD50bEJpOcQkQ8Dfgl8J8DDm+xlJnXA1+sDncCntDhlP8BflbtvxA4pdONB1W56mWmEmdD%0AhwL3V/v7TcN4w7YfcHW1/+aI+ERELD1ew4hYHTiNspY0wMmZeVKH/luztB9Fu0LERCXKoT0T+7XA%0AGmP6GAnVjPTTqsOtI+JZw4xHkiRJkiRJkqR+WqpzE6mvTgPuAFamnWS8C/hOF32sWc3u7mR+Zl7V%0AZXyDchBlxukbgccBF0XEqcDpwJXA3ZRk2RMpM3GfWZ133SR9PjIi9mww9pWZOV555PUj4tYG5986%0AgNnzyze8hgB/yMxFnZv9i0OB1wNzgdUna5iZC6vZ8KdRylDvDDwnIk4CfgpcS3mfzgXmAU8HXg60%0Akt739RBfI5l5Y0R8AXgXHX6PMVZu+BovzMzLe4uu/zLzzojYGTiDcgPIvsCLIuLLwAXAnZTX/dmU%0AJPNq1ak/B17XYIifUz6HAI+tfk5WPvzcKobH1h7rJqE9XZ+zjwK7VPsfon2DhiRJkiRJkiTNaD1l%0ACLRYMaGtaZWZ90fEN4E31B7+ZlXat6m3VFsnFwNP6ia+QakSsm+KiAspJbDXAF5cbRP5JaV09kQ2%0ABL7SYPjjGT9h9+UG50KZvfyuhm2beirw+4ZtV6HcBNGVzLw5Io4E3tOw/a0RsR0lMfg2Svnxvapt%0AIvMp1+CAbuPr0scpSdjlujhnF9oJzsncSbnBZGRk5qVVlYKjgR0p7/WJSok/BHwBeG9m3j9Bm7qx%0AyeiFlM/aRM6llPOuL3rSTUJ7Wj5nmfmbiPgh5fV6dkQ8LTPP67U/SZIkSZIkSZJGhSXHNQzHjzle%0AbMuNj5WZX6DM9HwD8C3gKsrM3weBvwO/Aj4NbJmZW2fmBcOKdTFxGHBv08aZuSAz9wPWpyQXvwv8%0AhfY1ug24DPgq5Ro+KjPfmplNZuD2rFpb+nODHGPUZOZfM/P5lLWrPwdcCvyDch3+BvyacnPIEzLz%0A7Q2T2WTmdcA1tYcuycy7J2l/G+11twH+WK3FPYo+Utt3LW1JkiRJkiRJ0mIhMnPYMUiSpBngGets%0A7z8aNGXz88FhhzDy/nb/7cMOYeStNmfFYYcw8u56qJsCSEum1eY8YtghjLxfXNKkINSSa8ONdht2%0ACCPvsk/vOOwQRt4uH7xw2CGMvKvm3zLsEEbeOsusMuwQRt6CXDjsEEZeRHRutIS7239jd7T2nJEq%0ABDmSzrzuh37YenDlxjvMuP8v+e9/OMNr3UeWHJckSZIkSZIkSZI0khalueElnSXHJUmSJEmSJEmS%0AJEkjyYS2JEmSJEmSJEmSJGkkWXJcUiMRsQEwp4dTb8lMF7wacRGxJrBmD6cuyMwr+h2PJEmSJEmS%0AJEkAacnxJZ4JbUlNnQms18N5BwEH9jcUDcDewAE9nHctMK+/oUiSJEmSJEmSJBWWHJckSZIkSZIk%0ASZIkjSRnaEtqJDPnDTsGDU5mHogz6SVJkiRJkiRJ0ogxoS1JkiRJkiRJkiRpJOUi19Be0llyXJIk%0ASZIkSZIkSZI0kkxoS5IkSZIkSZIkSZJGkiXHJUmSJEmSJEmSJI2kzGFHoGFzhrYkSZIkSZIkSZIk%0AaSSZ0JYkSZIkSZIkSZIkjSQT2pIkSZIkSZIkSZKkkeQa2pIkqZFVZs8ddghaDNz2wD3DDmHk7bDi%0ARsMOYeSt5H/GdPTNuy8bdggjb/lZc4YdwsjbcKPdhh3CyPvTH08edggjbetN9xp2CCPvj3deN+wQ%0ARt6Kyyw37BBG3oJcOOwQRt5K/vdsR3cunD/sEEbejffdNuwQRl7iQscajFwUww5BQ+YMbUmSJEmS%0ApC6ZzJYkSZKk6WFCW5IkSZIkSZIkSZI0kqzVJ0mSJEmSJEmSJGkkLUpLji/pnKEtSZIkSZIkSZIk%0ASRpJJrQlSZIkSZIkSZIkSSPJhLYkSZIkSZIkSZIkaSS5hrYkSZIkSZIkSZKkkZSuob3Ec4a2JEmS%0AJEmSJEmSJGkkmdCWJEmSJEmSJEmSJI0kS45LkiRJkiRJkiRJGkmZw45Aw+YMbUmSJEmSJEmSJEnS%0ASDKhLUmSJEmSJEmSJEkaSSa0JUmSJEmSJEmSJEkjyTW0JUmSJEmSJEmSJI2kRRnDDkFD5gxtSZIk%0ASZIkSZIkSdJIMqEtSZIkSZIkSZIkSRpJlhyXJEmSJEmSJEmSNJLSkuNLPGdoSyMkIo6OiKy2Z3V5%0A7va1cz9XPbZd7bGm2xHj9H1c7fl5DeO5pmp/zQTPd9VnRCwfEa+NiJMi4oqIuD0iFkTELRFxXkR8%0AOiK2muT81lhnNYl/zLkH9vA67trtOL3GHhFn1dosjIgndOhvXq39gf2Kc5xxIiJeFBFfiIjfV9fq%0AwYj4R3X85YjYNSKWnuD8s8Z5XVu/4+0RcXHV9xYNYtmzh2v4ri5iui8iboqIy6r36HsjYoOGr1M9%0Atj1rj3cb73jbvCYxSJIkSZIkSZI0qkxoS6PlhNr+7l2e++ra/lf7EMvIiIjXA1cBxwIvAx4HrAws%0ADawBbAW8GzgvIs6PiKcPK9YRMAs4cNhBRMQ2wIXAacCbgCdSrtVSwCrV8V7AKcA19URuA7Mo13/T%0Aqu/zY5wbMabZXOCRwMaU9+jhwB8j4icRsdlQI5MkSZIkSZIkaQaz5Lg0QjLzFxFxFfBvwEsi4q2Z%0AOb/TeRExF9itOvxTZv56nGZHAUc2COPWxgEPWETMAj4HvKV6aBElQXo6cCVwFyVJugmwC7ANsAWw%0AH9C3GdJjvBa4oEG7awc0fhO7RcRmmXnxMAaPiN0pNx+0Zl7/GjgZuAi4DViJ8h5/AbATsDZwBHDc%0AJN1uUttfGlgfeC7wBmA28M6IuC4zP9UgxA8B32nQ7qYOz9djWoqSZF+XcoPFbpQE97MpCfe3Z+YX%0AG4w5Uf9jfQV4aoN2N3Q5piRJkiRJkiRJI8WEtjR6TgAOAh5BSdJ+vcE5u1btYeLZ2bdk5qVTD29a%0AfYh2MvsqYLcJkrRnAJ+sZgV/ZsAxXT3Cr+NdwLLAHOBgyvtnWkXEdpRk62zgPmCvzPzGOE1/BhxT%0AlcQ+DNhhsn7Hec0vBL4dEScDZwIBfDAiPpOZD3YI84Z+XMNJ+vhaRLwHeCdwCOV6HBURN2bm9/rQ%0APxFxb5N2kiRJkiRJkjTTZQ47Ag2bJcel0fNVoPX13LTseKtdAl/re0RDEBGbAx+uDm8Gtuk04zgz%0AzwWeDpw44PBG1e3AMdX+zhHx1Mka91tVKeB/KcnsRcCLJkhm/1NmXpOZL6ckf7uWmT+mJMehlDJ/%0ASi/99FtmPpCZh9NeCmAW8KWIWHaIYUmSJEmSJEmSNOOY0JZGTP5/9u48TrKqvv//6y2bOKzKqiBg%0AFERRBNGfogLGDUQFlygoICJG1PiNEte4Ie7RxLgQFxJZVDBCkEWIghpQBAFlVxQ3FJBFlEUGhgHm%0A8/vj3raLprq7qru6q3p4PR+P+7jn1j33nE/dqpqB+dxzTtVvgTPbw2cnWW+q+knWp5l6GeCMqhrm%0AVNeD9E6axCjAG6vq2l4uqqol0yVRl3MfApa05YPnue/9aKYPB/hcVX2v1wur6ohZ9Ht+R3njWbQz%0AcFX138Ax7eEGNOuGS5IkSZIkSZKkHpnQlkbTke1+RWDPaeruyfjyAUdOVXGhSLIm8ML28PfAcUMM%0AZ0Gpqj8AX2gPd0ny5HnsfixZWzRrYs+XuzvKd81jv736ZEf5hZPWkiRJkiRJkiRJ92JCWxpNXwdu%0Ab8vTTTs+dv424Ng5i2h+PZXx0dmnVNWyYQazAH2E5vsA8IH56DDJGsDj2sNfVNWv5qPf1qM6ylfM%0AY7+9Ogf4S1t+cpIVp6osSZIkSZIkSRq3rLLgNg2W/6gujaCquiXJCcAewOOTbFlVl02sl+RRwLbt%0A4fFV9ZeJdTqsl2SrHrr/RVXdOcX5zZOs1kM7K/VQZzJbd5TPn7TWcGyW5IZp6iytqsvnJZouquq6%0AJIcAbwWekWSHqvr+HHe7FeMPIczbZ5bk0cAu7eEvgSnXWW89pJffQlVdOpvYOtpZluQimgc1VgM2%0ABK4cRNuDkmSjXuq9YONd5zoUSZIkSZIkSZLuwYS2NLqOpEloQzMK+5+71OkcvT3ddOOva7fpbMbU%0Ao1y/3UMbs7VOR/m6eeivH1/qoc7vgE3nOI7p/AvN570azSjtHee4v3n7zJKsRHN/n0OzTviKNNOO%0Av63H0fwfbLdpu5ppjF38qaO8NiOW0Gb04pEkSZIkSZIkCXDKcWmUnQpc05ZfkeQeybX2+BXt4TXA%0Ad+Yxtrm2ekd58dCiWMCq6gbg0+3hDkmeOcddzulnlqTGNmApcDnwGZrk8K+Bl1TV8YPud4Bu7Siv%0APmktSZIkSZIkSdI9VGXBbRosE9rSiKqqu4Gj2sOHcu8RtjsBG7flo9r6U3l/VaWH7Ypp2tmsl3Zo%0ARinPVOfU6Ytm0c5ceHoP73/TYQfZ+gRwc1ue67W0h/WZFc3v5IQ+rnlVj9/hQepMYt8y4LYHYeMe%0AN0mSJEmSJEmS5pUJbWm0HdFR3nvCuX6mG19oOteoXn9oUSxwVXUj8Mn28ElJdpmq/izN9Wf2mI7t%0AqcBrgZ/STAv+HuCzc9DnIHVOyf7noUUxiaq6qpdt2HFKkiRJkiRJksYleWiSTyS5LMniJH9Ocm6S%0AtyR5wBz1+YAkv+mYWfWKueinkwltaYRV1SXARe3hS5KsCtDuX9y+flFVXTyM+ObQRR3lbYcWxfLh%0Ak8CNbfngOeznUpp1rGEOPrOqurRj+2FVfRHYDvh+W+X1SV446H4HIcn9gMe2h7cA1w4xHEmSJEmS%0AJEnSciDJrsDFwD8BjwQeQLNM5xOAjwPnJ3nYHHR9MLDZHLQ7KRPa0ugbG6W9BvCCtrxbewzL3+hs%0AgDMZT47u0iYENQNVdQvN1OMA2yXZbQ77ubA93CLJw+einwl9LgH2AW5vX/pEkpXmut8ZeDKwWls+%0Au4flASRJkiRJkiRJrWWVBbfNtSRbA18H1gRuBd4FbA88Azi0rbYFcHKS1bo2MrN+twHeBCzhnkuR%0AzimTRNLoOwq4qy3vPWHfuc72cqOqbga+0R5uAuw+xHCWB59mfErw99NM0z0XDmv3Af7fHPVxD1X1%0AO+CQ9vBhwKvno98+vamj/I1Ja0mSJEmSJEmS1Jt/pxmRfRfw7Kr6cFWdXVXfq6q/B97W1nskcOAg%0AOkyyAk2yfAXgw8zj8pomtKURV1XXAae2h89JshXw7Pb41KpaXqcv/iiwrC1/Jsl6vVyUZJUkL527%0AsBaeqroV+Fh7uDXj09UP2mGMT6f9hiQ79nphkn1m0e8nGB+l/Y4kK86irYFKsgfwkvbwGuDw4UUj%0ASZIkSZIkSVrokjwB2Kk9/K+qOrtLtX8FLmvLbxrQ7Kb/CDwe+AXjOYd5YUJbWhjGph1fEfhau4fl%0Ac7pxAKrqJ8AH28MHA2cmecxU1yR5MnAW8PI5Dm8hOoTxZPPb56KDqroN2IvmQYT70UxlMmXyPMlD%0Ak3yNZhT5TPu9Dvhie7gJ4zMYDE37YMVbgS+3Ly0DXl1VdwwxLEmSJEmSJElacGoBbnOsc1bbw7pV%0AqKpljOeQ1mY8AT4jSTahWTsb4HVVtXQ27fVrZEaxSZrSicBNwFrAo9vXbgFO6KON9drR3dO5vap+%0A3Wd8c+X9wAbA3wOPAC5McjxwMvArmvUZ1gW2ollffGxE8JVTtLlBkn176PtXVXVml9c3S3JDl9cn%0AumGURs9X1e1JPkozDck6c9jPd5PsD3wBWAQcm+RHwLE0a2z/mWZNj4cBO9N8bqsAN8+y648DB7Rt%0AvTPJkVOsVf2QHn8Lt1TV7yc7OaGNFWh+nxsBT6IZlb1Be+4O4A1V9b899ClJkiRJkiRJ0lSe1u4X%0AAz+Zot4ZHeWnAqfNos//oPk3/y9X1f/Nop0ZMaEtLQBVtSTJMcBrOl4+pqpun+yaLl7XbtO5CHhc%0AP/HNlfYJotcmuYDmyZ91gRe122TOAj40xfktmOSJpQmOALoltL/Uw7UAn+KeayePgi8AbwUeMped%0AVNVhSX4DfJbmYYMntdtkfg+8Y5Z9Xp3kMJqk9iOAlwJHT1L9g4yP/p/KCUy9fvsl04UFfA84sKou%0A7qE/SZIkSZIkSdJyIMlGvdSrqqtm0PyW7f5XVXXXFPV+3uWavrVLaz4XuBF4y0zbmQ0T2tLCcQT3%0ATGgvt9ONT1RVn0/yFWAP4DnANjTJ7VVpRq7/miaR/bWqOm9ogY649sGID9E8STXXfZ2RZGvgee22%0APbA+zSjmW4GrgHNpksanTPOXbq8+CrwaWAn45yRfq6p5mN0FgCU0o8z/TJPoPg84oap+OU/9S5Ik%0ASZIkSZJGx1QzyXZKP40muT/js7BOmQyvqhuTLKYZWb1xP/109Lc2zcyvAO+oqutn0s5smdCWFoiq%0A+iF9/sFWVaf3e80k7ewL7NvnNZsOss2quhX4z3brW1XN+D5U1UHAQTO9frami72qduqjrc8Bn5tt%0ATD32tYxmuvwTZ3j9Tn3W/x2w8iTnDgcOn0kcs4mpxzYPp8/Y5iIOSZIkSZIkSRpFy2b+z/vLo9U7%0Ayrf2UH8sob3aDPv7OM1gtbOBQ2fYxqyZ0JYkSZIkSZIkSZKkwZnRiOge3L+jvLSH+ne0+1X77SjJ%0ADsB+wF3AAfM4I+q9mNCWJEmSJEmSJEmSpAGZ4drYvVjSUe46Y+kEq7T72/vpJMkqwBdpZgH+VFVd%0A3M/1g2ZCW5IkSZIkSZIkSdJImsWKosujv3SUe5lGfFG772V68k7vAragWQv8oD6vHTgT2pI0h5Js%0ATm9PSU10fVVdP+h4ppJkqxleelVV3TTQYCRJkiRJkiRJ0j1U1ZIkNwDrABtNVTfJ2owntK/ss6u3%0At/vvAM9Luj5UMNb2oiR7tOXrq+p7ffY1LRPakjS3TgU2mcF172f+n3q6ZIbXvQo4fIBxSJIkSZIk%0ASZKk7i4DngY8PMmKVXXXJPUeOeGafowN1HtVu01lHeDotnwGMPCE9v0G3aAkSZIkSZIkSZIkaU6c%0A2e4XAY+fot6OHeUfzl04c88R2pI0h6pq02HH0KtyIRJJkiRJkiRJ0ohZNuwARs/xwDvb8quAcyZW%0ASHI/YJ/28Cbg//rpoJd8QZIraGao/d1c50IcoS1JkiRJkiRJkiRJC0BVnQv8oD18dZInd6n2T8CW%0AbflTVXVn58kkOyWpdjt87qIdDEdoS5IkSZIkSZIkSdLC8Y8004ivCpya5MM0o7BXBfYA/r6tdznw%0Ar0OJcIBMaEuSJEmSJEmSJEkaSYWrZU5UVRckeRnwFWAN4MNdql0O7FpVf5nX4OaAU45LkiRJkiRJ%0AkiRJ0gJSVScBjwU+SZO8vo1mvewfA28HtqmqXw0vwsFxhLYkSZIkSZIkSZIkLTBV9TvgwHbr57rT%0AYXZD36tq09lc3w9HaEuSJEmSJEmSJEmSRpIjtCVJkiRJkiRJkiSNpGU17Ag0bCa0JUlST5bW3cMO%0AQcuBFeIEQdM5Z8lVww5h5G2w0prDDmHkrbrCKsMOYeStHP93eDo//bedhx3CSHvKY1817BBG3g8v%0APmzYIYy87R+777BDGHm/X3z9sEMYeStnhWGHMPJuWbZk2CGMvGRWs87eJ6y9yurDDmHkPXDF1YYd%0AgqTllP+iKEmSJEmSJEmSJEkaST6SLkmSJEmSJEmSJGkkLcNZJO7rHKEtSZIkSZIkSZIkSRpJJrQl%0ASZIkSZIkSZIkSSPJhLYkSZIkSZIkSZIkaSS5hrYkSZIkSZIkSZKkkVSuoX2f5whtSZIkSZIkSZIk%0ASdJIMqEtSZIkSZIkSZIkSRpJTjkuSZIkSZIkSZIkaSQtG3YAGjpHaEuSJEmSJEmSJEmSRpIJbUmS%0AJEmSJEmSJEnSSDKhLUmSJEmSJEmSJEkaSa6hLUmSJEmSJEmSJGkkFRl2CBoyR2hLkiRJkiRJkiRJ%0AkkaSCW1JkiRJkiRJkiRJ0kgyoS1JkiRJkiRJkiRJGkkmtLXgJPlCkmq3p/d57TM6rv1s+9pOHa/1%0Auv17l7YP7zi/aY/xXNHWv2KS8321mWRRkv2S/HeSy5PcmGRpkuuTnJ3k35I8aYrrx/o6vZf4J1x7%0A0Azu4+799jNNDEnyvCRHJfllkluTLElyZZKfJDk6yQFJtpzk+tPHYuujz0nvWZJNJ7zfZUk26bHd%0Ayydcu2+vMfXQdud3/qBJ6nT2/bskK0/T5r4d9Xeaot6iJH+f5OQkV7Wfz61JftN+Rz+fZI8kG04T%0A1+mDeK8T4p64LW5/oyck2We6ezAhvl63C/uI6c4kNyT5dZLvJPlokl2S+He5JEmSJEmSpOXWsgW4%0AabD8R3AtREd2lPfu89q9OspfHkAsIyPJ/sCvgf8CXgo8AlgLWAlYF3gS8Gbg7CTnJtl+WLHOhSTr%0AAf8HnATsCTwcWASsAmwEbAvsAXwO+FmSRw4jTOAV01ZqHjp4xNyH07OHAq+ZbSNJnghcCnwBeC7w%0AEJrPZxGwGc139LXA0cAFs+1vAB4AbAK8ADgCOC/JQ4cYz4rAg4CHAc8A3g6cAvw2yeuGGJckSZIk%0ASZIkSXNmxWEHIPWrqn6Y5NfA3wAvSfKGqrp9uuuSrAq8uD38RVWd06Xa54D/6CGMG3oOeI61ozM/%0AC4wltJYBJwInA78CbqFJaD8G2A14KvAE4G3AQEdId9gPOK+Her8bRGdJVgK+DTyufekC4DDgQuAv%0AwBrAlsAOwK7AmoPot09LgPvTPITx4Wnqjj2oMXbNKPjnJP9VVUtmcnGShwOn0XwW0HxHjwUuB5YC%0A6wBbA88C+pp5YYDeDZzQcbwBsBXNb2VD4LHAiUkeX1V3T9PWj4FX9dDndH92TYxpDZqk9jbAc4Dt%0AaR44+I8kzwNe0sufh5IkSZIkSZIkLRQmtLVQHQm8H1idJkn7tR6u2b2tD5OPzr6+qi6dfXjz6t2M%0AJ7N/Dby4qi7qUu/bwCeSPBX49BzH9Nt5vo/7M57MPgzYv6omzurxfeALSVahGcF90zzGB00C96XA%0AI5NsV1U/7lapTc6/rD08oaM8LDfQJJsfTPM9++QM2/kQ48ns/arqsC51TqP5jq5Lc6/m29UTvreX%0AAt9J8iXgbOBRNEn33YH/maatxQP6DUyMacxJwMHtTAtfoRnh/lzgcIb/nZEkSZIkSZKkgXEKbznl%0AuBaqLwNj6xz3Ou34WL2iSQAteEm2Bd7bHl4LPHWSZPZfVdWZNKM6j5rj8ObT2Ejzu4ADuySz/6qq%0A7qiqw6vq2vkJ7a8uoxm1C1N/Z59LMwJ3KfD1uQ6qB6fQJHYB3p7kAf02kGQF4Hnt4Y8nSWb/pCp8%0A1QAAIABJREFUVVX9saoO6befuVJVtwAf7XjpWcOKZaKqOgt4InBl+9JLM+C16SVJkiRJkiRJGiYT%0A2lqQquq3wJnt4bPb9ZMnlWR9xpNQZ1TVQKa6HgHvBFZoy2/sNUlbVUuqahSSpYOySbu/oarme+R1%0AP8ZmBtgzyWQzZOzT7k8G/jz3IU2rgIPa8vrAP8ygjXVp1qOGZhr8hej8jvLGQ4uii6q6ATig46V3%0ADisWSZIkSZIkSZIGzYS2FrIj2/2KNFNIT2VPxqfYP3KqigtFkjWBF7aHvweOG2I4w7a03a+f5IFD%0AjWRqR9OMIl+XZv3je0iyNs0a3zD5tPjDcBzNeuQAb0uy+lSVu1jaUd5yMCHNu841s+8aWhST+1/g%0AF235iUkePMxgJEmSJEmSJEkaFBPaWsi+Dtzelqebdnzs/G3AsXMW0fx6KuOjs0+Zaprt+4AL2n2A%0AQ5OsNsxgJlNVf6RZyxy6f2dfCqwC3EgzQnskVFUxPrX9g4B/7PP6PwNjsyJsneTtSRba3z+P6ihf%0AMawgJtN+Rt/teOlpw4pFkiRJkiRJkgapyILbNFiTTXkrjbyquiXJCcAewOOTbFlVl02sl+RRwLbt%0A4fFV9Zcpml0vyVY9dP+LqrpzivOb95hUXamHOpPZuqN8/qS1hmOzJDdMU2dpVV0+oP4OAfaieUjn%0ARcAzkpwE/BA4B7ikqkZlVO2RNKOwX5BkjXZ95jFjSe7/rqqlyej8pVdVJyU5l2a95gOTfKaqbu6j%0Aic8An2jLHwVe135GZwPnVNWvBxvx4LRrgL+546VeHopZ1OOfJVcNcJr8zj8HNu/nwiQb9VJv5412%0A7isgSZIkSZIkSZJmy4S2FrojaRLa0CQD/7lLnc6RsNNNN/66dpvOZkw9SvPbU5wblHU6ytfNQ3/9%0A+FIPdX4HbDqIzqrq3CQH0CS2VwLWpElw79VWWZzkLOAY4KiqWjyIfmfoROBmmhhfDBwGkORhwFPa%0AOqM03Xin99FMbb02cGB73KtP0oxy3q893oRmPe5/AEhyHXA68FXgm+2I46FKsj7wWOBg4Enty/9T%0AVT/o4fLtgEt6qPcq4PAZBXhvf+oor93ntVcOKAZJkiRJkiRJkgZqoU35Kk10KnBNW35FJgxpbY9f%0A0R5eA3xnHmOba53rGA8zQTsSqupQmlHrR3Lv+7EIeBbwReCXSYY2zLSqljA+wrfzYYux5Puvq+qs%0A+Y2qN1X1LZpR7wBv6me98qpaVlWvBnYBTgMmTpG/PvAymoT/uUn+ZgAh9+uwJDW2AdfS/BnzJGAJ%0A8GlgzyHE1atbO8r9rnMuSZIkSZIkSSNpWRbepsEyoa0FraruBo5qDx8K7Dihyk7Axm35qLb+VN5f%0AVelhu2KadjbrpR3G1xWeic6p0xfNop258PQe3v+mg+60qi6rqlfSrPO8A/BWmhG/V3VU2xD4ZpJn%0ADrr/PozNFLBTkrHv51hC+ytDiKcfY2tpr0Fzf/tSVd+qqmfTzDDwfOD9wDdpRq2P2Q74QZINZxnr%0AIP0E+NdplhrodEaPf5YcPsAYO5PYt0xaq7uNe9wkSZIkSZIkSZpXJrS1PDiio7z3hHP9TDe+0HSu%0AUb3+0KIYQVV1R1X9oKo+UVV7VdXGwDOAn7ZVVgAOmTiiH+hrmusJ1/dz7Q9opqwPzcwCTwYe0Z4b%0A6YR2VX2PZmpwgDcmWXeG7dxYVd+sqoOq6vk03+H9gBvbKhsCH5htvDT3+K/dTlP33cBj2m1bYHfg%0A6Pa6pwBnzPT9zpPOZQj+3M+FVXVVL9uA45UkSZIkSZIkaVomtLXgVdUlwEXt4UuSrArQ7l/cvn5R%0AVV08jPjm0EUd5W2HFsUC0SZin8V4om9z4HETqt0+VkjygB6a7RwZ3/O07+360F9tD/dm/MGLs6vq%0AV722M0TvafeLgLcPosH2IYTDuOeU3i9KMvHvqbHPqJfPB/r7jK6uqkvb7YKqOqGqXg68oT2/KfCf%0APfY7DNt0lH8xtCgkSZIkSZIkSRogE9paXoyN0l4DeEFb3q09huVvdDbAmcDYFOq7dEn8aYKqugY4%0AueOlh0+o0jmqdYMemuys09eIWMa/k48CXtWWv9xnG0NRVWfSrIMN8PokvdyrXtv+NnBle7g2zfTx%0Ancbuc699zuYzGovpc8Ap7eELkjxjJu3MpXa2gM5p9M8cViySJEmSJEmSNEjLyILbNFgmwLS8OAq4%0Aqy3vPWHfuc72cqOqbga+0R5uQjM9sqb3h47ysgnnOkfx9zLqvbNOXzMAVNXlwLnt4f2BpcB/99PG%0AkI2N0l4VeOeA2+7lM9q4x+m/Z/wZTfB2xqcs/9As2pkrz2V82vofVdW1wwxGkiRJkiRJkqRBMaGt%0A5UJVXQec2h4+J8lWwLPb41OX4+TORxlP+H0myXq9XJRklSQvnbuw5leXtbCnsl1H+bcTzn23o/yK%0AHtraq6P8vT5iGHMEcEe7nVhVMxpBPAxVdQ7jo91fC2w0iHbbqd4f1R7ewr1HVXd+Ri+fpq1VgRe1%0Ah3/intP096WqLmX8AZL/L8mzZtrWoCVZB/h8x0sfGVYskiRJkiRJkiQNmgltLU/Gph1fEfhau4fl%0Ac7pxAKrqJ8AH28MHA2cmecxU1yR5MnAW0yQDF5jjkrw+yaKpKiXZFxibLvr3wAWd59v7+aP2cPck%0Anes5T2xrb+D57eEPq+r8foOuqv+oqvu329/1e/0IeG+7XwX4x8kqJVktyTlJnjfV1Pjtuc8Aq7cv%0AndiuN97pMMbXwn5fkkdP0laATwPrty99vqrunPLdTO+DHeV3z7KtgUiyPc1I/7EHCo6uqhOHGJIk%0ASZIkSZIkDVQtwE2DteL0VaQF40TgJmAtYCzJdQtwQh9trNeO7p7O7VX16z7jmyvvp1kn+O9pphy+%0AMMnxNKNnfwX8BVgX2IpmffEd2+uuvHdTf7VBm/ydzq/a9ZQn2izJDT1cf8OARs9vDBwCfCzJScD3%0AgV8AN9JM5/1I4O9opmWG5u+TN3dJlgK8hiZBuCrw1SQvBI4FfgME2Kxt68Vt/cXtNfc5VXV++13b%0AHVhnmupPBE4Crm6vORv4Hc33cy1gG2A/YOyBjJsZn9a8s88/J/l/wH/RrLF9TpJDaWZouJbm834M%0AsD/whPaynwIfnuHb7Oz7giQnA7sCOyR5WlX9YJLqi3r8swTgZ1U1cWr1MQ+Z0M7qNOuKbwPsDGzf%0Ace6bNPdQkiRJkiRJkqTlhgltLTeqakmSY7hncvGYqrq9j2Ze127TuQh4XD/xzZU2EfbaJBcAB9Mk%0Ar1/E+FTL3ZzF1OsAb0EzEnY6RwDdEtpf6uFagE8Bb+qx7lSuAh4PrAbs2W6TuRl4Y1Ud1+1kVV2a%0A5BnAMcBDaJLXk42evhp4cVVdNtPAlwPvA3ajSfZP5i6aZPMGNPf0De02mV8Ce1bVFd1OVtWXkqxI%0A8/1ZRPMdmux7dCbwkqq6bYr++vEBmoQ2NKO0nzNJve2AS3psc22ah3G6+SD3HBneze+Aj1TVF3rs%0AT5IkSZIkSZKkBcOEtpY3R3DPhPZyO934RFX1+SRfAfagSbJtQ5PcXpUmWfZrmkT216rqvKEFOgeq%0AavckW9C876fQjNDfiCbBvYRm/eRLaUbxfrWqphw9XlVnJ3kE8Eqa5OU2NKNiadu6kGY07OFVtWTw%0A72jhqKqL2wdJJl2TvX3Y5CHAk4BntvstaKYDvz/NKPc/0DwocgLwP1W1dJp+v5jkRJr1u5/ZtrcW%0AzXrk19FMHf/fwDcnGYk/I1V1TpLTgGcBz07yxKo6d1DtT+MumhHtN9PMGHAecDpw6hQjvCVJkiRJ%0AkiRJWtAywH/nlyRJy7FdNt7F/2jQrF1952QTEki922ClNYcdwsj7/R1/GnYII2+TVaZbMUXHf2gk%0AJqUaWTu+46xhhzDyfnhxLxN/3bdt/9h9hx3CyPv94uuHHcLI22K1hww7hJF3Jz4Hrtm7/o6bhx3C%0AyHvwKmsPO4SR94OrvzvVTJeaxHEbvHzB/bvki649ys96gO437AAkSZIkSZIkSZIkSerGhLYkSZIk%0ASZIkSZIkaSS5hrYkSZIkSZIkSZKkkbQszt59X2dCW9LQJdkcWHkGl15fVfepxbSSrARsMcPLf1tV%0AiwcZjyRJkiRJkiRJ0lwyoS1pFJwKbDKD694PHDTYUEbeQ4BLZnjt04HTBxeKJEmSJEmSJEnS3HIN%0AbUmSJEmSJEmSJEnSSHKEtqShq6pNhx3DQlFVVwAuGCJJkiRJkiRJuk+oYQegoXOEtiRJkiRJkiRJ%0AkiRpJJnQliRJkiRJkiRJkiSNJKcclyRJkiRJkiRJkjSSlg07AA2dI7QlSZIkSZIkSZIkSSPJhLYk%0ASZIkSZIkSZIkaSSZ0JYkSZIkSZIkSZIkjSTX0JYkSZIkSZIkSZI0kpZl2BFo2ExoS5Kknlx311+G%0AHYKWAw9d+YHDDmHkXbL4ymGHMPJuvWvJsEMYeXfcvXTYIYy8q3PjsEMYebu964JhhzDSfn6zf15P%0AZ/vH7jvsEEbeWRcfPuwQRt6/PP49ww5h5J1059XDDmHkLaOGHcLIWykrDDuEkffgVdYedggjb0nd%0AOewQJC2nnHJckiRJkiRJkiRJkjSSHKEtSZIkSZIkSZIkaSQtwznH7+scoS1JkiRJkiRJkiRJGkkm%0AtCVJkiRJkiRJkiRJI8mEtiRJkiRJkiRJkiRpJLmGtiRJkiRJkiRJkqSRVMMOQEPnCG1JkiRJkiRJ%0AkiRJ0kgyoS1JkiRJkiRJkiRJGkkmtCVJkiRJkiRJkiRJI8k1tCVJkiRJkiRJkiSNpGUZdgQaNkdo%0AS5IkSZIkSZIkSZJGkgltSZIkSZIkSZIkSdJIcspxSZIkSZIkSZIkSSNp2bAD0NA5QluSJEmSJEmS%0AJEmSNJJMaEuSJEmSJEmSJEmSRpIJbUmSJEmSJEmSJEnSSDKhLS1nkqyUZI8kRyS5LMmfktyZ5IYk%0AP0nyuSTPTHKv33+SK5JUkitm0O++7bWVZN8u5zftON/rdnyXdg6aUOeAHmIbe1+nd7x2+Azimbgd%0A1O996hJbTYxtmvo79dt/klWT3Nxx3Xv7jDFJnpfkqCS/THJrkiVJrmy/U0cnOSDJlv2020O/Ez/r%0Ase2OJNe3sZyS5OAkO8yin42T3N3R/j6zaOuZST6Z5MdJ/tDGemuS3yf53yTvT/K4PtvcOslHkpyX%0A5NokS5Nc1977j/XbniRJkiRJkiQtJLUANw3WisMOQNLgJNkN+DfgYV1OP6jdtgUOAC5PcmBVnTyP%0AIc6FdyU5rKruGHYgI+yFwBodx3sDB/dyYZL1gK8DO3Y5vVG7bQvs0dbfsqp+Pqtop7cysG67PRzY%0ABXhPksuA91XVMX22tzf3fMBrH+DIfhpI8iTg08ATJol3EbAxsDPw3iQXAu+e6veXZK22zb2ATDi9%0AXrttC7w1yVeBN1bVTf3ELUmSJEmSJEnSqDOhLS0nkrwT+BDjia/vACcAPwNuAh4IbAE8H3gWsHlb%0AfxgJ7ROAd/dQ75Ye6mwEvJYm8dePdwGfmOTcbsAH2/K7aeLt5vo++xyWsRHHtwKrAQ9Psn1VnTXV%0ARUlWAr4NjI0AvgA4DLgQ+AtNknxLYAdgV2DNwYf+V/sB542F1va1Lk0C+XnAY9pYvp7kS8BrqmpZ%0Aj23v3e7H7s/Tk2xUVVf1cnGSvYFDgVXaly4CvtHG+0dgBZrk8xNpku/b0tzTf2WS31+SBwPfat8X%0AwFU09/5M4Aaah1OeQnNfNqZJem+d5DlVdU1P71qSJEmSJEmSpAXAhLa0HGgTah9uD/8IvKyq/q9L%0A1e8AhyR5DPDvNEmxYbipqi4dQDs3AOsA70xyaFXd3uuFVXU1cHW3c0m26zi8ekCxDkWSDYFntocH%0AA2+n+dz3AaZMaAP7M57MPgzYv0uS+PvAF5KsAuxJ8/DEXPjtJJ/DN4B/TvJ84Es034f9gD8Bb5uu%0A0SRPBB7ZHv4TcAjN3417AR/t4fqn09ybFYDbgNcAR1dVt1llTgTenWRHmt9r199fkhWBYxlPZh8F%0AvLaqbp1Q9bQkHwe+CLy8rX9skh2q6u7pYpckSZIkSZKkhWDZxPkrdZ/jGtrSAteO5Pxce3gbsNMk%0Ayey/qqpLaEZpTzZCeaH4l3a/AfD6YQYywvaiSbbeDXyZZvpwgJe2Seip7N7u7wIOnGrEc1XdUVWH%0AV9W1sw14JqrqJGB7xkf1vzXJNj1c+sp2fyNwOHBaezztOtpJVqVJNq8ALAN2raqjJklmd8Z6BvA0%0A4AOTVDkQeHJbPgXYu0sye6ytxTQjzE9pX9q+vV6SJEmSJEmSpOWCCW1p4Xszzfq80Kwf/LNeLqqq%0AZVX1lbkLa14cC1zclt+eZLVhBjOixqbT/m6bbB77zNemmX5+Kpu0+xsWwtrMVfVL4J0dL71jqvpJ%0AVgZe1h4eU1VLGb8/W04Yqd/N/jQPUwB8pqpO7yPWZVX11UlienN7uIRmZPaUU6e35w9o6wO8uW1H%0AkiRJkiRJkqQFz4S2tIAlCeMjTBfTTD18X1LA+9ryusAbhxjLyGlHKI9NW/0VgHbd7N+0r003Cnlp%0Au18/yQMHH+GcOJzxac+f164DPpldGZ/2eyyRfTzNWtow/f3Zt90X8Km+opzczownyY/rdR3vqrqS%0AZvp1gA3bdiRJkiRJkiRJWvBMaEsL26NoErkAP6iqW6aqvDyqquOBn7SHb0myxjDjGTFjDzvcxniy%0AE2BsZPDOSdZlche0+wCHLoQR8FV1G+Nrgz8A2HaK6mP35wrgzI7rx+7VHpMlxJOsyfj64j+vqt/O%0AIuxOO3SUT+rz2hM7yk8bQCySJEmSJEmSNHTLFuCmwVpx2AFImpWtO8rnDy2K/q2VZKse6v22XSN4%0AOu8FTgYeCLwJOHg2wQ3Joh7vyWa9NJZkRWDP9vD4CWswfwV4D7BSW+fTkzRzCM0a3PcDXgQ8I8lJ%0AwA+Bc4BLququXuKZZ+cDz23Lm9PEeg9JHtRRZ+K611+hmap9XWAX7pkoHvNoxh8KG+Rvbza/6c76%0AW09aq4skG/VSb5sNntJXQJIkSZIkSZIkzZYJbWlhW6ejfN3Qoujfbu02nacDp09XqapOSfIj4EnA%0AgUk+U1U3zi7EebcdcMkA29sZWK8t32Ot9Kq6PMl5wBNoErddE9pVdW6SA2gS2ysBa9IkuPdqqyxO%0AchZwDE1SuJeHD+bDnzrKa09SZ0+a9wQT7g/wXeAamqm796Z7Qrvzt/fHqYJJ8ghglUlOXzVhffLO%0Adq+dqt0uOv8MeNCktbq7ss/6kiRJkiRJkiTNC6cclxa21TvKo5JMHJb3tvs1gX8aZiAjYmz95+uB%0A07qcH0vibpdky8kaqapDaUb7Hsm9v2OLgGfRrN3+yySjsm5z52j01SepM3Z/zq+qyzpPVNXdwNfa%0Aw+cnWavL9Z3t3trlfKf/pXlYodu2+xTt9vub7qzv1PuSJEmSJEmSlgvDnj7cKceHz4S2tLD9paO8%0AaGhR9O+IqkoP2+m9NlhVpwE/aA//sZ1SeiE5o5d7QjNqfUptAvYF7eHXJpkW/GvA2Ov7dDn/V1V1%0AWVW9kmbU7w7AW2nW4b6qo9qGwDeTPHO6+OZBZ1L4XuvKJ3kkzeh0uPfobCa8vgrwsi7n5+q319lu%0Av2uWd9a/1/uexsY9bpIkSZIkSZIkzSsT2tLCdkNHef2hRTE63tPuVwPeNsxAhuxljE9x3TVhW1Wd%0AI7f3SjLt3wdVdUdV/aCqPlFVe1XVxsAzgJ+2VVYADkmS2YU/a53Tdv+5y/lXtvu7gaO7NVBV5wM/%0Aaw+7Jfw7pzVfd6pgqurhEx5KeNUU1Tvb3WCqdrvo/DPgT5PW6qKqrupl6zMeSZIkSZIkSZJmzYS2%0AtLBd1FHedmhRjIiqOgP4Xnv4D0nuq0n+zgTsuUmq2wbs0tbZiB5GfndTVd+jmXZ8LHG8OfC4mQY+%0AINt0lH/ReaJN3L+iPVwBuGaK+/Oott72SR4+oY9LGZ85ZpC/vc7f9DaT1uquM46LJq0lSZIkSZIk%0ASdICYkJbWth+xvgo7aclcd3c8VHaDwDeMcxAhqFNvG4/g0unnHZ8KlV1DXByx0sTk7/zJskDGH//%0Ai4ELJ1T5W2Y2dfbenQdVdXNH249MsskM2uzm+x3lF0xaq7vO+j+YtJYkSZIkSZIkLSCVhbdpsFYc%0AdgCSZq6qKsnhwFto1vHdH/i3oQY1ZFV1VpJvATsDByT5+LBjmmedienXATdNU/+VNPfqRUleX1WL%0AZ9jvHzrKyyatNfdeBazZlk/qsn742P25A9iP6WN9C/B4YO8kB1VVdZw7gmZU9P2Af6BZW3y2vgVc%0ARzN9+AuTbNTLVN9JNgZ2bw+vbduRJEmSJEmSJGnBM6EtLXz/DryeZkTywUlOqaqfT3dRO/Xyy6uq%0A6xrLC9x7aZK09wf+ecixzJt27eq92sNLq+rzPVxzK829Wg14EfDlzvYmJHCnsl1H+bc9XjNQSR4B%0AfKTjpY9OOL+I5j0CnFZVR/XQ5jo0Ce3NgKdyz5HP/0nz/VofeFOSb1TVWTN/B8065Uk+BXyY5vv7%0AhSTPr6pJE+/tb/nzbX2Af6+qpbOJQ5IkSZIkSZKkUeGU49ICV1VX04wOhWaU9hlJdpzqmiSPAr5N%0AM/p0uVNV5wEntYevAdYeYjjz6Wk0iVeAY3u85lTglrY8cdrx45K8vk0ETyrJvsAz2sPfAxf02PfA%0AJHkecBawevvSR6pq4jrSL6b5jUDv9+c4YCypf4/7U1W30TxAsIzmAbFvJ3lJD21O9338OHBOW34u%0AcGSS1bpVbD+bI9t6tNf9aw8xSJIkSZIkSdKCsGwBbhosR2hLy4GqOizJRsDBwHrA6UlOBU4ALqOZ%0AdvqBwObArjQjclcAJib8xqzWJimnc21VzWRq47WSbNVDvbur6rIZtA/NKO3nASu3233BKzvK/9PL%0ABVW1NMk3gZcDf5vkIe1DEtCsNX0I8LEkJ9Gs7/wL4Eaa0cCPBP6O8WRqAW/uY1R3PzZLMrZefIA1%0AgHWBJwDPBx7TUfdQ4F1d2hi7P3cCJ/bSaVX9IcnZNOty/12SN1bVko7z30nyauALNKPcj0lyPvAN%0A4Mc0a9wvAx4EPLqN9W87uritS593JXkxzcMGjwJeAeyY5L+AM4E/te09BXg142uC/wx4cZdp1iVJ%0AkiRJkiRJWrBMaEvLiar6QJKf0ozO3BR4drtN5qfA2yY59yDgsB66PYOZrdW7W7tN52ZgrRm0T1Vd%0AmOQ4mlG5y70kqwJjo4N/UVWX9nH5sTQJ7fvRjDj+WPv6VTTTba8G7Nluk7kZeGNVHddP3H34Ug91%0Afga8p1sM7QMfO7WH36uqG/vo+1iahPaaNN/b/+48WVWHJ7kc+DTN/dq23aZyCfCuqjqp28mqujrJ%0AU4HP0tz3jYD3TdJWAV8D3tDn+5IkSZIkSZIkaeSZ0JaWI1V1XDva9iXALjSjV9ejmYb5FuAK4Ec0%0Ao3f/b45G0o6S9wEv5L6xvMLuNKOWocfR2R2+BSymmY57b9qEdlXtnmQL4Dk0o4EfTZNYXQ1YQjNS%0A+FKakcRfraob7t30nLiT5vt8M82I8R8Dp1bVmVNcszfj34N+78//AP/WlvdhQkIboF07e7skz6KZ%0AGeCpwENoZkZYSjOq/RfAucDxVXXudJ22yelXJPk4TVL7mTSjsdeimXXhKuC7wFFVNe/TvEuSJEmS%0AJEmSNB+y/OezJEnSIGy74VP9jwbN2oNXWnPYIYy8SxZfOewQRt4KWWHYIYy8O+5eOuwQRt7aK68+%0A7BBG3oNXntFkSfcZP/rz5cMOYeRtseZGww5h5J118eHDDmHk/cvj3zPsEEbeSXdePX2l+7hl+L+z%0A01nJ/8ae1v3IsEMYeUvqzmGHMPLO+8P3/SLNwGc33mvB/UH+D1d+xc96gO4LoxYlSZIkSZIkSZIk%0ASQuQCW1JkiRJkiRJkiRJ0khyDW1JkiRJkiRJkiRJI2nBzTeugTOhLUkzlGRzYOUZXHp9VV0/6HhG%0ASZK1gBktmFdVlw44HEmSJEmSJEmStECZ0JakmTsV2GQG170fOGiwoYyc3YHDZnhtBhmIJEmSJEmS%0AJElauFxDW5IkSZIkSZIkSZI0khyhLUkzVFWbDjuGUVVVhwOHDzkMSZIkSZIkSdICt8w5Pe/zHKEt%0ASZIkSZIkSZIkSRpJJrQlSZIkSZIkSZIkSSPJKcclSZIkSZIkSZIkjaRlww5AQ+cIbUmSJEmSJEmS%0AJEnSSDKhLUmSJEmSJEmSJEkaSSa0JUmSJEmSJEmSJEkjyTW0JUmSJEmSJEmSJI0k19CWCW1JktST%0A+5Fhh6DlwEpOEDSt6xbfNOwQRt5dy+4edggj7zEP3HTYIYy8FeKfR9P59e3XDzuEkbbGKg8Ydggj%0A7/eL/Q5N518e/55hhzDy3vaTDww7hJF3wmNfNewQtBxYRg07hJF3d5lSm86i+6087BAkLaf8P3hJ%0AkiRJkiRJkiRJ0kgyoS1JkiRJkiRJkiRJGklOOS5JkiRJkiRJkiRpJLkoghyhLUmSJEmSJEmSJEka%0ASSa0JUmSJEmSJEmSJEkjySnHJUmSJEmSJEmSJI2kZRl2BBo2R2hLkiRJkiRJkiRJkkaSCW1JkiRJ%0AkiRJkiRJ0kgyoS1JkiRJkiRJkiRJGkmuoS1JkiRJkiRJkiRpJC0bdgAaOkdoS5IkSZIkSZIkSZJG%0AkgltSZIkSZIkSZIkSdJIcspxSZIkSZIkSZIkSSOphh2Ahs4R2pIkSZIkSZIkSZKkkWRCW5IkSZIk%0ASZIkSZI0kkxoS5IkSZIkSZIkSZJGkgltaUQkWSnJHkmOSHJZkj8luTPJDUl+kuRzSZ6Z5F6/2yRX%0AJKkkV8yg333bayvJvl3Ob9pxvtft+C7tHDShzgE9xDb2vk7veO3wGcQzcTuo3/vUJbaaGNs09Xfq%0At/8kqya5ueO69/YZY5I8L8lRSX6Z5NYkS5Jc2X6njk5yQJIt+2m3X0n+Jsl7k/wwydXOQ5FMAAAg%0AAElEQVRJ7mi/1xcn+XSSp/XZ3jZJPpvkwiQ3JVma5LoklyQ5Ock7kjw5yUo9trdxkrs77vM+M3un%0A0P5GP5nkx0n+0L7XW5P8Psn/Jnl/ksf12ebWST6S5Lwk13a8358k+Vi/7UmSJEmSJEnSQrKMWnCb%0ABmvFYQcgCZLsBvwb8LAupx/UbtsCBwCXJzmwqk6exxDnwruSHFZVdww7kBH2QmCNjuO9gYN7uTDJ%0AesDXgR27nN6o3bYF9mjrb1lVP59VtPeOYRXgo8AbgInJ5bHv9WOANyY5BXhtVV01RXsrAJ8CXg9k%0Awun12m0r4Lnta68DPt9DqHtzzwe89gGO7OG6ztieBHwaeEKX0ysDi4CNgZ2B9ya5EHj3VL/jJGu1%0Abe7F5O93W+CtSb4KvLGqbuonbkmSJEmSJEmSRp0JbWnIkrwT+BDjCavvACcAPwNuAh4IbAE8H3gW%0AsHlbfxgJ7ROAd/dQ75Ye6mwEvJYmYdePdwGfmOTcbsAH2/K7aeLt5vo++xyWsZHCtwKrAQ9Psn1V%0AnTXVRe3I5G8DYyN3LwAOAy4E/kKTJN8S2AHYFVhz0IEnWZ3m/j+9fenPwOHAd4Hr2j63A14FPJIm%0ACX12kmdX1WWTNPtpmmQ2wDXAF4CzgD8CqwKbAk+m+R48tI9w9273Y/f56Uk2miq53inJ3sChwCrt%0ASxcB3wDOa2NbgSb5/ERgF5ok9OOAf2WS33GSBwPfokn4A1xF8xmeCdxA8zDAU4D9aBLlewFbJ3lO%0AVV3T07uWJEmSJEmSJGkBMKEtDVGbCPtwe/hH4GVV9X9dqn4HOCTJY4B/p0lmDcNNVXXpANq5AVgH%0AeGeSQ6vq9l4vrKqrgau7nUuyXcfh1QOKdSiSbAg8sz08GHg7zee+D00Sdyr7M57MPgzYv6qWTajz%0AfeAL7SjqPWkenhik/2I8mf1dYM+q+uOEOt9L8kma38BbaB5yOCnJNlX1l86KSR5NM+IamsT807uM%0ARj4bOBr4f0meBdw2XZBJnkiTUAf4J+AQmr8b96IZXT7d9U+nuccrtP29Bji6qrrNKXMi8O4kO9K8%0A566/4yQrAscynsw+imb0+q0Tqp6W5OPAF4GXt/WPTbJDVd09XeySJEmSJEmStBBM/Mdt3fe4hrY0%0AJO0IzM+1h7cBO02SzP6rqrqEZpT2ZCOUF4p/afcbMD7iVve0F02S9G7gyzTThwO8tE1CT2X3dn8X%0AcGCXZPZfVdUdVXV4VV0724DHJHkp8Hft4QXA87sks8f6v7Oq3koz2hrgb+ieSH4B47MYvHu6qbWr%0A6rSq+mEP4b6y3d9IM4L8tPZ42nW0k6xKk2xegea/qXatqqMmSWZ3xnYG8DTgA5NUOZBmpDnAKcDe%0AXZLZY20tphlhfkr70vbt9ZIkSZIkSZIkLRdMaEvD82aadXUB3ldVP+vloqpaVlVfmbuw5sWxwMVt%0A+e1JVhtmMCNqbBrs77bJ5rHPfG2a6eenskm7v2FIayq/o6P89z2OwH8rMJZU369dA7zTJh3lX80m%0AuDFJVgZe1h4eU1VLGb/PW04Y8d/N/jQPZQB8pqpO77Xv9nf81UlienN7uIRmZPaUDyC25w9o6wO8%0AuW1HkiRJkiRJkqQFz4S2NARJwvjI0MU0UwbflxTwvra8LvDGIcYycpJsw/h0018BaNfN/k372nSj%0Ah5e2+/WTPHDwEU4uyWOBbdrDs6rqx71c104xflh7eH9gjwlVlnaUt5xVkON2ZXza77FE9vE0a2nD%0A9Pd533ZfwKcGFNPOjCfJj+t1He+qupJm3W6ADdt2JEmSJEmSJEla8ExoS8PxKJpELsAPquqWYQYz%0ADFV1PPCT9vAtSdYYZjwjZuxhh9sYT1ICjI3o3TnJukzugnYf4NB5HgG/Q0f5pD6vPbGj/LQJ5y7o%0AKH8syaZ9tt3N2H2+AjgToKo67/keSVbqdmGSNRlfp/znVfXbAcQDc3f/JEmSJEmSJGlBqgW4abBM%0AaEvDsXVH+fyhRdG/tZJs1cO2aPqmAHhvu38g8KY5inmuLerlngCb9dJYkhWBPdvD4yesnTw2inil%0AjjrdHEKzpjPAi4Crknw5yQFJtmn7mCuz+W5fxHjcW084dwzjU5JvDvwyySlJ3pZkxz6+cwAkeRDw%0A3PZw4rrXY/d5XWCXSZp4NON/hw7yNzyb+9dZf+L9m1KSjXrZ+oxHkiRJkiRJkjSHkjw0ySeSXJZk%0AcZI/Jzk3yVuSPGCWbd8/yW5JPpPknLbtO9v92UkOSrLhoN7LVOYyqSFpcut0lK8bWhT9263dpvN0%0A4PTpKlXVKUl+BDwJODDJZ6rqxtmFOO+2Ay4ZYHs7A2PrR99jrfSqujzJecATaNbY/nS3Bqrq3CQH%0A0CS2VwLWBPZqN4DFSc6iSRIfVVWLBxh/53f72klrdVFVtye5BViL8anAx87dmmQ3mlHL69H8/bUL%0A4wnnu5Jc0J7/UlVdPU13e9LcG5hwn4HvAtfQTN29N/cc+Tym833+caqOkjwCWGWS01dNWOd8xveP%0Ae/5Z8qBJa3V3ZZ/1JUmSJEmSJElDlGRXmpld1+x4+QE0OYQnAPsneW5V/abb9dO0/ViamU1X73J6%0AbZq8zlhuZ/+q+nq/ffTDEdrScHT+ATDIZOJCNDZKe03gn4YZyIgYW7f5euC0LufHkq/bJZl0Lemq%0AOpRmlO6R3Ps7tgh4Fs3a7b9MMsj1lmf73R675l5T0FfVuTTT9X8E+MOE0yvS/AV9MPCrJG+bpp+x%0A+3x+VV02oZ+7ga+1h89PslaX6zvf561dznf6X5qHHrptu0/Rbr/3r7O+U/hLkiRJkiRJWi4sW4Db%0AXEuyNfB1mtzKrcC7gO2BZwCHttW2AE6e4bKkazD+79U/BP5/9u47TLKq2vv498cQBSQIBgTFCIoi%0AmBVQFBOgKKIiCIiK+Rqu6SroC4JiwOz1KtcAmAOiJAMiQVQUA6AIyhUFSYKI5DAws94/zimraLqr%0Aq3uqp6qZ78ennj6nap+9V5061T24ztr7HTR5hYcDTwcOBha1bb6aZKrZTofChLY0Gtf2bM9oquQR%0AO6yqMsDjpEE7rKofAae0u29op4KeT04e5JzQVK331SZOd2h3v15Vt07S7OtA5/k9Jnn936rqnKp6%0AMU217hOAt9LcrXVRT7N7AMckecp08Q2o99qezR/JzjGTritfVf+sqr2B9WkS9q8CPsNtq+RXplln%0Ae7/J+kiyMU3yG25fnc2E51cCdp7k9bn6Di/J+ettP+n562ODAR+SJEmSJEmSpNH7GE019q3A06rq%0AwKo6tapOqKpXAJ2ir42BN82i/8U0CfNNqmrLqnp/VR1fVadX1XFV9SpgJ5olwxcAn0ySJX5XUzCh%0ALY3GFT3bdxtZFOPjXe3P1ej+kl0W7Ux3aupJE61V1Vu5vVuSaX+PV9XNVXVKVX2oqnarqg1o7tL6%0AQ9tkAfCpIf2x+WfP9t1ncmCSVeje8fXPfm2r8buqOriqXl1Vm9LcbXZkT7N9kmw4yeEvbn8uAr42%0ARf+/Bc5udye7caA3vnWnifX+E25ueEmf5rM+f9z2d0nf8zdRVV00yGOG8UiSJEmSJEmShizJo4Ct%0A293PV9WpkzT7MNCZnfSNSVaYpM2UqurnVbVzVZ3dp82RwBHt7v2AzWYyxkyY0JZG48ye7YePLIox%0AUVUnAye0u/+RZFlN8vcmTk9LUpM96K4bvT4DVH5PpqpOoJke5Mr2qQcynD82vdf25jM8djO6f5fO%0A7NdwMlV1LvBcmulPoJmGfMfeNu0NAC9qdxcAl/Y5zw9u2z0+yf0nDHcW3ZljhvkdXpLz1xvHjM+f%0AJEmSJEmSJGle6F3K8pDJGlTVYpolSaFZ83rrOYrlxJ7t+83RGCa0pRE5m26V9lZJXO+2W6V9J+Dt%0AowxkFNqE6eNncWjfacf7qapLgWN7npqYtJ2Nn/Rs7zBlq8n1tj9lylZ9tH+kv9Dz1MT39GRmN3X2%0A7hPGuRo4o93dOMm9Z9HnZEZ6/iRJkiRJkiRp3CzO/HvMsa3an9cDv+nT7uSe7S3nKJaVerbnbPnw%0A5eeqY0lTq6pKcijwFpr1d/cCPjLSoEasqn6e5AfAM4BXJTlo1DEtZb2J6VcDV03T/sU05+q5SV5T%0AVdfPctxLeraX+I9NVZ2Z5Eya9a0fl+SRVfXr6Y5LsjqwZ7t7M81a4bPV7z11zvPNwEsneX2itwCP%0AAHZPsl9VVc9rh9FURS8H/AfNGuVL6gfAZTTTh++YZP1BpvpOsgHdu/L+3vYjSZIkSZIkSRqBJOsP%0A0m6WSz0+qP3556q6tU+7P05yzLA9cYrxhsqEtjQ6HwNeQ1ORvH+S71XVtF/2dsrkXatq0jWW57n/%0AR5OkXRnYe8SxLDXt2tW7tbtnVdVnBjjmOppztRrNNNtf6u1vQuK1n0f2bP91wGOm8wHgq+32/ybZ%0AoqpunOaYg+iuGX1Iu1b4vw3jPSVZleZcAfyoqr7KNJKsQ5PQvg/NHWy9lc+fo7lO70azBsl3qurn%0AA8Y4qaq6OcnHgQNpvgcHJ3lWW3k+VYzLAZ9p2wN8rKoWLkkckiRJkiRJkqQlcuGA7WZUz51kZWCd%0AdrdvMryq/pXkeprCytnMXDpdLA8Dtm93/9Bvve0l5ZTj0ohU1cU0VZ3Q/DI5OckT+xxCkgcDP6Sp%0AGr3DqapfAUe3uy+nWddhWbAVTcIU4PABjzkOuKbdnjjt+BFJXtMmcKeUZE9gm3b3b8DpA47dV1V9%0ADTii3d0cOCrJulPEsEKSDwKvbJ/6K/BfkzTdN8kHk6zXb+z2D2jn+7GY7vUEsBPNdw0GP89HAJ1E%0A+m3Oc1XdQHMjwmKaG8R+mOR5A/Q53XV9EPDLdns74ItJVpusYfsZf7FtR3vchweIQZIkSZIkSZLm%0AhcXUvHvModV7tq8boH1ndtdJ/z/m2UqyEk3R14L2qTktUrRCWxqhqjqknXZif+CuwElJjgOOBM6h%0AmXZ6beCBNHe5PIPml8OZU3S5WpuknM7fq2o2UxKvmeQhA7RbVFXnzKJ/aKq0nwms2D6WBS/u2f72%0AIAdU1cIkxwC7Ak9Ocs/2Jglo7rT6FPCBJEfTrMv8J+BfNFW8GwPPp5sELeA/Z1ABPYiX0twl9gTg%0AKcAfk3wBOIFmSu0701RSv6yNB5qpwneoqmtu3x2rAW8G3pTkBODHNGtY/4PmDrZ7A0+nOZedNTs+%0AWVX/19NH5zzfAhw1yJuoqkuSnEqzvvnzk7yuqm7qef34JC8DDm5j/FaS3wLfAX4NXEGT8L4LsAnw%0ALJp1vDtumGTMW5PsRHPTwoOBFwFPTPJ54KfAP9v+tqA5f507684GdppmihlJkiRJkiRJ0twbekV0%0Aa+We7UFm6ry5/bnKkOP4b7qzpR5WVQP9f+6zZUJbGrGqOiDJH2iqKjcEntY+pvIH4G1TvHYX4JAB%0Ahj2Z2a2x++z2MZ2rgTVn0T9VdUaSI2iqae/wkqwCdKp6/1RVZ83g8MNpEtrL0VQKf6B9/iKaabJX%0AA3ZpH1O5GnhdVR3Rp82MVdXVSZ4OfJBmTfC1aSqnp5pd4Djg5VX1tylevxRYRHNDx1Pbx1QWAx/v%0AHau9cWTrdveEqvrXYO8EaM7z44E1aK7/b/S+WFWHJjkX+ATNeX94++jn98A+VXX0ZC9W1cVJtqT5%0AR8EuwPrAvlP0VTRrjr92hu9LkiRJkiRJkjQHZrk29iBu6tkepCiwUwA23bKgA0vyDmCvdvc3wGuH%0A1fdUTGhLY6CqjmirbZ8HbAs8iqZie3WaaaXPB35BU7174pAracfRvsCOLBvLIjyHploZBqzO7vED%0AmulCVgV2p01oV9VzkmxEU7G8BU1l8Po0Ce6baCp8z6JJIn+lqq5YwvcwqbaS+fVJPkGTcH86zU0b%0AdwGupanIPhn4VlWdPE1fH07yRZrvxxOAh9FM074GTaL7Kpoq9J8CX6yqP03oYne619NMz/O3gY+0%0A23swIaHdxvdz4JFJnkozw8CWwD1pEvkLaarj/wScBny3qk6bbtA2Of2iJAfRJLWfQnNX35o07/ci%0Amkr1r1bVUKaLlyRJkiRJkiSNtWt7tgeZRryzDOcg05NPK8krgQPb3T8B21bV9X0OGYrc8fNikiRp%0AGB55j638R4OW2AYrzGoCj2XK9y+famURddy6eNGoQxh7D117w1GHMPYWZFm4d3LJ/OuWOf//JOa1%0AmxcPMrvfsu2WRa6GM53Xr/mIUYcw9t72mwNGHcLY22LTl4w6BN0B+G+j6ZlLmd7Ky1lDOZ2TLjo+%0Ao45hPtpnw13n3Rfwved/dc4+6yT/oFny88yq2qxPu7WAK9vdb1XVC5Zw3F2AL9MUj10AbDmHlei3%0A4V8pSZIkSZIkSZIkSZofzml/3j9JvztJNp7kmFlJsgPwRZrc8qXANksrmQ0mtCVJkiRJkiRJkiRp%0Avvhp+3NVoN+UP0/s2f7ZbAdLsg3wTZqlrP8JPLWqzpttf7NhQluSJEmSJEmSJEnSWFo8Dx9z7Ls9%0A25OuPZJkOWCPdvcq4MTZDJTk8cCRwErANcDTq+oPs+lrSbiggaRlTpIHAivO4tDLq+ryYcczTpKs%0ACaw/m2Or6qwhhyNJkiRJkiRJknpU1WlJTgG2Al6W5LCqOnVCszcDD2q3P15Vt/S+mGRruknuw6pq%0Az4njJNkMOJamEvx6YLuq+s3Q3sgMmNCWtCw6Drj3LI57N7DfcEMZO88BDpnlsRlmIJIkSZIkSZIk%0AaVJvoJlGfBXguCQH0iSoVwFeCLyibXcu8OGZdp7kfsAPgTXbp94JXJ3kIX0Om7OiQBPakiRJkiRJ%0AkiRJkjRPVNXpSXYGvgzcGThwkmbnAttX1bWzGGIr4K49+x8d4Jg5Kwo0oS1pmVNVG446hnFVVYcC%0Ah444DEmSJEmSJEmSAFhMjTqEsVRVRyfZlKZae3ua5UQXAn8GvgX8d1XdMMIQh8aEtiRJkiRJkiRJ%0AkiTNM1V1AfCm9jGT406izzKi41b8ttyoA5AkSZIkSZIkSZIkaTImtCVJkiRJkiRJkiRJY8kpxyVJ%0AkiRJkiRJkiSNJVfQlhXakiRJkiRJkiRJkqSxZEJbkiRJkiRJkiRJkjSWnHJckiRJkiRJkiRJ0lha%0APOoANHJWaEuSJEmSJEmSJEmSxpIV2pIkaSDLxfvgtOT+svCfow5h7G229n1HHcLYW+S92dNaVJ6j%0A6fh3bXr3XGmtUYcw1hbWolGHMPZWzIJRhzD2jr7l4lGHMPaO3PQlow5h7P3sd4eMOoSxt+3mrx51%0ACGNvOTLqEMbeNYtuGnUIY++GxbeMOgRJd1D+F7wkSZIkSZIkSZIkaSxZoS1JkiRJkiRJkiRpLC2m%0ARh2CRswKbUmSJEmSJEmSJEnSWDKhLUmSJEmSJEmSJEkaS045LkmSJEmSJEmSJGksOeG4rNCWJEmS%0AJEmSJEmSJI0lE9qSJEmSJEmSJEmSpLFkQluSJEmSJEmSJEmSNJZcQ1uSJEmSJEmSJEnSWFo86gA0%0AclZoS5IkSZIkSZIkSZLGkgltSZIkSZIkSZIkSdJYcspxSZIkSZIkSZIkSWOpqFGHoBGzQluSJEmS%0AJEmSJEmSNJZMaEuSJEmSJEmSJEmSxpIJbUmSJEmSJEmSJEnSWHINbUmSJEmSJEmSJEljafGoA9DI%0AWaEtzbEkWyepKR43JrkwyTFJ9kqy8gD93SPJW5Kc0B57U5Irk5yT5HNJthswrkN74thwhu9pw55j%0ADx3wmEckOTDJqUkuTnJzkmuSnJfk8CSvTLJmT/s12naV5O9J1h5wnH16YnvLTN7XgP1vkOStSY5L%0A8tck17Wf48VJfpjknUnuM2BfayR5bZLvJTk/yQ1Jrk5ybpKvJNk5yYIB+jm/fb/nDzhu389vgGv2%0AoiTfT/KaJKtNMcYv+vQx6OOFg7yfAd7vikl2S/LdJBe05/mG9rydluQLSfZIcu8pjn9/T0yPHWC8%0ABUmem+TgJL9LclmShe1ne14bx9uS3G+afnrP4S1J7j9N+4172r99ujglSZIkSZIkSZoPrNCWRmtl%0AYP32sT3wliQ7VNW5ExsmCfAOYG9g1QkvrwSsBWwMvCzJL4C9quoPcxn8IJJsAHwSePYkL68IrA7c%0AF9gJ+GiSjwLvqaqrk7waOBK4G/BR4MXTjLUR8K5291ftMUORZCXgQOC1NOd7ovXax9OA/ZN8C3hL%0AVV04RX97Ae8H7jLhpVWAOwMPAHYFzk7yyqr66VDeyJJbGbhn+3gG8LYkz66qM0cb1uSSPAj4FrDJ%0AJC/fu308CnhJ55AlHO/ZwIeAyZLPK9B8tvel+T58IMmPgX2q6pfTdL08sC+w+5LEJ0mSJEmSJEnS%0AfGNCW1q6Pg38T8/+nYDNgDcCDwI2An6QZJOqurHTKMkKwBeBTsXqDe3+D4CLaRLcDwX2oEnOPRb4%0AaZscP2VO31EfSTYHjgXu0T51AfA14GfAZTQJ7fWBpwA70iR396ZJQJ5RVUcl+QawM7BHkq9W1Q+n%0AGCvA52iSzbcAL6uqRUN6H3cBjgIe3z51bfs+fgxc1I53d2AL4Lk0yegXAKcCH5ukv4OATvX4rcDX%0A2/4voDknGwG7ANsADwaOT7JbVR0+jPczQxOv2XXa+N4EPJAmIfz9JBtV1bU97Xalub4n80bgZe32%0Ai4DfTdFu0psBBpXkrsAJNJ8NNJ/XV4FzgBuBtWm+N0+muRFh2hkSphlvX5qkcycp/hPgaJr398+2%0A/7sDWwLPpEl6bwNcBzxngCF2TXJgVZ2zJHFKkiRJkiRJ0nyymBp1CBoxE9rS0nV5VZ014bnTknwJ%0AOAl4NHAfmmTff/e0OZBuMvtMYMeq+uuEfk5O8ingDcBHgDWB7yZ5WFVdNNy3Mb02mdibzD4Q2L+q%0Abp6k+TeSvIkmybv3hNdeR5P0Wwc4OMlDquq6Sfp4DU2iEODAqvr9kr4HgCTL0SScO8ns7wEvqarL%0AJ2l+dJK9gd2Ag6bo77V0k9kXAs+apLr5p8Dnk+xMc+PCSsBXkvy5qs5Yojc0c5NdsyclOQT4Pk0y%0A+B7AK4APdxpU1V+m6jDJFT27f5mk/2HZh24y+x1V9f5J2pwAfDzJGnST7DOW5JXAfu3uZcAuVXXi%0AFM2/3V7vO9J8L6ZzFbAazd/s/Whu8JAkSZIkSZIkaZngGtrSGGirsffpeWrbzka7Zu+b292LgKdM%0Akszu9FNV9TG6SeG1gYOHH/FADqabzN6vqvaZIpkNQFVdW1X70iSvr+55/h80Fb3QVAO/b+Kx7bTm%0Anef/wGBJwkG9jqaCHOB44NlTJLMBqKrFVfVF4BFMqDxu12j+ULt7HfDkflN1V9U36E6zviLwpbYS%0AfeSqaiHdBC7AU0cUSj+dqucLgQ/0a1hVV1fVR2YzSJo16D/e7l4DbNknmd0Zr6rqCODhwJenGeIy%0AmhsbAJ6f5KGziVOSJEmSJEmSpPnIhLY0Pn7Rs33vnu3/ojuF8X9WVW9161QOoptM3S7JpkOIb2BJ%0ANqG7ZvaZwHsGPbaqfjIxYV9VX6Gp9gZ4bZItJhz2aZq1uBcDL22TrUusner9re3uTTSV2bcOcmxV%0AXVRVJ0x4+o10p7V+d1X9eYB+vk73vT+EZqrqcfHbnu0NRhbFJNrK+vXb3fOqai7npHkr3XXV/2uQ%0Az7Wjqm4YcCr5A2imtg/w7pmHKEmSJEmSJEnS/GRCWxofvYnSBQBJ1gJ2aJ+7CDhikI7ataM/1fPU%0AnkOIbyZeQjcJ/8khrWX9Kprq19BMx70SQJJdge3bNh+rqtOGMFbH04F7ttuHL8nU7W1l9R7t7o3A%0AZ2dw+Cd6tl8y2xjmQO/nOlCif2mpqsV0Y3pgkgVzMU7b727t7lXAYXMxTlWdD3yh3d0xycPnYhxJ%0AkiRJkiRJGjc1Dx8aLhPa0vjoraK+pP25Bd3v6bFtkm5QR/Vsb7Ukgc3CE3u2jxlGh20y+W3t7kbA%0AvknWoTvV83nAu4YxVo9hvo9NaKaAB/hJVV3dr/EEPwZuaLe37NdwKXtwz/b5owqij8564+sBH2wr%0A7odtc+DO7faJ7fIBc+U9QGfa/v3ncBxJkiRJkiRJksaGCW1pfOzds31S+/NhPc/1Tu88rar6O3Dp%0AJP0sDZ3xLqmqy4bY7//SPTdvBQ4H1qG54enlVXXDFMfN1qzP/zD7aivcO2ttr5tkvSWMZVje0rM9%0AyLTZS1tvZfubgAuSHJzkxUk2HtJ65L03oizpNdJXe1PH/7a72yd5zLD6TrL+II9hjSdJkiRJkiRJ%0A0qCWH3UA0rIsySrAZsA7gGe1T18DfKbdXqen+d9nMcRlwD2AFZKsXlXXzjbWQSW5M9CphB1mMpuq%0AqiQvp1kffBW6FdSfraoThzlWq/f8L+l7GcZn2XEXulX8S1WSuwAPorkBY9v26VOBr48inn6q6itJ%0AHkqzDj0034VXtA+AK5P8hCb2bw+6PvoEvZ/rP/o1TPKQPi+fN2B19/uAvWiu//1ppsUfhguH1I8k%0ASZIkSZIkDdViJ/Fe5lmhLS1d+yapzoNmGumfc9tk9k5V1UmMrd5z7PWzGK/3mDtP2Wq4ljTmvqrq%0Az9x2avGLaaq158Iw38t8/Czh9tfsFcApNMnsW4EvA8+oqluWYkwDq6q300zTfhQwMca1gefQJLR/%0Al2Q2Mxn0fq7XTdUoyfLA7/s8Bhq7qi4FPt3uPi3JOE1BL0mSJEmSJEnS0JnQlsbDhcAngYdW1fE9%0Az/dWVK82i357j7lmNoHNQm/Mq87RGN/u2T6+qubqvQ3zvczHz3I65wIfnMPzPxRV9bOqejZNZfsz%0AaG6IOAL4Z0+zBwE/SbLRDLtfGtf7RO+ne4PDAUPqc4MBH5IkSZIkSZIkLVUmtKWl69PAQ3seDwDW%0Arqp7VdXrq+pvE9r3JtzuPovx7tb+vGVpTDcO0CY3O5Wwd+vXdh64omd7Sd/LsD7LiX0BM55vpXft%0A6OmO7b1mNwe2Bw6m+YwfDJw0iyTwSFTVtVX1w6p6T1XtRPM5PJ/uWvN3Bj48wxYkDPQAACAASURB%0AVG57P4t1+4x9a1Wl9wF8YIZjdfr6B80NMABbJ3nSbPqZ0OdFgzyWdBxJkiRJkiRJkmbKhLa0dF1e%0AVWf1PP5cVf/q0/7Mnu3NZzJQknvQTZye2a/tHOiMt16S+ZzU7j1vDx9iXzP9LBcAm7a7/6iqietn%0Ad9ZevtOAXfZWEk83/XnvNXtGVX2vql4F7Agsppm2+6ttjPNKm2Q+nGbK/8762U9PsnqfwyYa5jUy%0AEwfRrQ4fVpW2JEmSJEmSJI2dxfPwoeEyoS2Nt5/R/d23fZKZfGd36Nk+ZXghDeTknu3tl/LYwzTM%0A93EWcGW7/YQka8zg2KfQTVb/dJLXO/2ulWTFAfrrrRC/cspWfVTVscBn2t2HA3vOpp9xUFW/AU5v%0Ad5cHNpzB4afTnQJ+6yQrDTG0KVXVlcDH2t0tkjx9aYwrSZIkSZIkSdLSZkJbGmNt0urodnd94LmD%0AHNdWy76m56nDhhzadA7t2X7dfKzebR0HdKqhn5/knrPtqKoK+FK7uwrw8hkc/rqe7UMnef137c/l%0A6VZy99NbSfy7KVtN7910K7z3HTCZPq56q94HvoGuqhYBX2l31wZ2G2ZQ0/gIcFW7vf9SHFeSJEmS%0AJEmSpKXGhLY0/j5Id53jjyZZZ4Bj3ko3sfmDqlqqU45X1VnAUe3uZsA7Bj02yVZJ7jMngc1QVS0E%0APtTurgx8ftDkfJL1kzx5wtMfB25ut/dNcv8B+nkh3erws4FjJmn2457tF03TX4Bd291bWILq/aq6%0AnGY9bYANgBfPtq+50L7XQdotR3ca+EXAhTMc6iBgYWc7yb1nePysVNVVdNf8fjTwzKUxriRJkiRJ%0AkiQtTTUP/6fhMqEtjbmq+jndqYXXB45PsuFkbdN4A3Bg+9S/gFfMdYxTeCVwWbt9QJL9+1XwJlk1%0Ayb40ydmZTMc91z4OnNhuPx34TpJ1p2rcfgYvAn7DhGrpqvor8LZ2dzXgx0ke1qevF9Ctrl8I7F5V%0Ak1UPH0k3CfuaJE/s837eCXTG/GZVXdan7SAOAm5qt98+ZtX4pybZOckK07R7L3CvdvvEqrqmX+OJ%0A2s/1je3uWsDPkmw5wKFrzWScKXwc+Ge7/V9D6E+SJEmSJEmSpLGy/KgDkDSQt9Mks59Pk4z8Q5LD%0AgB8AF9Osr7wpTYXso9pjrgGeW1WDVJs+L8kV0zWqqkMHDbiq/p7kmTQVxXcD3gXsnuSrNGuDXw6s%0ACNwTeDKwEzBlonhUqmpxm1g+BngM8CzgvCRfAU4ALqKpdL478Fia97Fxn/4+keS+wBtokqi/TvI1%0Amor2C4AV2uN3BbZpD1sI7FFVv52iz1uTvBT4Ic05/VGSL9JMV38Rze/6BwK7A09tD/s78OYZn5Db%0Aj/33JJ8HXgvct437S/2PWmoeAnwduCLJd4CfA+fRfDdWp/nO7E7zuUGTmH/bJP1Mq6o+nWQ9mhsG%0A7gmckuQEmuvm9zRrlS8H3JVm1oLnAo/oHE73poCZjnttkoOA9wODzN4gSZIkSZIkSdK8YkJbmgeq%0AamE79fRZNFWYdwJe3T4mcxqwV1X9fsAhDhqw3aEDtgOgqn6d5DHAp2imzd4Q2LvPIde3sZwzk3Hm%0AWlVdkWRrmqThq2mSoa9qH5MeQrOu8jen6O+NSf5IUxm8Nk1Sdfcp+voj8KqqOnmaGI9PsiNNRfea%0AwMvax2TOBp4zhOrsjg/QrAm+IrB3kq9MUUm+tF0EbEST6H05/dctvwh4cVWdPtvBqupdSU6nuYbv%0AS3OjxsRp5yf6CfDWqjpjtuMC/w28iSZZLkmSJEmSJEnSHYoJbWmeaBOE+yf5HLAbsC3wAJqq5htp%0AKm5/DhwBHFtVY7FIQ1VdADwzyaNoqpefRLPe8l1oKo8vB34LHAd8Y6bTPS8tVXUT8MYkHwF2AZ5C%0AU/W8LhCaCtyzgJOBr7Tvu19/n0nydZrPcntgk7avW2mmav8VzVTih1fVrQPGeFS7/vheNNOjP4Qm%0AYb4I+Efb53dozvNAfQ447oXtjAEvp6ku3wn41rD6n62q2jjJI2iq0h9HE9t6wCrADTTn+Xc0VdTf%0ArKrrhzDmEUmOAp5D8xk8jmaGgjXbMa8E/gD8sh3zT0MY8/ok7wc+sqR9SZIkSZIkSdK4GYfqKY1W%0AxiTnJUmSxtyj13ui/2jQErt58S2jDmHsrbLciqMOYewt8j9lp7VoLCZLGW/LZ8GoQxh7K8d74PtZ%0AWItGHcLYW9Hv2bS8jqa3GP8zZDo/+90how5h7G27+VSTHKpjOTLqEMbeNYtmtWLcMsXf2dM77ZKT%0A/bLNwks3fN68u7i+cP7hftZDtNyoA5AkSZIkSZIkSZIkaTImtCVJkiRJkiRJkiRJY8n5wyRJkiRJ%0AkiRJkiSNpXI6+2WeCW1Jd1hJ7grcdRaHLqyqc4cdjwaXJMAmszz8wqq6epjxSJIkSZIkSZKk0TCh%0ALemO7DXAvrM47gJgw+GGohlaCfj9LI/dBfj6EGORJEmSJEmSJEkjYkJbkiRJkiRJkiRJ0lhaPOoA%0ANHImtCXdYVXVfsB+Iw5Ds1BVNwEZdRySJEmSJEmSJGm0lht1AJIkSZIkSZIkSZIkTcaEtiRJkiRJ%0AkiRJkiRpLDnluCRJkiRJkiRJkqSxtLhq1CFoxKzQliRJkiRJkiRJkiSNJRPakiRJkiRJkiRJkqSx%0A5JTjkiRJkiRJkiRJksaSE47LCm1JkiRJkiRJkiRJ0liyQluSJA3kTsutMOoQdAdww6KbRx3C2FsQ%0A7zmdzgLvy53WdYtvGnUIY8/v2vQW1qJRhzDW1liwyqhDGHvX+LtoWoutN9IQbLv5q0cdwtj7/umf%0AHnUIY2+HzV876hDG3lW3Xj/qEMbeuivcedQhSLqD8r/gJUmSJEmSJEmSJEljyQptSZIkSZIkSZIk%0ASWPJWW1khbYkSZIkSZIkSZIkaSyZ0JYkSZIkSZIkSZIkjSWnHJckSZIkSZIkSZI0lsopx5d5VmhL%0AkiRJkiRJkiRJksaSCW1JkiRJkiRJkiRJ0lgyoS1JkiRJkiRJkiRJGkuuoS1JkiRJkiRJkiRpLC0e%0AdQAaOSu0JUmSJEmSJEmSJEljyYS2JEmSJEmSJEmSJGksOeW4JEmSJEmSJEmSpLG0mBp1CBoxK7Ql%0ASZIkSZIkSZIkSWPJhLYkSZIkSZIkSZIkaSyZ0JYkSZIkSZIkSZIkjSXX0JYkSZIkSZIkSZI0lso1%0AtJd5VmhrLCRZIckLkxyW5Jwk/0xyS5IrkvwmyaeTPCXJ7a7ZJOcnqSTnDymW3dr+KsniJPce8Lg9%0Ae47bc5LXN+x5faZ9nzvh2Nv1P0xJtpww3hOmaf/5nrZbzXCsp/cc+7E+7RYk2THJZ5L8LsllSRYm%0AuTrJX5J8N8l/Jbn/TMafrTT+0hP7/y5BX49K8r4kv0hycZKbk1yT5M9JvpXkFUnWGLCvdZK8LsnR%0ASc5r+7kpyaVJTkzyniSbzDbWacZeNcmrknyvfR83JbmuPU+ntt/jnZPcveeY90y41mbz+NwQYr9o%0Air5vbX8fnZrkwCQbTnH88n3iW5jk8iSnJHl3kvUHiOfLU/R1Y5K/J/ljkiOS7J1ksyV9/5IkSZIk%0ASZIkjSsT2hq5JM8G/gh8DdgD2BhYm2YGgbsADwdeBfwIOCfJ9nMc0h694QG7z9E4AV40baPkscAD%0A5iiGqewxzf5EX+zZnun52q1n+0uTNUjyTOBs4AjglcBDgbsCKwB3Bu4DPBt4P/B/SU5oz9tc2qod%0At+MFSVaeSQdJ7p3kKOA04O3AY4D1gBWB1YH7Ac8DDgYuSXLAVGMkWS7JO4G/AJ8Angnct+1nJeDu%0AwNbAPsBZSX6QZOOZxDvNe3kczWf0aWDb9n2sBKxKc54eS/M9/jrw62GNuxQsoPl99FjgHTS/g142%0Awz5WANYFtgT+X9vHzrOMZ2XgbsBGwI7Ae4HTk/wyyRNn2ackSZIkSZIkSWPLKcc1UkneQZOQSfvU%0A8cCRNImxq2gSSRsBzwKeCjywbX/sHMWzHrBNu3sdsBpNgvY9Qx7qJprE1O7AgdO07SSIO8fMqSQr%0AAc9vdzvn4PlJXldVN05x2E+A84ENe9rePMBYq9Ik5QDOrqrfTNJmH+AAutfIKcDRwJnAP2nOyd2B%0ALYDtaa6RJwHvpEnqzpVOkr9zjtYAdgC+OcjBSR4JHEOTnAT4K02y92fA5TRJ7fVprvsdab4L7wS+%0AAZw1oa87tcc+q33q5jaO44ALgBvacR4FPBfYFHg6sBfwloHf8dTvZSPghzTJc4DvAt8G/g9YCKwD%0AbNa+l60nHP6JNvbJPBb4bLv9SWCqKvgrZxP3FC4EtuvZXx64F7AL8EKa6+2zSS6squOm6OMXwMt7%0A9leluTnhpTS/X1YDvpzkvKoaJLn/FOCydns5YE2aa/6xwHNobhh4NHBCkv2q6oAB+pQkSZIkSZKk%0AeWHxqAPQyJnQ1sgk6U3m/gPYuapOnKTp8cCnkjwU+BhN1fZc2Y0mYXQr8GaaytgHJnlsVf1iiOMc%0ABbwA2DjJI6dKaiVZAehUch7Zsz2Xnk2TMAN4A/B5miroZzNF4rGqKsmXgHe1xz4LOHyAsZ5Lk+yD%0A21Z5A5DkpXRvJrgc2LWqfjxFX99O8uY2zuluElgiSVahqZyG5hrZFngwTZJ72oR2O+V2bzL7AOA9%0AVbVwkubfSPIm4G3Af03R5afpJrN/AexSVedP0u57wLvbWRE+Ol2cM3Ag3WT2HlU1WaX9j4CDktyV%0A7rmjqi6n+Wxvp3dqcuDyqjprsnZDtnCScc4AjkpyOvABmpsr9qe5YWAy10/Sxy+BryZ5H001/vI0%0A1fI7Tjx4En+qqosmef6bSd4K7EmT8F8F2D/J36vqs5O0lyRJkiRJkiRp3nHKcY1EWwn96Xb3BmDr%0AKZLZ/1ZVv6ep8PzQHIbWqbo9DjgU+NeE54flHLrTLvebons7mgT+Qgas/B2CF7c/z66qL9BUy8Pc%0ATDveabcY+HLvC0nuBXyq3b0W2KpPMhtoEutV9V3gEcBhA8YwG8+hqcgG+Er7AHh6m7CdzmfpJrPf%0AWVX/b4pkNgBVdU1VvZPm+r+m97UkO9H9bM4EnjJFMru3vyOBRwInDxBrX+1NF52K5l9MkczuHfvy%0AqvqfJR13RD4MXNxuPzrJ2rPo4wCgM9PBNknSr/F0qmpRVX2e5qaKRe3THx/wOpQkSZIkSZIkaeyZ%0A0Nao/Cfdytx9q+rsfo07qmpxVX15+pYzl+QRwCbt7pfbBGOnynjnJCsOechO4m+XJFPNltBJVB7L%0AcKdVnlSbBHtau9s5z51k7dOS3O32RzWq6s/Aqe3utknWmWas3undT6iqiyc0eTPdKdb3rqpzB3gL%0AnVhurKpvDdp+Fjqfy9lVdTrNOSqaqttd+x2YZFO6U6H/FnjfoINW1UlV9bcJT+/Ts/2Sqrp+wL6u%0ArKqjBx27j7vR/Zz+PIT+xlZVLaJ7I0popiKfaR83AH9qd1enOxvCksZ2Ms307dBUar9hGP1KkiRJ%0AkiRJkjRqJrS11LUViZ0q4OuZel3cpa13TeQj2+1OUndthr8e89dopjZfl2Y949tIshbNmtDQTX7P%0AtRfRJGWLbiK7k6xd0L7eT6dKu3eq9KnsSvd30G2mG0+yHN3q7WuAQ6YLfGlpp8F+arv7ZYCqugD4%0AafvcdJXsL+3Z/kRVzXr5jySbAZu3uye1yfWlrbey/EEjGH9pu7Vne8Es+1jUs33rlK1m7uM031UY%0AbCpzSZIkSZIkSRp7VTXvHhouE9oahQfTJHEBTqmqa/o1XhraCuld2t0j2ipKgFOAC9rtoU47XlX/%0AAH7Y7k42RfcLgJVopj0/dphj99G50eCUTiXwDJO13wBubrenm3a88/r1wBETXtsUWKvdPnnQquOl%0AZDeaRGZv0h+6Nz9snuQhfY5/Ys/2kn6uvX0ds4R9zUq7Bnanuv4RSd7S3pBwR/XQnu1LZnpw+7vm%0AAe3ulVV17VCi4t/f1f9rdx803SwJkiRJkiRJkiTNB3fkpIPG18N6tn87sihuazu6SfZ/T2lezW00%0AX+20SXKXIY/bqUzeIcmdJ7zWSfh+o9/6ysOS5KF0P5uJ07p39h/WtptUVf0L6Exj/ZgkD5xirE1p%0AktYA354kYb1pz/a4XCMdnc/l30n/1jfpJvMnTfy3id7O+ftbVV2xhLGMy3fpkz3bBwHnJflEkl2S%0A3HdUQQ1bkucDnWv63Kq6dBbdvALofNcP79dwlnqvgwdM2WqCJOsP8piDeCVJkiRJkiRJ6suEtkah%0At2rwspFFcVudBOSlwI8nvNZJ5q5At4p7WI4CrqZZ83anzpNtEnCLdndpTTfeqc6+GZi4/nRvsvbF%0A9Nc7ffhuU7Tprd7+4iSv914j/+g3WJKH9HncaZpYZ6Sd4ruTbL9N0r+qrgK+1+6+aIoq5TXpTlM9%0AjGt/XL5LB3Hbz3FD4HU0N4Ocl+TSJF9Nsn275MC8kWRBkvsk2Yfbfhc/OIM+Vk3ysCSfoLvO9WXM%0AYP30Gfhnz/ZaU7a6vQsHfEiSJEmSJEnSUrWYmncPDZcJbY3C6j3bI59Kul2rurM+9tcmrmlcVWcD%0AnbWJp5tGe0aq6ia6VZq9fXcSwedV1c+HOeZkkiygWdMa4Ng2OftvE5K1u7btp/J94PJ2e7eJCcw2%0A0dsZ6yLgxEn66L1Grpsm/N/3eTx8mmNnqnPjw2RJf+gmudcDtpnk9WFf+2PxXaqqxVX1Ypo1348H%0AJq4Lfneam0GOAX6R5D5LOcSZuF+S6jxo1rj+C/AemiUAAD5ZVZ/v08c2E/q4DjiDJsm/ADgZeFJV%0AnT8H8fd+X1afspUkSZIkSZIkSfOECW2NQu+asauOLIquF9JNVE2capsJzz86yUZDHr9T2bp1kg3a%0A7U5Ce6p4hu1pwD2mGbPz/D2Ap0zVUVXdCnyt3b0P3Urzjm1oEr4AX5l4A0Fr3K6RztrHUyb9O8/T%0ArHkOk087Puz3NVbnqaq+V1VPpZm+fwdgf5ok9jU9zR4NnJLkbiMIcUlcS/P5PqOqXr8E/fwL+GhV%0AnTOcsG6nN4l9zZStbm+DAR+SJEmSJEmSJC1VJrQ1Cr3rBo9DUquTeDy7qk6fos3XgEUT2g/LKcD5%0AQGimqn4c3bVvl1ZCu/OerqJJ2k3m2Pb13vZT6Z1+emJV+3TTjcNtp01ed4o2AFRVeh/Ae6eJbbae%0ATvd6nfRzqaqb6Vbc75hktQlNrqJ7HQ3j2h+37xIAVXVlVR1dVftW1bOAuwJ70UyvD3BP4N0jC7C/%0AC2nWOe88HkQT75pV9cyq+uEAffyi5/hNgacC+9Jc12sBRyR53hzEDredhv7KQQ+qqosGecxBvJIk%0ASZIkSZIk9WVCW6NwZs/2sKeEnpEkDwAe2+4+uHea4AlTBl9Cd+3j202jvSSqqoCvtLu70034nlpV%0Afx7WOFNJcmfg2e3umsDNU5yDm9rXAZ6TZMrpjKvqt8BZ7e4LkqzUjrUqsGP7/G/a6dwnMzbXSI/e%0AJP4Rfa6Vl7dtVqVnXXRopuammQod4F5JepOPszGO5+l2qurmdoruF/U8vdOYrqe9sKrO6nn8saou%0AmWImgalc33P876vq+Kran6Y6/Qqav72fS7L+HMS/efuzgP+bg/4lSZIkSZIkaalaPA8fGi4T2hqF%0As+lWlm7VJlRH5cWzOOZewNZDjqNTqfxg4CXt9peGPMZUXgCsMsNj7gRMV2HaeU9r0l2jfEdgtQmv%0AT+Z3dKvBn5BkpvENVZI1aKbQnqnJKtlP7tnebnYRTdrX9kvY15yrqmOBS9vddejeILFMqKq/AJ3p%0AytcADhhm/+3a5Pdvd8+uqoErtCVJkiRJkiRJGlfLjzoALXuqqpIcCryFpop1L+AjSzuOtjq0s1b1%0A74D3DXDY52mSuXsAJw4rlqo6N8lpNBWcKwMLgW8Mq/9pdJKulwJvGqD9B2iS+nsAh/Rp92Wac7qA%0Apur823Srz2+hu8727VTV4iRfAl5Hk/TcAzh4gNjmys40nwvAPsBfpmn/TJpq5K2TbFBVF/a8dgjw%0Ahnb79Um+PMPq33+rqjOSnE5TlfukJA+rqjOnO27ELqG7XvuyeKPa14G30nxmuyd5f1X9aUh9v55m%0A6QKA7wypT0mSJEmSJEmSRsqEtkblY8BraJLD+yf5XlX9cbqDkiwH7FpVw1hb+onAvdvtL1bV1wcY%0A/3k000jvlOS1VXXDEOLoOAx4WLt99NKormwrOrdsd7894Dl4JPBm4IlJ7lVVf5usXVVdmuTHwNOA%0A7ZI8BNimffkHVfWPaYb6EPAKYCXgA0mOq6q/Tv+u5kQn6X8F8IGqWtSvcZI/0iS0l6O5aeLfN0tU%0A1ZlJvkdTnf0I4G3A+wcJIsnWwF8mnPP3Ad9stw9JsuUg12WStYAtquqYQcYehnbK+Y3b3X9V1dX9%0A2t8RtTf0HAAcQXOzx97MbqaI20jyRJobQABuAD6+pH1KkiRJkiRJkjQOnHJcI1FVFwP/0e6uCpzc%0AJmSmlOTBwA9pKruHoXc66G8PeMzh7c/V6a4FPRRV9T9VtXL7eP4w++5jd7oVnYf3a9ij0y50K66n%0Aclj7cwWaytTOOuT9phsHoE3adhJ0awA/S/KEAeJba4A2A0tyP2CLdve70yWzoamcBs5rdyc7Ry8H%0AOgn99yXZN8kKfWJYLcn+wI+A20zRX1XforsG++bAj5Lcq198SZ4J/IYhTJ2fZM0kpybZvr3hZKp2%0AC4D/ofm+Axy5pGPPY9+lu8b8ru2NJbOSZEGSlwHfp/v9el1VXdHnMEmSJEmSJEmaN2oe/k/DZYW2%0ARqaqDkmyPrA/cFfgpCTH0SS6zqFZQ3lt4IE06wM/gyZhM9WUyqsl2XOAof8O/ITuGtC/qarzBwz7%0AWOAmmumn96CbSJyvOsnWy4FTBjzml8BFwPrt8e/t0/Y7wLU0NwBs0j73L+DoQQaqqs8mWQ/Yl2aa%0A6pOTnNQe/zvgSpobc9YFNgOeCzyyczhw44DvqZ/Z3PjQafs24EFJHlVVv+q8UFWXtEnlo2mu/f2A%0APZJ8Dfg5zeexIs053obmfa3TZ6xX0iTytwMeD5yb5OvAccAFNOfhbjQV4TsCD5/B+xjEY4FjgIuS%0AfBc4tR33Opop4x8OvBR4SNv+XzSf6TKprdJ+L820+8sDb6f5DKeyUZLOeuPL0dzgcQ/gMTSfZych%0Avhh4V1V9YU4ClyRJkiRJkiRpBExoa6Sq6oAkfwA+DGxIMz310/oc8geaJOFk7kL/NZ07Tm7brt7u%0AD1qZTFVd2ybddwC2SbJeVV0y6PHjJMkWwP3b3e8Muo5zm4w7gma93o2SPKaqfjlF2xuTHA68pOfp%0Ab1bVzYPGWVXvTnIGzRTk96epKt56msN+Crytqn4z6DiTmbDO+lXAj2dw+OF0r9U9gF/1vlhVpyV5%0ADE3V8rbAfWnW557KdcAHgXMnvlBV1yfZAXgnzQwGq9FMY91vKuujgc8M9E76uwW4jCZhvj7NzAv/%0A0af9n4BdppqqfhnyTZobGTYC9kyyfztzxWSOH6C/XwJvrapBb0yRJEmSJEmSJGleMKGtkauqI5Ic%0AQ1MxvS3wKJqq1dWBa4DzgV/QVLyeWFXDmKthtlW3nfY70FSLvwg4aAjxjMKSnoPX9/QzaUK7dRi3%0ATWhPO934RFV1ZHuNPJumUv9xNAnUtWiqj/8JnN3G8c1B1mMf0JY0iWaAo6rqlhnE/KskfwPuBbww%0AyZsmHt/ODLBdkkfTrM3+JGADmpkJFtIkin9LM9X+N6vq2j7jLQLeneR/gF1obgzZhKZ6fQWaavY/%0A0iT7vzKsc9Qm09ejqQzfhqZqeCPg7jTrn18PXAKcQTPV9neqauEwxp7PqmpxkgNpvh8r0tz88IYB%0ADl0IXE1T5X428GvgmKqaauYKSZIkSZIkSZrXFjuF9zIvw8kNSpKkO7qt13+K/2jQErvilutGHcLY%0AW2P5O406BN0BXLfoplGHMPZWXM77u6ezgOVGHcJYW2PBKqMOYexds9jfRdNZNNhkaVJfd16w8qhD%0AGHvfP/3Tow5h7O2w+WtHHcLY++vNV4w6hLG37gp3HnUIY++Ui3+cUccwH213r+3m3f8v+b2/fc/P%0Aeoj8r1NJkiRJkiRJkiRJ0lgyoS1JkiRJkiRJkiRJGkvOsSZJkiRJkiRJkiRpLLl8skxoS/NYkhWA%0AjWZ5+F+r6vphxjOuktwHWHUWh15ZVZcMO55xkmRF4IGzPPwvVXXDMOOZDT9fSZIkSZIkSZLuuExo%0AS/PbPYHfz/LYJwEnDS+UsfYlYItZHPd5YK8hxzJu7sXsr6GtgJ8OMZbZ8vOVJEmSJEmSJOkOyoS2%0AJEmSJEmSJEmSpLG0eNQBaORMaEvzWFWdD2TUcYy7qtpy1DGMq6r6M/P8GvLzlSRJkiRJkiTpjmu5%0AUQcgSZIkSZIkSZIkSdJkTGhLkiRJkiRJkiRJksaSU45LkiRJkiRJkiRJGktFjToEjZgV2pIkSZIk%0ASZIkSZKksWRCW5IkSZIkSZIkSZI0lpxyXJIkSZIkSZIkSdJYWuyU48s8K7QlSZIkSZIkSZIkSWPJ%0ACm1JkjSQmxbfOuoQdAewQhaMOoSx513H01tUi0cdgu4AQkYdwthLPEf9XL3oxlGHMPa8hqbnv42m%0A57+Nprecf9OmtcPmrx11CGPvqNM/NeoQxt7jN91z1CGMvVtq0ahDkHQHZYW2JEmSJEmSJEmSJGks%0AWaEtSZIkSZIkSZIkaSxVOWPLss4KbUmSJEmSJEmSJEnSWDKhLUmSJEmSJEmSJEkaS045LkmSJEmS%0AJEmSJGksLcYpx5d1VmhLkiRJkiRJkiRJksaSCW1JkiRJkiRJkiRJ0lgyoS1JkiRJkiRJkiRJGkuu%0AoS1JkiRJkiRJkiRpLJVraC/zrNCWJEmSJEmSJEmSJI0lE9qSJEmSJEmSJEmSpLHklOOSJEmSJEmS%0AJEmSxtLicsrxZZ0V2pIkSZIkSZIkSZKksWRCW5IkSZIkSZIkSZI0lkxoHPAtBAAAIABJREFUS5Ik%0ASZIkSZIkSZLGkmtoS5IkSZIkSZIkSRpLrqAtK7S1xJJsnaSmeNyY5MIkxyTZK8nKA/R3jyRvSXJC%0Ae+xNSa5Mck6SzyXZbsC4Du2JY8MZvqcNe449dMBjHpHkwCSnJrk4yc1JrklyXpLDk7wyyZo97ddo%0A21WSvydZe8Bx9umJ7S0zeV9T9Dfj85Tk/Lb9+TMY53M945w3izgfkOSDSU5rr4dbklyR5OwkxyXZ%0Ar70Wp73GZiuNZyX5TJLfJ7m8jePKdv8LSZ6TZIUB+9syyceTnJnkH+01c0mSnyfZN8kDBuxn4vdu%0AqwGP+9GE4/YbsP/OY2F7Dk5O8q4kd5/i+Bl/nwaIfVbX03TXe5I9J7zH9w/Q50kTvw/t9TjVeRv0%0AcegkY22e5L+TnJHkqvYzuKy9/o5N8vYkjxv0GpQkSZIkSZIkadyZ0NZcWxlYH9ge+CxwRpIHTtaw%0ATRbuDfwfcBDwpPbYlYC1gI2BlwHHpkkab7IU4p9Wkg2SfBf4NfAO4LHAesCKwOrAfYGdgM8AlyR5%0Ab5JVqupq4NVtN3cDPjrAWBsB72p3fzXIMeOgTTI/r+ep+ybZcgbH7wOcDbwVeBTN9bA8cBfgQcBT%0AgX2BE4H9hhP17WLYEjgdOAp4JfAQYN02jrXa/ZcA3wHOT7Jnn77WT3IMcArwemBTYB2aa+YewOPa%0A9/GHJB9LstIMw919gPezHvDkGfY70Qo05+AJwP7AH5PssIR9TmtJr6cZ+o8kd52jvgeWZEGS/wZ+%0AA7wWeBiwBs1ncFea62874H3Az2l+V0qSJEmSJEmSNO855biG7dPA//Ts3wnYDHgjTeJxI+AHSTap%0Aqhs7jdpqwi8CL2yfuqHd/wFwMbAq8FBgD5qE5mOBnybZoapOmdN31EeSzYFjaZKQABcAXwN+BlxG%0Ak6BcH3gKsCNNAnZv4FvAGVV1VJJvADsDeyT5alX9cIqxAnyOJsF/C/Cyqlo0V+9tyJ5Dk3wDuJ7m%0A89wD+Ol0ByZ5K/Cedvdq4GDgZOBSuuf3McCzaG56GLokuwOfp0keAv+fvfuOk6QqFz7+exaWBclI%0AEAQFFFBBgl4URRRzQDBgVhBEDPiaFQWugujFgF65IiomQAUBQRFF0YsKBuQCSlZBVJCcc9qFfd4/%0ATjVTO3RPV/f0TPfs/L5++jNVNafOebq6ehf3qfMc/g84HjgXuIny3h5DSShuR3mg4SDg8DZ9PR74%0AZRU3wMXAYZQHIm6hPNzwHEpy/OHAe4HNqnv9ji6h3kt5iOTVEfHuzLxvgrZvpDzU1DqnibOruFrm%0AUt73bsCLKNfh2Ih4amae17DPfvR9P/VhWeCjwAd6PO8rwHEdfrcl8O1qe/yfmXW31La/BOxRbV9D%0A+R6cDtwALAOsS3kQ4mXAo3qMVZIkSZIkSZJG1kKLjs96JrQ1aNdn5oXjjp0ZEd8FTgWeAqxHSYB9%0AudbmAMaS2ecBr8jMf43r57SIOISS4PtvYCXghIjYLDOvHOzb6K6atVlPZh8A7N8hiXhMRHwA+BAl%0AoV33buC5lBm6h0bEJpl5Z5s+9gBas1APyMwLJvseptHO1c/zKMno91CSru/JzHs7nRQRDwc+Ue1e%0ACTw9M68Y16yVXN4zIp5CSQIPTERsS0k4L0F50GLXzDy2TdPfAN+sylh/Fnhhm76WB37KWDL7C8Be%0AmblgXNOfR8TnKA9HPBfYlvIww2u7hPsLSmJ5JUqCv1NCFcZmcf+4Qb8td7X5fp8DHBcRX6Lcy/Mo%0AVQReNf7kAerrfurDjZTv5Tsj4sDMvKbpiZl5PXB9u99FxKq13XZ/Zo5vvzFj1RzOBZ6dmbeOa/ZH%0Ayv3ynoh4PuVelSRJkiRJkiQtxiLiUZR/I9+OMtnpPuBS4FjgK5k5kH8rjogXAW+j5PlWo0y2OhP4%0AemaePIgxJmLJcU2Lajb2PrVDL25tRMRWwAer3SuB57VJZrf6ycw8iLGk8CqUmYrDcChjyez9MnOf%0AiWbEZuYdmbkvJUF5W+34DZQZ7ACPppQMXkRErFM7fhEleT4jVOsqv6DaPbJ6QUm6ditP/QLK7FOA%0Az7RJZi8iM8/MzJ/3G+t4EbEMJd4lgIXA9h2S2fUYLsvM11IevBjvs5QS9ACHZuaH2iSzW/3cQElK%0An1Mdek1EvLpLyLcCP6m2O5Ydj4jNKBUPAL7bpc+m9qbM9gZ4QURMyd8vk7yfevW56ufSPPRBlOm0%0AAxDV9n+2SWYvIjP/NzP/MPVhSZIkSZIkSZKGJSK2A86n5NgeR6mavDKlSuiBwJ8jYv3OPTQaIyLi%0AUODnlErEj6RUz31ktf/ziDi0qjI8ZUxoazqdUdt+dG37I4wla96fmTc26OtAypcU4CURsekA4mus%0AmjH5smr3PMZKYneVmb8dn7DPzCMps70B3hURW4877auU9bgXAm/JzPl9BT4cb2QsIXxUZp4JXFL9%0AbueOZxX1++TSKYitm7dQyocDfDUzf930xMw8or5fzeh/S7V7LWW2frc+7qGs193y0QZDtxLULx43%0AE7iudd3PoTwgMWlVVYFWX8tTHjaZCpO5n3p1FmVGPcDbqgdLhmHY3wNJkiRJkiRJ0gipJq4dS1me%0A807KpNKnUyZVfqNqthFwUkQsN4mhPkWZmQ0lp/B6yizt1zM2Ie9twCcnMUZXJrQ1ne6vbS8BEBEr%0AMzar8krgh006qtaOPqR2aJcBxNeLXRlLwh88oLWs3wHcXvX7rYiYBxARb6CUigA4qErgzSStJOOp%0AmXlVtd2aVfvCKtHbST1x//iBR9Zda73opKyJPRmvo5TjBvh2h7LyD5GZZ1HKSQM8qcHDGz+nlMqe%0AS5tS4hGxBOUvGhjc7OyWh3zHp8Bk7qd+fJzy+S8F/OeA+25q2N8DSZIkSZIkSRqaheSMe02Dgygz%0Asu8HXpCZB2TmHzPz15n5NmDPqt3jgA/0M0BEPLbWz9nA1pl5dGaelZlHU5bJPbv6/Uci4jH9vplu%0ATGhrOtUTcVdXP7dm7D48KTMX9tDfibXtbSYTWB+eVdv+acdWPajWAW/9wbARsG81w/Z/qmP/oKxN%0APGNUTwi1Pvfv1X7V2l4SeMMEXZxT296n6m9aRMQKwObV7sWZOdmZsc+sbf+kY6v2Gt/rVQnzY6rd%0AdmXHn0cplf8AZc3lgYiIuZS/GKEkYG8aVN+1MSZ7P/UsM88BflTt7hoR6w2y/4bq34PPVuu0S5Ik%0ASZIkSZJmoYjYEti22v1WZv6xTbMvAH+ttt9X/Rt+r95P+Xd3gHdXVWUfVK3P/e5qd0nGltcdOBPa%0Amk71NWhPrX7WE5R/7qWzzLwWuKZNP9OhNd7VmXndAPv9OmPX5sPAccCqlBmiu1d/OEylDSNik24v%0AyuzfJt5c/bwXOL51MDP/ydis44nKRJ/GWGn5VYFzIuLUiPjPiHhBRKzU/K31bBPGZhn3dG920Lpn%0AFgLn9nhuffwm9/p3qp9PjYgNxv2uleT+3+o7NCj/j1LaBOD3mXn/RI37NNn7qV/7Uj63uQznoZIf%0AUMrUA2wI/D0ifhYRe0bEsyJi2ckOEBFrN3lNdhxJkiRJkiRJ0qS9vLZ9WLsG1QTSVq5gZcYS4I1U%0Aa2K3lt79W2ae0a5ddfziVlxTtZa2CW1NqYhYJiKeFhEnMnbj3w58rdqur/HbT3KtlUyeGxHL9xlm%0AT6qZu62E7iCT2WRmArsD91CeZmnNBP9GZv5mkGN18AvgggavtTp10DKutPWJmXn7uCatWbVbVEny%0Ah6j+wN2RsXWDg3JNPlnFenNEnB8Rn42IDRu9w+bq9+YgPudWf7dl5r09nlsf/+HdGldl6Vt/gbyp%0AdbxaJ6P1F92ky41HxNyI2CgiDgQ+X/vV5ybbd5uxJn0/9SszL6QklQF2bvOQwJSqytO/DLi+OrQk%0A8GLgs5QHYG6NiDMj4mMR8cg+h7mi4UuSJEmSJEmSNFytSq53AX+aoN1pte1n9DjGekDr35tPm6hh%0A7fdrA+v2OE4jJrQ1aPtGRLZewN3A6cD21e9vB3bMzBuq/XoS+q4+xqufs0If5/djsjFPqCptXZ8F%0AehVltvZM80LgEdX299r8/hhgQbXdrjQ28OD12Bz4KKXsel0AT6SUav9LRHwhIpZkMAb9Obf6m677%0AvHXN31Q79kpgWeBO4IQ+4njWuO/3fOBvwIcof58ksFdm/qKPvrsZyP00CftRyrQvQZmxPa2qhxSe%0AAHyasSUbWpYEtgT2By6NiD2RJEmSJEmSpMVEZs641xRXxXx89fPSLtVS/9bmnF7HGN/PoMdpxIS2%0ApssVwMHAEzPzlNrxO2rby/XRb/2c8TM2p0o95kmX+u3g+Nr2KW1mo06V9TIzur2Ayxv01SoPfRNw%0A8vhfZmb9+BsjouOfR5l5V2Z+NjMfS1mn+S3Al4AzKaWgoSQaPwB8s8kbbWDQn3Orv+m6z79LSTCv%0AHxFbV8da5biPH3D5+lso5fG3zszPDLDfuoHdT/3IzL8BR1W7r4+IKflLuUsMN2Xm3pSn3DYD3kGp%0AdnFBrdnSlHW29+ux+3UaviRJkiRJkiRJ3U1JVcyIWJqxirBXTtQ2M29hbMJcr/++W28/4Tgs+j6m%0A5N+RTWhr0L5KmTHbem0ArJKZj8rM92Tmv8e1v6m2/Qh6t0b1c0Fm3jFhywGpksutmaBrTNR2toqI%0AFYEdqt1jMnNBh6atmbaPBJ7bpO/MvDgzD8vM92bmU4FHsWgS+80R0WvpjHZurG0P4nNu3esrRMQy%0APZ5bH/+mjq1qMvNy4HfV7k5VKepnV/v9lhs/m0W/348D1szMVTLz1Zn5xwnP7tNU3k89+gRwP+Xv%0Azv2moP9Gsjg/Mw/NzHdm5qbARsCPa832iYh1e+jzyiavAb8VSZIkSZIkSVJv6tVl72zQvpXQ7nWy%0AXS/j1KvM9jOprysT2hq06zPzwtrr0uoJkE7Oq21v0ctAEbEmY0nw8yZqOwVa460VESa1H+o1lJmi%0AAHvUy1SPK1l9TO2cnR/aTXeZeVVm7g4cXTv86v7CXsSFlBLTAE8aQH+te2YOZXZtL+rj93KvtxLX%0Ar6HMap9DKWHf73rsd437fl+cmdf22Vcvpu1+mkhm/gP4TrX76ojYdNBj9CszL6GUlP9DdWhJ4BXD%0Ai0iSJEmSJEmSBmMhOeNeTF1VzKVr2/MbtL+v+tnrRLtexrmvtt3rOI2Y0Naw/YGxktHb9VgmeIfa%0A9u86tpoap9W2t5vmsWeCN3dv8hCviIjJPLnzjdr2YyfRD/DgTPxzq92NImKyff62tr1Dx1bt9Xuv%0A/wC4F1gZ2Ls6dmRmLux8ykgaxv3UyScpFRqCMmN7ZFSf67drhyb9PZAkSZIkSZIk9W4Kq2LeW9te%0AqkH7edXPe6ZwnHm17V7HaWTJqehUaiozb46InwAvo6wL+0rKWrwTioglgD1qh46Ymgg7Ohz4YLX9%0A7og4IjMfmKD9rBER6wOtNZuPZtEyyO2sC3yask71jvT/WV5d2x5UwvYw4MmU5OV7qle/jgY+S/mD%0AfdeIOCAzu5YDiYgtga2q3XMy8/ymA2bmbRFxIovOcO633PhQDPF+aiszL4uIb1HWr355RAxi9v4g%0ATcX3QJIkSZIkSZI0GurL7zaZ1LVs9bNJefJ+x1m2tt3rOI2Y0NYo+BxlBmoAX4yIUzPzxi7nfBho%0Alfs9OTOnteR4Zl5YJQp3ADYH9gI+1eTciNgGuDIz/zWFIQ5TvdTz5zPzTxM1rmblv4+yTvTO1BKQ%0AERGZmQ3H/Y/a9qCu7WHAf1JK278rIo7PzNO6nANAROycma3y1GTmdRFxBPC2qr8DgXd26WMZ4NDa%0Aoc/2GD+UEtkvq7bPz8wL++hjmAZ2Pw3QfwG7Uh5O2H8K+l/ECHwPJEmSJEmSJEkjIDPvjYgbgVUp%0AE0U7ioiVGUs2X9HjUPXZ4xOOw6Kl03sdpxFLjmvoMvN04KBqd23glIhYt13bKN4LHFAduoWSIByG%0AtwPXVdufjIj9I6Jj2YWIWDYi9gV+Baw4HQEOyU7Vz8u6JR/hwTLJJ1S720ZE/Q++3SPi693KfUfE%0AoylJxpZus3gbycy7gTdRZrrOAU6KiB27xPKoiDga+FKbX+/JWJLxHRFxYETM7dDPqsCJjK0tf3xm%0AHtOubZf3cFJmLl29ntLr+SNgkPfTQFRlYL5e7W4HbDzoMcbZNyI+FxFrTdQoIjYDPlTtLgR+MsVx%0ASZIkSZIkSdKUyxn4vyn21+rnYyNiosnLj2tzTlN/6dDPoMdpxBnaGhUfpSSzXw1sBlxUzWY9GbgK%0AeBhlRvabgS2rc24HXpmZTZ72eFX1xMqEMvPwpgFn5rUR8VLgp5TZoB8DdoqIoyhrg19PWVfgkcBz%0AKOWPV2va/0xUzT5fv9o9vodTj6c8IDCHkkD+dHV8KWB3SmL7dOAXwJ8oDxIspFzbZwNvBZavzjkx%0AM381ibexiMz8VUS8lTJTelnguIg4g1Ia/1zgZsoDCusDL6LM2p8H3Namr9siYofqfaxFST5uHxHf%0ABs6qzlmdcr+8BXh4depvgd0G9Z6G7LERsUuDdudSPtNB3k+DdADlvluG8iTcVFqOssTBByLi15SH%0AYs4FbqBUtng08ELKn4+ttUoOzsy/T3FckiRJkiRJkqTp93tgG0rO4snA/3Vo96za9h96HONflCUu%0A1xrXTzvPrH5eBVzW4ziNmNDWSMjM+RHxOuBC4COUBPY76VyS+UzgrZl5QcMhDmzY7vCG7QDIzLMj%0A4qnAIZSZmusCe09wyl1VLFPyhMoIqJeH7roWes1vKInhVSgzclsJyOuB+ZTE9tOr10SOoiQZByoz%0AD4uIfwJfBjahrGm91QSn/JvykEa7vi6MiKdREuQvAjaicynx+4GvAR/OzHv7DH/UbM3YmtgT+QTl%0AgYWWQdxPA1M90PIVSqJ5ql0DPAAsATy/enWyEPgfxmZqS5IkSZIkSZIWLydQlsKFsjzmQxLa1fKc%0ArZzNrZR/N28sMzMifkzJ0z0uIrbKzDPajLMVYzO0f9zD8pk9seS4RkZmLszM/YENKEntUylPc8yn%0AzFy9mLKm8fbAVj0ks6dUZl6emS8FnkJJTJ5JSUDNB+4E/klJxr0NWCszP5GZ9w0r3qkSEUtTZthD%0A+dw6PRH0EJl5P2Nlwh8fEVtWx4+lzFh+DeWhgT9SZmfPr143AmcAXwT+IzPfmJn3TP7dtI3xNEr1%0AgJcB3wAuqsa/n/KXwYXAt6vfPyYzvz9BX//OzBdTnlr6cnXuzcCC6v39H2Vt5o0z892LUTK7FwO/%0An6bAZykPqUypzPwCsCZlBva3gLOBmyj33n2Ue+a3lFnjT8jMD1Sl1yVJkiRJkiRpxsvMGfea4utx%0AJvC7ane3ahLdeB8EHl9t/09mLqj/MiK2jYisXod3GOogyr9DAxwcEcuM62MZ4OBq937GlhceuJjq%0AiypJkhYPW621rf/RoEm7b+GC7o1muaWXWGrYIYy8B3xupyu/a93NmzN32CGMvCXCZ+An4r+ndBcR%0Aww5h5M3Ba9TNwqlfg3LGW37OvO6NZrkl/K51deI5hww7hJH39E13GXYII28J51B2dcbVp/oHUh/+%0AY81tZtx/EJx9ze+m9LOOiC0oZcSXoUyuPIAyC3sZ4HWUSZYAl1AmBN4x7vxtGZu1fURm7tJhnE8z%0AVpH2HMpEr38Aj6FMTt2i+t2nM3OiCsaTYslxSZIkSZIkSZIkSZohMvOciHgt8D1gBUpCe7xLgO3G%0AJ7N7tA+lku5bKMnro9u0+Rbwn5MYoysfl5EkSZIkSZIkSZKkGSQzfwJsSlmW9RLgbsoSqWdTzZ7O%0AzEsnOcbCzNwN2I6y1OfVlCVhr672X5KZb53qZTCdoS1JkiRJkiRJkiRpJLkESWeZeTnwgerVy3mn%0AQvM1OTLzZ8DPegpugExoSzNYRKxOKfXQq/mZecmg4xk1EbFJn6demZm3DjQYSZIkSZIkSZIk9cyE%0AtjSz7QHs28d5lwPrDjaUkXRBn+ftChw+wDgkSZIkSZIkSZLUBxPakiRJkiRJkiRJkkZSpiXHZzsT%0A2tIMlpn7AfsNOYyRlZmN13+QJEmSJEmSJEnS6Jkz7AAkSZIkSZIkSZIkSWrHhLYkSZIkSZIkSZIk%0AaSRZclySJEmSJEmSJEnSSFqIa2jPds7QliRJkiRJkiRJkiSNJBPakiRJkiRJkiRJkqSRZMlxSZIk%0ASZIkSZIkSSMpLTk+6zlDW5IkSZIkSZIkSZI0kpyhLUmSGrlpwR3DDkGLgZXnLjfsEEbe3Q/cN+wQ%0ARt6tC+4cdggj75o7bx52CCNv29U3GXYII+/q+bcOO4SRd/XdNw07hJG38rzlhx3CSFtr3srDDmHk%0APZALhx3CyLv9gXuHHcLIu/X+u4Ydwsh7+qa7DDuEkXf6+YcPO4SRt/nGrx92CJIWU87QliRJkiRJ%0A6pHJ7O5MZkuSJEkaBGdoS5IkSZIkSZIkSRpJC9M1tGc7Z2hLkiRJkiRJkiRJkkaSCW1JkiRJkiRJ%0AkiRJ0kiy5LgkSZIkSZIkSZKkkZRYcny2c4a2JEmSJEmSJEmSJGkkmdCWJEmSJEmSJEmSJI0kE9qS%0AJEmSJEmSJEmSpJHkGtqSJEmSJEmSJEmSRtLCdA3t2c4Z2pIkSZIkSZIkSZKkkWRCW5IkSZIkSZIk%0ASZI0kiw5LkmSJEmSJEmSJGkkJZYcn+2coS1JkiRJkiRJkiRJGkkmtCVJkiRJkiRJkiRJI8mEtiRJ%0AkiRJkiRJkiRpJLmGtiRJkiRJkiRJkqSRtDBdQ3u2c4a2JEmSJEmSJEmSJGkkmdDWjBQR20ZEdnjd%0AExFXRMRPI+KtEbF0g/7WjIgPRcSvq3PvjYibI+KvEfHNiHhJw7gOr8Wxbo/vad3auYc3POfJEXFA%0ARPwxIq6KiPsi4vaI+EdEHBcRb4+IlWrtV6zaZURcGxGrNBxnn1psH+rlfXXor36d6q97I+K6iLg4%0AIn5Ujfukhn1OdE90eh00TbH1fF9ExGVV+8t6eP9fjIg/RcQ1ETE/Im6NiL9FxJER8aaIeFit/X59%0AXK/xr8ObxNYm1qfV+jiix3MjIi6vzr05Ipbq0vaftbG+3sM4V1bnXNpLfNW5Z7TumYbtl67FeHKb%0A3z+uj8/m6F7jliRJkiRJkiRpFJnQ1uJoaWBtYDvgG8C5EbFhu4ZVwmtv4O/AgcCzq3PnASsDjwN2%0AA06KkjTeeBri7yoi1omIE4Czgb2ArYC1gKWA5YH1gR2BrwFXR8R/RcQymXkb8M6qmzWALzYYayPg%0AY9XuWU3OmYR5wOrAhsDLgU8Bf4qIMyPi2VM4bhMjGVtEbBIRpwG/Ad4HPAl4BDAXWBHYCHgD8F3g%0Ayoj4YEQM9c/+zPwj5TsH8MqIWLaH058JPKraPiYz50/Qdhtgvdr+a6LBAy6SJEmSJEmSJGl0uIa2%0AFgdfBb5S238YsDklufd4SkLv5IjYODPvaTWKiLnAd4DXVYfurvZPBq4ClgWeCOwMbElJGv8+InbI%0AzN9N6TuaQERsAZwErFkduhz4PvAH4DpKUntt4HnAK4CHA3sDPwDOzcwTI+IY4LXAzhFxVGb+osNY%0AAXyTksxdAOyWmQ8M+C29ELi62p4DrERJyD6Vkjhen3L9T4mIT2Xmvg36HH9PdHLjEGIbmIh4AeVz%0AXaE6dBFwLHAmcAPlHn408CJgB8pDGp8HvkW5Psd16HpL4NvV9kTX8pZJhP9dYH9gOcq1PLLheTvV%0Atr/Tpe3O1c87q3FWpFyHY5uHOXKOBT7ZoN2tUx2IJEmSJEmSJE2HxDW0ZzsT2locXJ+ZF447dmZE%0AfBc4FXgKZZbmbsCXa20OYCyZfR7wisz817h+TouIQ4D3Av9NSWieEBGbZeaVg30b3UXE6iyazD4A%0A2D8z72vT/JiI+ADwIUpCu+7dwHOBVYFDI2KTzLyzTR97AM9ojZWZF0z2PbRxSWZe1ub4sRHxYeDN%0AlM/tYcDHI+K6zOyWrG53T4xKbAMREY8HfkhJWj8AvB84JDMXtmn+3YhYDdiP8pmSmdcD13foe9Xa%0A7qCu5XjfAT4BBCVJ3TWhXc2uflW1+/dqpnentsvU2h4KvBh4AiXJPZMT2rdM0echSZIkSZIkSdJI%0AsuS4FlvVbOx9aode3NqIiK2AD1a7VwLPa5PMbvWTmXkQY0nhVSgJsmE4lLFk9n6ZuU+HZDYAmXlH%0ANWv4ucBtteM3UGawQ5nB++nx50bEOrXjF1GS59MqMxdm5mGUmdL3V4e/EBGPmO5YxhtmbNXM+SMp%0AyWwoM+cP7pDMBspnnpnvoiR5F0x1jN1k5uXAb6vd50XEmhO1r+xAmWUNZYb3RF5ea3skYwnzF1YP%0AhkiSJEmSJEmSpBnAhLYWd2fUth9d2/4IZWYowPszs1vpaShrbJ9fbb8kIjYdQHyNVet3v6zaPY+y%0AhnMjmfnb8Qn7zDySMtsb4F0RsfW4075KWY97IfCWLmsVT6nM/D1ja3cvTZmNPBKGFNtLgC2q7ZMy%0A84imJ2bm8Zl519SE1bNWyfAlgNc3aN8qN550T2i3yo3/JTPPoSS0k1KZ5A09xilJkiRJkiRJGpKF%0AmTPupcEyoa3F3f217SUAImJlykxPKLOzf9iko2rt6ENqh3YZQHy92JWxJPzBA1rL+h3A7VW/34qI%0AeQAR8QZgu6rNQZl55gDGmqwvUZLrUNYGHyXTHduute0vdmw1+n4AtNa132mihlXJ9BdVu7/rUAq+%0A1fYRwPOr3e/BgzPCf18d27ndeZIkSZIkSZIkafSY0Nbirj6L+urq59aM3fsnTVSmuY0Ta9vbTCaw%0APjyrtv3TQXRYrQO+Z7W7EbBvtX7y/1TH/gF8bBBjTVYV69+q3Q1Goex4yxBia917d1HWiZ+RMvMO%0A4EfV7uYRsckEzV9HmV0NYzO7O3kT5QGWZNG1ub9X/dyiy1iSJEmSJEmSJGlELNm9iTSj7V3bPrX6%0AuVnt2J976Swzr42IayjrWG/Wrf2Atca7OjOvG2C/X6ckC7cFPgx4T/d1AAAgAElEQVQ8HViVkgzc%0APTPvHuBYk/Vn4AnV9gbAtR3ard4wYXlxZg5qPemmsU1KRKwFtNaAPm9AM/WH6TuMlQDfibIcQDut%0AGdz3UGZ2T6TV9neZ+e/a8WMps+nnUWZp7zn+xBlg5Yb39j8y857uzYqIWLtJu8eu+qSmXUqSJEmS%0AJEmSNBAmtLXYiYhlgM2BvYDtq8O3A1+rtletNe8n6XgdJaE9NyKWr2aZTqmIWAGYWxt/YDIzI2J3%0AyvrgyzA2E/wbmfmbQY41ADfVtleeoN07q1c36wGXTSagmqaxTVb9/h3ovTAkp1CqJ6wFvDEi9hpf%0ANSEiNgK2rHZ/nJm3d+osIjZnrDLD9+q/y8xbI+JnlLLwb4yIj/ZYoWEUvKZ6dfM04Iwe+r2iv3Ak%0ASZIkSZIkaWolrkk921lyXIuDfSMiWy/gbuB0Fk1m75iZN1T7y9fOvauP8ernrNDH+f2YbMwTysxL%0AWbS0+FWU2dqj5s7a9vIdWw3HdMU2pffCdKtmmLfKgj8SeHabZvX1tbuVG2+tj30f7Wdyt5LcawHP%0AbRimJEmSJEmSJEkaEhPaWpxdARwMPDEzT6kdr8+oXq6PfuvndJwpOmD1mJedojGOr22fMtEs2CGq%0AJ3Mniu8TmRkNXpcNIbbJmo57YbodUduuJ6+JiADeWO1eB/yyUycRsSRj5ctPysxb2zQ7Cbil2t65%0Aze9H3aEN7+1eZmcDrNPwJUmSJEmSJEnStLLkuBYHXwW+Utu/F7gpM2/p0L5eGvoRfYy3RvVzwXSU%0AGwfIzNsjYgGl7Pga3dovxurltm8eWhTtTRRbP/VQosO5N9a2F4t7ITMviohzgC2AHSNij9ra7dsA%0A61bbR3VZM/yFjF2T77VrkJn3RcRxwO7AKyJiucy8s13bSej1847a9lBq52TmlU3abbDak6c6FEmS%0AJEmSJElaxMxbOVKD5gxtLQ6uz8wLa69LJ0hmA5xX296il4EiYk3GkuDnTdR2CrTGWysiFotEZh/q%0An9clQ4uivYliu6e2/bCG/bVmXy9SVjwzrwZa5fM3i4glGkc42lqlxJcDXl473k+5cYAf1pciGLcs%0Awe5Vm2WBHScVdXutz3teRDT5e7Y+037Gl5GXJEmSJEmSJGmQTGhrNvoD0HqcZ7uGCaeWHWrbvxtc%0ASI2cVtvebprHHrqIWAfYqNq9uLYm+tA1iK0+Y7trVYCImAes1Obclt9WP5cFntVDqKPsKOD+ansn%0AePA6vLo6dkFmntvp5IhYkUW/n01NRdnxnj7vcW1GrfKAJEmSJEmSJElDZUJbs05m3gz8pNpdG3hl%0Ak/OqmbB71A4d0antFDm8tv3uxWhmblPvYezPrB8NM5A2usV2fm37SQ362wxofb7nt/n9YbXt9zXo%0Ab+Rl5vXAydXu8yPiEZQE9YrVsW6zs18LLF1t7wO8vsvryKrtttUDCYPU6+ddb9Pu85YkSZIkSZIk%0AadYyoa3Z6nOMrVX7xYhYdaLGlQ8Dm1bbJ2fmtJYcz8wLgROr3c2BvZqeGxHbRMR6UxLYNIiIZzCW%0AuL0XOGiI4SyiYWy/ZWz28esjItq0qXtTbftXbX7/M6A1W3n7iHhTmzZtRcQrI2LZ7i2HopW0XoKS%0AdG6VG3+AsQR0J62Z1jcCn83Moyd6AZ+v2s9h0es9CPXP7I0N2tfH//WAY5EkSZIkSZKkGW0hOeNe%0AGiwT2pqVMvN0xhKPawOnRMS67dpG8V7ggOrQLcDbpjrGDt4OXFdtfzIi9o+IpTo1johlI2JfSoJt%0AxU7tRlVEzImIXYBfAEtWh9+bmdd1Pmt69BJbZl4LHFftPgn46AT9Pgd4R7V7OWPVBOr9JSUJend1%0A6LCI2GOi8vkRsWpEHAwcD8yd4K0N04mU7xeUa/CiavuUzLym00kR8Rhg62r3hMx8oNtAVfnyf1S7%0AO03UtleZ+QfgnGr3tRHRsQpEROwOPL/a/VVm/mWQsUiSJEmSJEmSNNMt2b2JtNj6KCWZ/WpKieeL%0AIuIIStnjq4CHUWZkvxnYsjrnduCVmXlFg/5fFRE3dmuUmYc3DTgzr42IlwI/BdYAPgbsFBFHUdYG%0Avx5YCngk8BxgR2C1pv0PyYYRsVy1PYeSeH8E8FTgFcD61e8WAp/IzK836HP1iNikQbt7MvMfE/x+%0AkLF9gPKZrA4cEBHbAt8DLqHM3l4b2J5yvy1Z9blrZt7frrPMvCgiXgUcCywHHAK8MyKOAc4CbqCs%0Asf0o4AXAy4EVJohv6DLzvog4lvLgxoa1X3UrN15fB/v4HoY8HtgTeHxEbJmZZ7Vps3z14EI3V2fm%0AL2v7uwF/BOYBP6g+lx8ClwEBPAZ4DeU+AriDsQcZJrJyw3t7QWZe3KCdJEmSJEmSJEkjzYS2Zq3M%0AnB8RrwMuBD5CSWC/s3q1cybw1sy8oOEQBzZsd3jDdgBk5tkR8VRKAnM7YF1g7wlOuauK5a+9jDON%0AftGgzZnAnpl5WsM+J/oc686jlG/vZGCxZeY1EfFMyhrbj6ckmV/QofmtwJsy8zdd+vx5RGwNfIUy%0AQ3mT6tXJTcAnKA9mjKrvUBLaLXcAJ3RqXJVvb5XsvpX2Jdo7OY6S0IaSFG+X0F6dRdcs7+RXwIMJ%0A7cw8JyJeABxDeQiitXZ3O5dTHpS5tME4r6le3VxXjStJkiRJkiRJM1opWqrZzIS2ZrXMXAjsHxHf%0ApCTFXgxsQJnVfA9wLXA6ZWblSTkif2pm5uXASyNiS8os7GcD6wAPB+ZTZmr/mZJgOyYzRzmBWTcf%0AuI2SmPwLJcF4UlUeetgmHVtmXhwRmwKvpcyY3pJyry0J3AxcRKkQ8I3MvK1hn+cDz6hKlb8MeCaw%0AFrAKpST5NcDZwEnAjzLz3qbxDkNmnh4Rf6d8DwGOy8y7JzjlGYzNlD8xMxf0MNZZEfFvyiz210XE%0AB3o5v0H/v63Koe8KvITy8MQq1a9vpJQl/wnwncy8b1DjSpIkSZIkSZK0OIkRyc9JkqQRt8FqT/Y/%0AGjRpK89drnujWe6+hQN7tmaxdeuCO4cdwsi75s6bhx3CyNt29SareMxuV8+/ddghjLSr775p2CGM%0AvJXnLT/sEEbeWvNWHnYII29BPjDsELQYuPX+u4Ydwshbfsllhh3CyDv9/MOHHcLI23zjTgUK1XLR%0Adf8Xw45hJnrUKk+ccf8u+e+bL/CzHqA5ww5AkiRJkiRJkiRJkqR2LDkuSZIkSZIkSZIkaSQtZMZN%0A0NaAOUNbkiRJkiRJkiRJkjSSnKEtqScRsTqweh+nzs/MSwYdj4YnItYDlu3j1Fsy86pBxyNJkiRJ%0AkiRJkhY/JrQl9WoPYN8+zrscWHewoWjIDgOe1cd5RwC7DDYUSZIkSZIkSdLiKNOS47OdJcclSZIk%0ASZIkSZIkSSPJGdqSepKZ+wH7DTkMjYDM3HbYMUiSJEmSJEmSpMWbM7QlSZIkSZIkSZIkSSPJGdqS%0AJEmSJEmSJEmSRtJC19Ce9ZyhLUmSJEmSJEmSJEkaSSa0JUmSJEmSJEmSJEkjyZLjkiRJkiRJkiRJ%0AkkZSYsnx2c4Z2pIkSZIkSZIkSZKkkWRCW5IkSZIkSZIkSZI0kiw5LkmSGnn43OWHHYIWAzcvuHPY%0AIYy8ORHDDmHkzcFr1M3GKz962CGMvFseuHvYIYy8tZZaadghjDTLHna3ypLLDTuEkXdvLhh2CCNv%0A2TlLDTuEkXf3Qu+jblabu8KwQxh5C/KBYYcw8jbf+PXDDmHknXvR94cdgqTFlAltSZIkSZIkSZIk%0ASSMp04dJZztLjkuSJEmSJEmSJEmSRpIJbUmSJEmSJEmSJEnSSDKhLUmSJEmSJEmSJEkaSa6hLUmS%0AJEmSJEmSJGkkLcQ1tGc7Z2hLkiRJkiRJkiRJkkaSCW1JkiRJkiRJkiRJ0kiy5LgkSZIkSZIkSZKk%0AkZRpyfHZzhnakiRJkiRJkiRJkqSRZEJbkiRJkiRJkiRJkjSSTGhLkiRJkiRJkiRJkkaSa2hLkiRJ%0AkiRJkiRJGkkLXUN71nOGtiRJkiRJkiRJkiRpJJnQliRJkiRJkiRJkiSNJEuOS5IkSZIkSZIkSRpJ%0AacnxWc8Z2pIkSZIkSZIkSZKkkWRCW4uliNg2IrLD656IuCIifhoRb42IpRv0t2ZEfCgifl2de29E%0A3BwRf42Ib0bESxrGdXgtjnV7fE/r1s49vOE5T46IAyLijxFxVUTcFxG3R8Q/IuK4iHh7RKxUa79i%0A1S4j4tqIWKXhOPvUYvtQL++rQ3/161R/LYyI2yLiouq6bz1BH6d26OOBiLglIs6LiK9FxJYN4tml%0Adv4uDdpHRGxf9X9BRFwfEQuqe+aCiPh2RLw8Iub2GPtEr5Xa9TVZETE3Il4XEUdU9/tN1Xu5MSL+%0AFBFfjYjnRUTbv08i4rIqvssajtfzfV6dd0ntvG/3cN5ltfPuiIjVurSv/9myS8MxnhcRX4yIsyPi%0A6up7eGdE/Dsifh4Rn4iIzbv00ek7MdFrwj4lSZIkSZIkSZoJTGhrNloaWBvYDvgGcG5EbNiuYZWY%0A3Bv4O3Ag8Ozq3HnAysDjgN2Ak6IkjTeehvi7ioh1IuIE4GxgL2ArYC1gKWB5YH1gR+BrwNUR8V8R%0AsUxm3ga8s+pmDeCLDcbaCPhYtXtWk3MmIYAVgCdQrvvvq8T2Ej30MQdYCdgUeDtwZkQcNLAAI54B%0AnAOcWPW/CbAaZYmHlav9XYEfAZc1TYoOQ0S8DPgb8H1gZ8r9vgrlvTwceBLwDuB/gb9GxHZDivPp%0AwAa1Q6+KiGX66Go5YM/BRAURsVVEnEm5Pu8DngysSfkeLgusA7wI+DhwTkScM6xrKEmSJEmSJEnS%0AqHINbc0GXwW+Utt/GLA5JcH0eGAj4OSI2Dgz72k1qmbPfgd4XXXo7mr/ZOAqSkLqiZRE35aUpPHv%0AI2KHzPzdlL6jCUTEFsBJlMQZwOWUhOQfgOsoybS1gecBr6AkJvcGfgCcm5knRsQxwGuBnSPiqMz8%0ARYexAvgmJcG/ANgtMx8Y8Ft6IXB1a0hKcvj5wHuBZSiJ7RuBj07QxxNr23OB9ao+dgeWAN4bEVdk%0A5hcmE2hE7AR8qxoD4P+A44FzgZuAFYHHAC+hPFCxFnAQcHjD2Cdye+8RdxYRewH/RbnmAKcAPwb+%0AAtxKSWxvBGxPuZYbVu1PGmQcDe1c/byL8r1cnnJvH9VHX++KiC9k5rWTCai6F75B+W4AnEd5iOEs%0A4AbKfbc68BTgxZSHAzYHvkD3a1j/Tkzk0p4DlyRJkiRJkqQRsxDX0J7tTGhrNrg+My8cd+zMiPgu%0AcColobQeJTH65VqbAxhLZp8HvCIz/zWun9Mi4hBKcvW/KTN/T4iIzTLzysG+je4iYnUWTWYfAOyf%0Amfe1aX5MRHwA+BAloV33buC5wKrAoRGxSWbe2aaPPYBntMbKzAsm+x7auCQzLxt37NcR8WPgt5Tk%0A8fsi4sDMvKldB20+/3OAH0bE8cAvKUnbfSLiS5m5oJ8gI2Jb4DBKovJuYNfMPLZN098A34xScv6z%0AlORkR21in3JVMvaAavcG4LWZ+Zs2TU8BDomIJ1IS8w+fphAfFBHzgNdUu9+kVFHYlJLk7iWhfSPl%0Afl+GUtXgvZOI6dksei/sDnw/M9v9V9eJwH9GxLMo17zJNWz3nZAkSZIkSZIkabFkyXHNWtVs7H1q%0Ah17c2oiIrYAPVrtXAs9rk8xu9ZOZeRBjSeFVgEMHH3EjhzKWzN4vM/fpkMwGIDPvyMx9Kcnr22rH%0Ab6DMYAd4NPDp8edGxDq14xcxlgCdFpl5BtBKGM8DntNHH6dQEsxQyoE/uZ9YqvLWR1ISmAuB7Tsk%0As+tjX5aZr2USidOpEBFrUaoaQEnGbtshmf2g6kGG5wOfn+Lw2tmB8tlB+QyOrLafFxFrtj+lrYuA%0An1Xbb4+IR/YTTHUvHMXYvbBdZh7VIZn9oMw8DdgG+GQ/40qSJEmSJEmStLgyoa3Z7oza9qNr2x9h%0ArNTy+zPzxgZ9HQicX22/JCI2HUB8jVXrd7+s2j0P+FTTczPzt+MT9pl5JGOlj98VEVuPO+2rlNLO%0AC4G3ZOb8vgKfnE6fXy/+XNtep88+3kIpHw7w1cz8ddMTM/OIPsecKu+nlO0G2Dcz/9LkpMxcmJnf%0Am7qwOmqVG784M8+iJLQXUhLKb+yxr49XP+ex6MMuvXgr8Ihq++DMPLXpidU1PLJ7S0mSJEmSJEma%0APTJzxr00WCa0NdvdX9teAiAiVqbM+oQyO/uHTTqq1o4+pHZolwHE14tdGUvCHzygtazfQVmbOYBv%0AVeWdiYg3UNaABjgoM88cwFj9eMjn14f6dbq/Y6uJ7Vr9TErp7RmpWhP9zdXuXcDXhxhOVxGxGvCi%0AavdIgMy8CjitOrZzu/M6ycw/UdYJB9gtIvp5SGKXVnfA//RxviRJkiRJkiRJqjGhrdmuPov66urn%0A1ox9N07KzIU99HdibXubyQTWh2fVtn86iA6rdcD3rHY3AvaNiFUZS9T9A/jYIMbqU7vPr1dPqG1f%0A1uvJEbECsHm1e3FmXtpnHKPgCcBq1fbvMvP2YQbTwBuBJavt+szm1kzxJ0bE5vTm45Rk9FL0eG9H%0AxIqM3Qt/67RMgSRJkiRJkiRJam7J7k2kxdrete1Tq5+b1Y7Vy1F3lZnXRsQ1lHWsN+vWfsBa412d%0AmdcNsN+vA68DtgU+DDwdWJWS9Ns9M+8e4FiNVbNnWyWlk7FZub30sTFja6f/nVKqvVebMDY7vKf7%0ApYmI2KRBs1uqmcmT1fe938Dchu9lre5NHtSagX16Zv6zdvw4SrWEpas25zbtMDPPj4jjgFcDb46I%0AT2fmPxqevjFjD8MM/F6o2TAiluvS5q5eEuoRsXaTdk9d81ndG0mSJEmSJEmSNEAmtDXrRMQylFmU%0AewHbV4dvB75Wba9aa35tH0NcR0loz42I5TPzjn5jbaqaJTy3Nv7AZGZGxO6U9cGXYWwm+Dcy8zeD%0AHKubqiT2qsALgM8AK1S/OiYz/92wj7nAusALgf0pfw4+AOzZ42z8lvr9MtBrX7mgQZsjGEyJ+6l8%0AL2vR7L00Uj2MsEW1u8ja3Zl5e0T8hJKUfkNEfLjHEvz7ATtS7o2PM1aGvZv69bthooYRsQFlre52%0ArszMWyc4/RcNYjmN8hBKU1f00FaSJEmSJEmSps1C16Se9Sw5rtlg34jI1gu4GzidRZPZO2ZmKwG1%0AfO3cu/oYr37OCh1bDdZkY55QVUa7Xn75Ksps7enwr9pntxC4npLAbM0oPQN4+0QdjPv85wOXAAcD%0AK1PKpr8qM0/oM74pvfbTbCa9l1aSeQFwbJvft5Lca1AegGgsM/8CHF3tvjEiNmp4av363dml7c8p%0ACf52r5c3j1aSJEmSJEmSpMWbCW3NZldQkppPzMxTasfrM6q7lfVtp37OdK1BXI952Ska4/ja9ilD%0AXl95AXAW8C5gm0nEksBRwI8nEcuUXvvMjAavXQY03FS+l8ubvBdgvW4dRcQcxsrN/zwzb2rT7OdA%0A6/jObX7fzScoM/eXoMzYbmI6vocA6zW4ltv22Oc6DV+SJEmSJEmSJE0rS45rNvgq8JXa/r3ATZl5%0AS4f29eTYI/oYb43q54LpKDcOD5ZYXkApO75Gt/YzzAuBq6vthZSZr9dl5n099PHE2vaKlLWO31P9%0A/BjwcEpyvB831rZn+rWfKe/l+Yyttf29dg0yc0FEHAu8E3hZRKzQy4MPmXlJRHyXUsr9NRHxqcy8%0AqMtp9T87VuvS/2Pr+xGxC3BY0/gGLTOvbNJuq7W2neJIJEmSJEmSJGlRiSXHZzsT2poNrs/MC3to%0Af15te4uOrdqIiDUZS4KfN1HbKXAe8B/AWhGxRmZOxXrOw3BJZl42mQ7afP5/iIjvUNYifiawR0Sc%0Akpk/6qP7CxmbyfukycQ5Aur37Ci/l/qM62PL0uoTWoaynva3ehxnf8pM8LmUGduv6tL+QspDF3MY%0A7esnSZIkSZIkSdKMYclx6aH+QElKAWxXlTduaofa9u8GF1Ijp9W2t5vmsWeczLyXkhi9pzr0+YiY%0A20c/twPnVrsbRcRjJ2o/4v7C2CztbSJiutaAbywilqe/NaZ7Ljuemf8CDq92XxkRm3dpfxtj98Lj%0AIuLRvY4pSZIkSZIkSZIWZUJbGiczbwZ+Uu2uDbyyyXkRsQSwR+3QEQMOrZvDa9vvruLRBDLzcuCQ%0Aand9YLc+u2qVig5KKfMZKTOTsftoWeCtw4umo1cDD6u2Pw68vsvru1XbbSJi3T7G+xQwn/LZfqJB%0A+9b3fg7w//oYT5IkSZIkSZIk1ZjQltr7HDy4KMMXI2LVBud8GNi02j45M6e15HhVVvvEandzYK+m%0A50bENhGx3pQENvo+z9gs7Y9GRD9LMRwGXFttvysintX0xIjoeebwFDsIuLva3j8iHtfkpIiYExFv%0AmrqwHtS6XrcAn8nMoyd6Ub7LUBLSO/U6WGb+G/hGtbsDsGWXU74JtMr9vy8int7rmJIkSZIkSZKk%0AMQszZ9xLg2VCW2ojM0+nJPagzNI+pdPszijeCxxQHboFeNtUx9jB2xlLpn0yIvaPiKU6NY6IZSNi%0AX+BXwIrTEeCoqdYa/3q1+2j6S3reDbyJsfWTT4qIHSc6JyIeFRFHA1/qdbyplJlXMTazeFngtG4J%0A+oh4AmU98g9NZWxVCe9nVrs/zswF3c6pHvS4uNrt+bOtHADcW23v2WW8+r2wJPCLiOi29jbAyn3G%0AJkmSJEmSJEnSYq2fmYjSbPFRSjL71cBmwEURcQRwMnAVpezxpsCbGZu1eTvwysy8okH/r4qIG7s1%0AyszDmwacmddGxEuBnwJrAB8DdoqIoyhrg18PLAU8EngOsCOwWtP+F2MHAu8A5gF7RcR3MvOBXjrI%0AzF9FxFuBQymJ4OMi4gzgOMq6yjdTHhpYH3gRZbbvPOC2ifqNiE0ahnB5Zt7RS8ydZOZhEbE2sD+w%0AOnBqRPwS+DHwV+BWYBVgQ8p67S8ClgCmuirBzpSZ1gDH93De8cDewAYR8bTM/GMvg2bm1RHxNeB9%0AQNdqDZl5SkTsRrkXlgN+EBF/Bn4EnE1Zp3wh8HBgY2B7yvex5W4mtmFELNcg9Gsy86YG7SRJkiRJ%0AkiRJGlkmtKUOMnN+RLwOuBD4CCWB/c7q1c6ZwFsz84KGQxzYsN3hDdsBkJlnR8RTKWtDbwesS0nm%0AdXJXFctfexlncZKZV0XEYZSk9gbAa4Dv99HPYRHxT+DLwCbAVtWrk39THpyYSNP76RXACQ3bdpWZ%0An4yIi4AvUO6hF1SvTi6iy+zlAWjNsL4d+N8ezjuOse/AzkBPCe3KZyiVFx7WrSGUB1Ei4hLKDPwn%0AA0+qXhO5ANgnM3/Spd0vmsQAvJ+xShOSJEmSJEmSNCOlJbxnPRPa0gQycyFlHeFvUsoIv5iS8FyN%0Asu7ytcDpwA+Bk3JE/lTNzMuBl0bElpRZ2M8G1qHMCJ1Pman9Z+CXwDGZefuwYh0hnwF2A+YCe0fE%0A0f18npl5WkRsBry0ej2dMlt+JeBO4ErKww8/Bn6WmfcPKP6By8wfRsRPgVdR7v0tKTO2l6cklS8D%0AzqDMgP7NVN7/EfE0yncP4KeZeV/TczPznOpBg/WB10bEezNzfi/jZ+Z1EfFlekjaV0sX/EdEPJ9y%0ALzyDUh1hFcr38BZKOfQzgRMy88xeYpIkSZIkSZIkaTaIEcm/SZKkEbfVWtv6Hw2atJsX3DnsEEbe%0AnIjujWa5+x7o6bmkWWmluU1Wp5jdlpyzxLBDGHkrL9GoOM2sddX8W4YdwshbZUn/LOrm3lww7BBG%0A3rJzlhp2CCPv7oXeR93MC+d1dbOgt9X3ZqU7Hrhn2CGMvHMv6rno5awzd9X1/T/9fVh66UfNuH+X%0AvPfef/tZD9CcYQcgSZIkSZIkSZIkSVI7PpomSZIkSZIkSZIkaSQlM26CtgbMGdqSJEmSJEmSJEmS%0ApJHkDG1JAxURqwOr93Hq/My8ZNDxzCYRMRfYqM/T/5WZdw0yHkmSJEmSJEmSpMkyoS1p0PYA9u3j%0AvMuBdQcbyqzzSOCCPs99NnDq4EKRJEmSJEmSJGnyMi05PttZclySJEmSJEmSJEmSNJKcoS1poDJz%0AP2C/IYcxK2XmZUAMOw5JkiRJkiRJkqRBcYa2JEmSJEmSJEmSJGkkOUNbkiRJkiRJkiRJ0khyDW05%0AQ1uSJEmSJEmSJEmSNJJMaEuSJEmSJEmSJEmSRpIJbUmSJEmSJEmSJEnSSHINbUmSJEmSJEmSJEkj%0AyRW05QxtSZIkSZIkSZIkSdJIMqEtSZIkSZIkSZIkSRpJkelEfUmSNLNExNrAFdXuOpl55TDjGUVe%0Ao+68Rt15jbrzGnXnNerOa9Sd12hiXp/uvEbdeY268xp15zXqzmvUndeoO69Rd14jafHiDG1JkiRJ%0AkiRJkiRJ0kgyoS1JkiRJkiRJkiRJGkkmtCVJkiRJkiRJkiRJI8mEtiRJkiRJkiRJkiRpJJnQliRJ%0AkiRJkiRJkiSNJBPakiRJkiRJkiRJkqSRZEJbkiRJkiRJkiRJkjSSTGhLkiRJkiRJkiRJkkaSCW1J%0AkiRJkiRJkiRJ0kiKzBx2DJIkSZIkSZIkSZIkPYQztCVJkiRJkiRJkiRJI8mEtiRJkiRJkiRJkiRp%0AJJnQliRJkiRJkiRJkiSNJBPakiRJkv4/e3ceb109/n/89e5u0ihFszKk0kxJaS5FaPhGpgZKyNeP%0A6EvGQiJFEl8hKkWSypAQSkojGhWZSvo2F5rH+/r9ca3V3vfpnL3Pffaw1l77/Xw8zmOds/dan677%0A095rr72uz+f6mJmZmZmZmZmZ1ZIT2mZmZmZmZmZmZmZmZmZmVktOaJuZmZmZmZmZmZmZmZmZWS05%0AoW1mZmZmZmZmZmZmZmZmZrXkhLaZmZmZmZmZmZmZmZmZmdWSE9pmZmZmZmZmZmZmZmZmZlZL81Yd%0AgJmZmZmZmZmZtUh6ZvHr/0XE45UGY2ZmZmZmVjFFRNUxmOTRWmMAACAASURBVJmZmZmZmZlZQdJs%0AYDawdkRcW3U8ZmZmZmZmVXLJcTMzMzMzMzMbSZI2lHRG1XEMiKoOwMzMzMzMrA5cctzMzMzMzOaa%0ApO2AA4CIiK2rjsfMxoukzYGPAFtVHYvVi6RlgE2B5wFLAIsC9wB3A9cBv4mI26uL0MzGjaSnAavw%0A5HPSXyLi31XGZmZmNiqc0DYzMzMzs5lYBtgCaPQaRpKWIBNmKwGzgJuBX0fETZUGZmND0gLAqgAR%0AcVXF4QyEpGcAKwKPATdExH867Lstmch+SfkQDT8P2fRI2gH4IPCiaex7EfDpiDhz4IHVkKR5gZeR%0Aif91gCWBxcgk213AlcD5wM8i4rGq4qyS+8h6JWkp4N3AzsDqU+wWkq4FTgeOioi7hxWfmZnZqPEa%0A2mZmZmY2Fjxjq78k7QkcR87QnlV1PP0mScAhwH7AAhOeDuBk4O0Rcd+wY6sDSUcUvx462ftG0ixg%0AeYCIuLFDO88GTs3d4oWDiLUqkv5FroG8cURcN8nzTwf2BYiIT3RoZw3gamB2RDRqULqknYGPAWtO%0AeOps4EMR8bu2fV8IHAFsUj5UbH8GHBwRFw022uEq1tAOYC2vod1ZMejjeGDX8qFpHFbeDDsJ2Dsi%0AHhlAaLVTfLa9F3gPsOw0DrkV+DxwRETMHmRsdeE+sn6QtDfwBeAp5UMddi/PRw8A74yIbw4ytlEj%0A6ZnkoIDnktdV1wNnRMTfKg1sgCSdRL4u3hcRN0/y/ILA2gARcWmHdp4HnJu7xfKDibYaktYufv1T%0AL5/hRfWE3QAi4qh+xGZmg+OEtpmZmdWGpD363WZEnNDvNqsk6e99bjIi4jl9brNW5mbGFjDWM7bm%0AxhgktI8B9mLqG5BBvl42G8cb2N2SbdNNwrbt17jX0Vz0Ucd/e1P7SNL+wGHlnxOeDvLG/nYRcaGk%0A/yEHmMxLa0b2j4BPRsTvhxTyUDmhPX2Sfgy8nNbr6DpyUMRl5Eza+8hBbEsB6wHbkKV/Ifv4jIjY%0AaZgxV0HS0uQAoo3Lh6Z5aAAXA6+OiFsGEVtduI86k/T+frcZEYd132u0SPoI8PHyT/L18RemPic9%0Al9ZrLcgBXZ8ZZszDVFQ/2Kv48+pOA9IkHQh8mCdXmZ1NzmjffzBRVsvX2d0VfTQbWHuKPloZOJYu%0Ay2M1eeCoWRP5TWpmZmZ1cjz9LRsaQKMS2sDK5L9rujfYumns6MYZztjaCPhRMSp+bGZs2ZwkbQzs%0ATb4/HgVOIW9UP0bOhngjWXZ0I2Af4KvVRDoS+nWusgaRtCrw6fJP4G/A5cDjwPOBtYCFgS9J+iqt%0AxHeQyaaDI+LqoQZdncZ+TveDpLcD25P99E+ycsZPp3HcK4CjgRWAV0l6S0R8faDBVkjS4sDPyWoI%0AAh4Cvk8ODLkMuA24H1gEWBp4AbADsBOwIPBi4CxJm3ZaEmCUuY+m5VD6f05qVEJb0mZk5RGRn2lH%0AAV/oUq1mZbI0+TvJ5W0+Ken8iLhw0PFWZH3gK+RradupdpL0PrIvJzML2E/S7Ih4X98jHB3jfp3d%0A6d+/MHO3PNa496XZSHBC28zMzOrGXyQ6u5HOX8rmA5Yr9pnyxsmYOI2Zz9h6Q/Fc42ds2aTeXGwf%0ABLaOiEvan5R0GLlu5vLFvk5om82dfcj7EQG8JSKObX+yWCf7++S6tUcWD/8J2DMifjvMQGvgD1kB%0AuWfRtJlHRWnoDxR/Xg9sGBF3TefYiDhT0guAS4BnAR8CGpvQBr5IDhQB+AmZ+L9pkv3+U/z8GThZ%0A0opk4unlwBrAl4DdBx9uJdxH09PP72pNHLBzGDAPWWVk+4g4r9sBEXED8B5JPyBfewsChwMvGWCc%0AVdq82N4YEWdPtoOk5WjNcge4gJxtezOwAbA/sDiZ1P5aRPxlgPGamVlNNOrLjJmZmY28N3d5fnng%0Ak+TNj7267NtIEbFyp+clrQlcVez7rGHEVEeesWU92oh87XxhYjIbICL+IemDwInAupLmi4hHhx2k%0A2QjblHyPfXdiMhsgIn4u6VDyZvYCwA3ARg2e9diJB/pNbTvgmeRrabfpJrNLEXGnpN2B3wArSdo2%0AIn4+gDgrJWkdsrJIkGuG7xHTXH8wIv4p6ZXk590bgNdL+mxEXDmwgCvgPpq21Xs8/pXAAcCSNPDc%0AVryOXkS+jv7fdJLZ7SLi15LeBRwDvFjSWg2tRlJeA/ywwz57kYn9cr9d2t6TZ0k6g6yeND+wB/DR%0AwYVrZmZ14YS2mZmZ1UZEfLPT88X6Rp+czr5jrIkzHeaKZ2xZH6xQbH/RYZ+ziu18ZOnRyWZxmdnk%0AnlNsT++wz/fIhHYAR45pMhvgd2SZY3uycpbfhRFx8UwaKNZov5AcyLQFWXK6aV5PJg9vBN463URt%0AKSJC0lvJJNQKZNK2acla99E0RMR1MzlO0kuBT5DJXsi+vp0sYd4k2xfb68llj2biOPL7x8rkAIAm%0AJrSfWWynXDsbeFXb7++f+J6MiCslnUBWfNmkz/GZmVlNOaFtZmZmZk3jGVvWq0WL7R1T7VC8Tso/%0AFxl4RGbNsnix/VuHff7e9vvlA4yl7t4UEddWHURNrU9+1p/VbccufgZsTJaxbaJtyH46NiIenEkD%0AEfGApG+Q69lu3cfY6sJ9NACSNgcOplU6W+SyP4cDX4qIB6qKbUDKc9IP5nZQRCkiZkv6PvDeor0m%0AekaxvWGyJyUtRC4HFcDVEfHXKdr5GZnQXrXfAZqZWT3NU3UAZmZmZmZ91pcZW8CFxZ9b9CMoGyll%0Apnq6NyP9vcps7swqtg9PtUNEPNL251wNTLKxUS6t0uuAh/L4Z/fYTl2VVUcu6LGd8vgVOu41mtxH%0AfSRpY0lnA+eQyWyR645/FHhWRBzWwGQ2wPOL7Yy+f7Qpl7t5fse9RtcSxXaqwSPr05qE1+k9+Y9i%0A+9R+BGVmZvXnGdpmZmZm1jSesdWBpL9332taPCvZzMyqVM7073XAQ3n84h33Gl1l8qhf/dTE5JH7%0AqA8kbUCWFt+2fAi4FzgSOGIMlo4o/7/f2mM7txTbJTruNboeABYDnj7F8xu2/X5Fh3bKgaezOuxj%0AZmYN4oS2mZmZmTWNZ2x1tjJ5A0hd9utmHNZrX1bSff3YLyJu7FNMNnrG4b0yU9PtG/ehTaZMQN/T%0AYzv3FttFO+41uu4mS/wu1WM7Sxbbf/fYTh25j3ogaV0ykf2K8iHgfuCLwOER8a+qYhuy8pzU6///%0AMvHf1EE2NwBrAxsBZ0/y/BZtv3daZ7tMiDd9oISZmRWc0DYzMzOzpvGMrc5uxMmh6eq2dnrZj9PZ%0Ar6nfvd4h6fZJHi/XR0TSgR2Of0aH55ri55IeneTx+cpfulROmK/Dc6Nuqr6Z2/0iIp7Tr6BsZMxL%0Afz/Pmnqe/id5rt0E+GUP7WzS1l7TuI9mQNIawMeBncuHyDLSRwOHRsSdVcVWkQXJc9LsHtspj5+/%0Ax3bq6jfAOsDbJX0hIspBRUhaCXgp2Y83R8QfOrSzbrG9fmCRVu+jkiYbEPLE7H1JX+5wfFNn+beb%0AamDxcuUvklZk6sHcy03xuJnVUFMv1s3MzMxsfHnGVgcRsXLVMYyIXmewj4t9OzxXJpoOGkYgNbZ8%0Ah+fKPlp5Gvs0Uae+gda/fbr7mdmT/ZJcjuXNkma0drGkhYG9yfdaLwnfunIfzQVJqwIfA15DXi8J%0AeBj4GvDpiOi15LY12zeAdwDLAudK+jDwN2B14DO0Bit9s0s7Wxf7XTm4UCu3a4fnymuftw0jkBrr%0ANLC47KMbhhCHmQ2BE9pmZmZm1jSesWW96nYDzZKT/p25GsLU3DfWTztKWr+H47sNmBh1JwMHACsA%0AXwH2mEEbRxfHzwa+07/QasN9NA2Snk0OUnsDMA95HfAocCzwyYj4vwrDq5NnSOql7PjSfYukhiLi%0ACklHk0ntdYEzJ9ntduBzU7UhaVlgq+LP8/oeZD34Ors795HZmPHNOTMzM7MRIumZXXaZbmmtJ3ht%0AX7M5RcSbq45hBGxZdQB152oIU3PfdBcR81Qdwwj5ZNUB1FlEXCXp28BuwBslPRV4e0Tc3O1YScsB%0AXwW2JwehfCcirhpowBVwH03bn4BZtBLZJwAH+7vEk0y2LrTN6V3k6+jtPPn76q3Ajl3WXt+PfC0+%0ABvx0IBFWa/WqAxgBHoBsNoYU4UHRZmZmVg+Sju2yy1OBnZheCTLINTX37jmwGpE0m/7OaouIaNQg%0Ax7Y++gjQy0yR5YFDyD6a1Y/YzMzMrD+Kz/t+auznvaTFgfOBNclrpIeA04EzgMvIBNL9wCLAMsB6%0AwA7k2sgLkgmna4BNIuI/w45/GNxH3U34HvJv4LYem4yIWKPHNmrD56S5J+n55PtoJeAR4HLgexFx%0Af5fjDiLfi7dExBEDD9TMzGrBCW0zMzOrjQEka2naTQDfKOmuz68j0bA+krRD8evZ3W4WdWlnabI8%0AZ0TE/n0JzszMAJA0k5LHHUXECf1us0qS9ux3mxHR2BlfRYne04AXFw9N51qpnDl5CbDLdGYsjzL3%0AUWdt19ii1Te9lPxt2jX2t+j/d9nd+9memZnZKHNC28zMzGrDydruJB3X7zabVl7Zr6POiv6ZDawd%0AEddO8vwqwFnkv/s5HdpZA7iahvWPmVkduCKLDYKkWcD+ZLneZaZxyG3AF4DDI+LxQcZWF+6jqUm6%0AmP4nbDfqZ3tWf0VVtgA+EhG3VB2PmZmNDie0zczMrDYkrdTvNiPiH/1u0+rNM7Y6a0uSrDVFQnta%0AieomJ7QlbTaXhwRZhvTuiLih/xHZqJL0cnLpAoDPRsRJc3HsG8mkCsD7I+KX/Y6vKq4U0Z0HZ9kg%0ASZoPeBmwGbAOsBSwKHAvcBdwJXAe8LOIeKSqOKvkPjIbjG7fRczMzKbihLaZmZmZ2RhxQru7HmdG%0A3gucA3wxIn7Vv6jqR9KCwNrFn3dExPUTnl8ZOLZLM/cDu0bEg30PsGKSBPwRWAU4JyJeOoPjfw5s%0ADVwdEev0P8pquFJEdx6cZWZmTeSEdneSfjKXhzwxuBa4irzu/FPfAxsxkhYHduyy2wMRceow4jGz%0A3rnclJmZmdVG26zI3zYxudEPks4hv7Du5dnnZgM10zUhFyNvnOwo6RvAvg0uQXoAcCDwODmD7foJ%0Azy8MbEH3wQEHAB/rc2x1sBXwPLJ/9pvbgyMiJL2bnAW4pqQtIuLc/oZYqU7vsfmBlelzadtR4uTz%0AcElaDCAi7qk6FjOzYj3390fEe6qOxSrxMnq8BpL0S/J7yN/7E1L9SNoe+Gzx58ER8Z0Ju6wAHE+X%0AvpT0qoiY20EEZlYBJ7TNzMysTs6lmLEFeLT25LYgv5AtXHEcZk328bncX+R7chngBcDqxeN7A48A%0A7+xfaPUgaQHg3cWfX4yIi7sd0uG5d0n6dEQ83J/oamOXYvuLiLhmJg1ExLWSzgJeXrR3bp9iMxt5%0Aki4jr4lePbFCRPH8EzOzIuKEDu2UM/1n4/tkZlahYgmuDwBvIgd3OaE9vmY6uLa0DfD7YkDklf0I%0AqIY+CawGXDBJMnuiTv15COCEttkI8IW6mZmZ1U2vX9zM+sYztsZTRMxtQnsOkl4AfI1Mbu8r6asR%0AcXVfgquPlwFPBR4CPtNt54iYZ+JjkpYgZ3UvDuwEfLfPMVbtRWSy7Ywe2/kxsD3w4p4jMmuWdcn3%0A2FOmeL6cmTUbmDKh3WZsr0FdlrU799H0TFiOZCoPRcRVw4inasXr5rGIuL/LfqsAHwLeQN6vF2Nc%0ApcSm/FybysTBtbsBLyWvsU+XtFpEPNrfEKslaR1a1wEfmsYhb57ksSWAI4C1Ja0fEb/rY4hmNgBO%0AaJuZmZlZo3jGllUtIi6TtDX5+lkeeAut2cxN8bJi+9OIuH0mDUTEvySdCuxFluduWkJ7pWJ7XY/t%0A/LnYrtxjO9YQkuYBliVvxC4K3EOum3lrRDgB8mRjm6guuSxrd+6j6ZH0InIGMcC3IuL0Cbs8B7iY%0Azv0UkjaMiN8PIsaqFQMbPwxsTZ6jkXQ38D3g0Ii4sW3f5YCDgd2BWbTOV9cBnxpi2FYjM6xa9BBw%0AF3ANcKKkfYCvktePuwPH9i3Aeti52F4WEed323mqpVwkvYqsgrcT4IS2Wc35xpyZmZmZNY1nbFnl%0AIuI/kr5M3ozcrOp4BuCF5PvsFz22cy6Z0F6/14BqaPFie3eP7ZTHL9ZjOzbCJM1Pzi7aGdgIWGSS%0A3e6RdBFwOvDNps3Gsp64LGt37qPpOYRM1P6Jzv/OTn0k4HByMFujSNoVOJHWLOvSksDbgB0lbRkR%0Af5b0X8DXyeuFct8/kH18yhgMUHqHpBkNipwoIj7Rj3aaJCKOkfRyMlG7A81LaJeVkH7aYzs/ArYs%0A2jOzmnNC28zMzMzGlRPVNmgXFdtnVhrFYJSzj//aYzt/L7bL99hOHd1DzqB9ao/tlMff22M7NqKK%0AmaPHkKVEYerPr8WB7YqfgyTtHRE/H0KIVmMuy9qd+2h6JD2bTGYH8KGIeKjD7gEcNsnjSwBvBTaX%0AtEpE/KX/kVZD0vJkgnq+4qEHyZnWjwOrkAPTlgGOlnQkcAp5PhdwOVkZ4AfDjrtC+/axLSe0J/dd%0AMqG9XtWBDMAaxfbSHtu5ptiu2mM7ZjYETmibmZmZmY2nDSQtNcnjzyp/kbQpUydOnjXF49by72I7%0A2UzKUVfOPr6zwz63AR/t0s59E9prktvJG/fPJ2eiz9Tqbe3ZmClKhn4ZmIfW+fhe4EqytOh9ZEnb%0Apch1a8vzzfLAmZL2iYjjhxmz1Y7LsnbnPpqeXYrtX6eTeI2ID072uKQXkuv87krORm6KfchzcACf%0AIRPUDwJImkXO0P4C+RpZhzyv3wm8KyJOriLgivVrcHHTZ7L34m/FdrLvfKPuacW20/Xxw+Tg2dkd%0A9rmr2C7Rj6DMbLCc0DYzM7M6WlbSfd136659jbKG+aSkf3ffrauIiL370I6Nnk5l58obQ+cOIY4m%0Aa/LM2kfIGUgLT7VDRNxJ9xvVZfKtiaWRLyXL1+5AJiRnakfyPfnbfgRlo0PS2sAXyXVVIddf/Txw%0AyWSlaCWJLEf+HjLxNAv4sqTfRsQ1E/e3seGyrN25j6ZnY7KfftxjO6eTS5ds2HNE9bIV2T9nR8Qc%0AM/0j4nHyfLwa8E4yGXcnsGFEXD/0SOthL2Bc/+3D0uRkf1kJ4fGpdoiIvwLP7dLOPMV2/n4EZWaD%0A5YS2mZmZ1VG/ymMGzb3e2bGPbTmhPX5cbn04Xlxs/1lpFINxJ5nMXqHHdspS451meo+qnwJ7AC+V%0AtFlEnDe3DUjaDNiW/iRa6siVIjo7grzB+iiwe0Sc0mnnIsl9IXChpNcBJwALFO1sN+BYrb5clrU7%0A99H0rFVsf9NjO1cU2zU67jV6yv/vnQaNfp1MaAdw1BgnswEujYhrqw6i4VYutndXGcSA3EWW8H96%0Aj+2U16FN7COzxmnqDV4zMzMbbU62decSbTZTH686gHEgaVHgv8n32FwnMkfAdeQ62puT6/PN1ObF%0A9s89R1Q/p5FlDp8NnCJp84i4broHS3oeub5mADcApw4iyIq5UsQUJK1CzvQM4MPdktkTRcTJklYk%0Ay95uLek5EfG3bsdZI7ksa3fuo+kpEz+39thO2c9P67jX6Ckr83Q61/617fcLBxiLGcB/FdsrOu41%0Amm4mE9obAD/roZ31i+3/9RyRmQ2cE9pmZmZWRz+ktfasTW5b4C9VB2GjJyKc0B4wSWsBx5Czl4Oc%0AjdM055AzPl8r6QMRcc/cNlAk/V9H9tE5fY6vchHxmKT9ydKqTwd+J+lA4JiImHJZDUmLAG8BPkFr%0ALc79I+KxIYQ9TB681tmOZB/dQq65OhNfIMuPL120d0R/QrMR47Ks3bmPpucpxfahqXaIiGskzTfV%0A84VyUMBCfYmqPuYjP7Pvn2qHiHggV4cA4LZhBGXjSdJOwGvJ1+RPKg5nEM4nly7YGTi4h3Z2Jvuo%0A18oTZjYETmibmZlZHX3Y5ce6ujki/lF1EGZNVCQd59ZC5CyBF9AqoRnAVyPi6n7FViOnAJ8kZyN9%0AnpktXfBZcnbWo/Q2y7u2IuKHkj5CriW+EPlv/rik84HLyJvZ95Pl25cmXz+bFn+Xd7wPiogfDDv2%0AAfPAmu7WJ88hp0XEjNaYj4hHJJ1KlrfdoJ/B1cxxkiZLIC1c/iKp06CZhTs81wQuy9qd+2h6/kX2%0A0ZKddirWi+6knJk97gOYXSnL+kpS+V3kjWQyex5yYNxxVcY1IGcC+wHrSHptRMz1dwlJu5D9FcCP%0A+xyfmQ2AE9pmZmZmZmZz+hi93WQsE5EnAu/qOZoaioh/SDoe2Ad4k6THgP0i4sFux0pagEzs7kP2%0A8zebPEAnIj4t6Sbgy2TibBHgZcXPZMrXzwPAOyPi+IEHOWSuFDEtaxbbi3ts52Iyob1Wtx1H2Pod%0AnivP5Zt32KfpXJa1O/fR9NxGJrTXBn7ZQzvl+cgzlM0mIemBGRy2wMRmyKUSXhsRU1ZVGFURcbak%0A35Hn3a9Lujkizp/u8ZJeTCb6A/h9RJw9oFDNrI+c0DYzMzOzpvKMLevFTMsh30eu+fuliPh5/8Kp%0Apf8BNgFWJ0tkby/pa8BPgSvbZ5VKmhdYh0zi7gOsWDz1J2D/YQZdhYg4UdIvgfcCe9B5FuCdwPHA%0AkRFx8xDCs3oqZzDe1GM75fFNW6u25NL13bksa3fuo+m5iExGv4reljB4JdlPF/UjqBo6ZorvIHO7%0AX0TEdv0KykbKgn1o43Jg74ho4vrZpXcBvyKrIJ0j6SjgqE4DZSWtSA70249cJuBhGjoA2ayJFOHq%0AJmZmZlYPkmaTNzfWcsnxybmPumvro740R95MmtWn9mwESJrbmXwBPEiWGL0+ImZ32b8xJK1Eluhb%0Agznfd7OBe8gE/8LA4rTWFoV8b10LvCoirh9OtPUh6flkgn8pYFHgXjKRfaXP7QZQJDkWBNaLiKt6%0AaGdt4ArgwYjwQK0xJGlr4BfkOfoNPZRl/V7RxrZNm8nmPpoeSTsDp5H/xi0j4rwZtPEScgBBAK+J%0AiNP7G2V1/B1keiQdVPz6vxFxZ6XB1JSki5m711L7d5GrgLMj4sJBxFY3knYHjqX1PSPIAbOXAXfQ%0A+i7ydLK8+GrFviK/r+wVEScMOWwzmyEntM3MzKw2nKztzn3UXdFH/dSom0mSuq1rOLciIlz5aYxJ%0AegpwKDlL+ykTng6ePIPyIeAY4IMRMZOSijbiJJ0OnFf8XB6+MfEk/fq8l7QGcDUN+yyzuSPpUrIs%0A6/3A9jMoy/pzMiHw+4h40WCirJb7qDtJ85CJoucCtwIvmZtBacXMyAuB5YG/Aas2aRCgv4OYVUPS%0AlsC3yaUjoPNggPJ7yW3Abk0cfGTWZE5om5mZWW04Wdud+8h65ZttNiiSng68llyrdm3mnH18F3Al%0A8GvguxFxR1VxWvUmzGK7l0xwlAnuSyPisapiqwsntK2fioTrr4D5yRlpMy3LumVE9Lquey25j6ZH%0A0o5AOav6HuD9wAkR8XCHY+YDdgMOJ5c/CGCXiPjBgMMdKkl9P8dGRL8Hopo1kqQFyWWN9gTWZc7K%0AUKXZZNWabwJfj4gHhxehmfWDE9pmZmZWG5JuIG9wvDQi/lpxOLUkac/i1+9HxD2VBmMjSdJxvTYB%0AbA8sSYPLIZrZ4EwysKb9xsRDwCVkcvvXwEUR8dCwYquLtoT2mhHxxx7acUJ7miStHxG/qzqOQXFZ%0A1u7cR9NTlIw+iNa5+9/kYICp+mkLMpFdzow8OCIOwsaSpL/3ucmIiOf0uc1GkPRS4H2M2XrskhYj%0Al0OaOLj2D76HYjbanNA2MzMzM7NpkbQT8HFgzfIh4MaIWLmyoIZE0rzAy4BNybWPlwQWI2cnlbOP%0Azwd+5tmlc0/SMyLi9qrj6CdJm/W7zZmsV1pHkp5Bvpc2BTYjZ/S3z6Rpv1HxKPB7WjO4fxMR9w4p%0A1Mp4LdbhKdb0/Qg5oLLRS2i4LGt37qPpkfQ24EhggeKh6fTTI8B+EfGVQcZm9eZqUcNTDIY/DveR%0AmTWEE9pmZmZm1iiS1o6Iq6qOo0kkbQ98AlivfAi4BfgUcExEPFJVbIMmScB7gfcAy07jkFuBzwNH%0ANGldyEGQtACwE7AHsE1ELNDlkJHS54QkNHi9ekmLAi8hk9ubkuvYtr8e2vtxNnAVrQT3eRFx15BC%0AHZq218/ENehnyjezJ5C0NZnIfmLwyTj0kcuyduc+mh5JK5Elx99IDvKbyj3kIIHDI+KGIYRWC5Ke%0ACjwTmAXcHBG3VRxSLUg6l96vj9bA1aK6ckLbzJrGCW0zMzOrDUkH9rvNiPhEv9uskqR+r6PWuARJ%0AkQT4N/AbWgmP33sNurlXlKn7BPCi8iHgduAzwNFNLwMsaWngVGDj8qFpHhrAxcCrI+KWQcQ2yiRt%0ASiaxX03eAG/kzUjPQJq5YrDDi2gluDciS0a2a7+Z8ceIWJMG6dMN/zlExJb9bK8uioFHOwEvBVYE%0AHgNuAE6NiAsm2X9L4BBgw/KhYvvziHjZwAOuEZdl7c591J2kechBj2vz5H66Erh8nAb5SdqG1vVz%0A+7Xjn4HPRMTxVcTVBJLWI/t2+/Ih4L6I6DSgYmw5oW1mTeOEtpmZmdXGAGazNW6mjRMk3U3xOnoA%0AuIhWgvviJs8q7pWkzYGDyRmTkDeL7gIOB74UEQ9UFduwSFqcfK2sSf77HwK+D/yIXCPyNuB+YBFg%0AaXKNyB3IpMqC5GvwGmDTiPjPsOOvG0nPIZPYuwErlw8X28eBX0fENhWENjDFTcRerAC8G89Aak+W%0AlGXKNyHXZi2Nbd+MO0krAj8kl4KYzKnAGyLicUlLAl8nz9XQOgedSa7pe+lAgzWzxpO0F/A18vwy%0A2UDIAI6KiPcMNbARJ2lNctmjncqHgAeBL5ODBO6sKrY6a3JCW9Ie/W4zIk7od5tm1l9OaJuZmVlt%0AOFnbnaTjem2CHNHe2ASJpKPJZMfzmfNGUvuF7yPAwtAHCQAAIABJREFUpbQS3BdGxP1DC7KmJG1M%0AznooZ/GJnO1+BHBkRNxXVWzDJukEMvkK8BPg7RFx0zSOWxH4CvBy8jV3UkTsPrBAa6wotflaMpH9%0A4vLhYvsocA5wGvD9JpaMnqlifekPAW8ly26LfC2dEhGvrzK2qkmaj5zxtjmwF/AsGvpZZt0Vr4ff%0AkrNCpxLAF8jPsfOAlWi9p74PfDIirhhwqI0gaX5gR2CPiHhV1fHUkftovBUl2P9I67P7/4DfkVUj%0A1gKeV+wawHYR8csq4hwlklYFPga8htYggYfJQQOfchn3zhqe0PZkCLMx5IS2mZmZ1UZxE2DGhwO7%0AAAfQ4GRtLyTtRI5sL8uyCrgxIlauLKgBkrQErdl8m5IzaNvLq7dfCD8OXE4rwX1+RPx7SKFWTtIG%0AZCJ72/IhslTkkeRa0GM1w1jSOuQsbICTyBvT0/7iVJS/PRF4A7nG5gsj4sq+B1pDkmYBryCT2K8A%0A5i+fKrZBJpYOGaf32HQUs0cPAN4BPIVWn/0AOCgirq4qtqpIWpgs+b8pWX78RbTW1m5/TTWu5Lh1%0AJ2l3cv3iIJNIh5Ln7sfJQW3vIQe4PQj8vvgdcpDSARFxzbBjHkWSXkKe018DLA6+6T+R+8gAJB0C%0AfJA8J30A+Fx7qXVJrwFOIK+NzoyIHSZtyMrKPgcBryfXsBc5GPIb5DXk/1UY3sgYg4R2PzWuj8ya%0AyAltMzMzG3mSXkUmastyk+WI+EMi4iuVBVYTkrYnk5XrlQ8BtwCfAo4Zl9LbkhYi12EtE9wbAgu1%0A7RITfr+GIsEdEd8bVpzDJGld8r3zyvIhsoz2l4DDI+LuqmKrkqRDgfcDNwKrR8SDM2hjITLBsgLw%0A2Yg4oL9R1ouk9cmb+a8jBxVBK+F4NfAtcu31AF4fEacMPciaKmayvw/4f8DCzFkG+cCIuLyq2IZN%0A0tNonaM3A9YFypuLZb88QiYtf1P+jOu5atxJ+gFZPvxmYLWJVUSKUvUX0Forezbw3xHx1aEGOoIk%0APRvYvfh5VvlwsfVNf8azjyS9qN9tNqnUv6QLyfPNyRHxxin2+TC5rM89EfHUYcY3CooB7h8lryln%0Ake+px8iBAAdHxD8qDG/kNDyhvXmPTWxAft/zZAizETJv913MzMzM6knSdmSidv3yIeBWcobOVyPi%0A4apiqwNJLyX7p7z5JOB2Mql0dEQ8VFVsVSjWfT67+EHSvORrp0ycvAQobyyJLA24FrAv0KiEtqQ1%0AyET2zuVD5Ay2o4FDvQ4d25CJ12NnksyGfL1J+gZZJnHrPsZWG5JWIMuy7w6sVj5cbG8CvgN8q5xZ%0ALOkzQw+yxiQtCrwX2A9YjFbf/QL4aJNu8k9F0vLk+bc8D6/e/nSx/Q9wEa0E9qXj8Pkl6V3FrydG%0AxL96aGdFsuR2RMQufQmuPtYhz9WHTbYkRkTMlnQgcFax38lOZk9N0mK0lonYuHy42AZwIbkm+WnD%0Aj64e3EdcTH9L/AbNujddlhT/Tod9vk0mtBeVtExE3Dr4sOqvuB74CPBmYD7yffU4WSnp4xHx9wrD%0AsxqKiF/P5DhJa5Pfg8sKCQIeIAd0m1nNNemiwczMzMaEpK3IGwHta7LeSSZq/3ccbnR3UoxWPphM%0A0EL2z13A4cCXisTu2IuIx8gbcxcDhxdlotckk4/vpLU2q6ZsZARJOgnYlSevQ/dp31R7wgrF9oIe%0A2ymPX6HjXiNI0i+BLZjzPXIPeRP/W8C5c1OmfZwUZbTfTSazl6DVf+eSiexeX3e1J+l4MoFdLjXS%0Afp69iXzvlAnsq8b0tXQkmez5JfCkhHYxMOlqYHZEdLq3sxiwE31eZ7Imnl5s/9Bhn/blHr47wFhG%0AUrFMxMvJgUmvYs6S/kGWaj8eOD0ibqkixqq5j56kUdfFfbZ4sb2xwz7tzy1GDsYeW5KWBj4EvJUs%0AxS6ymsYpwMci4roKw7MGkbQ6mcj+L1rfXx4CvkIO6L69wvDMbJqc0DYzM7ORIWkTMlG7WfkQeZP3%0As8BREXF/VbHVgaSNyRnZW5YPAf8m16s9crLZSwaSFiQHR5QzBF/MnKXIm+Z1bb/fQc7cuwnYNnP6%0Acy8iTuhDXHWyRLG9q8d2yuObWFJyq2L7CPBTcgbNj8a9MkYnxbnmncxZ3hAyeXtgRPyqqtgqsAet%0ABOu1zFk+3OVE5844J5cWIl9HUyaEIuL2ts+2TkmmsSLpBbSWiSgHBpQddS25Bjnk8iNjuUSE+2hS%0ArrTS2SzynPTYVDsUlSPKP8f2vrykpch1xvcFFqQ1QOR04KCIuKbC8Con6c99amrRPrUzsiStQlbM%0A2pXWeuyPAMcAnxqTgUhmjTG2H5xmZmY2OiRtSCayy7K9IkuQfh74fETcW1VsdSBpAzKRvW35EHAv%0AObvriIj4T1Wx1VFRLnITWgnsF5Kl7aB1o/Jxcubbb4Dzhx3jEJSJpKXI91avbTUtoX038Ayyf3pR%0AriX97x7bqato+5lNM2eA9kzS/OQN2wOApWmdZy4lb9qeVVVsNVC+dh4vfqZMApj1waNVB1AlScuR%0Ay0TsQau8f3k+ugU4mVwm4nJJsysIsXLuo84i4oNVx2CjT9KnyAF+C9N6f/2YHNx3RWWB1ctzyWuk%0AXgetje21uaRnAQcCb6S1HvujZEWNT0bEP6uLzsxmygltMzMzq61iZsQnyDJ/kF9C7gOOAj4bEU1N%0AEk2LpHXJslmvLB8C7ifXfzo8Iu6uKrY6kfQM5lyjdU1ydDa0bhI8QCaXylmCFzZ8Rvs4z+ibjn+S%0ACe1NyHK/M7VJW3tNcw5ZcnwBYMfi5z+STiNv9s9oXbsmkTQvsA9ZSnM5Wu+7K8ibtj+uKrYa+CG5%0ALMZSwFrkeXlfAEk3kgOJzidnbP+xqiDNmkBSmaDdktbsNMhr6u+Ty0ScHRFjl6AtuY+sz6abRBzX%0AZOMHaCVr7wAOA34LLCZps04HTiUizutfeLVwM+P7+uiJpBWBjwJ7krmvcj32E4FPRMQN1UVnZr1y%0AQtvMzMxqR9JaZCJ7h/IhMuH4v8BhEdFrGeCRVqyb+XFg5/Ih4EHgaHL9pzuriq0OJK3MnAns57Y/%0AXWzvAC6kSJgAlxVrao+DLbvvMvZ+CawPvFnSYTNZd75YJ3lvWmvgNkpEbCNpeXJN0d3I0qtPBfYC%0A9pJ0E/Bt4NtjXDbyL8AzaZ13ribXg/x+dSHVQ0TsDCBpNfJcXf6s1PbzxmKfu8my7OX5+vdjdL62%0A6dlR0vr92K+BS2hAVlEpk0ePAb8gE7Q/iIgHqwysRtxH1k8/lfRIH/aLiFi1X0HVUJAD2w7rQzuN%0AynFExApVxzBqJC0LfJj8/tW+Hvt3gI9HxF8qDM/M+kQRHuxjZmZm9SBpdXJ9o13ILyACHgK+Cnw6%0AIm6vLrp6kHQSuf5T2T8PA18j+2fKNSTHSVECsrzILRNJf2PONVqvqyI2Gw2S1gYuL/78dkTsMYM2%0ATiATvbOBF0TEVX0MsXaKJNGewGtplWov34dXksntw4vHXj8O641OOBfdCfyE3mbbRETs3XNgNSZp%0ABeZMcD+f1nm87LsHyYoaZYL7woi4f8ihDlzb62etiLh2kufXIAdJRETM6tDOtPYbRRPeY/0QEdGo%0ApAjM0U/3AfsDx3cbFNJ2zLidr91HfVYM8FuZvB76Z5MrILW9JrpVQpr4PWWy50UDz9vwRD/1UyP7%0AyaanqMb2QeBtZOWocj32U8mBpK70Y9YgTmibmZlZbUh6jDkTtV8HDnGitmXCDYA7gC8AN/XSZtNm%0AI7XdTHoc+B45a/3qaqOyUdOWkA7gTODtEXHzNI5bjhyEs33x0EkRsfvAAq2Zosz2K8jSra8gZ0jA%0AnEmnL5Jr1zW6msQAkm2M2w1bSUuQpfvLBPcLgPmKp8u+fRy4MiI2GH6Eg+OEdndOikyPpMdp3eAH%0A+BdwCjlg64IpjhmrZK37qP8krQJ8DtiO1uzZx8klS97fxIF+RXWafn/ur9jP9upA0p79bjMivtnv%0ANptE0qyIeLzqOPpJ0pLA+4H/Bp5Ca4DID8mlffz936yBnNA2MzOz2phw8/8e8mZSLyIintNjG7Xi%0A2UjdTbjBXfbVn8nZfBcA50fE34cemI0USYuTr5k1ydfRQ8DpwBnAZcCt5Jr1iwDLAOuRyyTsDCxI%0A3lS5BtgkIv4z7PjroEhGvp5Mbr+oeLg9CXk+cBpwehMHLg0g2UZEzNPvNkeJpKcAG5HJ7d2BZxdP%0ANS4R6YR2d06KTE9R+WAPcpDWasXD5bn4BlrLQ1zXdsxYJWvdR9Mj6ZnA9eS/+38i4sgp9lsb+DWw%0AGE+ehVxeU20fEb8eYLhmY0/SC8lz22sjYpmq4+knSfcAC9M6x5xJJrIvn/ooMxt1TmibmZlZbcxF%0AmbbpauLNW89G6qK4iVbO5tsEWK7t6fLi91ayVG1ZsvbK8IWxTVCsxXYa8OLioem8Rsrz1yXALtOZ%0A1T0OiplabyLXRX5m8XC0bS+MiM0qCM1GhKQ1yfP6ZsV22fIpmvlZ5oS29Z2kDchz8a7AksXD5bn4%0AMuBE4GTyOmmskrUl99HUJO0OfJNc+mGZiLh3kn1mAVcBqxcPPUYu43IzOfivvAa4EVjda5Sb9Zek%0A5cnBObvTeh82rsrPJEv7XNNjkxERW/fYhpkNmBPaZmZmVhuSzqX/Zdq27Gd7VZO0eb/bbPrsCEnP%0AZs41WVdpe7p8vd0LXEQrwX1JRDw8zDiHRVLfk4YRcV6/26yL4sbs/sB+5Ezsbm4jlwI4vGml/fpF%0A0pbkbJFdyBnu4GSbtSnedy+klcB+CbBE+y4TDrm+wRVZPgL83yS7LA8cUuzz5g5NPbGf32NWkjQf%0AuSzEnuQSGe2l/B8nS0QH8MaIOLmSICvmPnoySd8gzzc/jIidp9hnVzLhH8AtwA4RcVnxnIBPAQcU%0Az+/VxKoIg1QMtvw4eU5/W9XxWD1IWoi8rt4D2AKYhzmvlf4REc+qILSB6XPlukYOjjRrIie0zczM%0AzGysSHoGcya41wbKL6/lxfGjwO8pEtwR8eNhxzkoLls/M8WN7ZeRybV1gKWARcnBEHcBVwLnAT+L%0AiEeqinOUFOWjdyGTBVuOw+vIJidpQbISQpnAfjGwUPsuEw75E/l+Ow84LyJuGkacw+QbtTYskp4G%0AvIGczVeuRV++9h4GfgGcCvxojJfQcB8Bki4B1gf2i4gvTrHP6cBOZP+8JiJOn2SfC4ENySVHXjPA%0AkBvHVTesnaStyST2zmT5bWhdM/2NrDR1akT8roLwBkrSDfR/MkSjkv5mTeSEtpmZmZmNNUmLAhvT%0AKmO7AbAAbeWQm5Roc9l6qyNJy00szy5pZeBYXAKwcSQtRi4JUSawX0hr9iPMmcCeTZavbU9g3zmk%0AUCvjc7VVQdKqZLntNwArFg+3D/Y7h0yOHDv86OphnPtI0vVkyfCtI+LcKfa5E3gaWQJ4mYh40rlM%0A0r7A/wJ/iYhVBxdx8zQhoV2sxd5XEXFjv9usK0nPJ5PYb6S1tFZ53RTAt4HPRcSVFYRnZjZQTmib%0AmZmZmRUkrQa8FHg38CwaOKtN0p49NrEC2T9L0sD+sfoY9Zu2ktYufv1TL7P2i5mBuwFExFH9iK1q%0Akh4ly2E+8VDb748Cv6OVwL4gIu4ZYni10Idz9ZM0rbSvpAPn8pAA7gfuJgdJXOmlISZXlIbeikya%0A/BetmX8As5s00G+mxrGPJN0PLAisFxFXTfL8qsAfyffalLOvJb2ErIJ0T0Q8dYAhN86oXxuBq0XN%0AhKSlyEE0e5Br0UPr2ulfZIWIfch+fX1EnDL0IM3MhsAJbTMzM7OGkLQ6WQp5SWAx4B6KUsgR8ccq%0AY6uj4kbkurRmCG4CPH3ibozwDaN+Kkq1fwh4KzmDXeRNk1Mi4vVVxlZnklYADoiI/1d1LKNm1G/a%0AFjdsZwNrR8S1kzy/MtOYgd7WD41JkEyYffwAcAmtBPZFEfFQJYHZSOlDUuQu4Gjg037NTa1tbdY9%0AybVZNYrn5EEalz5qS2hvHBGXTPL8HsDx5PvyoxHxqSnaWRu4AngsIuYfXMTNM+rXRuAKJNMlaX5g%0ABzKJvR0wL60k9sPAT4BvAWdGxCNtn4lOaM+ApHkj4rGq4zCzzhrxZdjMzMyaqxiN/Doy6ThpspYc%0A4X/yOJQgnahIlr2bvIG2ZIf97iZvMB0VEf8cTnT1UqyB/CJaCeyNyTWQn9hlwiF/pZVgGVuSlgQO%0AAN4BPIVWP/0AOCgirq4qtjqT9Gzgg+R6m/MBTmiPp4nnlXYLk4mP6SbkOrU1an5K6/z6W99AtB70%0A8r5YCvgIsJOkbSLijj7F1CgR8QBwInBicd25W8Uh1c4Y9dEdZJn11cmBSBNt3Pb7bzu0s1ixfbBP%0AcdloaVS1kEGQ9BVgV2Dx8iHyevF8Mol9SkT8p6LwGkXShuSggV158uB2M6sZz9A2MzOzWpK0MHAo%0AsBc5E+CJp9p+b7+QeZic6faBiLhv8BFWT9LbgM8xZ5KxkwAeAv4nIo4eZGx1ULyGNqaVwH4RObP4%0AiV3afg/gGuZco/XWIYVaS5KeCryPTMQuTKu/zgQOjIjLq4qtCkVi/7FuN4+KsvUfBl4LzMKz/Gds%0A1Gchtc2UWWuKGdrT+veNej+YDYqkzef2EPLzbBngBWSZ6KUpkgQRsUVfAzRrGEnfB3YEfhER2014%0Abl7gH8CywCPAkhFx/xTt7AkcB1wXEasPNupm8TXBeJgwi/1acl3sb3daK9wztKevWMd99+JnlfJx%0Av6fM6s8ztM3MzKx2ivXXzgCew5xJx9nAf8j1DxchZ9eWa3AuCOwLbCdph6aX2JZ0GLB/+Sc5w+E8%0A4DLgNlp9tDR503ZTMvH9FOBLkp4bEftPbLcJJH2WTGCvSyYUn3iq7ffHgMvJUe7nkTey/zW0IGtM%0A0qLAe4H9yBk0Zb/9giwfeWlVsQ2bpA3I2XtbAQsVj90DfA/4VETc0LbvCsAh5Pp289Dqt2uLx83M%0Ahq5YXuO1wAcjYp2q4+mniPh1D4d/Q9L+wBeBvYFNJb0iIs7sT3T1J2kWeY34PGAJ8rr6HnKN8euA%0AKyKi36WBG6FIhuwMPJf8fnI9cEZE/K3SwAbvVDKhvY2k90XE4fDEeebTZDI7gJ9OlcwulDO5/zTI%0AYM1GXAD3kaXFf9IpmW3dSVoEeA05G3tT8rta+/2Bpp+/zRrBM7TNzMysViQtD1wELE9+wbiVHMH/%0AI3It6Ifa9l2QTFruALyJnHEDcBO5tttNw4t8eCS9Bfha8ed9wMeBYyLing7HLAa8DfgomegOYN+I%0A+NpUx4yqttHp7V9QHwYupTUD+8IuN9rGTjGj/d1kMnsJWv13LpnIvqCi0Coh6fVkmf729epKAdwO%0AbBkRf5L0GvI92T4A4ArgkIg4bTgRN8+oz0LyDO25J2lNuiwxEhF/qC7C0SFpHnLm0QcpZh81/fUz%0AU5IuAdYnZ7/tUXU8gyZpHeADwCspBmtN4X7y+vszTV9epJhdvFfx59URcVGHfQ8kK7FMnCQ0m1za%0Ap5EDRuGJ5XsuB55Pfr79k0wCPQ9YjlZZ5E2m6sOir28mz/EfjIjDhhB6Y4zTNcF0SXphRPy+6jj6%0ASdLfgZWLP8vkzbXk0gYnTXafwzO0n6wYbLMtmcTekRzcD63va9cBpwGnRsQVw4/QzOaWE9pmZmZW%0AK5J+DGxf/PlV4H3TKSFejLj9LPBW8ovcWRGxfeejRo+kxcm1nZcEbgS2npvZIJKeC/wSeCY5A+c5%0ATVt/q/gyfx85MKJMYF8SEY9UGlhNFQND3gm8n3xdlV/wLyBLi/+qqtiqUsy2/iNZmhbypv4fgceB%0AVYGnkueZ84AvkDOWylH+vwUOjogfDznsxhn1m7ZOaE+fpF3IBNsLprH75cChEXHqYKOqj2Im7QvJ%0AtWsfA26IiCs77Ls32Z8rlQ8Dj0TEgpMdM+4k7UNec/41Ip5XdTyDJOlQcjkRmP5yNZBVST46mKiq%0AJ+nFwIXkv3fbiDh7iv3eB3ymQ1MBHBER7+uwz0iTtDpwDlkFClqvkfL1dGhEfKjD8bsCJxfHrT9u%0AS9j0ahyuCaajGAS/Gzlwa7WIaFwVWkmbAnsCu9BaSztoraV9IpmIvafY3wntgqS1yST2G2idq8pz%0AVJB9d3hEXFNBeGbWg8ad7M3MzGx0SdqETGYH8NmIOGC6xxZJ77cX5YD/hyw9vmlEnD+YaCuzG5l0%0AfBR45dyWNoyIv0raAfgdOQt3d+BLfY+yWhsCl0XE41UHUmeS5ifL9B9AftEvv+RfChwUEWdVFVsN%0AvJVMZgdZLvyQiHgYnpj1+BbyfbMZOZN0HnLG9jvHKclm1quiMsTXgV3Lh6Zx2HrAdyWdCrwlIu4d%0AVHx1IOk95GzQJSY8/mfg/RFxRttjO5KD+55dPkRWKDkOOHQoAY+mcvbx0h33GnGSjiFnIZfvs3+T%0ASdzLyCoI95Flx5ci32cb00qifEjSUhGx71CDHp5yPfYbOySzlyOrIpUuAI4lZxtvQC4FtDiwn6Sv%0ARcRfBhhvZSLij0Wy6CPkjMcVyIE2V5Az1E/q0sR7yIGC/3Qy2+aGpIXI5O4ewBa0lvhp5Gy94j7G%0A+ZLeCexE/rtfSi6ptVnx86ViQsC3Kwu0JiQtDbyR7Ke1yoeL7V3AKeR3X8gS7k5mm40gJ7TNzMys%0ATl5TbP8ETDmyv4sPkSUUVy3aa1pC+xXkl/aTZlp2NSKukvQdMpm9PQ1LaEfEb6uOoc6KUo/7kO+V%0Asjwk5I3IAz2zGIAtyffZLyLiwPYnivVEvybp+cC7yNnadwAbRsQ/hh6p2YgqBtWcQSaSyvPQRWSJ%0A48uA28ikxyJkovEF5BIjLy72fTXwdEkva2oFDklHkEtBwJOT/asCp0naJSLOkPQlWjdqBTxILoVw%0AeETcPJSAR1e5nM0ClUYxQJJeTc7cD7KM/weB4yPiwQ7HPIVMgH+KTHS/VdLPIuKHQwh52DYl+6bT%0Av20vYMG2/XaJVtnLsySdAVwMzE8mVBo7oz0i7iDPTe+WpLZ+mM6xGw0uMmsiSVuT76mdaVVPKj8T%0A76bz+3bkFUuunQycXCRtdycHua9NnpN2KX5Kz5rb9+WokrQA+brYA9iGTPaXr42HyOvMbwE/jYjH%0AJDV1UJbZ2HBC28zMzOpkC/Im0XEznV1bfFH5BnA4rdkWTbJ6sT2j417d/ZD8Mvz8Htux0fMXsuR8%0A+WX/auBjEfH96kKqnVWL7fEd9vkGmdAO4AtOZpvNtc+Qn/uQZcTfFhG/67D/z4FDJW1Alodel/yc%0APwzYb4BxVkLS+uS/q7whfQ6Z6H+c/Ox+OXlP53OSXgi8o9jvQeB/yUo3tw816NG1TLH9d6VRDFY5%0As/hO4CUR8dduBxTJ7v+V9HNyNvJSwME0M3n0zGI75drZwKvafn//xGRRRFwp6QRy0OAmfY6vtvqd%0ANJO0GPCyou2xLps8zoqBo7uTM26XLx8utrcBPyDXPv7VOFXliojbyEosn5W0DlmS/PXMWWHkU8B7%0AJZV9dHYT+0jS18nBjYvSem3MBs4lk9inNr2Kj9k4ckLbzMzM6mS5YtvphvZ0lMcv13Gv0VR+We01%0AeXZjsX16j+3UjqTTyQTAuyPipkmeXwhYHyAizuvQzmoU6ylGxJIDCrcKK9Faf+1OMkHyKkmv6njU%0A1CIi9u5XcDVRlljtVNK/PRnQ6Qa42bKS7pvk8Sc+oyStyNTlthv3WSbpuWQCNoCzgR2KGUhdRcRv%0AJW1MDuzaGthX0pemk6AbMeV59XHg5RPLIBfrqJ4HPIcs/Uvx9x4RcSM2N7YtttdVGsWAFOuwrk6+%0A3/aa2/dKRPxF0l5k9YQ1JG0cERcOINQqPaPY3jDZk8W143pkH17doQ9/Ria0V53ieetuRXI26myy%0ARLCNCUlLkWse70G+32DOa6Mgq0scPg6zj7uJiCvJxPX7gO3IftuBnLX9dHKJpLcA/5b0w4jYq7Jg%0AB6P933MVWXb9265KY9ZsTmibmZlZnSxabP/TYzv3TGivSR4hS2L2WhZz/mL7aI/t1NFO5A2PqUo9%0APoscuT2bztfDs8hy0k2+YbIUefOjV01LaM9H/n+/f6odIuJB6Yl7bJ4FaZ38vMNz5fnlhiHEUSdv%0AIN9ndwKvn24yuxQRD0l6HblEydPIGVwf73zUyNmIfH0cM9mavhFxjaSDgKPIG/5/ALZtavn1QSlm%0AAe5D9vUvKw5nULYptldHxJkzaSAifizpamBNcgBA0xLa5Rr1U5VgX5+8ZgxytvpUygGnT+1TXONs%0AqkFetSXpa+Rr5KCIuHVA/5n7KQbcDqj9oSqWH9mB/D6yHfk+K//fP0oOEvkW8N3isRuczJ5TMfv6%0AJ8BPigoHryNnt7+k2GUJciZ30xLa0Pq+dg5wjpPZZs03T9UBmJmZmbW5s9gu3XGv7srj7+qxnTq6%0Ardiu1mM75fG3ddyr2UbuRlkfqc8/48431mwqfo9NbjtaS4zM6LO6OO44sn+262NsdVGWQP5Fh31+%0AVmwDOMrJ7OmTtKSk/0fOal+YXGvzq9VGNTDrk6+RH/fYzhnk+239niOqnweK7VSVizZs+/2KDu2U%0A1wOzeo7IRlE5I/Zpg/oPRMQNEbFJRGw6qP/GMEjaWNJXgFvIZPUryIFuIisf/TewbETsGBHfqy7S%0A0RIR90TE14rXx3OBTwDXVxzWoPyVfL0sArwbuFTStZI+JGnlKgMzs8HxDG0zMzOrkxuAZYGtaN2k%0AnYmt2tprmkuBVci1so7toZ03kDfdftuPoGx0RIQHtdqo+BdwAqM7YOCbVQdQYysX23N6bOds4H/a%0A2muSxYptpxvRN7T9fs3gQqknSTN5/SxErpm9YtlMsX13g9ccX6XY9nrNVx7fxHLaNwBrk5URnlQR%0AAdii7fdOy4yUCfFeq02ZNZakvwDPLv8stn8mS0Z/KyKamoCdNknzRsRjvbQREX8HPgZ8TNImfQms%0ARiLieZI2Imefv4acib4acDBwsKQLgROB70U5h5UaAAAgAElEQVTEv6qL1Mz6yQltMzMzq5OzgI2B%0AN0v6zExmbRVrb+1FJkDO6nN8dfBDsrTqVpJeM5MR65J2JZP+UbRnZpM7TtKUZcfnYr+IiK37FdS4%0AKMoGvqnqOGYqIt5cdQw1tmSx7bVKSJmAHNhsuArNQ35OT7k0SEQ81rb0wTgm0LZgZgNe2qse3A+8%0AKyKO60tE9bR4sb2jx3bK4xfvuNdo+g2wDvB2SV+IiHvLJyStBLyUfK3dHBF/6NDOusV27BNyZh08%0Ap9jeB3wDOCkiPMh6TrdKOhk4MSIu6bWxiPhNH2KqnYi4CLhI0rtola5/GZnz2rj4OUrST8gBE2Y2%0A4pzQNjMzszr5NvAR8sb0SZJ2iIiHp3uwpAWAk4rjHyXX22qa04E/AqsDJ0hibpLaRTL7m+RNuT8C%0Apw4kSrNm6FZWtUykdNpPjO4MY7NBuYdMai/RbccuysTavR33siab25L8DwJ3A1eRM3GPG4OZW+X7%0ApNdBD/cU28U67jWavgG8g6wUda6kDwN/I6+3P0Nr/exulTe2Lva7cnChmjVCkMs9bA78U9JNEXFL%0AxTHVydOAfYF9ixntJ5Cz12+sNqx6KpZcORU4tZjgsBu5jvh6wPzAjsVP6bmSZhXrj5vZCHG5QTMz%0AM6uNoizWl8mbk9sAv5G03nSOlfQC4AJaN5KOLtprlIiYDbwNeJj8cnaypB9K2kpt07TaKW0j6UfA%0Ad4AFgEeAt0eEE202I5KWlfQ+SVdVHcuAeO3jDiT9vc8/f6v632RDdXOx7XUt3g0mtNdE0/2cHrvP%0A84iYZwY/C0fEihHxiog4YgyS2ZDXi9D7a6Q8fr4e26mdiLgCOJr83F4XOBP4E/B94HnFbrcDn5uq%0ADUnlskmQa7Ob2eSOJQfIlO+3w4EbJf1C0h6SFqk0unr4J63vEquQZbT/LulXkt7kPppaRNwZEUdG%0AxAuBNYHPkmu1t38vOxi4TdI3JG0vqXGfa2ZNJd/DNDMzszqRND+5fvYWtG6cXQicAVwG3EqWh1yE%0AXANxPbK81EZlE8Cvge2KkbqNJOnV5Az0+Wn10wPkjJCJfbQ2uWYkZP88CuweEacMM+ZhkTSb7JO1%0AIuLaSZ5fA7iaLAM9q0M709pvnEh6CvBfZDm3rSgGyLp/xk/xPusnv8/GiKQjgXeRCaO1ZjJDRtK8%0A5Dn6ecCXIuLd/Y2yWm2fZf0SEeEqfWOo23XRXLTT6OsiSfMAX/z/7N13mCRl1f7x7w2SgyA5KElE%0ASQsoEiQrSQSUnKNZfsZX8FWJCmZ9zQEVYQHJSVCiEg2gBEEREUREclxy2L1/f5xqe3aY6Qld3dVd%0AfT7XNVfPdFc/HGqrQ9V5nnOA9/PyCWn3A9u3Koss6UvAJ4GXgCUm0zop9fdxVtZrbRAUldXeRayi%0A3QKYleZn3nNEW6yTgAttTx+yb3ev6znscJI2IvbPTjQrbTT20bPEPjoBuDgnqbdWTPzfnOi3vT3N%0AayON/TYN+IXtfSoIL6U0AZnQTimllFLPKWYc/5Q4eYPxXdBtXHg6CzjA9rRWG9dBsXp9KrDykLtH%0A2ldDL8r9jUhm/6mTsVUpE9rlk7QpkcTegZgoAc3j6inbdSw/mlqQdDntJ9tWIcpOi3ydDRRJbwGu%0AIo6hr9o+ZBJjNJJHBjayfU25UVZryGdZWZUe8jU2oIYcSwfQXm/n5YDjqPmxJGllYrLsMkRFoxuA%0A020/PcbzDie+I91n++sdD7Sm+vn795DX2reJFf1ts31MGeP0MkmL0SwRvXpxd+M75iPAqcCHGLCE%0AdkOR/N+O2D+N/tDQ3EcPEMn/qbbrWjmrNMW1pl2I/bkRze9Zffeek9IgyoR2SimllHpW0e/5EGIV%0A9lhuAr5k+5TORtVbitnG2xHJxg2BhUfY7GHgaqLv33l1n8GdCe1ySFqJOK72ApZu3F3cTgPOJ3qV%0AXWj7ue5HmPpVMRnnKODtjbuo4cQISWW3vbDtFUoeszKSzieOAQM/AD5p+5lxPG9uojzp+4u7LrS9%0ATccCrUhJk0ZmYnvTMsfrV5IWAmYMSLnxslf75wSk1FH9/P27A5U1Bq4KkqTVgf2A3YhKYzDzPj2F%0AmAh3Q5dD6wlFf+jdifOztYc81NhHNxPn/CfbfqDL4fUdSa8hznf3AVYYtNdbSv0oE9oppZRS6nmS%0AViNmz04hErbzAU8SM7ZvAq7M2chB0pIM20e2/1NtVN015GLSucDjI2yyAPDOYpvjWwz13+0G5eS2%0AuMi/OzFjvdHb9r+z1ol2AN8jStu92P0IUz+TtCpwJPG6gji2niWOqS/Zfriq2DohV9i2Jmkp4PfA%0AUsR+uh/4CTFZ5sahbUOK1UlTiAlc+xMXuQX8B1jP9j3djT71m2IF4OeISiMLFndPI74rHGb77qpi%0A67RsEZH6SU0S2vm536aiBcCWRIno7YA5i4caiYy7gDOBM2xf2/UAe4Ck1xGJ2D2AZYu7G/tnOnAp%0Aca57bk4+HpukdW3/vuo4UkqtZUI7pZRSSinVSq5EmhhJswHbEhdEtgJmo3kh7iXgEmBrBrTMX2pf%0Asdr/CGBn4tgS8DzwI+CYuq4gkXQX5a/UWq7M8aom6Q1EAns5Zt5XM4AngKeJEr7zA7MMfSpROnk7%0A23/pTrSp10haHLi++PNztr8/ynbLA1cCS/DyRJOJyW9vtX1jp2KtUlEKu1S2jyx7zJSgNgnt9xIJ%0A17bZvqyMcfqZpPmBXYlzlbcMeajxveEe28t0PbAeImlDYkLyzry83/aTRNuE91QRW0oplSkT2iml%0AlFJKqVZyJdL4SFqXuDC0C83Vao0L/dcBJwKn2H5oyAW6gUloS1qaWPEAcK3ty4c9vgowVmWIZ4A3%0ADOrqUUkrAIcTq/5nIY6vF4lVuEcPWvWINLKil+GXiZXXcwx7eKSVbs8TK44Otj2t8xGmXiVpV+Dn%0ARJ/jpWw/Msp219KsOgLwb+BeYGWiog3AbUSrkpc6F3HqJ0Vp392Ilj5TgIWIyTXTaFaJuor4rlSr%0ACiNVqklCe8S2R6l9kpYjVm3vBSxf3N13x0qnSJod2J7YP42JypD7KKVUE5nQTimllFJKtSKp9Bn6%0Atv9V9phVkfRZYgb/axt3Fbd3AicBJ9q+fdhzBjGhfRyR8H+MuDB537DHGxdcx3Ki7X06EGLPKl6D%0AhxL7b1biGHsJOIFYRVmb11Mqj6RFiORRyxYjRPLowariTL1D0veB9wEX2d56lG3eAZxHfIY9Buxh%0A++LisbmA7xCTKVw8dmo3Yk+9S9I8wBeBA2iWOYaZJ9cMvZj6PPBT4FO2n+p8hNWRtEvx669sP9mh%0A/0YmtNO4SNqA+K65k+1XVR1Pr5C0KDEp9/3AitS04pikn5Y8pG0fWPKYKaWSZUI7pZRSSqmPSDqs%0A7DFtH1X2mKl3Devv9whwGpF0/d04njMQCe2il/h9RDL2w7a/O8I2/73gSiTZhpsXeCOxInmpQVi9%0AVfRE/iyRHGqUrp8OnAwcafvOCsNLqe9I2hf4RvHnR2xPncBz9wa+SbxHfaCO792SfgusA3zS9tdH%0A2ebnRKlaAwfYPn7Y4wJuBFYFTrW9x8tHSWMZ8pk4w/Yrqo5nsooWGb8AVmDmBPYMYmV2ow3CfMzc%0ABsHExMDtbN/anWi7r1sJW0lzANh+vlP/jU7IhHZ3SZpCrEae0/anq46nSpLmBN5JTFrenDiHgeb7%0A2N9tv76K2Dql5DZjANQt6Z9SHWVCO6WUUko9Q9L0kod0P19UG0meuKV2DTmGngKOAqaOtdpxABPa%0A7yb6Oz8ILDPSBdWxVhBJmhX4B/AaRkmK14WkxYBPEz0jZycuns0ATgeOsH1bheHVhqQdbZ9ZdRyp%0AOyS9gujBugTR+3K3SYxxCtFW4i7gtbbLbslRKUl3AMsCW4zWZ1bSfcBiRJ/sxWy/OMI2HyEmDtxq%0Ae5XORVxf/byqtqGYlPU7YCnic+x+4Dhihf9Ntp8bsu2cwBrAdsB+wOLFQ/cA69e11UgmbFvL/dNd%0AxaSv4+jziTTtkLQpkcTekZhsA80k9mPExOUTWk1c7lfZZiylwTSQb/YppZRS6lnD+2Sm0ZW1r3J2%0A4+B5klhZNB/Rt/YLki4lyo2fbfuZKoPrERsTr43zJ7s6yPZ0SacCBwNvAWqX0C76i34K+ABRllXE%0AfjsLONz2XyoMrxaK1aN7EBMGVqKG5/CSFgQ2A5YhVhTdC1xR14TQBGwDLEmUMz54kmN8kli9tgzw%0AduD8ckLrGYsWtyNWwJC0PJHMNnDVSMnswg3F7ZLlhpf6zA+BpYf8/snRSogXye3fA7+XdAzwVWJS%0A11LEhLi3dz7clFJhoK4hSFqZSGLvSbznQHMfvARcSLT5Oc/2C92PsGuWG+PxlYh9YZr91lNKfa52%0AJ8MppZRS6nsGngMuAp6oOJZe9ixwLjAVyBUAaSIWA3YgLoS8jTgn2LL4eUbS2URy+5K6reabgDWL%0A29+0Oc61xe0abY7Tc4oL+AcB89C8iHY+cJjtGysLrCaK1bn7EhMGlqc5WaA2imT90cBHgTmGPexi%0AdfH7696TtoXtitsLbN89mQFs/1vSL4iVW9tTv4R245rW7KM8vs6Q3//UYpzHi9t52o4o9aWiF+/b%0AiffZr9o+ZLzPLd6j3i9pGvA/wJaSNrR9VWeiTSkNmqIa0u7E+VvjvGJoIv8GIol9su2HuhxeJWz/%0Aq9XjkuYd77Yppf6RCe2UUkop9RoRK/22InrYTQV+ZbvscuT96jJgU2AuoifkrsD1xH46ZazS0YNA%0A0j5lj2n7hLLHrEqxquhk4GRJixMXRvYCViMu5u9Z/DxY9B49qapYK7REcfvvNsdprDBdtOVW/elT%0ANHuxP0Ss9r8OmF/SRpMZ0PZIvcj7nqR5iJV7mwOvJlbP3EWUZD916OdbkeTdDzi82BZiH78A/Kxb%0AMXfJj4ADGHlllYgLt8tK2mhAJ9esTbzGftnmOL8CdgLe3HZEvedhYlX164j3n+HWG/L7H1uMM19x%0A+1yLbVK97Vzc/o2oiDEZnwbeQawK3BnIhPbgOYZ43x7487HUPklz0eyL/TZe3hf7XuI87fgscZ9S%0AGhTZQzullFJKPUPS+sA+xEWgBWmuRnsE+DnR67fVBcmBIGkJIgHZSEJC7KvpwMXAicA5Q3v9DZLs%0AMz45ktYgEmm70UzANvZjY3Xo+20f2/3oukvSC8RFo7Vs3zTKNnMBawHYvmaUbaYQKyZetD18BWpf%0A68DrzHXsfyhpdSIhucQom/wW2Nr2U5JWJCabrNV4OpFg+wnwpTqV4C4+768mjqGXiB6Pvy9+X52Y%0AVDN/8fgHbf+wolArI+kRYAFgM9tXtDHOxkS1icdsL1RWfL1A0vnA1sC5tncY9piAO4ly69OBhW2P%0AWPlH0h7Ed6c7bK/Y2ajrqd97aEu6CVgVOMT2V9sY5xPAV4CbbU8pK75ekT2iO0PSK4k+0E9WHUs/%0AGdJDuy/fd1qRdBxRUWt4X+xngbOJ1diXDuiEv3Hp98+llNLIMqGdUkoppZ4jaTZihcM+xIXK2Wkm%0ATm4nTuBOytJR/02W7EskIRsJEwNPAWcAJ9put2xyXykutpVpoE6CJc1KVEjYhyh520jENl6DtxDH%0A1pl1vZg5JJH0VtuXtzFOnRNJ+TobQ7Ey+xYioTYaExU2vgJcQUzmEvA00cP1K7Yf6HCoXSfpWOBA%0A4BnidfaHYY8vQ6xuXAq4zva63Y+yWkMm1ryxnTL+xWSl66nnxJr3EK8TA/sPraYi6WDgi8Vjl9je%0AqsU43wY+BPzS9js6G3U99XviQNJDwKso73P/EduLlBRezxiS0N6TmDDSNtvXjr1V/UhaBDiSaAmx%0AcHH3Y8A5wBF1msTWKTVPaDdea41JxVcS10BOH+BWLBPS759LKaWRZUI7pZRSSj1N0oJE2dG9gMYF%0AbRc/19A8sZtWTYS9QdIsRCmyfYg+mfPQTED+h1h5dGJdE5BDFRcT27E2cDCwEMVFhEE9CS5WjOxK%0AHFfrF3cPPYG4DTjD9mHdjq2TJP0NWBF4n+0ftzHOAcCPgb/bfn1Z8fWC4iJiqWwfX/aYVZL0AeC7%0AxGvmN8ARRGJxOrAy8EliMtKLwN+BVYAZwA+AI+vcA1HSLcAbgC/a/swo2+xJJPtfAOaz/WIXQ6yc%0ApAeIJMcWti9rY5zNgEuBh2wvVlZ8vUDS3MBfgNcUd/0R+AdxbE2hmQjY2vbFo4wh4G6idPnhtj/f%0A6bjrqN8TB5KeA2YD3mT7hjbGWZPo1/6C7TnLiq9XZHWW1oo+x432B8fY/sEo2y1LJCiX4uVtNww8%0ASkyu+HNnIq2HAUho3058DzrB9t0Vh9R3+v1zKaU0skxop5RSSqlvSFqBSKztCSxf3G3geeB84mTv%0A/IrC6xnFqsAdiJXbmwCz0Lz4dK3t9UZ56kArVrsfSaxKhrjA9AzwHdufqiywHlG8/vYlXn/LDXmo%0AdhcJit7huxKTZXZtY5xTgF2A02zvVlZ8qT9I+iVR7eA2ojzrSy22gUjc7mC73Z7JPU/S40Tf4lFX%0AQ0pamOhDamCZQVutJunPxCSHg21/rY1xPg58FbjF9uplxdcrJL2ZaLfSKFH/34eK25/Yfk+L528D%0A/KJ47lts/75TsdZZvycOJN1DVDraxvaFbYyzFdFm4j7bS5UVX68Ytmq0DH15vIxG0i7AKcTn+dK2%0AHx5lu98Dbx5y131EP+TXE5OSAW4Fpoz03SGFmie01+3055GkJYHPE/vvwE7+t6rQ759LKaWR1WYW%0AXEoppZTqz/YdwOHA4ZI2APYGdiJKtO4EbEPzIsDAsv00MZt7anGiegDwaWBOYsVSGkLSG4hE9g7E%0ABbpG39ofEKsHH6wwvJ5RvP4OAw6TtCGR3N6JSErVzWVEQvtdkpa3PeGymsXqm3cRF34vLTW61C9W%0AI/79v97igvTRRELbwE8HIZldaLxvjLoK3fbDsXgWaPaQHCTXED19dwQmndAm3qdN9GuvHdvXSnoj%0AcAzxPXDu4qF/Ad8GvjHGEIcWt/dnMnug3UUktDcDJp3QLp7fGK/OfgKMmKwdcJsUt5e3SGa/nUhm%0AG3gC2Kvx2V9Unfg+cY77euJ75Okdjjn1oC59Hi0I7Ecci7VLaKeU6ikT2imllFLqS7avlnQHUSby%0AM0SytqzVArUgaT3igsguNPsgp4KkFYkSwLsQq9hFrKg4ligTeF910fU221cBV0k6CHhn1fF0wClE%0A79UFgZ9L2sT2s+N9sqQ5gJOI8qWPFuOlwdPom35bi21uHfL7eR2Mpdc0SkGPt2TcLB2MpVddALwP%0AWEfSjrbPnOgAknYg2rWYqGRTS8WEq12L9iuLEOWeHxvn099a3OYqyMF2EdFaZX9JX7L9yEQHKKpK%0AHEC83i4qOb5e841BaGM0CWsQ//6XtNhmzyG/f2LoRDbbz0jaH1iTqNDxTmqY0Jb005KGem1J46SU%0AUuoTmdBOKaWUUl8pZq7vQCRqN6OZiASYdM+7uijKQu9V/DTKsjdWHJ9H9BwfaJKWI1Ya7wnMSuyf%0AF4GfAZ+3/e/qousvtp+jhsla209J+gLwFeBNwDWS9htPL0NJKxPH0puIi5pftP1UJ+NNPWtO4hgY%0AdRWb7UeHrEK+txtBpf5g+/yi7PjqwM8kPWz7ivE+v6ikcTxxDN4yCC1ZbM8AHpjgc57uUDipv5wE%0AfBZ4FXCypO1sPz/eJxcT2U4unv8icGJHoky9brHi9sYW22xa3E5jhOPE9owi4ft1IkFeR/tRbi/2%0AlFJKAyIT2imllFLqeYqr/ZsTSex3EuUkGxmAu4mLUFNt/62aCKsl6VVEeeS9gXUadxMXCq4iyo+f%0AbntaNRH2BkmvJkqL7kt8DxYwndg/R9m+q7roUq+x/TVJ6xPlHqcAN0i6guiNeT1RKvkpos3BIsBa%0AROnoTWm+P51n+6vdjr0bJL2m7DFt3132mH1mEFeILiFpPBM+xtyupsfPQUQLhLmBSyV9D/hmqzYI%0AkpYHPgx8iJi09UIxTkppFLbvLF5fHwHeBlwt6b22x5wsK2kt4EfEqloD359Mq5JUC4sWt6OVG18O%0AWJw4Tq60/eIo41xf3C5Zbng9JSurpbZIGut9drYJbAvRa3uF9qJKKXVaJrRTSiml1LMkTSGStLsT%0AJ/8QJ79PAmcQSezLq4muWpJmA7Yl9s/WxAlb48LAbcSM/6k1vcA/IZKWIMrSHwjMTuynGcDPgSNt%0A315heF0n6bCyx7R9VNlj9og9iF6G+xV/b1z8tNJ4HZ4AvL8zYfWEuyh3dY3J89NBdPEYjzeOsfFs%0AV7vjp2iv8m7gp0RFmoOAD0m6jUh4PAA8TUysWYyYWLMS8T7U+Kx7X9EmIqXU2iHEBLZNiNfSHyX9%0AFvgF8Xq7n3i9zUucl6wJbAesVzxfwBXAwV2NOvWSxufQ7KM8vs6Q368fZRuAx4vbedqOqDctV3UA%0AqRaWJb7/tZoc0fgeuew4xsuqASn1gdqd8KWUUkqpv0lakigFvTfROwyaK2kvJlbTnlOUOh44kt5C%0A7JudgQVonsA9DJwKnGD7uorC6ymSFgX+l+hBOgfNVeunA0fYvrXF0+vsCMo/Ya9lQrsoN3qApF8A%0AnwbeOI6nXQ8cbfvsjgbXG3J1zfh8UNKDZWxXs8kjefyMg+2pkv5NTFRbkthvry9+RtLYr/cDe9n+%0AdeejrIakjcoe0/aVZY85IO4B9q86iHbYfkHSdsQEkp2Ku9cvflppvObOAg6w/UKHQky97xFgCWBF%0AYKTzsfWG/P7HFuPMW9yOu+x9P7H9r6pjSLVwN5mETmngyM7XfUoppZR6g6RLiFURw/tiTwVOtj2e%0AhECtSZpBcyby80Rf7KnAhbYHsVzty0haiFgd8yFgLprH0rnAYbZvriq2XlAcQ2Wy7VlLHrMnSVqV%0AWKG9OrAwMB9RMeIR4CbgCtu3VBdh90g6ruwxbfd1MmS4Ie/XpanLay2Pn4mTNCdRaWQ/oq/qSMfC%0AdKJ363HAcbaf7VqAFejAa8y2c+EH/62S9Fpilf8/bbfqCVw7knYhVmyvOY7NbwK+ZPuUzkZVvSGv%0AudVs/7XqeHqNpAuI9jNn295p2GMC7iBWik4HFrH9+MsGiW13J1pq3WF7xY4GnQaWpFWAmxmgc7mU%0AUv/LhHZKKaWUesaQRNuzRKL2BOAv7YxZt5LbQy4kPQdcRLMk3WTZ9oFtB9ZDJE0jSvQ1EtkXEIns%0AMfsgDgJJY5XMXo5YnWRgs/GMafuKduNKqW5y8kjqFEnzAasy88Sah4FbbD9ZZWzdlK+x8ZP0uuLX%0Ax1tNEJW0GfBd4HXDHvoX8DHb53YoxJ4kaTVgI6IU+UgT2a60/efqIuwuSb8nvh/ubvuuisPpOZLe%0AR7SqMbC37ZOHPPYJ4CvFY5fa3rLFON8iWkz80vY7Oht1b5D0KmKi1iO2y35vTyPIhHZKqR9lQjul%0AlFJKPSNX2owtV/yNbdg+epg2J0UQx9Fb2xyjb+TFje4Ysp9n1O19KoVxTB6ZsJw8ksok6ZXA9gC2%0AT6g4nAmTtG+bQywNfARYiKItSR0/9yS9Hvgr8d1o/9H+rSVtSfSLnpWRWwLMAPYZmqRLqR2SdrR9%0AZtVxlEXS3MCtxHsLwO+BfwBvINrWNNofbWP7wlHGEDGBZCmiRdLnOh13VYoJI4cCWxCTRQBeAK4C%0Avmz70qpiGwR5zpdS6keZ0E4ppZRSz8iVNmPrwD7C9ixlj1mlkpP+tb3APZq8uNEduZ9T6ixJKxKV%0ATGx7harj6UWDOrFG0qLAp4H3AnPQTDKdZnv3KmPrhCGrRh8HFrP94gjbzA3cTvT/BXiUqHBzL/Am%0AoDGx73HgtbYf7XTcdTOor7fhioTtHsRrcKW67QtJ6wEXEgnaoecjjUkix7dqkSHp7cD5xXM3tP3b%0ATsVaJUnbAqfSfA8eqrHfPmX7K10NbIDkuUhKqR/V6ktDSimllPrekVUH0OvqlnzukLspeRV7Siml%0AvjM70as0Pw/GNtJq3NqRtBDRF/mDwFw0/7/PAQ63fXNVsXXYxsTr4IKRktmFPYhktonKNlvYvr/x%0AoKT9iHYkrwT2BL7dyYBrbiBeb8NJegWwL/ApYHmaE0lqxfbvJK0NfAHYGpizeOg/xOtmrATtZ4vb%0AB2qczF6MaC3W2DfPEe87LwGvJ95nAL4g6Urbf+h+lKkfSNoaOLr486sTqSAiaU/gE8WfB2dFgJT6%0AQya0U0oppdQzbGdCO7XN9rJVx5BSSiml3iBpAeCTwP8D5qGZULwAOMz2DVXF1iWNfthXtthm5yG/%0Af3hoMhvA9s8k7Uwk6LYgE9oDTdI8RIWDzYFXE4nIu4DTgVNtTx+yrYD9gMOLbSFegy8AP+tWzN1k%0A++/AjkUSfzHgBdsPjfPpWxe3o00+qYP3EElrA98BPm37afjvxIf/RyT+BXwM2K2iOFMPK95bvgGs%0ACPx6Eu0wTibem94KfA2YUmqAKaWOyIR2SimllFKaiaRFgA8A2D6q4nBSSj1I0p0lD5lloUchaQ5g%0AJQDbf644nJT6hqT5gI8DHwXmp5nIvgQ41Pa1VcXWZYsWt7eO9KCkWYH1ieTSPbYvH2Wc04hk26pl%0AB5j6h6TVgV/SLE/fsDqwHfABSVvbfqpo/XAysFbj6cRq3J8AX7J9T5fCroTtl4iV2RN5zhOtHpc0%0AF7BmsW2/ruB+G/F+c6Htjwx9oNhn35C0JLF69m0VxJf6w2bEhK3pxOf8hNi2pI8ANwGrStqkxedf%0ASqlHZEI7pZRSSgMl+9eNy6LAEcSFhkxop5RGsizxHlFW6dTalR2V9BgwA1jf9m0jPD7eyUOvBW4s%0AxsrPrZTGUKwe/QiRzF6Q5vvU5UQi+5qKQqvKIsXttFEeX41YuW7gihbj/K24XaikuFKfKV5b5wJL%0AtthsfeA7kr5CHE+N1+DTwA+Br9h+oNOx1tjywNX093eCNxS3P2mxzbFEQntBSYvafrDzYfUOST8l%0A3pM/a/u+Dv1nniYqd/Trd/Adi9tLbJXBPYgAACAASURBVP9lMgPY/quki4jJWjsS3xNSSj2sXz/4%0AUkoppZTaNZD961JKqWTPAtfRvxfDOqlRTnPWUR6f6OSh/NxKqQVJcwIHAQcTSdfGa+YaorT4b6qK%0ArWIvET3l5xvl8XWG/H5ji3GeK27nbLFNqrd9gGWIz63fEJ9h1xMrJFcmSvvvBuwOvBF4FZF4/T5w%0A5ATKbqex9fN3ggWK2ztabDO0EtArgYFKaBOlsE2Uwu5IQtv2XcAmnRi7S95M7KNftDnO+cDbgXXb%0Ajiil1HGZ0E4ppZRSSrUiabvi18sa/dgmOc5iwCFERbJPlBJcSvUzJ7ACUVJ0qu1bKo4npTRgJM1O%0AVDs4hOhX20j0XAscbvuiqmLrEfcR79NrEMn94d4y5Pc/tBhnweL2qZLiSv1n2+L278BWRXnohhuA%0APYqe9VsBqxB9snew/cvuhpl63GxEInLUPuG2X4oWyf/dPqXhliluX1YFaYL+Xtwu2+Y4KaUumKXq%0AAFJKKaWUUirZOcBZNE9yZyJpRUl3Smq1KgBgYaIf14R7cqU0APYGLiZWXi0F/A9wk6TrJX1M0uKV%0ARpdSqj1Jr5D0AWKV39eBxYlk9o3AdrbXzWQ2EFU0BOw//IGihHQjSfk0MQlgNCsVt7Xue5xaWo1I%0ARH59WDJ7qKOLWwM/zWR2SqlDXlncPtrmOI3nz9/mOCmlLsgV2imllFJKqY5aleGbnWb/34Ej6ddj%0AbDLPBLaFWMH+1vaiSv3G9knASUUlgz2BvYjVf2sAU4AvS7oMmAqcZfvZyoJNKdXV7cBraH7m3wwc%0AYfvs6kLqSScTJaDXlHQs8Anb04qVtMfSbI9wpu1RV0wCGxW3k+pVmmqh0T+91YrIW4f8fl4HY0kp%0ADbZpROWQBcbacAyN5z/Z5jgppS7IhHZKKaWUUkqDZRPGTuY3Ht94jO00jrFSjdl+gFgZ+XVJqwD7%0AEomTpYAtgM2B70s6CziRaAWQx0xKqQyNXr4GHiZ6+W4raduWzxqdbR9YVnC9wvYFkq4kEtIHAPtI%0AepiZy7O/CHxxtDEkzU2s5DYjly1Pg2FOmq+3Edl+dEip6Hu7EVTqW8dJGk97qLG2y8m1g+lBIqG9%0AMnB5G+O8Ych4KaUelwntlFJKKaWUBk+rFewpTYrtvwAHSzoE2AzYB3gXMC9Ronxv4D5JJwEn2r65%0AsmBTSnWzMPGe067aJbQLOxNtIqYQ/WiXGPLYDOBDtlutut2XeC83kGXc03iNVpY8JYA3jfF4YwJk%0Aq+1ycu3guhZ4PbAd8L02xtmeOIauKyOolFJnZUI7pZRSSimlAWJ7lqpjSPVWrMC+DLhM0vuBHYlk%0A9mbAkkS/7YMYUt4+pZQmKSdojYPthyStDbyHuHi/DPACcAPwXdtjXcjfHPgTcI/t2zsabEppEOR7%0A9/h8UFIpK4dtH1XGOD3kV8REts0lbWT7yokOIGkjoqKUi/FSSj0uE9oppZRSSimllDqi6J19oqTT%0AgfcCXyJKluaFzJRSW3KC1sTYfgn4fvEz0efuUH5EqY+NN8k25nY1TLKlMeR794R8oMSx6vZaOxO4%0AE1geOE3SxmNUGpmJpNcBpxHJ7LuAMzoRZEqpXJnQTimllFJKKaUOkLQlcAgj9/a7B9i/+1F1l6QN%0AiNXZOwOvpJnIHqQ+dVkKM6WUUp2MlWRrfO6NJxlXtyRbSmUqawJo7b6L2n5J0ieAs4BFgD9KOgw4%0A1vZToz1P0rzAu4n3nkYrjU8Uk75SSj0uE9oppZRSSiml1BmLA5swwkUk208Ax3c7oG4oVjzsDexJ%0AlLWFuCD3LHAOMJXo5TooLpb04gj3z9b4RdKdLZ4/W4vH0ugeBI6sOoheVvS9z5VyaVwkLQHsBext%0Ae/Wq4+lDdZnIVmaFldol2VIq2QHAP6sOolfZPlfSZ4GjgbmBrwJHSroKuB54AHiaaHO0GLAWsGHx%0Ad+O97HDb53Q79pTS5GRCO6WUUkoppQEjaV3g4OLPk22Pu8SapJ2B3Ys/j7b9p7LjS/1H0sLAbkQi%0A+02Nu4mL1ZcTSewzWq2YqLGlWjzWuJi/7Di2SRNg+yEyoZ1SWyTNBexA9CndjJwA8V+SpgCvBWYA%0A/7R9Y6vtazKRbdOqA0hpwFxr+69VB9HLbH9B0j3A94hE9bzAVsXPSBqJ7GeAg2z/rONBppRKkwnt%0AlFJKKaVUV2sXSbbhlmv8ImlDRl9pstwo99fBN4mk4w3AeRN87rlEGe01gYWBjcoNLfULSXMA2xFJ%0A7C2J88vG6+lWIol9ou17qomwcneTyegRSTqL2DcfGen4kDQ3xcQI21e2GOf1wG9jMy/UoXArUZTN%0ALFX2qk3jJWlTIom9A5EcgOb7ey0nJhXVRQAetz1qWwxJmwHfBV437P5/AR+zfW7noqyW7SuqjiGl%0AlIazPVXSpcDHic+uRVps/jDwM+D/bN/bhfBSSiWSnefXKaWUUhocklYBbiYufs9adTy9SNKKwCXA%0ADNvLVx3PREmaQXlJJFGzY0XSOsDviH20oe3fTmKM9YBrijHenKu0RyZpX+A4anYMAUg6FtgJmJ+Z%0A+2KfAkzNYyK1MuR9erWRVh4N+ayeYXvUifh1/kwv+bMMgBruo0z6l0jSSkQiYC9g6cbdxe004Hzg%0ADOBC2891P8LOKSbH/JV4ze1v+4RRttsS+AUwKyNPiJwB7GP75E7FmgZbHT738r17bGN9T0qtSVoZ%0AmEJMvp4PeJJIZN+U+zOl/pYrtFNKKaU0aOrSv65jbN9O6/K3/aDM/n51s0txe/VkktkAtn8n6Qpi%0AdfZuQCYvB8+Bxe2zxCr/E4CLbM+oLqRUQ4P+Xp69als7gvL/v2qVFBmLpIWINiLD20VA7NtfEWVc%0AL7b9Yvcj7JqNi9sngJ+PtEFROeKnNK+lPgpcANxL7Lu3EiXZvyPpQtuPdjTiNKj+DqxYdRBtOoJ8%0A704dVCSt205cj7diUEqpezKhnVJKKaWBUpP+dTORNCuwNrAhUf5wQWIm8jTiYtttwNXAHwck2ZQ9%0AU1tbj7iI1G5JzPOIC8Drtx1R6lcG5iQmSewCIE06/+ZWK3FTGkDttL0QsCPRHmIh6j0xIJP+EyRp%0ANmBbYjX2VsBsNPfjS0SVnq2Lv4+3fUHXg+y+jYl//wtaJO73AJYotvsLsIXt+xsPStqPSHi/EtgT%0A+HYnA069qShd/+7izysm8vqRtA3NyRU/sH3n8G2K4/OOtgPtDWW9fw/Ee3eqxHLA5UT1jTxPSakH%0A5AsxpZRSSj1D0mvKHtP23WWP2SskvQL4IPA/wFLjeMq/JX2FuEAyvaPBVch2JrRbW6G4vbnNcW4Z%0ANl4aPHVOkpVKkelfC1iGKFV7L3Cd7RcqDSz1LNv/mszzJG1LTOya0rgL+A9wdEmh9ZJNqw6gn0ha%0Al0hi70JMfoTm+/h1wInAKbYfKsrdDpJGP+xWK/B2HvL7h4cmswFs/0zSzsRkgC2oYUJb0k8n+BQD%0ATxMTbP8MXGX7odID6y3fJP79/wkcM8HnXgN8i6iUtSLwrlIj6z3PEhNsp1LCatqUOijPeVLqEZnQ%0ATimllFIvuYtyZ1ibmn7fKUpEngVs0LhrHE97NXGRZAdJO2cpxIG1QHHb7gXFxvMXaLlVqqtaVbro%0AJEnvJRKMiw576BlJ3wQOr/Mko9QdRW/fo5i5bPT9wBeBH9p+vqrYOsX2FVXH0A8kfZYoKf7axl3F%0A7Z3AScCJRbuZQdZ4f751pAeLakjrE+cW99i+fJRxTiMS2quWHWCP2I/2ztVelHQq8D91TGwXfXu3%0AJPbRx2w/PpHn235c0keIKkjbSXqd7b93INSqXUZMSJoL2LX4uZ5IbJ9i+8EKY+sVjQnauS9SSmmI%0AWl7gTSmllFJfy9mvYyguql1AlBkXcdHkYuBS4mLAI8BTRNnxhYE1gc2J3n4CNgHOk7TRgJQgTzN7%0AmiiHOX+b48xX3D7b5jipD9nev+oY+oGkI4BDG38Oe3ge4H+BlYEduhhWqhFJmwGfA9Zt3AU8DHwJ%0A+K7t56qKrQ5q0j/zKOK7oojviKcRSezfVRpVb1mkuJ02yuOrEe/ZBlpNpPhbcbtQSXH1onbO1WYH%0A9gLeWpyHvKykdp/bvbj9s+1fTGYA2+dLup44f9sTOLys4HqF7c0lLUEcC3sRr683EpVsvirpYqJi%0AxDmD+hlm+8iius98kuYHXrQ97nMuSXMR7SSwPdr7Wkop9Z1MaKeUUkqpl7RbKnoeYuVA3ftFfgp4%0AM3FR7QZgb9utyrRdCnxF0qrACcAaRB/lTxIXvNMoJK0DfNb2tlXHUqKHiIT2a2ldWnMsjZVedVxh%0AU9YF1nlLGif1oeI997ONP4lSor8netSuTpQknRXYXtKutk+tJNDUlyRtQCSyN2rcBTwGfBX4lu2n%0Aq4qtZurUP/NJYsX+1FwB+TIvEcnW+UZ5fJ0hv9/YYpxG8m3OMoLqQctNcHsR52eLE8nKPYh2CEsC%0A50hao2aTa99CnJ+d1eY4ZxP7a4OxNuxXtu8DvkKco64O7AvsRvSpfztR6eApSWcQE3B+U1mw1fko%0A8ZkOsBNxXIzXVsCZgCX9P9vfKzu4lFKqguwyq3qmlFJKKXWfpNmJXtKHECUDG8nsP9her7LAOkDS%0AbMA9xMrrG4ANJjJzXdKcRFJlTaKE2dK2X+pErP1M0sZEImozANuzVhtReSSdQvTPPMv2Tm2Mcwax%0AqvR027uWFV8vKHqHNlaztaMxhut0DHWLpBWBi4j913e92iV9CziISJTsavvsYY+/ifj/WwC4wvZm%0A3Y+yGkNeY6uNNCFL0irAzYzx2hnvdnVSTLT6HFF1BeI95gngG8A3bD9ZVWx1VIdjTNITNBO1BqYT%0Akx1PAs62/cwIz2m8Rne3fVq3Yq2KpL8DKxC9sb87wuMnECtJDWxk+5pRxtkE+DXwuO1XdS7i/iXp%0AUGISs4E9bZ9ScUilkXQvsBiwje0L2xhnK+CXwH22lyorvl4naRbgbcA+wPY0qyIA/IdYtX3iGBO5%0Aa6FYYX0P8R3x+7YPmsQY3wY+RFRtWdr2C+VGWX91+A6QUt3MUnUAKaWUUkqTJWk2SR8kegB+jbiA%0AICLRu23dktmFbYmyiCZWZk+oDFux/d7F8xcB3lF6hD1G0qKS3ihpiqRXjrHtFpKuJC5GbkY9V/pf%0AVNxuX6wgnbDiee8kjqOLxti8H91d/PyrzZ+7h9ymiZsdWLb46UcbEK+RHw5PZgPY/iMxcUbAOsWF%0A3JRGJGktSecDv6XZQuRp4BhgOdtHZTI7jWIxIhl7Ec2V5lsSVXsekHSCpC0H/D3oOuI19bJ2GpLm%0AIb5/Q7zmrm0xzkrF7T2lRlcjtj9HTKiA+rXbWLC4faDNcRrPH6hJEbZn2L7Y9l7Eqv59gd8Q36WW%0AJiav3yxpENol7EAcT08x+bLzRxBtFBYC3lVOWCmlVK1+L5eUUkoppQFU9JA+APgM8GqaScebgSNG%0AShzUSKP03KW2b53MALb/KukSoq/2hsA5ZQXXSyS9iziRX3XY/ZcBny6SSY373gh8neb+bRxTFxIr%0A4erkVCIBsihwpqQNbI+7bLikhYkSdrMQq/xrs7KmwfayVceQamHZ4va8FtucA3yXKE+7OHBvh2Pq%0ANZ+X9PgI9y/Q+EXST1s8f4EWj9WCpNWIHsjbNe4CniGOmy/bfqSq2FJ/KCYzngycLGlxYmJjo2/t%0APESf3j2BByX9nFi5PWhOJvofrynpWOATtqdJWgA4lmjVYuBM2y+2GKfRAuAvHY22/51ArMRdu+pA%0ASvYCMRlv7jbHmau4bXWs1VrRNmMqMFXSksS5/6eJ70tTqoytS7Yubs+b7Oe87UcknUu8529DnAOm%0AlFJfy4R2SimllPqGJBElyA4lerg1ko5/IxLZtS+JCLyRuKB2WZvjXEb0b31j2xH1IEmfAL7c+HPY%0Aw28FfiNpS9u/lfQ/wNHEd2MR+/dc4PO2/9StmLvF9jNFuccfEX2wb5R00Hgmgkh6J/BtYCliPx02%0AUqnSlBIA8xe397XY5v4hv4/Wu7XOtm/xWKPM6L7dCKTXSHoDMSlrR+KzSUR/3h8CX8geyGkybN9P%0As2/tGsB+RN/aRYmV3B8pfhpaVrapC9sXFBV6NiISZ/tIephm9SeI5OIXRxtD0tzESm4T7X3S6P5e%0A3C5SaRTlewiYF1iG9o6BZYaMN9AkrUckZHcB5qg4nG5qnPNPunR94SJi/72p7YhSSqkHZEI7pZRS%0ASn1B0h7AYcCKNC8s/YNYtXSSbY/23Jp5dXH75zbHaTx/mZZb9SFJKwFfaPwJ3EGUoZ8OrExzRdJ3%0AJP2QZuLbwBnA52zf3NWgu8z2jyWtBbyfWBV6hqS7iX591xOlDp8m9tNiwFrESoFlaL7+fmT7R92O%0APaU+MgvxvjJjtA1sO+ZqATBovfnq2NKhTDfTTGQ/D/wYOLpISKbUNts3Ah8tJgFuRUwa3Y6Zk0Y/%0AkHQQ8f3ozJr3rt0ZuJhY/TkbsMSQx2YAH7J9W4vn70skM+vajqVMLxW3dfvc+ysx6XpzYtX/ZG1R%0A3A7kSn9JKxBVJPYClm/cTUzqOo9Y4V93ixe3/2pznEbboyVabpVSSn0iE9oppZRS6mmSdiJWKL2h%0AcRdwF1EG+gTb06uJrDKNlTKPtTlO4/l1XHnzHuJ7roF3256pXK2kLYCziQuW/1fc/TdgX9vXdTPQ%0Ain2IWB16KHFB8TVEgrsVERd1Pw8c2dHoUkp1tlzVAfSBxoQIExfxtwG2GTIBYqJse4WSYks1UnyX%0AvgC4QNIrgV2J5Pb6xSarFj9HSLoNOMP2YZUE20G2H5K0NvE9cntiEt8LxKTI747jO+LmwJ+Ae2zf%0A3tFg+9/Sxe2jlUZRvouBdwC7SjrM9r8nOoCkVxNVE1yMNxAkvYp479kbWKdxN7EfriLKj59ue1o1%0AEXZdo2z9022O03h+u2XwU0qpJ2hwFjOllFJKqZ9I2p5ImK3WuAu4hygN/RPbL4323DqT9CJxkXu1%0AdlbJSFqFWP013fZsZcXXCyT9gSirdqrtPUbZ5lCaCdm7gDVtP9GdCHuLpDWJnnTvpPVKmenERIAv%0A2r6+G7FVRVKjV+1lRQ+/yY6zGHAIkUj6RCnBDZAh71O23XeruCTNIC7Ermr71na3S4NlyHFR1kr2%0AvnwdVa3f34faUayS3Jforz10EsrA7YtUrqJP+YHAJba3rDqeskhaCLiTWKn/O2Bz289O4PlzApcS%0Ak0meBJafbP/kfiBpNqJM/95EJajZaH7m3QacCEy1fffII9SXpHuJKllb2570xIZiIveFwAO2c5X2%0ABA3yd4CUelWu0E4ppZRST5G0NVFGfC2aJ7T3ESWkf2T7hapi6xGz0uwrWoZZShyrVzRWoJ3VYpvT%0AiYS2gf8b1GQ2gO0bgJ0lzQ9sQKxcX5jo5/sk8DBwE3D1AK2KOIdYib46UT5yJpJWJMqJjrXicWHg%0Ao8RxlgntwXXLGKtqPd7tbOc5/OC4knI/71OaENt3EO1+DpO0IZHc3on4fpDSpEjaiKgAULvS7LYf%0AkfQV4lx2PeBqSfvbHrNVlKTVgOOIc2ADX61rMlvSW4gk9s7AAjTP+R8GTiWqsA1S1ayRNBLab6a9%0AlfprDxkvpZT6Xp4Mp5RSSqlnSPotM5cYexD4EvB9289VFljqN40y6ne02ObOIb/f0MFY+kaRrP5l%0A8dMWSbMCSxXj9uuqilaZxdmBZclkUxqf7BWdJsz2JlXHkFKD7auAq4p+2u+sOp5eJWkJou/v3rZX%0ArzqeXiHpFcQkwT2BDxIrcR8DflxlXB1yNJGEfAewBnCDpMuB84HrgQeIMtDzEAnLtYiWEpsOGeOX%0ARHufurqKZgWS54m+2FOBCwe1CtsIriSOjV2Y5LGgmCW5K7GvrywvtJRSqk4mtFNKKaXUS9aleXL7%0AEHA8sQrk4Mn2jLR9VGnR9ZYPSnqwjecvWlokvaexiv350Taw/cKQY6qWqx8q9nqiPNsM8pwjDa5c%0AYZtSqpVigukpVcfRSyTNBexArDrejHpWPwJA0p1jb/UycwML0vw+KOL74b51rPxj25J2BX5ArEIG%0A2KT4aaVxYnIS8D4PRo/QZ4lV+k8Tr6EdJnnOb9sHlhlYDziXqPK0iqQP2v7eJMZ4P7Aq8V303DKD%0AGyC3MXPLjZRSxbKHdkoppZR6xpB+kaWpW6+jkveRqGE/qCH7qGWf8fFulyau3/uNjXVsjPf/r9/3%0AQ9Vy/9WXpH3KHtP2CWWPmVK+D6XRSNqUSGLvQPRMhmZS8inb81cSWAcN+X7UTuWRfwMH2L6snKh6%0Al6QdgU8Da45j8xuAL9g+o7NRVS/P+cdH0hXAhsBLxGvmxAk8dw/gZ8RE72tsb9SRICtUtMui3Ykx%0AkuYlJiNh+7wSQkspdVCulkgppZRSrymzNGtdZ+5l+drxGe+/f12Pk5RS6lU/o/z33kxopzQCSYeV%0APWaNKyC1JGklIom9F7B04+7idhpRVvoM4MLuR9cVdzOx924Tq3AfBf4MXAaca3t6B2LrObbPBM6U%0ANAXYGJgCLExUIHuS6Bl9E3CF7ZsqC7QaeT47tg8BVxPHy/GSdga+QRwvL3sdFiXGNyZWdm9L7OMn%0AiTL/dfQ4MEPS6qNMQF6SKNc+1gr+ZYBzyMpiKfWFfJGmlFJKqZdkOaexbTr2JqlwsaQXS9jOtlco%0AK6iUUkpATmBLqVuOoPzXyMAktCUtBOxOlI9+U+Pu4tbAr4DvARfbHs/3zr5le9mqY+hHRbJ60BLW%0Ao7Jd27L8ZbJ9i6RdgDOJnuvvKH6elnQTL+/HPqX4HeI96hlgV9u3dDv2Lmr1XXJBYD/ifXo8Jelz%0AkkVKfSAT2imllFLqGbb/VXUMvc72FVXH0EeWGuPxxsXd8W6XUkrjJmnOot9sWePtVKNSpO1Ozlob%0AOBhYiJpegJT065KHtO23ljzmIKhL/8ycQDIBkmYjVjjuA2wFzEZzH74EXAJsXfx9vO0Luh5kSqn2%0AbF8s6c1Eb/U1irvnBdYfYfOh7/M3AntlW62UUt1kQjullFJKKdXNRMshppQmSNLHgW+MVPKwRA8C%0AR3Zw/E67RdJ7bP+mnUEkLQV8H9iG6IXY9yY7OUvS6sQxsV3jLmIF0ndKCq2XbEJ5n2UqcayBYvsl%0AoN8nXI41gWQ54KfEMbJZ58PpXZLWJZLYuxCr+6CZJLoOOBE4xfZDRR/glGYiaXbgtcWf02zfM4Hn%0ALg00eq//vXj/SQPO9q3AWpLeDuxP9NVedIRNHwKuBI6z/csuhphSSl2TCe2UUkoppVQrWQ4xpa74%0AKrCzpAM7tfrD9kP0d0J7eeBSST8BPmn7iYkOIOkg4GhiNc7AkvQG4ljYgUguCXgO+AHwRdsPVhhe%0AJ9Vy9XlZJO1T9pi2a9eLfawJJJIeHu+2dSXps0RJ8UYisvHau5NYGXmi7duriK2fSFqcqJwxP9FT%0A/BHb91cbVdd9FvgMsZJ/c2DcCW1gBWL1/6zAocAxpUeX+laRpP4lgKQlGNaP3fZ9FYaXUkpdkQnt%0AlFJKKaWUUhrZ2pIWHuH+/5aflbQhoyed6lCmtpU3A9dLOhr4Qq4keplpxEX9A4FtJH3Q9rnjeaKk%0AVYAfE/u4sbr22E4F2qskrUj0/90FmIXYFy8Q++KYOl+8zR6j4/Izyl15bqB2Ce00LkcR//4CHgFO%0AI5LYv6s0qj4gaRti1egGwCIjPP4QcDWxarTWpdklzQ98vPjzy7avnMjzbV8h6YtEUvwQSd+0/XTZ%0AcfYqSasSq4+nMGxiBNGD/Kqa94Met+L7T22/A6WU0mjU2QpxKaWUUkrjlyttxiZpo7LHnOjFlgSS%0AlgQ+T/QkPbDqeHpNkYy7mdg/fVciuSgjWmqp337cD61I+gxxwXUOYl/dAhxg+0+VBtZDitUz36dZ%0AHtvAmcBBo60oLkqVHgZ8kpiALqKH73ttX9XxoHuEpOWI/bAnsVJNwItEAvPztv9dXXSpVwx5ry5r%0AJXvt3qvHo98/s8sw5Fh6ikhuTx2r8sOQ5+xu+7TOR9lbihYQU4FVG3e12LzxneovwN62b+pkbFWR%0A9B7gh0QCdjnbT01ijHmAfxIJ3XfbPq7cKHuPpB2BTwFrjWPzG4jKLGd0NqrU64a8B682UrWo8X62%0A5WdgSv0lE9oppZRS6hklJ5EgTkpqVZEm91FvyBPf1vp9/3SgL2Zf7oexSFqJWEX8FuJ9aQbwDeAw%0A289VGVsvkbQr8E2i36GBx4GP2z5+2HabEBfCX0szgftl4HO2X+hmzFWR9GqizOq+NBP604mkyVG2%0A76ouuvqRtAjwAQDbR1UczoQN+U70HHAusar2sXbGHMSS2/3+mV0GSU8QpXshjqnpwKVEufGzbT8z%0AwnMGNqFdJCBPBGanmch+hlhF+wDwNNEqYzFgdWDuIU9/nkhq1y4hKek0YEfgJ7bf28Y4PwDeC5xm%0Ae7ey4us1RfL+x0QVFhjf5KTGefAZRML/yU7ElnpfJrRTGkyZ0E4ppZRSz8gk0thyH/WGPPFtrd/3%0Aj6TDyx7Tdj/3gm5J0oeIPo/zEReW/gG8J6s/NEl6FZHU3rO4y0Sy5L3AE0RP8v0bmwN/IC7U/qXL%0AoVaiWM3+GaI8eyNBMgM4BTgye9d2Rg3eq/9Os+exiXL0FxATIC7INgjj0+/HQRkkzQnsQPTRfhtR%0AGaJxwfQZ4GwiuX2J7RnFcwYyoS3pLcTn1xzFXRcA3wIua+ybYdvPQvSS/n/A24u7nwc2t3115yPu%0AHkm3A8sDu9k+vY1xdgZOBf5h+3VlxddLioo0FwIb00xk/w44D7iel0+MWIuoeLNusa2BK4Ct6jjp%0AT9KdE3yKif31KPBn4DLgFyO9JusiE9opDaZMaKeUUkqpZ0jat+wxh6+A63cl7KOlgY8QZexqWQq5%0AG/LEt7XcP4NH0tLAD2herJ4B/Ag4eDIlN+tK0lbEKuxXExfhniEuQC5CvCc/RSR2v+MBOFmXtCjw%0Av8D7iORIo1/4GcARtm+tMLza9hNeiAAAIABJREFUq8N7taR1gH2IFX4L0UxCPkZMiDjR9u8rCq8v%0A1OE4KJOkxYnE9l7AasXdjePqQeDnRHL7OgYsoV0kp/8MrEwkpfezfeoEnr8b0TpiduCvwOp1SrgV%0AK/3nBTZop/+6pPWAa4Anbb+yrPh6iaRvEOekEGXE32f7j+N43trE96g1iNfft21/tGOBVmSSLTWG%0Af2+8C9i/rhNMh+yjVUf6vpgJ7ZTqKRPaKaWUUkoDoEgafJpYDTg0aXCa7d2rjK0f5Ylva7l/Bpek%0APYD/AxYm3mP+Q6zkGsvA9KMvSmz+ENhjyN0mVrl90PY9lQTWRZIWAg4GPgTMRfOC7blEyfqbq4pt%0AkNTpvVrSK4gJNfsWt3PQvLh/B7Fq+yTbE131Vnt1Og7KJmkNYD9gN6JtBDSPq8Z36ffbPrb70XWf%0ApF2IiSJmkquQh41Rq8kAkp4DZgPebPtPbYzzRmLCxPO25yorvl4h6bVEP/VXECuJt5tIq5qiosIv%0AgLcS7VlWsf2PTsRaFUl3MbE2YwLmARYgKkw0TAe2tX1hedH1hpJbseVE/5T6RCa0U0oppZRqrEga%0AHAJ8kJmTBucAh2fSYHLy4m9ruX8GW/G+cwZRRnLcJ5yDcqxI2pvoNb4gzYQIFCXIbf+rqti6RdI0%0A4sJr4zPpAiKRfUN1UQ2eur5XS1qAWLG9N/CW4u7G6+x3wAnEhL7HKwiv59T1OCiTpFmBrYhqANvR%0ALLfdOK5uIT73zhyp9G1dSDqRmIx1qe0t2hjnUmBT4BTbe461fb+QdA+wBPAO279qY5ytic/F+2wv%0AVVZ8vULSYcARwMPAG2w/MokxFgL+BrwKOKrOrX0moijlPoX4/HsfMcHiMWDZuvUbn+Qq9lbyMzCl%0APvCKqgNIKaWUUkrlKy7mfpLoV5dJg9Rt/yQuVKYBI2k24GPA+kzsIlPtZ1pLeg2xMnsLmvvlVOCN%0ARB/gtwG3SDoU+GbNS47PS/ybm7igPQ/wNWnS1yRt+60lxZb6XJGo/hHwI0nLERf29wRWJN6b1gO+%0AKelc27tVF2nqF7anE9+hL5D0SmBXIrm9frHJqsXPEZJuA86wfVglwXbW2sT79s/bHOckYLNivDr5%0AN5HQfgsw6YQ2zePq321H1Ju2JI6j4yaTzAaw/Yik44D/KcbLhDZQ9BO/DrhO0jlEn/IFgHcTkynr%0A5EoG4PwhpTSzXKGdUkoppVQjkuYDPg58FJifZtLkEuBQ29dWFVudDNJqpqI88tuIhNsMIll9afZF%0ATsMVPR9/AqxEvPc8CxwKnDme59d5ZbKkDwOfpznB6C6iX+QlRenMo4iJALMSF+f+CBxo+5ZqIu6s%0ALBPZGwbpswxA0rpEcnt/YE7gOdtzVxtV50n69RibzEMzUXnFOIbMCSQFSSsQZe73BJYb8lAtX1OS%0AHgfmAza0/ds2xqllj2hJxwCfAu4EXm/7pUmM8Qpi5fFywJdt/2+5UVZP0n+AxYG3276ojXG2JCYO%0A3G97ybLiqxNJPwYOoM2qCiml1CtyhXZKKaWUeopiedYixZ/P2Z427PEliaRAK08DHy1WUwyEIun4%0AESKZ3ShjC3A5kci+pqLQUo8pXmObF3/+2/atLbbdF/gacUwN9bSkz9j+dofCrJSkst87bLu2516S%0A5ga+QPRDVvFzOfAe23dUGFrlJK0M/BhYh9gvM4BvAZ+x/QxA0TfyYEmnEBMCpgBvAv4k6cvA54oV%0AN3VyN7mqJnWRpKWAjYqfOcbYvG42YezXW+PxjcfYbmibhIFXfMYdBhwmaUMiub0TkfSto9mK23Y/%0Ak14sbuv23egsIqG9HPAZJrdq+H+B5YnX2bgmBPahhYrbB9oc58Hi9lVtjlNn5xEJ7VWqDiSllMpQ%0Aty8OKaWUUup/Hwa+Xvy+PXD+sMcXBPZj7ItptxNJg1orVvYdBBxMXBxoJLKvIUqL/6aq2FLPmkKU%0AnzNx0XXEhHbR5/c4Ri4bPS/wf5Jmt/21DsZalbJ6sdWepM2JMtrLEPttGnCw7R9VGlgPkHQ4cWF6%0ANmLf/IVYdT1ipQzb10t6E3AI8FliBemngZ0kvcf21d2JvPNsL1t1DKn+JM0L7Eisyt6E5oQbgGuB%0A46uJrBL5udZhtq8CrpJ0EPDOquPpkAeB1xCf+X9sY5xlituH2o6oh9j+o6TzgXcQkxyet/3F8T5f%0A0sFEEtzAr2y3s4972TTivHX4hNmJaqzur1Vv6JLdU9xm0j+lVAuZ0E4ppZRSz5A0K5GYBZhqe3gy%0A+2VPafHYpyR9x/aMcqLrLZJmBz5AJD4WY+YLtIe3U74t1V5j9dWDwDkjbSBpQeCbjT+BfxD9Eu8l%0AVo7uS5xLHCXpFNv/6WjE3ddukkPA25l5kkmtSFqA6MW3T+Muor/o+2t4PEzW4cXtC8AxwBdsv9hi%0A+0af1mMknUGs7N4AeB1wuaRjbX+gkwGn1O8kzUL0U90b2A6Yi+b78F1E794TbN9eSYAVsD1L1TEM%0AkqLqxilVx9EhfyUS2tvS3urh7Yrbv7QdUe85iCjhvyhwtKQd/z979xkmS1W1ffx/gwKSc5YgIDxI%0ADoqAxEcBkSBBRJKISBAERDEgSUVFUEz4KggSFIGHnDEgScBEBhUUkCSSc+bc74e1mxnOmekJHaq7%0AZv2ua66a6a7erNN0V1fX2nst4pz6YttPTL6zpNmJc8bPACuXmx8B9uxOuJV4iDhHXgVoZfJ1owf7%0AQy1HVF+N3M+Yy9+nlFIvyoR2SimllHrJesB8xBeu0ZRoW3SI22YHriWSvB9kyhXefa30VduVWLU3%0APwMXaW8iVmTX6t+bOmItYuXH+baHq3SwEzBr2e8aYKNGeWTgp5LOIHrWTUckDUa9+qQf2N55vI+V%0AtDlx/Jpj0M33txxU7/kbcbFWwGNEm4dTqw2pJ11LlF4ftrT/UGzfCawlaU+inPtMwKeIiUwppclI%0AWon4PNqWgdY1Ap4GziSS2FdXFF5KdXERsBGwraSjbN821gEkLUe8T13GqxXb90naBLiA+D66EmWi%0ApKT7iDLbzxO96+chJgg0iFi1vqnt+7oZd5ddASwH7Czpu+NpE1a+E3+CeB1d0dbo6uWdZVuraggN%0ApT3W0eXPfWyfMobH7kBMNjGwh+0zOhBiSqnNNPw1rJRSSiml7pL0PWJ2+mW2Nxpmn3cBtxI9aace%0AZp9TgW2AY2x/plPxVkHSPcSFj0Yi+1bgUNvnVBfVxDOa12GvknQj5SKS7ZOH2edK4H3EF/xVbN84%0AxD6/It5nv7G9QQdD7guSPgh8FVixcRPwH2Jl7nF164EsqVH94nRgb9uPVRlPL5K0N/CjJhNHRjvO%0AAkRZ94367XiTels/f5YBSHo7sB2RyF6qcTMxMfIy4GRi8tbL1UQ4cUiaizLhxvZXKw5nzCQd3O4x%0A+/F5GImkmYF/EROI7wPWs33PGB7/DuBy4rvM48Bitp/pRKxVkzQPUWll40E3D3U+MLiSz8XEJLj/%0AdDK2qklaA7iaeD6Osv2FcYxxBPD5MsZatv/Q3ijrQdKlwPuBM21vU3U87VQmNdxLLIj4P9sfHccY%0ApwEfKeMsXtfqfinVSSa0U0oppdQzJF0NrA7sb/t7w+wzmoT2J4gLCH+0/d5OxVuFkkRqnMA9Rlz4%0AaOWEzrZ3aTmwCaafkwCSHgTmBda0fd0Q909DrGibBrjL9lKT71P2+yhwKvCg7bd3MOSeVnpIfxV4%0Ad+MmolTkEcD/K6VHa0fSA0R58awK0SWSPmq7rmVsUwX6+bMMQFJjVV8jIfQXIol9Wk6y6a4avJYG%0An1+3RT8+D6Mh6ZPAscTz9RxwKPAz28P2MZY0E1Fh6hCi4khjReSxHQ+4YpKWJVYSrw0sCwx+XbxO%0AvG+uBH5u+5buR1iN0mv8g8Rr4SfA5wdVg2r2uOmBI4Hdy02X2t64yUMmLElfIKr8GNje9q8qDqmt%0AJG0GnAO8DCw5nqoGZWLcncT33s3ye01KvS9LjqeUUkqplyxetne0OM6dZbtwi+P0ujkZ6F/bikxo%0Aj93zwFW0+eJnl8xZts8Pc/+KwLQMlBsfzj/LdrY2xdVXJK0NfA1Yo3ETsdroSGJV7ogX5frc0nVd%0AVdWr6pTMlnRCm4fMyVkTk4jPqheB84lWCLMDe0pq9rhh1XFVbRq18b1ohtaP54ejYvtnkpYE9gdm%0ABI4CvibpKuAG4GHiHHNGYgLlikS7m8H97L8/EZLZALZvBfYDUByYZiWS+s8CT7VaxaWP7QZcDyxA%0AJKc3l3Q80S7spsGVjSRNCyxP9F7fmXhdCXiwjFM7khYaea8pTE88NysRZf1XKrf/jaioVDeblu1F%0A4y3Rb/t+SRcAWwKbUbN2dSnVUSa0U0oppdRLZi3bZj2engBOoPmFokaSZdYm+/Szdl5wS+Ng+15g%0AnYrDGK+XiIuMwyWi3zPo9ylKjQ/yWtm+tR1B9QtJqxMrstdt3AQ8BXwX+J7t56qKrZtsP1MuMC5Z%0Abnra9r9H+3hJCwOzlD//ZvvVdseYetrHaX/CJxPaY/cKUTa430tsTkeUDG2HTGhPTOuOcP+iDHz/%0AWK/z4fQ225+XdC8xiW86IpG2QfkZSuO7y8vAAbZ/2PEge1BJXj9ZfkYkaerx9JfuB7YflPQBIoG4%0AKJGIPbD8TJL0NAMTI2YGphr0cAH3EL3GH+hq4N1zL62fJzWqRn24pqW0VyWeo4tbHOcSYCsGqm2l%0AlHpYJrRTSiml1EsaX9inHW6H0lPskyOMM33Z1u6Lm+2pRt4rjVYpW7cvsDVRIWAScYHkXOA7zcon%0A9rEHiF6jqxIlDie31qDf/9hknDnKto7P0RQkrUokOj7QuIn4t38P+K7tp6uKrUIHAV8iJjesD4w6%0AoQ28Hfgd8Z30EODrbY+uYpI+U349xfaoLl4PM87bge8T18K3bEtwvSFXQ1bM9l3AIlXH0aJ8HaWW%0A2R7qfOgNkh4b7b4The1jysrG/Yg+9rM32f0J4BRiZfa9XQivr0lamajCtQ2R6K0l23+TtDzwbWLl%0AdeMawNTE62k2pjzGvwycREyMqHuloFY+314DzgQ+a/vhNsXTaxYo23+1OM7dZbtgi+OklLoge2in%0AlFJKqWeUmf5vB7ayfU4L42wOnA3cb7vuZcfTZCTNzkC5sGNtnzjMfnMClwPvatxUto0T5H8D69Xt%0AwpuknxG9/O4Clhm8MrY8J/8mykI+Dswz3Iz+kqz7HnCj7ZU7HnhFJK0AHAZ8qHETsWLkR8CRtp+o%0AKrYqSZoFeIhYmfU124eOY4xDiGT2c8D8dVvdPqgn67K2p2ilMajn7CTbw0427/fetEMpK/TbaiwV%0AAvqBpEYpzd/ZHq5FxGjGmQf4AvH62b8twfWIfB31jjoepwar+7+vHcpztDzR2qZRUvtx4Gbbt1UZ%0AWz+QtACwPTE54H8at0+U15ukuYCPEhNrh3wdEe2eTrP9SFVxdoukn4/xIY32G08AtwBX2f5v2wPr%0AIZJeISY/rGz7phbGWYFol/Cq7WEXVqSUekOu0E4ppZRSL7mHSGi/Dxh3QpuBnrZ3N90r1dX7gNWI%0AFf/bNNnvFGAZ4gKAiJnsjwNzl78XAU4rY9XJSURCe3HgXEn7EzPb/4dI0r6NeE5+NUJ5unXKfrW8%0ASFkuzB4GfLhxE3Gh6P8B37L92HCPnSC2IV4rjxElR8fjSGBP4qLlNsDx7Qmt70y4NhKZNByVc4mq%0AIcsBQ02IWAK4jEiwLdZknDmJSiQmet7WRr6OUuodtm8Hbq86jn5SKkVtSazGXocoqz34nGDCHONs%0APwr8sPxMeLZ3rjqGPvAkcY4zx0g7jqBRXeKpFsdJKXVBlqxMKaWUUi+5nPgS/5HSm3XMJE1DzO42%0A8Ps2xpb6xzple63t+4faQdLaRJ8/Ez2ldwdmsD0fkci+rOy6qqSNOxptl9m+GjiLeK9tSFx8fIno%0Al92YDPIccMRwY0iaDfhg+fPqjgVbEUmnEitBPkw8T68QF9gWs/25TGYD8H7i/XPOeFeP2n6Bgdfi%0AB0bYPaWJqNlkh2mIz6tFuhJJSimltpC0vqSTgIeBE4m+7FMTx/x/ESW432170cqCTKn3NVagr9Di%0AOI3H13pFe0p1kSu0U0oppdRLzgIOBeYDDgYOHMcYXyL6KU0i+kbViqTlyq9/t/1KC+PMTpS1w/YP%0A2hFbD1mFSLRd2mSfHQf9/hXbxzb+sH1/KVt/B5Eo2BK4qANxVmlHotf8RkPc9wLwMdsPNnn87kQy%0AZaTnuV99dNDvjxL9ix8APiCNbzGt7ZPbEFcvWbFsf9viOJcTr6eVWhwnpZRSSh1WSmNvWf68xfYV%0AY3jsusCy5c8zatzbdwqSlibOv7cD5m/cXLYGfgF8x/bNFYSXUj/6A1FtbUvgOy2MsxXxHry2HUGl%0AlDorE9oppZRS6hm275B0FvGl4ouSnrf9jdE+XtLniH6sjVWDU5TorIGbaF6CdBHgBKIE6fpNxpmP%0A6H88CahbQnuesr2hyT6N5+ZF4KeT32n7ZUnHAd+ghok22y8CG0vaENgcWJhYhXwjcPxwK9sHWYiY%0AgPKg7Qc6Gmx1Gr3U5wS+1oax6pbQnqtsW/3/35g4MXeL46SUUkqp874DbA08Aqw8xsfeCfyKOIdY%0ACfh4WyPrMZLmBD5GJLIbEwEbSewnicnXu5a/L5xIyWxJOwFHlz/3sX3KGB67AzHZ1MAets/oQIg9%0AS9LcwBLAbESf8WeI3tl32n68yti67CJgN+A9kra0fdZYB5C0BdFezMCFbY4vpdQBmdBOKaWUUq/5%0ADPBeYpX118qXjO8DlwxV5lfSHETZ5L2Ad5eb/1PGqatmS0RnYKC3catj9atGYmzIsmFlZclCxHN0%0ATSl7PJQ/le3b2xte77B9KeNYYW17jw6E02vq+N5op0ZbiHFXipjs8dO0OE7qM6V1wfvLn/+0fcNk%0A9zd6RDfzPLC27Sc6EGLqcZIuH+NDTLxmngBuAS63fVPbA0uppsrE2a3LnwfYfmgsj7f9oKT9gVOA%0A7SUdNIpJlH2ltL/alEhib0Bce2+cU74MXEysxr7I9iuSdh1yoBqT9BbgcGAW4P/GkswGsH1KaQn1%0AEeBbks60PakDofaMksTej2iHtEST/f4BnA18v/Qlry3bF0q6hZjof6Kkx2xfOdrHS3ofcBJxbnCb%0A7Uxop9QHMqGdUkoppZ5i+2FJmxIzZOcjZrOfCCDpQaL873NE4nYuYMFBDxeRxNzM9n+6GHbqLdOV%0A7dTD3P+eQb//pck4jQkUM7YcUeo361YdQB94jDhGzzPSjiNoTECZSCtKUjiYmHz2IkOv8mv0iDbD%0ATzAx0aqkzpPY0vDWYfQT+IYk6RpgV9t3tiWilOptO+J4fOdYk5ANtn8p6UBgyTLet9oYX6Uk/YRI%0Ass7SuIk4Rl1NJLHPsP10ReH1ko2JsusvAweMc4zPA5sRVaY+SI1X10ranaiM0PiO22zS7ZJEC7b9%0AJH3G9vGdjq9iewG/I1pp/VbSj4lk/t3DPUDSO4jzxk8T1wteKeOklPpAJrRTSiml1HNs3yhpReA4%0AYJNBdy1QfgYb/IXuAmC3idSPLQ3pSSJJtijw1yHuX23Q70Pd3zB92b7aprhSnxjL7P4J7D4iob0G%0AsdpovNYo21qt0ErNSZoR+FT581u2/zHCQ/49xG3TAvMCn5B0oO1n2xlj6hutVtNYE/iLpPVsN5vk%0AllKC9xEJ2rNbHOcs4EBgbWqU0Gbgcw2iNdQvgV/avq+ieHrVpmV70XifG9v3S7qA6J+8GTVNaEs6%0AFDio8SfRLuxvRGutx4mJ/jMRLZJWJBLaUwFvA46VNK/tw7scdtfYvkbSJ4mWa1MRielPl5XqNxCL%0AHZ4nFkPMQ7Q6WJJ4LhvP5262r64g/JTSOGRCO6WUUko9yfYjwGaSliH6q61NlJN666DdXiVKRl4J%0AnGT71m7HmXrSbcB6wIeI3nST23jQ79c0Gaex+r9W5dpKBQSA39l+voVx5gG+QPRr378twaV+8nti%0Acsi2kg61PeaJH5LeSvSWdBkvTRybEhdbnwZ+MNLOthed/DZJ0wN3E9VatiYuZqYJxPZUY32MpBmI%0AiRArAdsTEydnBM6StITtVtsopD40ivL1M4xhX4hzo/Vbi6onLVO2f2hxnOsnG69OTCQZLwYuzmT2%0AkFYlnqdWJkQCXAJsxUDbsVqRtA7wFSLx+hrRc/wHth9s8pgFgX3Kz1uAQyVdabvZd96+VkrQ309U%0AQZifeL6WKj9DaUyEexjY3vZY25eklCqUCe2UUkop9TTbtwGfa/wtaSZiFvKzuRorDeMSYH3gY5JO%0Asv1GokzSx4D/IS6iXDdCb7FGafK6lSE9l5iNvhyxeuRNBvWtte3FmowzJ7Av8VxmQnviOYsoabgw%0AsXLk4HGMcSADJaXPaltkvWczSasMcfsbFUck7djk8ZNXJqmDRqLnYtvPjGcA2y9IOh3YG1iLTGin%0AUSgTuf5Vfv5P0g5Ea5sFgZ2I6kC1IqlxfP6x7cea7jx+rxCVO/q1j+06jFy+vnH/2iPs1ygzXUez%0Al22r1bAaj5+96V79517ivGYm4tx4f0l3ED3DT7X9QHWh9ZTGec2/WhynUVZ6waZ79a8jiFXHzwMb%0A2h5xIkl5jX1e0nnApcTkwW8Dq3cy0KrZvkLS4sAuxGKIFRi6/djrwE3Az4Gf236xa0GmlNoiE9op%0ApZRS6isliZ2J7NTMz4EvAnMAl0k6B/gnkcjedNB+PxxhnM2IC5J/6kSQFWtWonVw39qUhmT7Bknn%0AE++pAyW9Ahxue8TXjSQRyfCDidfZRbablf/vd19vcl/j+fp5NwLpISsR//bftjjOtURCe6WWI+pd%0Aq0qac4jb31i1Lul9DH9cn2J1expQVnZtSpSt3YQaJrSJPvMmqtZ0JKFt+y7i3KGftVq+fiJ4vWzf%0A2nSvkTUeX6tzTdvvKMfjnYhjyizAu4BvAt+QdDWR3D5zvJO5amKmsm21n3jj8TO2OE7PKe3XGivZ%0A9xpNMnuwUop7L2Ky33skLWf7lg6E2jNsvwQcAxxTFkEsQ0zAnom4fvQYcFsuikipv2VCO6WUUkop%0A1YrtJyXtTPT3eytRiq6hcbHyEtunDzdGuRi1OHERIcuQTTCS1mr3mLavaveYPWAv4mLbfMBhwBaS%0AfkAkqKeofiBpLqLk/97EygmI3naf7k64lcgEydAaq6nubXGcxuPnbXGcXtZs5XkjGXRFF+KoszOI%0A5NMKI+2Y6mk85esnqEeJyiytroitZVsfgNKL9+qSTNwc2BF4P7FadK3y8yNJFxI9tieiJ4lE4xwt%0AjtNY4f9Ui+P0oo3K9m7bJ41zjJOIkuWLEufftU5oD1aS1tdVHUdKqf0yoZ1SSimlnpG9fVO72L5I%0A0nrAd4mEW8NLwM+AA0YY4itl+yRQx0Rkau4K2rtqyNTwu5ftByR9CLiISCguDxwPIOkhIln9PNF7%0AdB6ir12Dyv2b2L6/m3F30c5VB9DDZi7bJ5rscz+wwwjjNEpFztx0r/6VEyK6456ybTW5klLd3UUk%0AtNcjVvyP13plW7e2Pm8oq0VPA04r3013ALYnWv5MR0yi2XLQQxaVpNFUuqmB/xIJ7RWA37UwzuDJ%0AkXWzCvH94dzxDmDbpVLZ/rz5+3BKKfWt2l1USSmllFJfy96+ozefpOeGuP2NhJGktzP8xfD5h7m9%0ANkpptvdImg9YiOjv+LdygWkk+xHP3fO2Xx9p51RLmUgaBds3SloeOJYoP9543uZnyuPM4Of0fGA3%0A23W8CAlACytqJoIXiCT0sInoUo51pNVrjcfXsQfiYVUHMIFMhARSqlipUrIHgO2vVhzOeP2GWG38%0AMUkHj6cne2mhsB3taTvRF8q5zlHAUeWcaSdgW2KyX8M3gM9KOhc4i5jgXdfvIH8gykFvCXynhXG2%0AIl5H17YjqB6zdNn+scVxGo9fuuleKaXUJzKhnVJKKaVek719R+fXTe5rPD/3diGOnmf7P8B/xviY%0AKSZUpAml1ZW1CwL7EKv9ap8YL+XFPyxpaeK5W5tYrT24x+arwM3AlcCJtm/veqA1JGlqYAEA2/dV%0AHM5YPEYkoxcBrm5hnIUHjVcrtjOh3T3vKNvHK40i1d3cDPQz79eE9mnA14ietCdI2tz2pNE+WJKI%0ASi4zAS8Dv+pIlD3M9s1E4vrzwAZESfJNiVXbcwGfLD9PSTrP9icqC7ZzLgJ2IyYeb2n7rLEOIGkL%0AYDXi/XRhm+PrBbOW7cMtjtN4/KxN9+pDknZs95i2T273mCml9sqEdkoppZRS/6l9giylKo13Za2k%0AuYEvA58CpiXeqyb6s9ZemQjy+cbfkmYiLlo/W3rZpfZbCriVqG7ST9/vbyOSiOsCp7QwTqNsbU6Q%0ASK3YqmxvrDSKlHpcaTXyY6KS0cbAxZJ2LpNHmyoVk44HNiTOjf6f7Qc6GnAPK6uvLyaew5mBjxJl%0Aydcou8xGrOSuXULb9oWSbiGqsp0o6THbV4728ZLeR/SHNnCb7TomtGcp21b7gz892Xh1ciLtbxGV%0ACe2Uelw/feFNKaWUUkrx5T2l1EMkzQF8AdgTeBsDk07OBQ6xfWtVsVWpJLEzkd0d/TbR6XfAZsA2%0Akr40ntLzpXzvNsQFyFZ6cNaapDWAXYh2LbtUHU+vkbQNA2VrL6o4nE7bTNIq7RgoV7FNaF8iVsa+%0Alyg//k9JZxKrZG8g+hk/D8xAlNReiUh+b02sQoYog/zF7obdu0qLjWOBYyW9g1i1vQNRxaSu9iI+%0Au6cHflsmSnzf9t3DPaA8N58BPg1MTbST2qsLsVZhWuJzadQVEIbRePw0LY7Tq/rt/Del1CLZWbEz%0ApZRSSr1B0iTii9uyQ5V8lvQuYiWabU/dZJxR7ZfqSdJC7R6zz0r5NpXvs/aRNCuxInlv4sJt46LK%0ARcDBtnO1X+qofn0flmT03cSF7EuATcdRtvYcokzrC8CipfR9moyknYCf02evkU6RNB0wL5Fk2w7Y%0AnDh2PwAsYfvlCsPriEHPaMaiAAAgAElEQVSf++1i27lAZoz69Xg9FEmzA6cD65ebRvP6apwj/R74%0AiO0s8T8CSWvavmay2+YDDiNeR7tVE1l7SNoBOAGYqtxk4B8MPzFiSeJ1JCJRu8t4qyr1upG+r41h%0AnNocdyZXzm/aqq6vp5TqJE9AU0oppZRS3dxL+8uP1fG8eVVJcw5x+6KNX0pJv+Fmvi86zO21V0pp%0AfxbYl+gD3HiOfgMcZPtPVcWWUj+w/aikHxIr9DYCLpD0idGs1C7HreOBTYjj848ymT0xSXq9HcMA%0ALwJb1zGZPZlcyZbawvYTkj5ArJb9HLDAKB72EHAUsQo3V1eNwuTJ7GJ2ose2iT7Ufcv2KZLuB34B%0AzE8co5YqP0NpHMMeBra3fXnno6zcfJKea+Hx87ctkh6TyeeUJqY6XphLKaWUUkotkLQEcBkxk3ux%0AquMZp7xoO7ITmtzXuNB4RRfi6BuSZgD2IZLZszHwOruCSGT/oaLQuk5Ss9fPeGQ55InnEGDN8rMh%0AcLek04meojcAjwLPEauz5iJWZ21I9BmdvoxxHfCV7oadekg7PuuvB3a1PRH6sH8FeLDqIFI9lKT0%0A9yUdA2wArA0sD8wJzES0HHkMuBm4Evi17VcrCjf1KNtXSFqcaI3xcWAFopz45F4HbiIqjvzc9otd%0AC7Jav646gJRS6iWZ0E4ppZRSSpObhujZ1q+rJ3K29sgy4T8GpUTtXsABwBwMPH9/IEqL/76q2Cr0%0Acdp/jMiE9gRi+1VJmwFnEGVr3wbsVH6ambxs7WudizL1uKsY23HIxGrsJ4BbgN/ZvqETgfWoc1sp%0AXZvSUMox+CLq34M+dYjtl4BjgGNKFaRlmHJixG22n60uykrk97WUUppMJrRTSimllFKt2N656hh6%0A3GFVB9AvJE0D7AF8gejf17iw9CfgENuXVRVbj2jnhbZ+nUCTWmD7yVK2dl9gf0ZXGvM/DJStHXXf%0A7VQ/ttepOoaUUnvVpFJUGqeStL6u1XEkzQJsVsY8udXxKpATtLtEkoBtgC/ZXr7qeFJKzWVCO6WU%0AUkq9KHv7ptQhtjOhPQJJbwF2Bb7MQE8/iFKHB9u+sKrYekgeZ1NblLK1R0v6EQNla5fjzauzHufN%0AZWtfqSjclFJKndXvlaJSb1gQOBGYBPRdQjsnaHeepKmAHYAvAUtUHE5KaZQyoZ1SSimlXpS9fVNP%0Ay9UjtXcXsBADiexbgUNtn1NdSL3F9r+rjiHVS+mtemH5SSmllFJqVZbtngAkTQ2sDLwdeA241/bN%0ATfbdBfgisHDjZiAnS6bUBzKhnVJKKaVek186Uz+Y8KtHJK1BXAyw7br1Pl6Y+H9rom/fDcAmkjYZ%0A53h1fI5SSqnvSFoeWJxYtXeP7ZsqDimllFJK4yRpP+BAYLbJbr8TOMD2BYNu24xoW/OOxk3Ay8DP%0AgW91JeCUUksyoZ1SSimlXpKlkFPqH4sDHyeSvnVO1s4J7NiGcer8HI2bpJ2Iqhy2nd9PU0pjIumd%0A5denbD/SZL/1gGOAd052+7+B/Wyf17koU0oppdRukr4L7NP4c7K7lwTOkrSl7QtKa5s9Bu37InAs%0AcKTth7oScEqpZXnBIKWUUko9I3v7ppR6SFaL6J58rlOajKTL2zTUvG0ap+dIWgq4g5hYtTPD9EmV%0AtAFwATA1Ux5vFiEueO9o+9TORVupk4nn6MmqA0kppTSykqgF+NZQk7VK2ewFAGzf12ScdwBnxm5e%0AuROxVkXSKsC+DFRMu5yoqvU6sDSwEZH7+o6klYE9y34vEhPcjmo2ES6l1JsyoZ1SSimllFJKg9ie%0AquoYUqozSXe3eUjbXqzNY1ZtHSZwW4tRWrtsnwZ+NdQOkqYnqkA0rn89AVwEPASsAqwPTAX8SNKl%0Atp/oaMQVsP3xqmPodZIOLr/+2PZjHfrPvALcR5S7TymlZhqJ2p8BQyVdlwJuJY4nzfI7bwNWoJ7n%0AE43qV68DG9n+3eA7Jb0LuApYDPhKufkqYMdmkwBSSr0tE9oppZRSSimllFLqpkXaPF4dL9RCVi8Y%0AydrE//uLbL86zD4fA+Yr+90OfMD2w407JX2cSHjPAmwH/LCTAaeedSjxGjkT6EhC2/ZdtP/Yl1Ka%0A2CbyecJ7ieP2cZMnswFs3y7pEOAHxPN0G3EO8Ep3w0wptVMmtFNKKaWUUkoppf50D7Bu1UGMw1W0%0AnoR+FzAHNb2Ym5UiRqXRD/uqJvtsPej3zwxOZgPYPlHS1kRp0g9Qw4R2G8vXN9j2+m0eM6WUUhqL%0Ahcr2N032ubRsDfwgk9kp9b9MaKeUUkqpb0laAtgRWBZ4K3A/cLHt8ysNLKWUAEnzAdsDO9herup4%0AUv3YfgG4suo4xsr2OuN9rKQVga8SyeyG51uNKfWlucv2b0PdWXqMrk5cyH7A9hXDjHMGkdBept0B%0A9oh1aG0CSWPSiMvvda2IkFJKqX/MXLb3NNnn3kG/3965UFJK3ZIJ7ZRSSin1HEnvBPYB3gNMR/Sb%0AOw84oVFSUtKewNFMeT6zq6Srgc1tP9W9qFNKCSS9DdiCmGyzHtGbNU1QkqYDGpMZHrV9z2T3L0KU%0AO27meeAjtl9se4B9RNIywGHA5o2bgBeBHwNHVBVXqtRcZfvMMPcvC8xAJGCbTfz4e9nO0WSffnYf%0ArSehZ2MgeZBSqs7zwLXkxJKUpiLeB8O1HMH2a9IbhXye7kZQKaXOyoR2SimllHqKpE2IlTLTDLr5%0Af4ANgI9Jej+xiuaHDF9m9H3A/wHv72CoKaX0BknrEknsLYAZGzeX7XOVBJV6wReAg4HXgbWYchXJ%0ADIxu9eQXiB6vE46kJYl/+9bEe0rAy8CxwDds/7e66FLFXiPOF2ca5v73DPr9pibjvFS207UjqF5j%0Ae5HxPrZUGvkysCsDK7QntSeylNJY2b4XWLPqOFJKKaUqZEI7pZRSSj2jXDT7BTBtucnA4wz0yFwT%0A2B34RPn7auC7xMqatwDvBr4ILAGsJ+mDti/u5r+h0yR9Fjjadidn5T9CrIJLKTVREm07EmXFF2zc%0AXLbPABcCZzLQvy1NIJKmJaqNAPzQ9vUjPaTJfZ+R9E3bL7cnut4naTHgEGBbYhWOiFU4xwOH236w%0AwvC6QtJqwAHlz1NtnzmGx25NPHcQz9df2x1fD/gPsBiwAvCHIe5fY9Dvf2wyzmxlm5OPCklzEefU%0AuxOJ/kap8bOI92VKaRxKJZ8VR9jtRds3diOelGpgtNdFsqpBSjWQCe2UUkop9ZLdiVU2k4CvA0fa%0Afl7SDMDngIOAzwMLAFcA/2t78CqR2yWdC9wIvJ24kFurhDZwFLC1pF1s39GJ/4DtR8mEdm1JurxN%0AQ83bpnH6iqQ5iGPLDsAqjZvL1sAlRAnkXzdaJNSRpIXaNNScbRqnF20IzEqs/hyxJLbtKcrTS5qN%0AWNU9C1Fq+/Q2x9hzJC1MfN7vCExNvL9eA04Gvmb73xWG123fJ44zNwLnj/Gx5xEr+1ck3mdrtTe0%0AnvBnYHFgZ+CYwXeUc8dNyp/PA39qMs6SZftAuwPsN+WYcwCwFzA9A59vFwAH2765qti6ZDNJq4y8%0A28hsn9yOcVJ/kfQe4MDy50m2z5psl3cA19A8uWZJq9tudtxKKYXbBpUVH4pHu5/tzJWl1OPyTZpS%0ASimlXvJ+4gvHKbYPbdxo+3ngsJJA2bns863JktmNfZ+U9EPgSGDVrkTdfe8GbpB0OPBN269VHVDq%0AK+uQM9THRNJbicTIjkSS8q0MXOR/DfgN0QoB4uLlRV0PsvvuJV9HI9mwbC+x/ch4BiifaWcSlUnW%0Ao8YJbUkLAF8hPucb77HXgVOBw2zfXWF4XVeSIqsS77PP2H5lLI+3/YqkvYmVy2tIWrmGq7RPJSYY%0ArSjpOGB/289ImhU4jpgIYuCsESYYNZL9t3c02h4maRZgf6KqxIwMfMZdSiSy/1JVbF329TaNY2IS%0ATq1kpahR+QawLnAHUalnOM0yawK+TZyzp5Saa5qlTinVSya0U0oppdRLGitkhiupeTZxoRuar7Rp%0AlJWcrx1B9ZiDiAv+0xI9RbeS9IkaXqROnZVf/EehlPvdEfgIAyVpG8/dn4kWCafZflTSROwpmq+j%0A5lYmkhq/aXGcK4iEdltWDfYaSfMQPXo/RfRDbvToPQM41PY/KgyvSh8p22tsXzueAWxfJ+lKImH7%0AUaBW5wq2L5J0FfHv+wSwo6THgHkYOD69CnxruDEkTU9MWDJDly2vNUkzAvsCnyUmADSet8uBg2xf%0AV1VsFcnPteayUlQTpVXGusTx5MsjtAkxkfye3GzAnsD7JL3T9p3tj7T+bN9OtCvpd3tKGmpS5NyN%0AXyQd3OTxcze5r99dRU6uTWnCyYR2SimllHrJzGU7XMnHN263/VSTcRr3zdiOoHqJ7cPLar2fEb0h%0AlwGul3Q0sYLmpUoD7AG5eqS5ocoapzeT9BWipPjijZvK9m7gl8AvbN9VRWw95KSqA+gDC5ftP1sc%0Ap7EyeYEWx+kpkuYkevTuwZt79J4NHFIuRk9k7yWej/NaHOd8YG1g9ZYj6k1bA78GlidW9g+ezDgJ%0A+PQIkyJ2Is4XDVzWqSB7TUnk70209Jmdgc+5q4lE9lVVxVaxrwAPVh1Ej8tKUcPbsmzvtD1imwjb%0ABw11u6R3E5PiPkL7qgb0LUmrE8f6xYnj+j3AebZ/X2lg3bFHk/sa33UP6UYgvcb2OlXHkFLqvkxo%0Ap5RSSqmXTE18MRuuLORoL5jUeqZuuTD7PkmfJmb2z0SUidxM0q4T+CJkQ64eSa36KnEcEfA4sVL0%0AFxNwpdqwbO888l4T3ixl+1iTff5LVN5o5rnJxut7kr5B9OidgYFE2oXExKybKgustyxWtre2OM5t%0Ak41XK6VCxqrArsBmxESSV4i+48fY/vMIQ7yfWLn+wESYqCRpWmL15xeAuRh4/11PvP9+W1VsPeLc%0ATp071kRWimquMRGp1dYzZxNVWd7TckQ9qByHGknYK20POZlI0tRE+4idhrh7b0nnAduOsBK+n2XF%0AiJRSmkwmtFNKKaWU+pTtY8oX+Z8AHwSWAC6XdCxwgO3nmg5Qb7l6JLXDs0Sp2lPG2wM5TWivECtG%0AZxhuB9uPAYePME6j2kizHsD95osMTBp5lOgV+mdgZklrNXvgcGo4mWvWsn20xXEaj5+16V59rHzG%0A/7/yM9bHbtH+iHqPpLcCuwFfAuZlIFHyVyKRfUlVsaX+kZWiRrRc2bbavqAxsWvpFsfpVasxcB5w%0AdpP9jgA+3uT+zYiE945ti6x3rFt1ACml1IsyoZ1SSiml1MdsPwB8SNLHgO8BcxIXLD8kaTSrbGx7%0Al07GWIFcPdIFkuYDtgd2sL3cSPv3mWeJygczEYm2b5b30y+Bc2y/UGVwqW88RiSzF2xxnEap8WYr%0AvfuVic+tb7dhnLpd33ieWJU/80g7jmCmsn2xxXEmJElzUUq+2v5qxeGMi6RPAQcSx6JGIvsWorR/%0AqyXt0wSTlaKamqNsH25xnMZEpDma7tW/1inbv9v+y1A7SFoC2IeBymunE8nrh4BViVLsCwHbSTra%0A9o0djbjLbF9ZdQz9RNJswHpElZapidfJleVaSUqpRur2hS+llFJK9TCfpKFWF8/f+EXS2xm+DNf8%0Aw9xeW7ZPlXQZcCbRK3MBhi7PNpRaJbRz9UjnSHobsAWxEmI9oK79uOch/p07AP9LfG/aoPy8IOkc%0AIrn9G9uTKouyx0magUjGPWP7+arjqcA/iAtraxMXYsdr7bK9s+WIekuW0mzuUSKhvTjQSoJo8UHj%0ApbGbm5gcZ6IdRT/6CVNWRDgTsKSFxjOg7fvaF17qR1kpakhvK9thv2vYvp2Rz58b55Zva7pX/1qd%0AOCZd0GSfXRhoR/Yz27sNuu8fkq4mJubMCGxHtJlIE4wkEZWO9iUmsw9mSacBu0/Q41FKtZQJ7ZRS%0ASin1ol83ua8xS/veLsTRN0opyf0YuEAw2kRBLfuN5+qR9pK0LpHE3oKB8seN11jtLhCUSQ+nAqdK%0AmpdIbG8PLEusuN2u/Dwi6VdEcnvCk7QMURryfcDyRLntxn2vAjcDVwMn2W61L3A/uJyYBLGNpC/a%0AfmasA0iaCfgocay+vM3xVSl7sI/sRiJB9EHghBbG2XjQeGliG1wRoZWqCHWsiJDGIStFTeFJojd9%0AqyurZx80Xh01Ktf8sck+G5XtJGJS0ZvY/rek44lE5nvbGl3qJ8cCn2Doax8CtgUWkbRWTkJOqR5k%0A1/IaZkoppZT6kKR2f8mw7anbPGbPkfRe4HhgSeKL24tE2e2zRvN42//uXHTVk7QgA6tHIC6MTOTV%0AI6MiaUkiib09AxeeGhcLngEuJFZ4XTpRVr1LWoFI2H6UWLUHA5NCVH7f3fZx3Y+uOpLmB37KwHsM%0Ahr6wNPjL5yXAbrYf7GRsVZK0MLGq+i3AieO5aC/pp8CuRP/sd9b9eJ0GSNqZ+Gx/HVjR9m3jGGMZ%0AohergF1tt5IYn5AkvQu4lT4+p8zz65GV58jAsrbvqDqefiRpDgYqRY36YnOdXkuSbiYqQx1g+zst%0AjLMf8B3gVtvLtyu+XiHpUSJpv5rtPw9x/yzAE+XPP9keMmEt6UPA+cCjtufpVLy9RtLcxIS32YhJ%0A288Qz9edth+vMrZukrQ6cA1xvHkNOAO4vvy+HDH5eOZy/562f1pRqCmlNsoZlSmllFLqJSdVHUA/%0AkTQ98E3g08TFagFXEBet/1VhaD0lV4+MXrkYuS2xInmVxs1layIJ+WPg17Zf7X6E1bJ9E7CvpP2B%0ADYmE/6a8ucTdTyTtRVzUPavuF8YlrQmcQ1yYHJzE/g/wX6IP8IxEGfd5B92/EXCzpA/bvrpL4XZV%0AWT10IpGQ/rik14B9bY/Yy1jStMBR5bEmVrVnMntiOZ2oMDI3cJakNW2Pumy4pDmJiW1TAY8Ap3Uk%0AytQPDqs6gD5wMnGsreuK2I7KSlFvuJao5rMJkZAer02I5+a6dgTVg2Yp21eGuf/dDEwUvb7JOI1J%0AkTO3Ka6eVZLY+wEfJpLZw+33D+Bs4PtjOWfoU41qPy8C69t+04p/Sd8mKkMtUPbNhHZKNZArtFNK%0AKaWU+pCk9xNfyhYmvvA/Q6wGOLbSwHpcrh6ZUrkIuQmRnN2QKBPduBD5GvAbIvloYFvbZ1QRZ68q%0Aq0i2IZ6/1cvNg19b/wDOtH1wt2PrNElLEysjZiFeM7cAxwDn2/7vEPvPC2wG7EGsnAB4Glijron/%0AUjL8euB/iNfFQ0SFiEuAmwdPDJH0FqJU+4ZEIvvtxPP6N2IV07PdjT5VTdInideLgYeBvWyfM4rH%0AbQ78kLiIa2CPPD8Ynzqs0E6pk7JS1IBy7D2bOO6ub/uKcYzxPuDKMsaWts9ta5A9QNLjwKzAxrYv%0AHeL+A4GvEc/BJ2wPOeld0srAn4GXbde13ziSdicmSEzXuKnJ7o3vIC8Bn7F9fCdjq5Kk24jz62/Z%0APnCYfbYDTiEmT8w0ESdkp1Q3mdBOKaWUUuojkmYFjiaSZxBfaC8iyhzXtnRvO5TE7SHA54lKRaNe%0APVLHi9iSViNeRx8hStbBwHPyZ+AXwGm2Hx1UijMT2k1IWgzYiShxt+igu+r6GroWWI0o438gcORo%0A+tNJmgo4ADi83PRH26s3eUhfK6XHLwTexZsnO0wiJiM9R/Rmn4VYTfvGQ4E7gE1s39OdaPuPpJkB%0AxtOjvB9I+jGwOwOvnfuAi4EbGKiCMANRBWElYgJSY7IbwE9t79HNmOskE9opDS0rRU2pnN/cAbyT%0AOD6vOZbnopwvXEtUtPknsJRreOFe0h+JSlBH2P7yEPf/noHJx0vZvmuYcT5InF89bHv+DoZcGUmH%0AEhNEIN5jk4C/E+cAjxPnkDMRFchWJCaWNM4lDRxs+3BqSNJTxL992MkjpVrNI8RzsXCp3JZS6mOZ%0A0E4ppZTShCJpCeAy4sLkYlXHM1aS/kOUHxXwGFG+9tRqo+p9uXpkgKSvECXFF2/cVLZ3A78EfjH5%0AhaNMaI9dWWGzE7AVsSKgVokQSRsRk2kM7Gf7B+MYYx9igo6JpO3F7Y2yd0h6G/At4JPA5KuIhirP%0A+hJwHPAl2y90PsLuknQD8e/eaqhkfal8sBmA7ZObjNNINk6yXcuWapJEfF4dBEzN6KqLNC56fx04%0ArI4JkW7JhPbEIOnyNg9p2+u3ecyekZWihlf6Op9X/nwW+BJwYrN2I6XNyI7AEcTK5UnAh21f0OFw%0AKyHpCGKC8VPAMrYfGnTfcsCN5c9/2X5nk3EOIloqXGt7zQ6GXAlJ6wC/JRLUrxHnzD9oNold0oLA%0APuXnLcDrwLq2r+l4wF0m6fXy63K2b2+yX+N77Lts/70rwaWUOiYT2imllFKaUPr9wmT5QgbRW3Nv%0A249VGU+vy9UjUxr0pV7EzP4ziCT2sH36MqE9fpKmAza3Xav+tZKOA3YB/mR7tRbGaazS+bntT7Yr%0Avl4laS6iRP3aRNn1OYnVJc8S78ebiVKjp9e59+GgY8qyQ5WbH22iut8/08dC0orAl4HNicT2cF4n%0A+tp/y/YN3YitzibSa2wiG3RMGvcQZds4v6rl6yUrRY3OZCWzIRL+VxKrah9loDLLXERljbWIRHbj%0AdXSI7a91M+ZukrQ4sZJ9auABYsLfP4ny0QcSz4uBL9o+ssk41wDvBY6x/ZlOx91t5Rx5VaISy4a2%0A/zCGx64JXEpMoqxlJaSRziXHul9KqT/UcgZzSimllFKNPURcNLqw6kB6Xa4eGdGzxAWkU2w/UnUw%0AdWX7JaBWyexiDeLi0LCrZ0fpJOJiXe0utA2lJKl/VH7SyEbbGqL2bN8IbF1KrK9J9FsfPCHiMWJC%0AxDV1Lb+exkdSo6fvPkOVWy2T/1YBsH1Vk3GWIsoh2/YcHQq3KvfRWkIbon3LzG2IpZf9jawUNSLb%0Ah5eqWj8i+h7PAmxSfobS+Kx7mZiw/LPOR1kd2/+UdBiR9F+Qoc+J/jnM7cAbbX5WJ963V3YiziqV%0ASWyrEv++vcaSzAawfY2kvYATgPdIWs72LR0INaWUuioT2imllFJK/WXpvFDdXK4eGdGzRAJkJuDb%0AwDcl/ZYoN35OHcsbp46Yp2xvbXGcxsW1eVscJ6UJoZwDXFx+UhqNzYmkyEHD3L8oUb1mEs2vE05N%0ArCKtXalH24uM97GS5iOqJ+zKwArtSU0f1L8an/1ZKWoEtk+Q9Bvgc8D2xISH4TwFnAIcZfv+bsRX%0AtZL0fwU4lClbsdwCbNmsTDtwQNm+Avy6/RFWbqOyvdv2SeMc4yTgK8QxfmMGzrnrZj5Jz7VjP9v3%0AtSmmlFKHZEI7pZRSSqmP2H6m9Flbstz09Fj6O0tamFglAPA326+2O8YekKtHmpsH2ILoo/2/xHeC%0ADcrPC5LOIZLbv7Fd1wuyTUk6uN1j2v5qu8es2PRl+3yL4zQmUEx+MTOllFJ3ZUWEMSgtJL4I7E6s%0AwhWR0D4LOKTC0DopK0WNQUlO7yNpX6LNyHCtRm7xBOwJavtISccDHyAqar1C9M++chTPx1+IBO0j%0Atp/tbKSVWIU4npw73gFsu3yv259Y7V1XI01oaLyWRrNf5spS6nH5Jk0ppZRS6j8HAV8CXgPWB0ad%0A0AbeDvyOOA88BPh626OrXq4eaaKUwD4VOFXSvERie3tgWaKf33bl5xFJvyKS2xPNobR/BVrdEtqP%0AAguUn1b69C4waLyUUkqpp0majVgduhcxuasxEeAC4GDbN1cVWxdkpahxKMnZm8tPGsT2E4yjNY/t%0A4zoQTi9Zumz/2OI4jccv3XSv/pUTsVKaYDKhnVJKKaXURyTNAuxX/vym7WvG8vjST+sbRDL7AEnf%0Asz2aEl39JFePjJLth4EjgSMlrQB8HPgoscJ9HmCf8tMwy+Rj1Fg7L5DUcdXNXUQyegPiIv54bTho%0AvFqRdHmbh7Tt9ds8ZupRkhZq95hZSjOl8Svn4PsT50UzMnCecCmRyP5LVbF1S1aKak7Sd4GTbd9U%0AdSwTiaSVbf+16jjabNayfbjFcRqPn7XpXv1pvKXYU0p9LBPaKaWUUkr9ZRuiNO9jRCJyPI4E9iRK%0A3m0DHN+e0HpGrh4Zh3LxbV9J+xNJxh2BTYFpB+32E0l7AWcCZ9m+o/uRdsW6I9y/KHACkaher/Ph%0A9KSLiedpJ0nfHk+irFzY3ol4Hi9pc3y9YB1am8zQSJY0erLWcWJEGt69tPf/eZbSHJ9XgPuob0/k%0ANAJJMwL7Ap8lkrGNY/PlwEG2r6sqtopkpajh7UuUGL+DSLb90vZ/Ko6pliQtQFSY2gFYivp9vjUm%0AfjzV4jhPTzZebdjeueoYUkrdpwnYoiOllFJKE5ikdwG3Eivdpq46nrGS9H9E/+Of2d6thXF+TPT8%0A+z/b27Qrvl6Rq0fao6xG2oZIbq9ebh78BeIfwJm2295zupf1+3GkHUq5+ruIcqs3Af9r+8kxPH52%0A4qL28kQf7iVKxYDakHQvrSckZwNmLr/X5vUmaRLx3Cw71MSY0b7H6vxeLM9RO9XuOUqjk++38ZE0%0APbA38DlgdgYS2VcTieyrqoqtKuW88CGiZ/jXbB86jjEOIZLZzwHz16lS1KDjduOzfxIx8eEk4Bzb%0AL1YSWE2U9+SWxPeSdYCpKBP+6nZMGum4PYZxJtRxO6VUf3WbvZRSSimlVHcrlu1vWxznciKhvVKL%0A4/SqXD3SBrafBo4FjpW0GLGadjtihTLEiogDgQmV0E5Rrl7SN4n3xwrATZL2tX3OSI+VtAVwNPFe%0AM3BE3ZLZALYXGe9jJc0HfBnYlYEV2rlCdGLJUpojkLRp+fV3tp9vYZx5gC8QF/z3b0twqW+VSZF7%0AEq+JuRhIZF9PlBZv9Ry8n2WlqOY2JFYNfxiYAZga+N/y87ykM4FTbP++uhD7j6T1iSR243mFgffl%0AE8B5VcSV6k/SEsBlxPnBYlXHk1LKFdoppZRSmmD6fZaypKeJvn1rtlLiUNJ7gT8Az9quVQmyXD3S%0AeZLeRyS3twJm6iZVp0wAACAASURBVMf3Uiv6/TjSTpJ+RVyQbnyxfAC4CLiB6Nv3PHHMmpeYkLMx%0AsGDj4cAZtj/azZh7maS5gC8SE46mY6DU+NnAIXUp8z9o5dFfiNfI5GYAVi37XNlkqDf2m+jvxYmo%0AvI4mAcsNs/J4VBei635MzxXaoyPprcBuxITIeRlImP2VSGTXsTXGmGSlqNEpK4m3IMphr0+sJIY3%0Anyv9gkhu/737EfY+SUsTz992wAKNm8v2v8C5wFnA722/3v0IO2vQcfsDREWk8VqSgc/B2h23O63u%0An3sp9aNcoZ1SSiml1F8a/YxfaXGcxuOnaXGcXpSrRzrM9tXA1aWf9uZVx5MqtQNxYfazxIXGBYmE%0AQDONJO3RRPJ2wpM0G3AAsBdRxr1x0fYCIpFyc1WxddgqTe5rXPhfuxuBpL6lJvdNAyxC9p9PI5D0%0AKaLizIIMvKZuISYS5erPAVkpahRsv0AkrH9RKq5sR6zcXq7s8nbi/OeLkv5KVOQ4zfbjVcTbKyTN%0ACXyMWI3deK0NPsabmHBypCfOCr1fVx1ASin1kkxop5RSSin1l8eA+YB5Whxn7rKt44WT9xMXPM4Z%0AbwlS2y9IOou42PYBMqE9JNsvAadVHUeqju3XgM+X98sXgE0YWIk0lEnA+cC3W6kyURelosT+wD7E%0ASvbGhdtLiUT2X6qKrQuaJSJTSu33dUlPDXH7rI1fJJ3Q5PGzNrmv3/2EgfYOjwLfBs4ELGmh8Qxo%0A+772hdcz5irbB1oc58GynbvpXjVg+z/AUcBRkpYlkrXbAvOXXVYuP9+RdClwMnCB7VeriLfbJE0D%0AbEo8LxsQuYrG+cGrxPnQL4DTy233TqBkdp4npZTSZDKhnVJKKaXUX+4jEtprABe3MM4aZXt/yxH1%0Anlw90kaSVge2BhYnkpH3AOdl/780mO3rgQ9LmpU4vixPVDiYCXiWmDxzM/AH209WFmiPkDQjsC+x%0Asn0WBi5aXg4cVPdkv+1mkx5SSp2xWZP7GgminboRSA8z8dn17fLTyjh1vOaalaJaYPtWYhLgAUQp%0A8h2IvtAzEs/FJuXnSUmnEyXJr68q3k4q3y92JL5jNCbLNM6FrqMksW0/UfY/fYpB6u2kqgNIKaVe%0AVMeTq5RSSin1KUmfBY7u8KzrR4DDOjh+p/0eWA3YVtKh45m9X3oEfoy42FbHpGSuHmlC0rREf3CA%0AK21fNsx+UwPHMfTF7b0lnQdsa/vlzkSa+pHtp4ge2hdVHUsvKn019wY+B8zOwMXbq4lE9lVVxZZS%0AqrVc6TeyfI5GlpWi2qB81/0t8FtJezDQb3s9YGri/GAPooVL7a7dS7oLeEfjz7K9E/gl8Avb91QS%0AWA+xvXPVMaSUUi+q3YdiSimllPraUcDWknaxfUcn/gO2H6W/E9pnEb3DFgYOAg4exxgHMtBT8qy2%0ARdY7cvVIc6sRffsMnN1kvyOAjze5fzMi4b1j2yJLfadMkNgF2Ig4Lk0NPERMlvnpRO8H2VCepz2J%0AsuxzMXAB93qitHirFSXSZCTNRSQEsP3VisMZM0l3t3lI216szWOm/rBo1QH0gX7+btBNWSmqzSbr%0At/0uopXP0sR5Ql0nWTQ+i54j2jqdavvPFcaTUkqpT2RCO6WUUkq95t3ADZIOB75Z+rOmwvYNks4n%0Aeo0dKOkV4PDRrGqXJCIZfjCRzLzI9l87GnA1cvVIc+uU7d+H688raQmip2/jdXU6kbx+CFgV+Dqw%0AELCdpKNt39jRiFNPKq+TS5gyWbIUscro85K2mMjl6UtFjN2IY++8DFyc/iuRyL6kqtgmgLmBQ4nj%0AWN8ltBmYeNauhMZE6TmaJmP731XH0OtsZ0J7dLJSVJuV5+NDxArtDwJvrTairjEwA7A2cL+kB0q/%0A8dQl5Tz+MnLCW0qpj2RCO6WUUkq95CDgK8QK20OBrSR9oqZJ11bsRSQV5yNWlGwh6QdEgvrRyXcu%0Aq9Q2JsrcrlBu/i/w6e6E23W5eqS51YmLSBc02WcXYqWtgZ/Z3m3Qff+QdDVwC9HzbzugVgltSZeP%0AsMsMY9gX4kLR+q1F1VvKiuPzGSgZOZRZgLMlLWu71RYAfUfSp4iKGAsykJS8BTjE9nmVBZb6xX00%0AT0K/FZi/7HNfVyJKKU10WSmqTUoP6R2AjzBlD+lngTOpbx/lE4AtifPEFYDlgSMkXQGcApxt+7nq%0AwpswpmHgvZhSSn1BnW1RmVJKKaU0NpKWBH5GJBMNTAKOJlayvVRlbL1E0opEj9p5efOX0IeIZPXz%0ARNJtHuKC9xsPLfd/qK4TBcrq/i8B9wJLtrB65B/EBbsjbH+5rUFWSNLtxArarWyfM8w+NwPLAq8D%0ACw21YkLSd4F9getsrzH5/f1M0iTad3FHREJ76jaN1xMk7UKs2jfwZ+IC9fXAa8By5e9Ny/0/sL1f%0ARaFWZtDrSMCjwLeJC9Tjfm3ZzsTlKJXSrbdSw/cfgKRliAkStfz3jcag99iyQ7WqGe1roO6vlZTa%0ASdK5DHy+H8LYK0V9nYFKUZt2MtZeI2lxYPvy06hu00hivw78jkhin1P3771lYuSHiaT+BxiYSAvw%0AEnAe0VP7UtuvDzreb2v7jApCrp387BtZPkcp9Z5MaKeUUkqpJ0n6NPANYCbiy+s/gV1tX1VpYD2k%0ArLw+lrio1LgYMtTJ3eBypecDu9n+b4fDq4yklYC/EM/F4bbHvHpE0qEMlGZ/d52S/5IeBWYHVhuq%0AX52kWYAnyp9/sv3eYcb5EPF6etR2q+Xde0q5aNZOtbsIIukCovLDHcDKtl8eYp/ziTKa99lepLsR%0AVq/NEyMgXkdZZW2U6n4Rsu7/vtEY9B77BHDPELssCvy87LMOw5dvf2O/ifpcpjRakhYE/khUQzJw%0AMzCWSlECHgbeY7tuVZCmIGl2YBsicfuexs2DdrkNOBn4he2HuxxeT5A0D5Hk34GYFAkD50+PE62P%0APk0mtNsqzyNGls9RSr0nE9oppZRS6lnlgslPiH5iEKu1jwUOyDJkAyQtDexM9CBbnjf3XnuVuNB0%0AJXCi7du7H2H35eqR4ZW+61MDK9m+eYj730/pp0aTlbWlSsBfgZdtv62DIaceJOk+YAFigszPhtln%0ANeBa4rU0u+2nuxhi5XJiRLXqfhGy7v++0chqGqMjacd2j2n75HaPWSVJZxOvpX2GapEhaXpgFYBm%0Ak2slLUX53LM9R4fCrVxWimquVHrahEjQbsTAd7NGIvsR4FfAybZr1banVZKWAz4OfJR4fcGbX2On%0AAUfl89a6PI8YWT5HKfWeTGinlFJKqedJ+hjwPWBO4gvtg8BvR/FQ296lk7H1IkkzESvbn7X9bNXx%0AVCFXjwxP0uNEr76NbV86xP0HAl+jrHqzPWT/PkkrE6WmM6E9AUl6AZiWeI/8ZZh9pgNeIF5LS9i+%0Au4shVk7SIe0e0/Zh7R6zrup+EbLu/77RyEkjo5PVIkY2hvL1k5r92yfS+zIrRU1J0hpEEntrpuyL%0A/TJwAbEa+xLbr3c/wv4haSpgA2An4jU2Xbmr8Rq7l+jBfqbtP3U9wBqYSMer8crnKKXeU6sT0JRS%0ASinVk+1TJV1G9B5dm1gVuNMoHz7hEtoliT0hE9kNth8oJbEbq0eWB44HkDTa1SOb1C2ZXfyTWGW0%0AFjBFQhv430G/X9tknEaZ8SfbFFfqL9MRFxVfGG4H2y9F0YM39p9QMvmcUsfle2z0hiu3nsYmn8ei%0ATBD9cFaKepOriXOjwa+T64gk9um2n6okqj5kexJwCXCJpJmJsu07AmuUXRYF9gf2l/SA7YWriTSl%0AlFI3ZUI7pZRSSj2vlG3bD1idKS8SNJOlaCYw2zdKWp4pV4/Mz5sT2DCBVo8AVwCrArtL+pHthxp3%0AlDJ/axHvnX/ZvqvJOCuX7YRadZtSSqk35KSRUdu56gBSfZUV7Z9v/J2VohCxevgUoqT4v6oNp//Z%0AfgY4DjhO0qLExPbtgXeUXRasKrZUHUmfBY4eTVuxFjxCTp5LqadkQjullFJKPU3Se4mVtUsSFwhe%0ABA4iSoyl1FSuHhnSccQEkVmA6yR9i1i1/T/AgZQ+omW/ZjYo+93QuVCrU/o/H1D+PNX2mWN47NbA%0AtuXPw+vcJzKllFJvG651SEqdMMErRZ1AJLGH7bOeWmP7HuBQ4FBJaxLJ7a0qDSpV5Shga0m7DNUq%0Aoh3KtYRMaKfUQ7KHdkoppZR6kqTpgW8CnyYSbCJWlu46kWe6SzqhzUNmn/EJuHpksj7ZU9wN3AWs%0AYPvFYR6/WNnHwEds126CiaQ/EqXZbwRWt/3KGB47DVGufUXgD7bX6kyU1RnUb/T/EasXhnPoKPfD%0A9lfbFV9Kde97WPd/XzeVvre7MEHPidKYemg3fb/l+zK1i6RVgR1t7111LL1O0rS2X646jn7T78er%0AQcftV4HD4f+zd9/RtlRluv+/D0iO0oQjWYWGRgRFFPSAqIgKkg0gCkijFzF0A/7EVgTDJah0C9qt%0At0EQDygiQeQgILYSBAOCIKBwvYZGJIdWokg4z++PWcuzOeyz0wpVq9bzGWOPYq9VNcd7irVrVc13%0AzndyjO0n640qIvotCe2IiIhoHEnbAScA61CSaw8Ch9o+sdbAGmDMg1vPDOMDbHRP0ocoycalFnjr%0ABuBNEw0ckXQC8G7gr8CqbRsUIGkLypqHBra2PdFa4gtr4+XAj6o2Xta2Wdq5FkXTDXtH7WTa/u8b%0AJEn7AqeQczkhSa8HPkw5T9vWHU8vJaEdTSBpTWDv6mcDyL1R9M+wX6+qAdofA5agXL9/Cfxj2565%0AIuLpUnI8IiIiGkPSisBxwD6dl4ALgPfYvr22wJpnqmuIT0VGN44o28dKOhl4HWXwyOOU2ciXT2Et%0Asmsoie972pbMrry12l45k2Q2gO2fSLqcsib5nkAbO1dyLZqApKd63KRt5xl+REhae5JdVh+z71pM%0A4e/R9q3dxhUjbRbwKlp4vY6pSaWo3pO0DKVk9j6UpZE61/LOEkARMQ7bR0k6GzgJmA1sDPxU0nHA%0AEbYfqzXAiOiLPAxHREREk9wMrEp5gL8POMj26fWG1DjPrTuAaA/b/wOcMYPjJltfe9i9nNKJeF6X%0A7cyldE6+ouuImufVdQcwBHqZ8I/RcwuTJzM6798yhfZM+oAiojvvpPdJ1pFLaEsS8FpKEntXYOnO%0AW9X2NuBbQOuW9AGQ9PseN2nbz+9xmzEEbP8a2FrS+4CjKUuKfRDYRdK7s559RPvkYSYiIiKaZLVq%0A+03gA7bvqzOYJrL9h7pjaLrMHqmfpPWBixneDqZOzDd22c4vF2ivNWxfXncMQ+CHZHZVnR4HbgXm%0A1R1IFzIoIiKaJtVZZqgq8bwvsBfwnM7L1fZW4CzgbNtX1RDeIK1L+X/fq8/SSH2O4plsf1HSecB/%0AAjsA6wOXSDqRsnTdw7UGGBE9k4R2RERENMkdlPLi36k7kBhq7ySzR+q2OPM7q4bRitX23i7b6Ry/%0A4oR7RSvZflXdMYwy27+hXIeG1Zy6A4gYQUdK+vM4r//te3ySgZNt/75PpahpkrQK8HbKbOxNOy9X%0A2z9TPjOmJN3OHHyEtbiViZ8RFqMsq+Fq35Ej6RDguCksA9WNe4BP9rH9gbJ9G7CjpL2A44GVgQOq%0A174/tSYyiD2i6dTf62JERETE1Ela3vaDdccxCiTtC3yFFq7JKqnXs/Fse9Eet9lq1QyUGxnScyfp%0Af4AVgFd3U6pO0tbA5cADtp/dq/gihp2knav//IHtR7poZzXgw5RrzQd7ElyMnOqe6BSG9DtrUNp8%0Anqp7x151kIoWnqOYOklLALtQktivAxZlfhL7r8CFwNeq7V8on723jVBCe0KSNgZuYIT/jqpr0lXA%0A/rZvqjueYSPp74CzKUs/TfnaPqqft4hh0qrOy4iIiBhuth+sOgA2qF56YDoltiWtQ0lCAdxs+4le%0Ax9gybS1lmtkj0a17KdeS9Shlo2dqvTHtxYiRtKrte+qOo6G+TSkFvgnwjI7aaSxbsDJwEKWzMgnt%0AiOhGW++LY0AkbUVJYr8FWL7zMuU76gpKEvtM2w+MOWbQYQ6DzL4rXgZcK+ko4BjbT9Yd0DCQtBhw%0AMPAKplfaPp+7iCGQhHZEREQ0zeHAR4AngW2B6awZvRbwA8o9zseBI3seXTRe1hmPHriOsvbaDpRK%0ABjP1xjHtxei5TdL3gFOB82z/te6AGmaiDsZhX7YgIoZLBkMOUIsrRf2QpyfQbgK+Dnzd9kiWzo4Z%0AOxz4GLAE8AngzZL+0fbPa42q4SS9HDiZMkFClAoIhwPn1BlXRPROm24aIiIiYshJWoEymhbKKOQr%0Ap3O87SslHU1JZh8q6XjbD/c6zohovYuBtwK7SNrY9i+n20BVLnFXSsfmxT2OL4bDs4Dtq58HJZ0F%0AnGb7inrDioiIsTIYshZtnpr8EPDPtr9adyAxnGwfJels4CRgNrAx8FNJxwFH2H6s1gAbRtLSwDHA%0A+yjXFgGXAe+2/bsaQ4uIHktCOyIiIppkD2Ap4D7g2Bm2cSzwXkoZ0j0oI3Qjpq3Fs0dict8EjgZW%0ABc6RtJXtKZcNl7QyZSbAIsA9wBl9iTKa7keUcoeilLDfH9hf0h8os7a/Zvu3NcYXDSbpc9V/fnq8%0A0vWSFgXWAJho5p+k51HWkbTtl/Qj1rpIuqRHTc3qUTsREQKWBU6WdAilzPjptm+rN6wYNrZ/DWwt%0A6X2U55LlKMur7CLp3ba7WRapNSRtB5wArEP5+3sQONT2ibUGFhF9kY65iIiIaJLtKLMZz7X9yEwa%0AsP2opHOA9wCvIwnt6E6bZ4/EQlTXkcOBEynrYP9C0vttnzvZsZJ2Bf6dkmgyZRbFo30NOBrJ9taS%0A1gH2Bt5OKX8IpZT24cDhkn4KzKGsqfnnWgKNpuqsDX4SZWDMgjYEbqSsRT5R385SwItoZ/n2V9HO%0Af1dPSfp9j5patkftRLTV1sC+wJuBFSmzao8BjpZ0BXAacLbtB+sLMYaN7S9KOg/4T8pySOsDl0g6%0AkZK4HcmKdJJWBI6jrFsP5bn9AuA9tm+vLbCI6KsktCMiIqJJXlxtv99lO5dQEtqbddlORIwo2ydJ%0A2oxyLZkFnC3pVuBC4FrgbuARYBlgNcr1Znvmzw4AODGzA0ZbVcb2SOBISS+lJLf3pFQRAdiy+vm8%0ApAsoM7cvsP1UHfHGUBr1gVej/u+finV5+rq+M5XBAxETsP0j4EeS3g/sQkluv47S//7K6uc/qu/7%0A0yj3lBGTqmb47yhpL+B4yn3kAdVrU+k7se39+xljDW6mVNMSpcLfQbZPrzekiOi3JLQjIiKiSVap%0Att2WZOuMyF21y3YiYrS9D7iLMpt2UWBtSoJ7IqLMmDwS+GRfo4uhYvtq4OqqBOkbKMntnYAlgSWA%0A3aqf+yV9g7Le9jV1xRvRdLYXqTuGIXErSUZPSNI+k+81PbZP7XWbMRxsPw6cBZwlaRXgHZRZpJtS%0AvvN3r35SmSWmxfbpki6mLCWyDaUi1L5TPLxtCe3Vqu03gQ/Yvq/OYCJiMJLQjoiIiCZZoto+3mU7%0AneMX77KdiBhhtg18StL5wEeBXSmJ7YV5CjiXsubttQMIMYaQ7SeB7wDfkbQ88BZKcntryoCIlYH3%0AA++X9GtKSfKvZ/3NiJgJ2+vWHcMQ+Cq9TfqbUnEjRpzteyllkY+TtDHwTuBtwHOAZzP/c/c5SbMp%0AJcmvqCPWaD5JiwEHA69gepU32jio6Q5KefHv1B1IRAxOEtoRERHRJPdRHu5Xm2zHSXRmZt/fZTuN%0AI2ntHjW18uS7RASA7euAt1TJx60oM2xWBpYDHqJcu64Hrsy6iDEd1eflZODk6vreWW97w2qXDYGj%0AgaMkXWp7u3oijYhovZSvj76y/Uvg/5N0KKUU+T6U0uRLAaszfzDbPZQBkufY/kFd8fbLFJ5nVx+z%0A71pM4W/T9q3dxtV0kl5OuWfcgHJO/kKpInVOnXHVaKM8d0WMniS0IyIioklupSS0Z9PdmmKzq+0f%0Au46oeW6hnSOsIxqv6jS5kB6seShpUUqZwJHohIvJVZ+DoyjJ682Zv972KpSOy9fUGF6/vFTSeAOs%0Antv5D0mdmevjee5CXo+ImI796g4gRoftecB3ge9KWg7Yg/KdvxXl+241yvrI/4t29t3fwuTPs533%0Ab5lCe6ad5wkASUsDx1CWQlL1cxnwbtu/qzG0Wtl+UNISlAQ/wAO2/zDV4yWtA6xQ/Xqz7Sd6HWNE%0A9F5rL/YRERExlC4FtgTeJukTM3moqMpw7UV5sL20x/E1RWaQRAy/DYEbKett57ksFjSP8j3W+Wnr%0Adf8rE7zX6cy+bABxxJCStCVwaPXr6bbPnsaxb6GU/gU4yvbPex1fU0janjJgBuBfbZ8+jWPfDnyw%0A+vVQ29/vdXx1sz2n7hiGQSpF9Z7th4CTgJMkrUuZtf0OYL0awxqEtt7X9JSk7YATgHUo5+xBynX4%0AxFoDa47DgY8ATwLbAlNOaANrAT+gPId9HDiy59FFRM+l4yQiIiKa5BzKA8k6lIeTI2bQxmHAupSO%0A8DaW30qHW3RF0iHAcdX60P1yD/DJPrbfJunQC+BvZTXfTpmlteHYtygJ7raVHc1nP3rh88DmwHXA%0A3Gkeex7wYeDFlATbK3sbWjNIEmUN3/WBS6aTzK6cTln3d1vg3yjLbsRouoVUiuob27cAnwI+Va2n%0AvfeC+1SzdTev9v/hQAPsnTzPTkLSipTr9j6dl4ALKGtG315bYA0iaQXKeuIAx9i+cjrH275S0tGU%0AZPahko63/XCv44yI3lJ/+7EiIiIipkfSt4GdKZ0lH6fMmJn0hqXqrPsIZWStgQts79zPWKOZejh7%0A5C3AsYBtL9qjNmsnaR5wFbC/7ZvqjmdUSXoBZYZ2qz5fMT1VqdE3UzqtX8n8JG9nexNwGvC1NnVg%0ASvp4r9u03apBNNW12sALx7tWT/Ua0uZrjaQtgJ9QztPWtn88gzZeDvyoauNlbZylLWlb4L+Ap4AX%0A2f7VDNrYCLgeWATY1vZlPQ2yJSS9njJIwra3rTueXquuS73UuutSv425ps+znYlqLSXpTmBVyv3g%0AfcBBMxiM1GqS/hfwn5Tz81zbj8ygjaWB/6YMavtftk/ubZQR0Wv54ouIiIimeT/wUspa2p8Edpf0%0ABUqC+t4Fd5a0CvBG4APAi6qX76asMRWj6RYye2QyLwOulXQUZUT7k3UHFDEqJC0CvIGSxN4ZWLLz%0AVrW9DzgDONX2NYOPsP/alnzus/dKumec11ft/IekiSrarDrBe8PurdX2ypkkswFs/0TS5ZQBJXsC%0ArUtoA2+qtv81k2Q2gO2bJF0MbF+1d1mPYmubWcCraO99aGbWNkeqnLTbatX2m8AHbN9XZzANtR3l%0AWnvuTJLZALYflXQO8B7gdUAS2hENl4R2RERENIrt2yTtSCmpNYtS1vBkAEl3UJLVjwDLUB70Vh9z%0AuKr3d7L9x0HGHY2TTp6FOxz4GLAE8AngzZL+sY2z0iKaRNJLKEnsPYFVOi9X28cp33unUgZwZZBJ%0AdBw4wXudpFnPZ7wPiZdTzsF5XbYzF9gGeEXXETXTyyjn6fwu2/kOsAOwZdcRxVCyvV/dMURMhaT1%0AgYspVQCeX3c8M3AHpbz4d+oOpMFeXG2/32U7l1AS2pt12U5EDEAS2hEREdE4tq+TtClwImX2WqfD%0Af3WensCGpycu5wIH2L67/1E2l6RlgOWBB2c6WnnIZfbIBGwfJels4CRgNrAx8FNJxwFH2H6s1gAj%0AWqRaAqGzLvYGnZfH7PIzyjXrDNt/GnB4Q69aY3R/Sof1/nXH0wcZnDWxTpLixi7b+eUC7bXNOtX2%0A11228/+q7bpdthMR0W+LU65Vw1otYSPbD9YdRMN1Bofe1mU7nSV92lzRJqI1ktCOiIiIRqrKi+9W%0Ardm3H2XmzKbAYmN2e4Kynt/lwFdnWkZx2EnaGHgnsDULnCNJnXN0BTDHdredvo2X2SOTs/1rYGtJ%0A7wOOBpYDPgjsIundtn9Ya4ARLSDpUsp1ecF1sW8FvkYpKf7/xjs2pmw9yvefKYntNnl13QEMgRWr%0A7TOWpJmmzvErTrjX8Fqh2v5Pl+10jl++y3YiImICth+UtATzB0M+YPsPUz1e0jrMv/bfbPuJXsfY%0AAEtU28e7bKdz/OJdthMRA5CEdkRERDSa7ZuAD3V+l7QcJfn2kO2HagusASStDpxAKf/4t5cX2G1x%0AYPPq52BJF1Fmsd9OjDzbX5R0HvCflM/R+sAlkk4EDrX9cK0BRgy3bcb898PAOZQk9qU1xRNDxPbl%0AdccwBB6hdNh3m2Bdrtr+pct2mupB4Nl0n7DvHD/S998xsVSKiuiZw4GPAE8C2wJTTmgDawE/oOR+%0APg4c2fPo6ncf8Bzmrzc+U52Z2fd32U5EDEAS2hERETFUqiT2yHekSdoKOBdYiacnse9k/jrjy1Ie%0A8GaNeX974HpJu9m+YkDhRoPZvg3YUdJewPHAysAB1WtTWZOsraV+I7plSmfiqcC3bD9aczwxRCR9%0AgTIA4pq6Y2mweykJ7fWAbiqLrDemvTa6h5LQ3gi4rIt2/mFMexFAKkVF9IOkFYCDq1+PsX3ldI63%0AfaWkoynJ7EMlHd/Cgcq3UhLas4ELu2hndrX9Y9cRRUTfJaEdERERMWSqMuxzKZ24Am4AvgjMHW/9%0AcEmzgF2AA4FNKEnwuZJmVzPgR05mjzyT7dMlXQycTZlZugaw7xQPT0I74pnWsn1H3UHE0Ho/8D5J%0Av6YMivi67XS2Pt11lMoiOwBf6aKdN45pr41+BmwI7Ax8qYt2dqEM1Lm6F0HFcEulqIi+2gNYijIL%0A+dgZtnEs8F7KYOU9gJN7E1pjXApsCbxN0idmUlZd0mLAXpTvtlRQihgCi9QdQERERERM20mUso+m%0AlCHbzPaXx0tmA9i+y/YJwGbAR6vjlq/aGQmSNpb0r5KukvQYpfzmbcCDkh6rXv9XSS+sOdTaVA/0%0ABwOvoHxG1uRgmAAAIABJREFUNMWfiBhHktnRA6Ksn3kU8N+SfiBpn2pQVsDF1XaXapbotFXH7Ur5%0A3rt4kt2H1UXVdjtJr5xJA9Vxr1ugvRhRVaWo6ynJ7LH3hHcCvwB+VL1/1wLvdypFbV1D2BHDZDvK%0A99K5Mx18XVUGOofyt/e6SXYfRudU23Uo5dln4jBg3QXai4gGk+26Y4iIiIgAQFI3s2vG07pSyJK2%0ABy6gPOAebPsLM2jjn4HjqjZ2st1Nia5Gm+LsESjnomPkZo9Iejll1P4GlPPzF0rHwJQe7G1PZ023%0AACS9ALiRcp1atO54IoaRpH2BU2jh35Gk1wDvAN7E/DWeO99Vj1KWHTkN+L5HtGNH0tLA7yjrX/4W%0A2Mr2lMuGS1qZknhbn1JG+3ltXBpA0rOA/ws8j/Lv3Mb2r6dx/N9TSrqvAtwCbGD7yT6EOvTafE3q%0AqCpFXcnMK0UBPACMbKWobuT+cWqG/TxJ+i3wXGBP22d10c6bgTOB39lev1fxNYWkb1Oqj5hSXv2o%0AqdwTSRJlYsCR1bEX2N65n7FGRG8koR0RERGNIWkeT08sdm0YH2AnIunLlPLOP7O9ZRftXEUp/3eK%0A7Xf1Kr4m6WKdcQN/Alq/zniVDDgGeB/zZ89cBrzb9u9qDK31hr2jLSYn6ZIeN2nb2/a4zaE2Ismj%0AJSkziPemzNjqLB3XuV+6E/g6cJrtXw4+wnpJehdwIuV83AW83/a5UzhuV+DfKctrGDjQ9on9jLVO%0AknYBvlX9+ihwBPDlidZUlbQs8C7gU5T7JQNvsv3tPoc7cJJ+36OmlqWU923zNenHlDK/8yizG4+1%0APW8Kxy0CHEqpOAFwle1X9C3Qlsr949QM+3mS9ADlerKV7Z900c7LKQO3HrK9Qq/iawpJawJXUdbS%0ANqUyxBcoCepnDHCTtAplmZEPAC+iPPveBWyRZV0ihkMS2hEREdEYVUK7l4byAXYikm6izKL9gO0Z%0Ar4Mo6b3AfwD/1/ZGvYqvKTJ7ZHKStqPMXl+Hco4eBA5tc4d+kwx7R1tMrseDtEQ+K88wCgntsSSt%0ASlnr8R2UZUQ6Op+z64E5wDds3zPg8Goj6UvAe5h/Hm4FLgSuZf4AtmUoA9g2o5Q97nz3AZxg+8BB%0AxlwHSR+hJBM75+kR4AoWfp62rn7vnKcjbB85yJgHZcz1utulVDpttPKalEpR9cv949QM+3mqlsha%0ADHiZ7Z930c5LgKuBv9peqlfxNYmkF1OuS7N4+n33HTzzu231sYdW7+/YzTmOiMFKQjsiIiIaQ9I6%0AvW6zbaWQJd1PWT/7Vd3MHq5mL/8Q+LPtlXoVX1Nk9sjCSVqR0pG4T+clSifAe0apzHrdqtnxLwWw%0AfXnN4UQfZJBW/41aQnssSf9AuY7vBaxVvdzp4HkK+B5wKnCe7b8OPsLBqUqHHl79LMrUBpKIco9w%0AJPDJUSnbLmlv4EuUzn2Y+Fx1kruPUma+f7WPodVK0i30vkrUc3vZXhOkUlT9hj1ROyjDfp4k3UaZ%0AddzVoI8xg1DusL1mr+Jrmmrm9YmU8uOd767xruljBy3NpSwz9ozB7hHRXM+afJeIiIiIwWhb8rlP%0Alq62j3TZTmeNyNaN1K4e3LekPMQeMp3ZI1XS+9OS/kJJ+m4haYeWzR65mbLeqID7gINsn15vSMNN%0A0jLAa4H1KAmS/6asa7vQUq7VOq1JZLeY7UXqjqGpeliOfdbku7ST7Zsp6z9+RNKrKCXJ3wQsT+nr%0A2b76eVDSmZSS5FfWFG5fVcnoT0k6H/gopUT7RAmMpyhLknza9rUDCLExbJ8m6fvAIZQBEatMsPt9%0AwFeB423fMYDwamN73bpjGBKzKffXp3bZzhzKoL5WDRqN6KFbKQnt2ZSKIzM1u9q2upx2VV58t6pK%0A237ANsCmlFnuHU9QKtlcDnzV9q8GHmhEdC0ztCMiIiKGiKRbKes97mr7/C7a2Qk4D7jN9tq9iq8J%0AMntkYmNmjX6TUrr+vjrjaaJqtt921a9/rBJHC9t3X+DfgGcv8NYjwGG2/70/UUYMr5Rj748J1tsG%0AmGd7JCY1SFoe2IrSmb0ysBzwECVBez1wpe0H64uwOarO/3HPU1uXXImZS6Wo+kl6FuVZMIPBJ9CC%0AGdpHUQat3QJsYPuJGbSxGPBryhIbn7H90Z4GOQQkLUf13Wb7obrjiYjujcTDTERERIyWKsH0FcoD%0AbNvud35D6cR4PTDjhDbwhjHttU1mj0zsDkp58e/UHUiDbQp8l/I5ejNlVvszVKVbT2H8dTeXBY6X%0AtLjtf+tjrBHDqtu1amMBth8DzgDOqDrzzwA2opzrkTnfVbL6Qrqb1TYSqqR1EtcxVakUVTPbTwJJ%0AZLffOZSE9jqU5TSOmEEbhwHrUp5TzulZZEOkSmInkR3RIm3r4I2IiIjoaGvH7YXAq4F9JX3W9q3T%0AbaBaq3xfysPtRT2OrwlWq7Y3dtnODdW2bSVtN8rMtEltU23vAb493g6Sng18vvMr8FvgG5QBA5tT%0A/saeRSmDe0bWJ49uSdrc9jV1x9ELKcfeH5KWoKwfuTdl4Fv6fCKmqFqy5qjq13+dznIskt4OfLD6%0A9VDb3+91fA1xL2Vg7RpAN+X61xjTXmtI2qfXbdrudoBu40g6BDjO/S0bew/wyT6231e2r5U0l/Kd%0Afpikx4GjpnLOqkpTH6EkwQ1cYPvnfQ04ImJAUnI8IiIiWqeaoX0KQ1pibCKSZlFmVS8N/AJ4re0/%0ATeP4lYAfUGagPgKsb/uufsRal2r968WBl3azNqakzYBrgL/abtUMkirpsUH16wPTKVlYDYhYofr1%0A5pmUwGs6SedQyvaeZPuAhexzEPA5SkfRlcD21brYnfe3owwYEaX0+Kf7Hni0kqTZwMeA7VpYdSR6%0AQNIrKUnsN1PW0Ib5A/v+DJwFzLH94xrCi2i8KgF0M7A+cInt7SY5ZLzjvwdsC9xoe9PeR1k/ST8A%0AXgX8H9vv76KdLwIHApfa3rZH4dWux8tpQDurjXXO01XA/lnaYOEkrUk5T8+hfK6uB75ASVA/YzCI%0ApFWANwIfAF5EuQ+4C9jCdqvX0I6I0dG6L8WIiIiINrN9l6RjgCMpD6q/kHSQ7XMnO1bS7sBxwFqU%0Ah+LPtC2ZXcnskckdThm5/ySl83U6pQvXogyKeBbwccpnsW2eV21/NME+u43574PGJrMBbP+XpLOA%0APShVFZLQjmmRtC0lkf3KumOJ5pG0ASWJ/XZg7c7L1fZJSnJtDjDX9l8HH2H/SVp78r2mZyaVb6IV%0AXgP8PfAUcNB0D7ZtSf9MSThtLOlVti/rbYiNkEpRU9PWSmG99DLg2mqt6GOqUuoxhu3bJO0IXECp%0AGLYpcDKApDuAuykD1JehVChbfczhqt7fqa3JbElf6XGTtr1/j9uMiB7LDO2IiIhonTbP0O6Q9A1K%0AoqxzM3cb5WH3WspI7Ecoa/jOAl5MGa29Zudw4Ezbew4y5kHJ7JGJSVqBUhZ7SeB/2/7EDNr4OCWZ%0A/TCwuu2HexpkzSTdTvnb2cr2T8Z5f3HgAUolgN/Y3nAh7ewJnA7cbnutPoYcDVbN3NsV2I4yIORJ%0A4BbgbNvPGDQh6dWUsrdbdF6qtt+z/Ya+BxyNJWll4G2URPZLOi+P2eV6ShL7dNv3DDi8gctsyOgV%0ASV8C3gN81/YOXbTzHWB74Eu2P9Cr+JoilaImNuaa9BhwHnAmMOXzMx7bl/cgtEaRdBhlwN4SlPP1%0AS+AfUxZ7fNXM6xMp5cc73/njffeNvR+YCxxg++4+h1ebPtwD0Na+o4g2yY16RERExHDam5LEPoTy%0A8LomMG5p5DFEeeg7DviXvkZXr8wemdgewFLAfcCxM2zjWOC9wMpVeyf3JrTGWLnaPrKQ91/M/E64%0AKydo57fV9tk9iiuGjKS1KJ3a45Wf/SdJZwN72X5K0t8BJ1E6LGF+x+QFlMEnP+t7wAMkaUvg0OrX%0A022fPY1j30JJ7EJZU7K1neDVEhG7UL73X8f8fpzO5+NOysCZObZ/OfgIa5eZkNELL6N8p5/fZTvf%0AAXYAtuw6ogZKpahJ/RZYj3KfvQelms8FwGmUMtGZhQzYPqq6/zkJmA1sDPxU0nHAEbYfqzXAhqnK%0Ai+8maSNgP2Abyn3lYmN2e4IyqO1y4Ku2fzXwQOvRy3uAzPqMGAKZoR0RERGtMwoztDuqhMCHgZ2A%0ARSbYdR6lk+6z4804bZPMHplYVQZ7dyZYH3qK7XRmM51le49exdcEkh6gVDh4zXgzYyT9E3A8pePj%0An2x/cSHtvIhSNeEJ20v0MeRoIEmLAVcDm0ywm4HPU9Zj/yGwDvMHH50LHGn7F30OtRaSrgI2B64D%0AXmH78WkcuzjwY8rgkh/Zbl1ZdknbMH9d7OU6L1fbv1AGSpxKmbk/b/AR1k/SKb1u0/Z+vW4zmk/S%0AvcBKwHa2L+mindcA3wfut71Kr+JrmlSKWjhJWwD7AG8F/o755+hPwBnA12z/tKbwGkfS+4CjKd9z%0ApgwKeLftH9Ya2BCQtBzlvD1k+6G64xm0agB6T9mezjJcEVGDJLQjIiKidUYpod0haUXKCPdNKbNL%0AlwMeAu6njNb+0XSSusNO0kcps0dM6WSb6eyRj9tu1RrRkn4LPBfY0/ZZXbTzZkopxd/ZXr9X8TWB%0ApF8BGwIftv2v47x/NmVQgIEtbF+zkHa2Bf4L+B/bK4+3T7SXpL0p5Z8N3ExZR/1ayhqtGwEHA1tR%0AkpM/r/4bSpWJD7d5dk3V4f8TyrnZ2vaPZ9DGyynr3Bt4WdtmaY8ppTm2vOiVlCT2maPYeR3RL5Ie%0ABxYFXtLNIKJRGcgm6VnAMcyvFDWVzuXOfscD/2L7if5FWL/qHO1Aqfi0A/Mr+wD8jjJr++u2f19P%0AhM0haU3gPynnCcpA7BOBQ9u2rFFERHQnCe2IiIhonVFMaMczZfbI+MbMPh53fehptNNJJj1ke4Ve%0AxdcEkk4C/pEy03/jsZ2u1Rq2f6CUk7wfWG1hsyPHzOS+zvZLxtsn2kvStynlw+8ANlywU1bSIpS/%0Aoc5a2fOA99k+YaCB1kDSv1ES+lfY3qaLdi4FXgl8zvaHehVfE1QJbSiJj1OB02zfUl9EEe0l6T7K%0A8iDb2r6si3ZeBVzCiAxkS6WoqakGHr+VUnVjdvVy5/nkJ8wfqPTnGsJrDEl7Ue6bV6acn9spFQ8m%0AY9v79zO2iIhohqyhHREREY0hae0eNTUKHUhLAPsD21NK1C5KSZpcCpxg+/4aw2uKrDM+vs6MoSmX%0A912IzvGLd9lOE82hJLTXA74t6YOUpNI/AP9BSWYb+MYkpX5fVe03iuvaRqmYYUoH/jNmGNmeJ+kI%0A4OJqvzNGIZldeTnl33xel+3Mpawl+YquI2qeE4FTZzJ7PSKm7R5KQnsj4LIu2vmHMe21XlU6e7dU%0AippYlag+EThR0nMpzyhvB9anfH+9HPi8pPPaOJh2qmyfLuli4GzKd/salBnuU5GEdsxINRniK5SB%0AEcmVRTRc/kgjIiKiSW5haiXrRpqk9YGLKGWjx9oQeA3wIUm727504ME1iO0nKefiHKY+e2Qu7Z89%0Ach/wHGC1LttZtdq2bvCE7Suqz82bgDdUPwt6GPjMwtqQ9Gzml068oudBxjDorJ860YCG68f89zf7%0AGEvTPL/a3thlO51z+/wJ9xpCtt9TdwwRI+RnlPvonYEvddHOLpRnmat7EdSwqBK2F1Q/MQHb/w18%0ACvhUNcN9b2A/YEnK529kSVqMUr3lFTx9yY3JtK7/QNJXetxkZrFPbKqftYioWRLaERER0TR5mJhA%0ANTN7LvC8CXZbAfiWpBfavm0wkTVXZo88w62UhPZsylq9M9UpmfjHriNqpn2ApSlVEBb0KLCX7dsn%0AOP49lNnrBr7b+/BiCCxN+f9/18J2sH2P9LevvVsHEVRDrFht7+2ync7xK064V0TExC6ifO9vJ+mV%0Atn843QYkvRJ4HeW6f1GP42uUVIrqnqQ1KEtmvJL51ZNGVrWU0cnABpT+gL8AhwPn1BlXjd5J7xP1%0ASWhHxNBLQjsiIiKaZE7dAQyBd1Ae9DuzPw4Dfgo8CWxS/b4zsDzwQcoo9yCzR8a4FNgSeJukT4xd%0AH3qqqhkUe1E+h62sBGD7L8AbJb0B2JXSYfs4cB1wsu3JEvlrUzrhbs/Akpiiaf8tDrFHKIOvlu+y%0AneWq7V+6bCeGkKTf97hJ227dbP+YknOA31MGjJ4paRvbv57qwZL+HjiTcl90C6VkciulUtTMSVqW%0AUv1nb8qyNGL+YO6fMYLPwpKWBo4B3sf883EZ8G7bv6sxtCbo5UD/1s1ij4jRlIR2RERENIbt/eqO%0AYQjsWm1vBrax/dcx710N7CppLrAjsBsjnNDO7JGFOgf4COWcHA4cMYM2DgPWpXSOtHrmhO3vMoMZ%0A1rYP7EM4EW1xLyWhvR4w7ZmQY6w3pr0YPesyvbK0k0mH/4iy/aSkDwLfoiwXcY2kI4Av2354YcdV%0ACcp3UUpIL0v5DH2wWvamdVIpavokLQK8npLE3hlYivnXrFuArwOn2v5NLQHWSNJ2wAmUZxIBDwKH%0A2j6x1sCaYcEBIxERQRLaEREREcNmU0pn2fELJLPHOpqS0F5L0gq2HxhYdA2R2SMLZ/vaatDDzsBh%0Akh4HjrI9aUe+Sm3kj1CS4AYusP3zvgYcMfx2kbR5L/azfWqPYqrbdcD6lHXmu1kn8o1j2ovRcysT%0AJ6EXA1av9hmlkv4xA7bPk/Qx4CjKkhH/CnxS0hXAtcDdlOoSywCrAZsBW1e/dxKUH7f97UHHPkCp%0AFDVFkjajJLHfRhkkAeVz8gBlBv+ptq+oKbxaVctAHUcp8w/lvFwAvGeS5XxGhu0/1B1DREQTaQr9%0AVhERERHREJIepayztoXtaxayz5KUNX4NrG+71yU5G62aPfILSofbRB4ARnL2iKQ1gasoa2mbsob4%0AFygJ6mfMdJS0CiVx9AHgRZSOp7son8O2rqEd0RVJ8+jtjE/bbsWgdEn7UdbKfAp4se1fzqCNjSnX%0AelFKk3aTGI8Wqj4jN1D+dhatO54YDpL2Br5ESVTDxNfxTiL7UeD9tr/ax9BqJ+l8yv3gTcBLxhtc%0AO6ZS1K221x1shPWStBbwdkoie8POy5SE/8XAqcDcCQYljwRJdwKrUs7NfcBBtk+vN6oYVZL2BU4h%0A9woRQ2GRugOIiIiImA5Jy0h6jqRlJt+7lZasto8ubAfbj42z/ygZO3vkZ8B2lHVWlwK2oJRKhPmz%0AR0ZOlcTfkZKUFmXm/8nAXZL+KOkaSZdX2z9W+53M/GT23cBObU1mS9q5+unqOiNpNUmfk/RvvYot%0Aho56/NMW36RcRxYBzqkGzUyZpJUpyx0sQik3fkbPI4w2yAyOmDbbpwF/D/wb5foy0TX5PspM7r9v%0AezK7MtVKUVBVihpMWI1xC2WG/z9QPh8/B/4JWN32TrbPGvVkdmU1yvn5JrBRktn9I2lfSU9JauUy%0ACBExejJDOyIiIhqtml3zTkpJv00p5SM7nqDMLL0CmGP7xoEHOGBjZvy90PZN3e7XRpk9MnVVEulE%0ASnnITrJsvAeEsYm0ucABtu/uc3i1qf5+5gGbjPf3U5W0v5gykv/5E7TzAuBGMuJ/JFUzPnrK9pxe%0At1kXSe+iXH9MGTTzftvnTuG4XYF/B9aojj0w623GeHINjl6QtBHlGWRlygDJhyiJ7OtH8B47laIm%0AMOb56zHK/fLN3bZp+1PdttE0km6jlBf/Tt2xtF1mH08u5yhiuLSiXFlERES0j6TVgRMo62v+7eUF%0Adlsc2Lz6OVjSRZREW9beGm1ZZ3yKqvLiu1WdtfsB27DwgSOXA1+1/auBB1qPiWbDLg6sS2b/xQTa%0AlHzuB9snVWuMvgeYBZwt6VbgQha+Xu32wDrM//s8McnsiOinKmk9UonrCSxJufeZsFKUpLH7j6Il%0Agbf2qK3WJbQps7IfrDuIGG6S1u5RUyv3qJ2IGIAktCMiIqJxJG0FnAusxNOTSncyv4N7WUoH96wx%0A728PXC9pN9tXDCjcurxX0j292K+FI/87D6W/mGCfse/9HWU97ZFVddZ+qPO7pOWoZiHZfqi2wCKi%0A7d5HmZ19OLAosDYlwT0RUSooHAl8sq/RRURETE8vlwdp5cBJ2w9KWoKyRBTAA7b/MNXjJa0DdMrZ%0A32z7iV7HGEPhFlr6NxIRC5eEdkRERDRKNVN0LuUhVcANwBeBueOVOJY0C9gFOBDYhJIEnytpdsvL%0AAB44yfudh7vJ9oP2jfzP7JEuVUnsJLIjoq9c1kD7VLVUxEeBXSmJ7YV5ijLg7dO2rx1AiBEREVP1%0A3LoDGCKHAx8BngS2Baac0AbWAn5AyWt8nDLALUZTLweQRMQQSEI7IiIimuYkYEXK7KuPAsfanrew%0AnW3fBZwg6cvAocBRwPJVO6/of7i1yMj/iIghJmkR4DnAsynVEB4E/ge4q0ryjhTb1wFvkbQ8sBUL%0AWa8WuDJlSiMiapdKUeOYzizjUSZpBeDg6tdjbF85neNtXynpaEoy+1BJx9t+uNdxRuNlaZ+IEZSE%0AdkRERDSGpO2BLSlJ1kNsf2Gqx1ZJ709L+gtwHLCFpB1sX9ifaGvz6roDiIiI6ZO0OGWt+t2Al1OW%0AzljQg5J+AnwLmDNqZTSrZPWF1U9ERDRTKkVFN/YAlqIMVjt2hm0cC7yXMvhtD+Dk3oQWw8L2fnXH%0AEBGDl4R2RERENMnu1fbq6SSzx7L9eUl7AZtX7bWqU9z25XXHMEQye2Qckr7S4yZte/8etxnRKpJ2%0AAL4MzOq8tJBdVwBeX/18XNL+tr83gBAjIiKmIpWiolvbUf7fn2v7kZk0YPtRSecA7wFeRxLaEREj%0AIQntiIiIaJLZlIfbU7tsZw7wUtpbcjymJrNHxvdOet+BmIR2xEJIejfwJWAR5icCHqKU0L4feJhS%0AWntlYBPmz9xeA7hA0rttf3WQMUcMA0lrT7LL6mP2XYspJOJs39ptXBEtlkpR0Qsvrrbf77KdSygJ%0A7c26bCciIoZEEtoRERHRJKtV2xu7bOeGajtrwr2izTJ7ZGI5PxEDIGkT4N+BRauXzqIsi3HVeGtl%0ASxKlHPnBwJuq474k6WrbvxpM1P03hUTktCUROZJuYfLvoM77t0yhPZN+soiFSqWoiUnap9dt2u52%0AoHcTrVJtb+uyndur7apdttM4PbxPWrlH7QwlScsAywMPzrQaQEQ0S27UIyIiokmWrrbdPmw8Wm2X%0A6rKdGE6ZPTKx59YdwBB5qaTxOoL+dg4lbc3CBwjkXMfngMWBJ4C9bZ850c5VkvvHwI8l7UmpWLJE%0A1c7r+xzrIN1CbwfDJBE5uno5QCsiohtfpfffbW1MaC9RbR/vsp3O8Yt32U4T3UIGDU+bpI0p1ci2%0ABjYFFhvz3hOU6khXAHNsdzuJIiJqkAe+iIiIaJJ7KSVW1wCu7aKdNca0FyMms0cmZvsPdccwRCZa%0Ab7zTyXTZAOKIISRpfcoAGwOHTZbMXpDtM6oyyZ8BtpX0fNu/60OodUkiMro1p+4AIiIWkO+2yd0H%0APIf51dlmqjMz+/4u22mqfJamSNLqwAnADmNfXmC3xYHNq5+DJV0EHGD7diJiaCShHREREU3yG0oy%0A+vXA+V2084Yx7UVEzEQ6kaJbu1A+R3cCn59hG5+nlB9frWrvc70JrXZJREbXbO9XdwwREWPkmjQ1%0At1IS2rOBC7toZ3a1/WPXETVP7pOmSNJWwLnASjz9+e1O4G5K9b9lKffSY5ek2x64XtJutq8YULgR%0A0aUktCMiIqJJLqTMZttX0mdnsh6mpHWAfSkz4i7qcXwRUZG0L2UGs2237bnik3UHEK2wOeW76Bzb%0AT8ykAduPSzobeD/w0l4GV6ckIiMiom1sJwk5NZcCWwJvk/SJmdwjSVoM2Ityn3Vpj+OrXe6TpkbS%0ARsBcYAVKMvsG4IvAXNt3j7P/LMoA0QOBTShJ8LmSZtu+aWCBR8SMqSzRFREREVG/6gHjN5S1tH8B%0AvNb2n6Zx/ErADyjrJT0CrG/7rn7EGjHqqoT2KZSE9qJ1xxPRNJJ+CfwDZe3s07toZy/ga8BNtjfu%0AVXwRERERgyZpM+AaSjL6KNtHzKCNTwBHVG28zPbPexpkDAVJP6YMjpgHHAYca3veFI5bBDgUOKp6%0A6Srbr+hboBHRM4vUHUBERERER5V8PoYyuvZFwC8k7TaVYyXtDlxHSWYb+EyS2RERUaOVqu1tXbbT%0AOX6lCfeKiIiIVpA0S9IH646jH2xfS5lVK+AwSR+TNKWlflR8lPnJ7AuSzB5NkranJLMNHGL7M1NJ%0AZgPYnmf708AhlM/hFpJ2mOSwiGiAzNCOiIiIxpH0DWAPysMJlM78C4BrgbuYvw7SLODFwBuBNTuH%0AA2fa3nOQMUeMmszQnpyk2cD+lHO0f93xxGBJegRYEnix7Ru6aGcTStWSv9heplfxRQw7SZ015T9t%0A+55x3l8UWANgomVsJD0POLvs5pf0I9aIiMlIWhLYDdgH2BZYpIXL+gAgaU3gKspa2gauB75ASVDf%0AO87+q1Ce+T9AGfguSr/AFrbbuIb2pCQtAywPPGj7kbrjGTRJX6Y8Z/3M9pZdtHMVZZmgU2y/q1fx%0ARUR/tPJLMSIiIobe3pQkdmfE7JrAAZMcI8rD8HHAv/Q1uoiIqVkPeCfl2pSE9uhZivL//sku23mq%0A2i7ZZTsRbXMQ5W/sJOAZCW1gQ+BGSinSifq/lqIkSDLjIyIGTtI2lCT2m4DlOi/T4muS7dsk7UgZ%0AtD6LUmXtZABJdwB3UwaxLwOsBqw+5nBV7+80SslsSRtTniu2ppyvxca89wRlUMAVwBzbN9YR44DN%0ApvyNnNplO3OAlwIpOR4xBJLQjoiIiMax/STwIUnnAB8GdmLipVLmUcqWfdb2TwYQYkRERMyQpN/3%0AuEnbfn6P24z2mFIp24iIQZG0PiWJ/Q5g7c7L1fYx4HvAOTWENjC2r5O0KXAisDPz//2r8/QENjz9%0AOj4IxeYZAAAgAElEQVQXOMD23f2Psn6SVgdOAMaWxF7we21xyizjzYGDJV1EOUe3DybKWqxWbbtN%0A3neqKM3qsp2IGIAktCMiIqKxbP8U2E3SipQRuJsCK1NGrj8E3E8Zifwj23+qLdCIiIiFa+0Mqy6s%0ASzkvvUo05hxHRESjSXo28DZKNbKXdV6uto8CF1GWP7jA9sODj3DwqvLiu0naCNgP2IYFZh8DndnH%0AlwNftf2rgQdaE0lbAecCK/H0e6Y7mT+LfVlKcndsQnZ74HpJu9m+YkDhDtrS1bbbcuuPVtulumwn%0AIgYgCe2IiIhoPNt/ppQju6DuWCIiIqbpl1ImiC7gViZOQi9GmZ3lat+IiIihI+lZwI6U2dg7UL7f%0AOjcFTwGLUr7r/tH2mbUE2QC2bwI+1Pld0nJUg9htP1RbYDWqkvxzgRUon5kbgC8Cc8ebnS5pFrAL%0AcCCwCSUJPlfS7Or8ts29wBrVz7VdtLPGmPYiouGS0I6IiIjGkbQEZb3Z7YF1KA/6dwCXAifYvr/G%0A8CIiIqYj2ewF2F53overdSJvqPZ97iBiioiI6BVJL6MksfegJBZh/v3AdcDXgG9QnnFjAVUSeyQT%0A2WOcBKxIWV7to8CxtuctbGfbdwEnSPoycChwFLB81U4b14f+DSUZ/Xrg/C7aecOY9iKi4ZLQjoiI%0AiEap1hO7CFiwA3tD4DWUtbV3t33pwIOLaAFJa0++15Ss3KN2Itrqh6QU9kzlvEVExFCRtBalnPje%0AwN93Xq62fwBOB75m++Yxxww0xhgOkrYHtqTcDx1i+wtTPbZKen9a0l+A44AtJO1g+8L+RFubC4FX%0AA/tK+qztaVf0kbQOsC/lPF/U4/giog+S0I6IiIjGqGZmzwWeN8FuKwDfkvRC27cNJrKIVrmFJIsi%0A+s72q+qOISIiIgbmlmrbyVL/ibIm9tdavI5x9Mfu1fbq6SSzx7L9eUl7AZtX7bUtof114BOUtbTP%0AlfRa23+a6sGSVgK+XR3/CKVqQkQ0XBLaERER0STvADagJNuuBg4Dfgo8SVkH6jBgZ0rprA8CB9cT%0AZsTQy3SQiIiIiIjeEeU59iHKs+oc20/UG1LzSPpKj5u07f173GbdZlM+S6d22c4c4KW0sOS47bsk%0AHQMcCbwI+IWkg2yfO9mxknanzF5fi3KeP1OVbI+IhktCOyIiIppk12p7M7CN7b+Oee9qYFdJc4Ed%0Agd1IQjtiJubUHUBE9IakdYGvUDpzt603moiIiACWBb4I7Czpa8Bc24/VHFOTvJPeV4tqW0J7tWp7%0AY5ft3FBtZ3XZTiPZPlrSCylr1a8JnC3pNuAC4FrgLsrs62Up5+DFwBurfTvOsn3kQAOPiBlLQjsi%0AIiKaZFPKw+3xCySzxzqaktBeS9IKth8YWHQRLWB7v7pjaDpJl/SoqVZ2HkWjLAO8iiwjEKPtvZLu%0AGef1VTv/IemICY5fdYL3IiKmah/K+tnbAotREmdvBB6WdA7wdds/qDG+Julltag23gMtXW0f6bKd%0AR6vtUl2202R7A7cBh1A+V2sCB0xyTKeawnHAv/Q1uojoKdltvOZHRETEMJL0KLAEsIXtaxayz5KU%0ABzMD69v+/QBDjIgRIGkevescE2X27KI9ai/ibyS9gDJ7p1Wfsbb+u6K3cq2OiCaS9BxKkm1v4AXV%0Ay51r1Z3AN4DTbN8w5jr2NttnDjzYGkhap9dt2v5Dr9usk6RbgTWAXW2f30U7OwHnAbfZXrtX8TWR%0ApC2BDwM7AYtMsOs84Hzgs7Z/MojYIqJ3MkM7IiIimmRJygP9owvbwfZjksbuHxHRD1lnPCKi+XKt%0AjohGsX0n8Fngs5I2A/YF9gRWAVanzCQ9RNJN9UVZn7Yln/vkN5SE9uspydeZesOY9lrN9k+B3SSt%0ASFmDfFNgZWA5yrr29wPXAz+y/afaAo2IriShHRERERERTyNpGWB54EHb3Za6Gzq2JxrVHxERzfDq%0AugOIiJiI7WuBayUdAuxAKUu+I6Uq2QuYP3P7I5JWB75l+9Zago0muZDyHbevpM/O5DNRzYTfl/IZ%0Au6jH8TWW7T9T1tC+oO5YIqL3UnI8IiIiGmNMybUX2l7oiPWp7hcRUyNpY+CdwNaU0eyLjXn7Ccpo%0A9iuAObZvHHiAETGuYS3NLWmyspcbABdTvuvXZQqzcJMAiIiIYVDNIN2Tktzesnp5bAf9z4GzgXNs%0A/27A4Q0NSfsCX6HcA7Vq0p6kWZRZ1UsDvwBeO51ZxZJWAn5Aea57hLJU2139iLVukpYA9ge2B9YB%0AFgXuAC4FTrB9f43hRUSPJaEdERERjTEmUf1/gHsm2PUTU9wP25/qVXwRbVPNBDmBMmPkby+Ps+vY%0Ah4aLgANs397P2CJickOc0O7l2sfQws7smJykLwCn2r6m7lgiImZC0nqUQaVvpyTjYP73Y77bJlAl%0AtE9hyO6BpkrSR4EjKZ+H24CDbJ87heN2B44D1qqO/bjtI/sZa10krU95Nn3uQnZ5ENjd9qWDiyoi%0A+ikJ7YiIiGiMPnRw08aH24hekLQVcC6wEk9PYt8J3E0Zzb8ssBowa8z7Bv4E7Gb7isFEO5wkPQd4%0AB7C37U3qjifaZ8gT2r00VP/+6I0x942/Bk4Fvm77j/VGFRExM5K2oczafjNl3d98t02g7QltAEnf%0AAPZgfh/JbZRS2tcCdzH/eW0W8GLgjcCancOBM23vOciYB6Wamf0LSlWfiTxAqex3W/+jioh+S0I7%0AIiIiGiMd3BGDIWkj4EpgBUpnxw3AF4G5tu8eZ/9ZwC7AgUAnMfsAMDtl/59O0lLA7pQOydcAi0AG%0A10R/DHFC+5Ret2l7v163Gc025r7RY7aXA3MopXofqSWwiIguVPeSu1EGRG5fdzxNNSIJ7WcBxwCH%0AUJ7ZppLI6ex3PPAvtp/oX4T1kbQ/8GXKv/Vq4DDgp8CTlOfVw4Cdq/e/YPvgmkKNiB5KQjsiIiIa%0AoxqV3lO2L+91mxHDTtKPKWv2zaM87B9re9IBJZIWAQ4Fjqpeusr2K/oW6BCR9GpKEnt3ykwJmD/z%0A/WHby9cSWLTasCa0I3pB0msoVTDeRJnNCPM7+x+lVCE5Dfi+0/kVEUNC0uuBDwPYfk3N4TTWKCS0%0AOyRtSflM7EQ1WHYh5gHnA5+1/ZNBxFYXSedTZqTfBLzE9l/H2WcusCNwq+11BxthRPRDEtoRERER%0AESNE0vaUUnUGDrb9hRm08c+UtdkM7GT7wt5GORwkbUBJYr+Dp5f3g7Jm23eAs4Hv2n5s8BFG2yWh%0AHQGSlgR2BfYGtgM6a852OrzuBL4OnGb7l4OPMCJi6kYpUduNUTxPklYEZgObAitTBnM9BNwPXA/8%0AyPaf6otwcCTdCqwBHGD7pIXssyXwY8r9wEq2HxhgiBHRB0loR0RERESMEElfBvYHfmZ7yy7auQrY%0AHDjF9rt6FV/TSfo74G2UxMnmnZerrYHvAl8CvtfWEn/RHEloRzydpFWBvSgDjTYb81an8+t6Skny%0Ab9i+Z8DhRURMahQTtTOR8zTaJD0KLAFsYfuaheyzJKVii4H1bf9+gCFGRB9MVKIiIiIiIiLaZzbl%0Aof7ULtuZQ0nktr7kuKTFJO0u6dvA7cDngZdS/v1PAReN2X2O7QuSzI6IGDzb99g+3vbmwAuAzwB/%0ApFyvRZnV9jngNknfkfRWSUvUF3FERMT4JC0h6b2Szpd0g6RfSfovSR+tBtmOsiWr7aML22GBCllL%0ALmy/iBgeSWhHRERERIyW1artjV22c0O1ndVlO40laUtJX6KUqz2Lsm7d4pSkyNXAPwNr2H5jfVFG%0ADB9Jn6t+Vl3I+4tKWlvS2pO08zxJ10r6eX8ijWFm+2bbH7G9DvAayky+hyjX8GcB2wPfAO6SdIKk%0AreqLNiIiYj5J6wO/Av4d2IEySGtDyvfZ/wZ+K+nV9UUYETF4z5p8l4iIiIiIaJGlq+0jXbbTGQ2/%0AVJftNI6kj1FKiq/Xeana/p6yDuvXbP+mjtgiFvAnSrWFYVtL7CBKzCcB45V93pAy6GYeE/dbLAW8%0AiOH798eA2b4MuEzS+3jmetsrAO+mLMeRfrKIiD6abLDaNKzco3Yap6ocMhd43gS7rQB8S9ILbd82%0AmMgiIuqVG/WIiIiIiNFyL7BG9XNtF+2sMaa9tvkUJUEm4H7gTEoS+ye1RhWxANt3AO+sO44+0uS7%0ARExdVX70DOCMag36M4CNmF+SPCIi+usWMhBtMu8ANqCcp6uBw4CfAk8Cm1S/7wwsD3wQOLieMBvh%0AvZLGGxw57f1sf6pHMUVEnyShHRERERExWn5DSUa/Hji/i3beMKa9tnoI+DRwmu2pdJRERESDVbPe%0AdqbM0H496ReLiKhDBhBNbNdqezOwje2/jnnvamBXSXOBHYHdGO2E9oGTvN8ZPDHZflAGNUdEg+XG%0APSIiIiJitFwIvBrYV/9/e3ceLVtZ3on/+3BRQCYbUVBR9GcIv0YNoHYkoiGDaBCHSEw7S/zRtolp%0Aux0SxzhGpdWsxrhaExzijIlDMCjyizHinFYjghiMK60dEZBBmgCCA+Y+/cfep++5eOdT51TVqc9n%0ArbP2PVXvfnw41r2nan/3+75Vr+nui3e2QFUdmuTkDBcIzplwf7Pg+iT7jl+vSXJqVX08w3LjZ3b3%0Ajds6GZKkqr414ZLd3XebcE1YCFX1ixlC7EdlmNGWbApU/iXJ+5O8YwqtASwa/9Zu35EZPme97mZh%0A9nKvyhBo36mq9u/ua9esu9kxyRsjrBoAc0CgDQAAi+U9SV6aYS/tM6vqgd19zY6eXFUHJPnQeP4N%0ASd69Gk1O2UFJTsoQfjwww+emB49fN1bVmRl+jn/T3Run1iWz7i4TrudCG+yEqjo8w7/jj0+ytGfr%0A0sXvnyT5WIZg5axtBAYATFB3P3naPcyBpf3Bz9/GmOXP3SbJogXavzztBoC1J9AGAIAF0t2XV9Wp%0ASV6R5Kgk51fVM7r7zO2dW1UnJTktyZ0yhGuv7u7LV7XhKRj3WD0jyRlVdXCGQOQJSe6ZZO8M4cjj%0Ak1xZVe/NEG7DzX06Kw+h757hIqWlOWEHVNWBSR6b4d/tey89vGzIBRlC7DNsJQFM0gRXZtlnQnWY%0AX3tmeA+51VWhuvuHVbV8/ELp7k9Nuwdg7VW3m7wBAGDRjEHso7MpcLskydlJzktyeYbZ1/skOTjJ%0A0UlOTHLI0ulJ3tfdj1nLnqetqo5K8ltJHpPkduPDSz+/Gv/829395rXvjvWkqo7OsI/fQ5YeSvL9%0A7t5v62fNj6ramOHvyz27+6ItPH/3JBdmWGZ9wzbq7NA41rdxX+xHZAixH5RNkzeWrvR/N8NNSu/o%0A7q+tfYfAIlj2u22lN6Et1fC7bUFt733Szo4DWC8E2gAAsICqavckpyZ5VjaFsds9bRz3uiTP6+6b%0AVq/D2VVVG5L8WpInJXl4kj3Gp5Z+hl9L8oEkH3RxiZ1RVfdI8rIkv770UJIfJHljhhURvjet3iZJ%0AoM0kVNVx2bQv9r5LD4/HHyT5qyTvTPIx20MAq62q/jkT3h6ku+86yXrzoqr2TrJfkuu6+4Zp97PW%0ABNoAWybQBgCABVZVxyR5bpKHJdltG0M3Jvlwktd099+tRW/zoKr2zzDT/UlJ7jc+vPxD1jeSfKC7%0AX7zWvTE/xr1+X5rkNzMEcpXkR0nelORV3X3F9LqbPIE2k7CF2ZCd5LMZQuz3dff10+oNgB033tD3%0AW0kekOTIJLdY9vRNGbaL+EyGlTYuXPMG19iy329/kmRb22O8dAfHpbtfPqn+AKZFoA0AAKSqbp3k%0A2AwXkQ7MMNvt+iRXZ7iI9LnuvmZ6Hc6+qrpbkpMz7K+9fEaNsI0tGl8zL8mw5+9uGYK5m5K8Nckr%0Au/vSKba3anbgQu3tkjxtHPOybZT6v+P8HVs84+soSb6ZIcR+V3f/8/Q6AmBnVNUdkpyeTVusJFte%0Asn15gHFOkqeu1/dIyWbvkybG+yRgPRBoAwAATFhVPSBDuP2oJPu6iMRyVXVokhdlmNm/IcPF259k%0ACOX+sLu/PcX2Vt2EL9TaZ3RBVdWfJnlnd39+2r0AsHOq6v5JzkxyQDYPsb+b5IokNyTZJ8lBSQ5e%0A9nwnuSbJI7v7M2vT7dpadsPWpHifBKwLAm0AAFhAVbVHklOSnJDk0Ayh2mVJzk1yendfPcX21o2q%0A2jPJr3f3n0+7F6avqu6Y5A+SPDnDcpqV5F+TnJHkZd39rSm2t2ZcqAVgPaqqE5K8cvz2j7r7jJ04%0A9/FJnj1++5zu/vik+5sVVXVEhi0i9s/wXuirSd6Q5KwtbbNSVQcneUSS30nyc+PD1yY5dj3uHV1V%0Ax026Znd/atI1AdaaQBsAABZMVR2WYbm+u25lyHVJTuruc9euK1i/quqgJC9I8h+T3DLDxduNSd6f%0A5KXd/Y0ptrfmXKgFYL2pqkry9SSHJflEdx+/C+d/LMmvJrmwu4+cfJezoao+n+SYDO+FXpjktd29%0A3Zvdqmq3JM/JppsGvtDd91u1RgGYKQJtAABYIOPM7POTHL6dodcmuWd3X7L6Xc23qrpfkt9M8jMZ%0ALsz9ryR/5YYAqurAJM/LMKNoz4zLY2dYYvMl3f0PU2wPAJiQqvrVJH+TYeWVo3bld/w4c/mCJLsl%0A+dXu/uREm5wB4yz2szO8H3pmd79+F2r8lySnjTUe1t0fnWyXAMyi3abdAAAAsKaekCHM7iRfTHJ8%0Akn2T7JXkvknOGsftl03LHi6Uqtqjql41fj14G+M2VNWfJflMkv+c5CFJHprk6Uk+XlV/Od5AwAKq%0Aqlcl+VaSZ2b4+1VJPpLk3t39qEUOs6vq9VV1n2n3AQAT9Bvj8W929Xf8uHz2X9+s3npz0nj80q6E%0A2UnS3X+c5Es3qwfAOmeGNgAALJCq+nCSE5NclCFY+9EWxpyVIZi9uLvvsrYdTt+4HPK5GUL/+3b3%0A329l3B8ledY2SnWS93T3kybfJbNu3Ce6MwTZVyV5TTZdfN0l3f3pCbQ2dct+Nt9I8s4Mf0++M92u%0AAGDXVdXfJzk6yX/q7j9ZQZ3fTvLGJF/u7n83qf5mRVVdlOHm2qd39xtXUOdpSf57kn/s7iMm1R8A%0As0ugDQAAC6SqLk5yxyRP7e63bGXMMUk+nyFwOqC7r13DFqeuql6S5CVJvt7dd9/KmMMy3BSwtOrV%0AXyR5c5LLkvy7JK9IcucMP8P7dPdXVrtvZsuy0HZSurt3n2C9qRl/Nsmmn08n+VSSdyT5YHffMJXG%0AAGAXVdVVSQ5Icnx3f2IFdX4lyceTXN3dt51Uf7Oiqq5Ocuskv9Tdn1lBnfsn+XSSf+nuAybVHwCz%0Ay5LjAACwWA4cj+dvY8zy526zir3MqvtlCNg+vI0xpyTZMP75Ld39uO4+t7u/0d3vTnJckuvH5x+/%0Aeq0y42rCX+vFA5O8Pcn3M/x37Zbkl5K8LcnlVfXOqjq+qtbTfzMA69v+4/F/r7DO0vn7rbDOrLrV%0AeFzpzWs3jse9VlgHgDmxLu7uBgAAdtieGcLaG7c2oLt/uCxH2nMtmpoxh4zHL2xjzAnjcWOSl978%0Aye7+dlW9NckzkvzCRLtjXjx52g3MqnHm2ifG5UJ/PckTkxyf4RrF3hluAnl8ku9W1XuSvKu7vzat%0AfgFgB1yX5N9kmH28EkvnX7/NUfPrqgyrRd0xyXkrqHPHZfUAWAACbQAAgM3dbjxesqUnq2r/JPfI%0AcGPA33f3d7dS5xMZAu2fmXiHzLzufse0e5h13f3DJH+e5M+r6nZJHpfkCUnuNQ65Q5LfS/J7VXVB%0AhiXJ39vdV06jXwDYhiszBNpHJPnkCur822X11qN/yhBGPzjbXg1pe35tWT0AFoAlxwEAADa3tGTk%0Aj7fy/M9n0/LP/2MbdS4dj+t1yUiYmO6+srtf1933SXL3JK9O8p1sWm79yCT/LcklVfWRqvr3VbXH%0A9DoGgM18McPvq4evsM4jMtw0+aUVdzSbPprh53RyVd15VwpU1aFJTs7wczpngr0BMMPM0AYAgMX0%0AtKrakZkf2x3X3S+fUE+z4voMyz3ePskFW3j+55f9eVt7kbuBGHZBd389yfOTPL+qfinDkuS/keHm%0AkN0zLPl/QpLrqup9GZYk/+yU2gWAZAhWn5Tk+Kr6xe7+9M4WqKpfTPKgrO+g9j0Ztuu5VZIzq+qB%0A3X3Njp5cVQck+dB4/g1J3r0aTQIwe6q7p90DAACwRqpqY4aLZBPT3RsmWW/aquoLSe6T5NXd/YIt%0APH9ukuMy/Bz/3+7e4lKHVfWQJB9Jcnl332EVW4Z1r6r2zE/vt71kY3e7YR+Aqamq3ZP8Y5L/J8Ny%0A4cd19zd24vyfTfLpJLdN8s9JDu/un6xCq1NXVS9I8ooM76UvSfKM7j5zB847KclpSe40nvuS7n7F%0AavYKwOwQaAMAwAIZA+1J6nUYaL86ye8n+Zck9+juy5Y993NJvjJ++83u/tlt1HlRkpcl+Xx3338V%0AW2YG7eoymtvS3RdPuuY8qqq7Z9h7+4gMy5auu3+HAJg/VfWIJH85fntjkhcneXN3f38b5+yT5D8k%0AeXmSfTIEtb/R3R9a5Xanqqrem+TR2XSj7SVJzk5yXpLLM8y+3ifJwUmOTnJikkOWTk/yvu5+zFr2%0ADMB0CbQBAGCBVNVxk67Z3Z+adM1pqqqfSXJRkg0ZLq791yT/M8m/TfLCDDNnOsnzuvu126jz2SS/%0AkOQN3f2fV7tvZssqrIbQizwLedwv++EZZmg/OJtmaAu0AZgZVfX8JK/MpvcANyT5TIag9orx+72T%0AHJTkXkkeMH5f4/gXL8Ks43FG+6lJnpXxd/mOnDaOe12G9+E3rV6HAMwagTYAAMDNVNULk/xhtnxx%0ArZL8U5KjuvsHWzn/buOYTvLvu/uDq9Urs8lqCJMx7if6xCSPyrCHdrLpov+/JHl/knd09+en0B4A%0A/JSqemKSN2YIqpNth7VLv9NuTPKfuvvtq9jazKmqY5I8N8nDkuy2jaEbk3w4yWu6++/WojcAZotA%0AGwAAYAuq6veTvDTJXjd76qsZloL85jbOPT3JU5L8KMntuvv61eqT2VRVb5t0ze5+8qRrzqKqOjxD%0AiP34JEtLty9d8P9Jko8leUeSs7r7R2vfIQBsW1XdPsPs4ydlWN1na76X5O1JXrd8m5tFU1W3TnJs%0AkiOTHJhk3yTXJ7k6yQVJPtfd10yvQwCmTaANAACwFVV1QJIHJTk0yY8z7J/9qd7OB6mqekqSWya5%0Asrvfv+qNwpyrqgOTPDZDkH3vpYeXDbkgQ4h9RndfucbtAcAuq6oj8tNB7feSXNDdF02zNwCYFwJt%0AAAAAYM2N+2I/IkOI/aBsvi92knw3yRkZlhT/2tp3CACshvE9wClJTshw4+iGJJclOTfJ6d199RTb%0AA2AGCbQBAADWWFUdluSvM+yLfLdp9wNrqaqOy6Z9sfddeng8/iDJXyV5Z5KPdfek9yIHAKZofB98%0ATpK7bmXIdUlO6u5z164rAGadQBsAAGCNVdXdk1yYIdDeMO1+YC1V1cYknU0hdif5bIYQ+332nAeA%0A9WmcmX1+ksO3M/TaJPfs7ktWvysA5sFu024AAAAAWDiV5JtJXpLkbt19XHe/VZgNAOvaEzKE2Z3k%0Ai0mOz7Bay15J7pvkrHHcfkmePY0GAZhNZmgDAACsMTO017+q+taES66b5emr6k+TvLO7Pz/tXgCA%0AtVNVH05yYpKLkty7u3+0hTFnJXlokou7+y5r2yEAs0qgDQAAsMYE2uvfFpbVXimvFQBgrlXVxUnu%0AmOSp3f2WrYw5JsnnM7yPOqC7r13DFgGYUbtPuwEAAABYx36Q5EsZLsoCACyyA8fj+dsYs/y522TY%0ATxuABSfQBgAAgNWzZ5K7JTkjybu6+2tT7gcAYFr2zHCT341bG9DdP6yq5eMBILtNuwEAAABYh56Y%0A5GNJNmZYWvP3klxQVedV1TOr6uCpdgcAAABzQqANAAAAE9bd7+nuE5IckjHMzrCf9lFJ/ijJd6rq%0A/6+qx1fVXlNsFQAAAGZaddvGCwAAYC1V1d2TXJiku3vDtPthbYz/v5+c5LEZZm0nw7KbNyT5yyTv%0ATvK37YM6ALAOVdXGDO99/iTJldsY+tIdHJfufvmk+gNgdgm0AQAA1phAe7HVsDHkryR5UpJHJtkn%0Aw0XbJPlukvckeXd3XzidDgEAJm9ZoD0x3ksDLAaBNgAAwBoTaLNkXG78NzLsuf0rSTZkuND7w+7e%0Ae5q9AQBM0hhoT5L30gALYvdpNwAAAACLqrt/kOTdVfX+JP8xyauT7Jlhv20AgPXkl6fdAADzSaAN%0AAAAAU1JV988wO/s3k+yfTUH2NveLBACYN939qWn3AMB8EmgDAAAsU1XPSnJar+7+TFcmedkq1meG%0AVdXPZgixH5/k0KWHk/wgyYeSvCvJx6bTHQAAAMwWe2gDAAAsM+7t94Ukp3T3RdPuh/Whqg5M8pgM%0AQfZ9lh7OsF/2JzOE2B/o7u9PpUEAAACYUQJtAACAZcZAu5PclOSVSU7t7p9MtyvmUVXtkeThGULs%0AB2dYJW1pSfGvZwix393dl0ynQwAAAJh9Am0AAIBlquqFSf4gyR4Zgu2vJfn/uvvLU22MuVJVb07y%0AqCT7ZfN9sf88ybu8ngAAAGDHCLQBAABupqoOT/KWJMdmCLU3JjktyYu7+4fT7I35MM70T4Z9sc9K%0A8s4kf93dG7d+FgAAAHBzAm0AAICtqKrfTfKqJPtmCLb/Z5KndPenp9oYM2/Z0vWT0t29+wTrAQAA%0AwFwQaAMAAGxDVR2S5E+TPGR8aGOSNyV5Tnd/f2qNMdOWzdCelO7uDROuCQAAADNPoA0AALADqupx%0ASV6X5MAMM28vTfLxHTi1u/uU1eyN2VNVb5t0ze5+8qRrAgAAwKwTaAMAAOygqrpNkg8kOS47sZy0%0AmbUAAAAAu8b+WwAAADugqm6R5JlJ7pchzK4dPNVdxAAAAAC7SKANAACwHVX1C0nemuTwDEH2D7pq%0A6WsAABGtSURBVJK8KMkHp9kXi62qDkvy1xmWtb/btPsBAACA1SDQBgAA2IqqulWSU5P8boYgu5J8%0AMslTuvubU2wNkuSWSe4SqwAAAACwjgm0AQAAtqCqjk9yepJDMwTZ1yV5Tne/aaqNAQAAACwQgTYA%0AAMAyVXXrJKcledLSQ0nOTvLb3X3p1BoDAAAAWEACbQAAgM19PcntMgTZ30vyjO4+Y7otAQAAACwm%0AgTYAAMDmDhqPf5Hk6d39vWk2AwAAALDIBNoAAACbuyzD8uIfmXYjAAAAAItOoA0AALC5I7r7umk3%0AAQAAAIBAGwAAYDPdfV1V7ZHk8PGha7v72zt6flUdmmT/8duvd/dNk+4RAAAAYFHsNu0GAAAAZtCL%0AknwlyZeS3Gknz73TeN5Xkjx3wn0BAAAALBSBNgAAwDJVtX+SZ47fntrdn92Z88fxr0pSSZ5TVftM%0AuEUAAACAhSHQBgAA2Nyjk+yV5Ookr93FGq9NclWSvcd6AAAAAOwCgTYAAMDmjk/SSc7s7ht2pUB3%0A35jkgxlmaT9ogr0BAAAALBSBNgAAwOaOHo8fX2GdT4zHe62wDgAAAMDC2n3aDQAAAMyY247HS1ZY%0A59LxeLsV1mEOVdWzkpzW3b2K/zNXJnnZKtYHAACAqavV/WwNAAAwX6rqh0lukeTnu/vLK6hz7yRf%0ASvKj7t5rUv0xH6pqY5IvJDmluy+adj8AAAAwryw5DgAAsLnvjceDVlhnaWb21Susw/z6+STnVdWL%0AqsoKaQAAALALBNoAAACbu3g8HrvCOkvnf2eFdZhPL0ry4yS3TPLSJF8eZ+0DAAAAO0GgDQAAsLlz%0Ak1SSx1bVLXalwHje45L0WI8F092vTHJUks9leD3dI8n/qKrXVNWeU20OAAAA5ohAGwAAYHMfHI+H%0AZphluytemOQuN6vHgunub3T3A5I8Pcn3k2xI8uwkF1TVL061OQAAAJgTAm0AAIBluvu8JGdlmFX7%0Awqr6g6qqHTm3Bi9I8uIMs7PP7u4vr163zIPufkOSuyf5aIbX1WFJPlFVb6yqfabaHAAAAMy46u5p%0A9wAAADBTquqQJF9IcvsMwfQFSV6fIaC+agvjb5vkxAwzcY/KEFpenuS+3W0Pbf6vqnpcktclOTDD%0Aa+vSJB/fgVO7u09Zzd4AAABgFgm0AQAAtqCqjk5ydpKDMwSPSy5LckWSG5LsneSgJHdYfur4/EPN%0AzmZLquo2ST6Q5Lhs/trapu7esGpNAQAAwIwSaAMAAGzFOPP6TUkeniGoTrYcQC5fkvysJE/t7itW%0AuT3mUFXdIslLkvx+kt2z+WtnW1qgDQAAwCISaAMAAGxHVR2R5MkZZtQemeQWy56+KcOS5J9K8vbu%0A/oe175B5UFW/kOStSQ7PEGT/IMmLknxwR87v7m+vXncAAAAwmwTaAAAAO6mq9k2yb5Lru/v6affD%0AbKuqWyU5NcnvZgiyK8knkzylu785xdYAAABg5gm0AQAAYJVU1fFJTk9yaIYg+7okz+nuN021MQAA%0AAJgTu0+7AQAAAFhvqurWSU5L8qSlh5KcneS3u/vSqTUGAAAAc8YMbQAAAJiwqvpukttlCLK/l+QZ%0A3X3GdLsCAACA+SPQBgAAWKaq/mzCJbu7T5lwTWZcVW0c//gXSZ7e3d+bZj8AAAAwrwTaAAAAy4xB%0A5EQ/KHX3hknWY/ZV1SUZlhf/yLR7AQAAgHkm0AYAAFhm2czaSWmB9uKpqv26+7pp9wEAAADzbvdp%0ANwAAADBj7jrtBph/3X1dVe2R5PDxoWu7+9s7en5VHZpk//Hbr3f3TZPuEQAAAOaBQBsAAGCZnQkd%0AYTtelOT5SX6S5FeT7Mxr605J/jbD5/aXJHnFxLsDAACAOWDJcQAAAJiwqto/yWVJ9kzyh9390l2o%0A8ZIMYfb3k9yhu78/0SYBAABgDuw27QYAAADWo6o6uar+tap+Mu1emIpHJ9krydVJXruLNV6b5Kok%0Ae4/1AAAAYOEItAEAAFZPjV8snuOTdJIzu/uGXSnQ3Tcm+WCG19CDJtgbAAAAzA2BNgAAAEze0ePx%0A4yus84nxeK8V1gEAAIC5JNAGAACAybvteLxkhXUuHY+3W2EdAAAAmEsCbQAAAJi8Pcbjj1dYZ+n8%0AW66wDgAAAMwlgTYAAABM3vfG40ErrLM0M/vqFdYBAACAuSTQBgAAgMm7eDweu8I6S+d/Z4V1AAAA%0AYC4JtAEAAGDyzk1SSR5bVbfYlQLjeY9L0mM9AAAAWDgCbQAAAJi8D47HQ5O8aBdrvDDJXW5WDwAA%0AABbK7tNuAAAAYJZU1Z0nVOrACdVhDnX3eVV1VpKHJ3lhVf04ySu7u7d3blVVkucneXGG2dlnd/eX%0AV7VhAAAAmFG1A5+lAQAAFkZVbcwQIk6kXJLu7g0TqsccqapDknwhye0zvKYuSPL6DAH1VVsYf9sk%0AJyZ5epKjMrx+Lk9y3+62hzYAAAALSaANAACwzBhoT5JAe4FV1dFJzk5ycDa/UeKyJFckuSHJ3kkO%0ASnKH5aeOzz/U7GwAAAAWmUAbAABgmap626RrdveTJ12T+THOvH5ThuXHa3x4Sx/Ga9mfz0ry1O6+%0AYpXbAwAAgJkm0AYAAIA1UFVHJHlykuOSHJnkFsuevinDkuSfSvL27v6Hte8QAAAAZo9AGwAAAKag%0AqvZNsm+S67v7+mn3AwAAALNIoA0AAAAAAADATNpt2g0AAADMm6rau6puX1V7T7sXAAAAgPXMDG0A%0AAIDtqKp7JPmtJA/I1vc+/kySd3T3hWveIAAAAMA6JdAGAADYiqq6Q5LTkzxk+cNbGLr8g9U5SZ7a%0A3ZeuZm/Mtqr6swmX7O4+ZcI1AQAAYOYJtAEAALagqu6f5MwkB2TzEPu7Sa5IckOSfZIclOTgZc93%0AkmuSPLK7P7M23TJrqmpjNr/RYcW6e8Mk6wEAAMA8EGgDAADcTFUdkeSzSfbPEGZ/NckbkpzV3Vds%0AYfzBSR6R5HeS/Nz48LVJju3ui9akaWbKGGhPUgu0AQAAWEQCbQAAgJupqs8nOSbJxiQvTPLa7t5u%0AQFlVuyV5TpJXjg99obvvt2qNMrOq6tBJ1+zub0+6JgAAAMw6gTYAAMAyVXVCkrMzLBf9zO5+/S7U%0A+C9JThtrPKy7PzrZLgEAAAAWw27TbgAAAGDGnDQev7QrYXaSdPcfJ/nSzeoBAAAAsJME2gAAAJs7%0ANsPM6neusM47Muy/bclxdllVnVxV/1pVP5l2LwAAADANu0+7AQAAgBlz0Hi8cIV1vjoeD15hHahp%0ANwAAAADTYoY2AADA5m41Hm9YYZ0bx+NeK6wDAAAAsLAE2gAAAJu7ajzecYV1ls6/apujAAAAANgq%0AgTYAAMDm/mk8PniFdX7tZvUAAAAA2EkCbQAAgM19NMOexSdX1Z13pUBVHZrk5CSd5JwJ9gYAAACw%0AUATaAAAAm3tPhv2zb5XkzKr6NztzclUdkORD4/k3Jnn3xDsEAAAAWBACbQAAgGW6+/Ikp2aYpX1U%0AkvOr6pE7cm5VnZTkK0mOzDA7+9VjPQAAAAB2QXX3tHsAAACYOVX13iSPzhBMJ8klSc5Ocl6SyzPM%0A4t4nycFJjk5yYpJDlk5P8r7ufsxa9sz6U1UnJ3lbku7uDdPuBwAAANba7tNuAAAAYEY9MUOI/awM%0AAfUhSZ66nXMqQwB+WpLnrWp3zLRd3X99Cw6cUB0AAACYS2ZoAwAAbENVHZPkuUkelm1v27QxyYeT%0AvKa7/24temN2VdXGbJrdv+JyMUMbAACABSXQBgAA2AFVdeskx2bYH/vAJPsmuT7J1UkuSPK57r5m%0Aeh0yS8ZAe5IE2gAAACwkgTYAAABMWFW9bdI1u/vJk64JAAAAs06gDQAAsAVVtUeSU5KckOTQJBuS%0AXJbk3CSnd/fVU2wPAAAAYCEItAEAAG6mqg5Lck6Su25lyHVJTuruc9euKwAAAIDFI9AGAABYZpyZ%0AfX6Sw7cz9Nok9+zuS1a/KwAAAIDFtNu0GwAAAJgxT8gQZneSLyY5Psm+SfZKct8kZ43j9kvy7Gk0%0AyPpQVXtX1e2rau9p9wIAAACzygxtAACAZarqw0lOTHJRknt394+2MOasJA9NcnF332VtO2ReVdU9%0AkvxWkgckOTLJLZY9fVOSC5J8Jsk7uvvCNW8QAAAAZpBAGwAAYJmqujjJHZM8tbvfspUxxyT5fIZZ%0A3Ad097Vr2CJzpqrukOT0JA9Z/vAWhi7/gH5OhtfgpavZGwAAAMw6gTYAAMAyVXVjkj2S3Le7/34r%0AY/ZMcmOGAPKw7v7WGrbIHKmq+yc5M8kB2TzE/m6SK5LckGSfJAclOXjZ853kmiSP7O7PrE23AAAA%0AMHt2n3YDAAAAM2bPDGHijVsb0N0/rKrl4+GnVNURGfZc3z9DmP3VJG9IclZ3X7GF8QcneUSS30ny%0AcxlC8LOq6tjuvmjNGgcAAIAZstu0GwAAAIB16i1Jbp3hBonnJ7lXd795S2F2knT35d19epJ7JXnB%0AeN5+Yx0AAABYSAJtAAAAmLCqOiHJMRlC6Wd196u7e+OOnNvdG7v7vyZ5VoaZ3fetqods5zQAAABY%0Alyw5DgAAsGVPq6orJzGuu18+oZ6YHyeNxy919+t3pUB3/3FVPS7JfcZ6H51UcwAAADAvqrun3QMA%0AAMDMqKqNGWbVTkx3b5hkPWZfVV2U5PAkT+/uN66gztOS/Pck/9jdR0yqPwAAAJgXZmgDAAD8tJpg%0ALXcRL6aDxuOFK6zz1fF48ArrAAAAwFwSaAMAAGzul6fdAOvCrcbjDSusc+N43GuFdQAAAGAuCbQB%0AAACW6e5PTbsH1oWrktxx/DpvBXXuuKweAAAALJzdpt0AAAAArEP/NB4fvMI6v3azegAAALBQBNoA%0AAAAweR/NsBf7yVV1510pUFWHJjk5wz7s50ywNwAAAJgb1d3T7gEAAADWlao6OMOs6lslOT/JA7v7%0Amp04/4Akf5vkyAz7cB/W3ZevRq8AAAAwy8zQBgAAgAkbw+dTM8zSPirJ+VX1yB05t6pOSvKVDGF2%0AJ3m1MBsAAIBFZYY2AAAArJKqem+SR2cIppPkkiRnJzkvyeUZZl/vk+TgJEcnOTHJIUunJ3lfdz9m%0ALXsGAACAWSLQBgAAgFVSVbtnmKn9rAwB9Y58CF8a97okz+vum1avQwAAAJhtAm0AAABYZVV1TJLn%0AJnlYtr3918YkH07ymu7+u7XoDQAAAGaZQBsAAADWSFXdOsmxGfbHPjDJvkmuT3J1kguSfK67r5le%0AhwAAADBbBNoAAAAAAAAAzKTdp90AAAAArFdVtUeSU5KckOTQJBuSXJbk3CSnd/fVU2wPAAAAZp4Z%0A2gAAALAKquqwJOckuetWhlyX5KTuPnftugIAAID5ItAGAACACRtnZp+f5PDtDL02yT27+5LV7woA%0AAADmz27TbgAAAADWoSdkCLM7yReTHJ9k3yR7JblvkrPGcfslefY0GgQAAIB5YIY2AAAATFhVfTjJ%0AiUkuSnLv7v7RFsacleShSS7u7rusbYcAAAAwH8zQBgAAgMk7MsPs7NdtKcwevWo83qmq9l+btgAA%0AAGC+CLQBAABg8g4cj+dvY8zy526zir0AAADA3BJoAwAAwOTtOR5v3NqA7v7hFsYDAAAAywi0AQAA%0AAAAAAJhJAm0AAAAAAAAAZtLu024AAAAA1rGnVdWVkxjX3S+fUE8AAAAwN6q7p90DAAAArCtVtTHJ%0ARD9wd/eGSdYDAACAeWCGNgAAAKyOmmAtd6MDAACwkATaAAAAMHm/PO0GAAAAYD2w5DgAAAAAAAAA%0AM2m3aTcAAAAAAAAAAFsi0AYAAAAAAABgJgm0AQAAAAAAAJhJAm0AAAAAAAAAZpJAGwAAAAAAAICZ%0AJNAGAAAAAAAAYCYJtAEAAAAAAACYSQJtAAAAAAAAAGaSQBsAAAAAAACAmSTQBgAAAAAAAGAmCbQB%0AAAAAAAAAmEkCbQAAAAAAAABmkkAbAAAAAAAAgJkk0AYAAAAAAABgJgm0AQAAAAAAAJhJAm0AAAAA%0AAAAAZpJAGwAAAAAAAICZJNAGAAAAAAAAYCb9H7XqK5Z7xhD3AAAAAElFTkSuQmCC">
            <a:extLst>
              <a:ext uri="{FF2B5EF4-FFF2-40B4-BE49-F238E27FC236}">
                <a16:creationId xmlns:a16="http://schemas.microsoft.com/office/drawing/2014/main" id="{08FB7F6E-7B67-454F-8BE1-0881D435A9F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Рисунок 8">
            <a:extLst>
              <a:ext uri="{FF2B5EF4-FFF2-40B4-BE49-F238E27FC236}">
                <a16:creationId xmlns:a16="http://schemas.microsoft.com/office/drawing/2014/main" id="{B346BF03-1E75-4A38-A052-6E3375BD7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088" y="55435"/>
            <a:ext cx="7621187" cy="6186548"/>
          </a:xfrm>
          <a:prstGeom prst="rect">
            <a:avLst/>
          </a:prstGeom>
        </p:spPr>
      </p:pic>
      <p:cxnSp>
        <p:nvCxnSpPr>
          <p:cNvPr id="12" name="Прямая соединительная линия 11">
            <a:extLst>
              <a:ext uri="{FF2B5EF4-FFF2-40B4-BE49-F238E27FC236}">
                <a16:creationId xmlns:a16="http://schemas.microsoft.com/office/drawing/2014/main" id="{3B06B169-0628-409D-AB8E-7782D366AA32}"/>
              </a:ext>
            </a:extLst>
          </p:cNvPr>
          <p:cNvCxnSpPr/>
          <p:nvPr/>
        </p:nvCxnSpPr>
        <p:spPr>
          <a:xfrm flipH="1">
            <a:off x="139566" y="1390851"/>
            <a:ext cx="352284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235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a:extLst>
              <a:ext uri="{FF2B5EF4-FFF2-40B4-BE49-F238E27FC236}">
                <a16:creationId xmlns:a16="http://schemas.microsoft.com/office/drawing/2014/main" id="{15B124C4-38AF-46D8-8813-CBE025F5EA66}"/>
              </a:ext>
            </a:extLst>
          </p:cNvPr>
          <p:cNvSpPr>
            <a:spLocks noGrp="1"/>
          </p:cNvSpPr>
          <p:nvPr>
            <p:ph idx="4294967295"/>
          </p:nvPr>
        </p:nvSpPr>
        <p:spPr>
          <a:xfrm>
            <a:off x="571901" y="633480"/>
            <a:ext cx="11048198" cy="5175367"/>
          </a:xfrm>
        </p:spPr>
        <p:txBody>
          <a:bodyPr>
            <a:normAutofit/>
          </a:bodyPr>
          <a:lstStyle/>
          <a:p>
            <a:pPr>
              <a:buFont typeface="Wingdings" panose="05000000000000000000" pitchFamily="2" charset="2"/>
              <a:buChar char="§"/>
            </a:pPr>
            <a:r>
              <a:rPr lang="ru-RU" dirty="0"/>
              <a:t> Видно, что такие признаки, как: </a:t>
            </a:r>
            <a:r>
              <a:rPr lang="en-US" dirty="0"/>
              <a:t>POLICY_BEGIN_MONTH </a:t>
            </a:r>
            <a:r>
              <a:rPr lang="ru-RU" dirty="0"/>
              <a:t>и </a:t>
            </a:r>
            <a:r>
              <a:rPr lang="en-US" dirty="0"/>
              <a:t>POLICY_END_MONTH,</a:t>
            </a:r>
            <a:r>
              <a:rPr lang="ru-RU" dirty="0"/>
              <a:t> 				                                                </a:t>
            </a:r>
            <a:r>
              <a:rPr lang="en-US" dirty="0"/>
              <a:t>POLICY_SALES_CHANNEL_GROUP </a:t>
            </a:r>
            <a:r>
              <a:rPr lang="ru-RU" dirty="0"/>
              <a:t>и </a:t>
            </a:r>
            <a:r>
              <a:rPr lang="en-US" dirty="0"/>
              <a:t>POLICY_SALES_CHANNEL,</a:t>
            </a:r>
            <a:br>
              <a:rPr lang="en-US" dirty="0"/>
            </a:br>
            <a:r>
              <a:rPr lang="ru-RU" dirty="0"/>
              <a:t>				</a:t>
            </a:r>
            <a:r>
              <a:rPr lang="en-US" dirty="0"/>
              <a:t>VEHICLE_SUM_INSURED </a:t>
            </a:r>
            <a:r>
              <a:rPr lang="ru-RU" dirty="0"/>
              <a:t>и </a:t>
            </a:r>
            <a:r>
              <a:rPr lang="en-US" dirty="0"/>
              <a:t>VEHICLE_ENGINE_POWER</a:t>
            </a:r>
            <a:br>
              <a:rPr lang="en-US" dirty="0"/>
            </a:br>
            <a:r>
              <a:rPr lang="ru-RU" dirty="0"/>
              <a:t>  показываю высокую линейную зависимость между собой.</a:t>
            </a:r>
          </a:p>
          <a:p>
            <a:pPr>
              <a:buFont typeface="Wingdings" panose="05000000000000000000" pitchFamily="2" charset="2"/>
              <a:buChar char="§"/>
            </a:pPr>
            <a:r>
              <a:rPr lang="ru-RU" dirty="0"/>
              <a:t> Действительно, пары значений месяц начала и месяц окончания действия полиса в данном случае, не так важны. Оставим только месяц начала действия полиса (возможно, время года как-то влияет на другие параметры в данных). </a:t>
            </a:r>
          </a:p>
          <a:p>
            <a:pPr>
              <a:buFont typeface="Wingdings" panose="05000000000000000000" pitchFamily="2" charset="2"/>
              <a:buChar char="§"/>
            </a:pPr>
            <a:r>
              <a:rPr lang="ru-RU" dirty="0"/>
              <a:t> Следующая пара признаков, очевидно, </a:t>
            </a:r>
            <a:r>
              <a:rPr lang="ru-RU" dirty="0" err="1"/>
              <a:t>взаимозаменяймы</a:t>
            </a:r>
            <a:r>
              <a:rPr lang="ru-RU" dirty="0"/>
              <a:t>, ведь группа каналов продаж - это группировка для колонки - канал продаж полиса. Оставим значения только признака канала продаж полиса. </a:t>
            </a:r>
          </a:p>
          <a:p>
            <a:pPr>
              <a:buFont typeface="Wingdings" panose="05000000000000000000" pitchFamily="2" charset="2"/>
              <a:buChar char="§"/>
            </a:pPr>
            <a:r>
              <a:rPr lang="ru-RU" dirty="0"/>
              <a:t> Рассмотрим последнюю пару значений - мощность двигателя ТС и страховая сумма по полису. Понятно, что чем больше мощность двигателя, тем </a:t>
            </a:r>
            <a:r>
              <a:rPr lang="ru-RU" dirty="0" err="1"/>
              <a:t>большуюю</a:t>
            </a:r>
            <a:r>
              <a:rPr lang="ru-RU" dirty="0"/>
              <a:t> сумму придется отдать. Можно смело убрать, например, информацию о мощности двигателя ТС, так как столь же информативен будет признак суммы по полису.</a:t>
            </a:r>
          </a:p>
        </p:txBody>
      </p:sp>
    </p:spTree>
    <p:extLst>
      <p:ext uri="{BB962C8B-B14F-4D97-AF65-F5344CB8AC3E}">
        <p14:creationId xmlns:p14="http://schemas.microsoft.com/office/powerpoint/2010/main" val="345178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F376CA-4AC2-41FF-B397-FBDDB6CEFD65}"/>
              </a:ext>
            </a:extLst>
          </p:cNvPr>
          <p:cNvSpPr>
            <a:spLocks noGrp="1"/>
          </p:cNvSpPr>
          <p:nvPr>
            <p:ph type="title"/>
          </p:nvPr>
        </p:nvSpPr>
        <p:spPr/>
        <p:txBody>
          <a:bodyPr/>
          <a:lstStyle/>
          <a:p>
            <a:r>
              <a:rPr lang="ru-RU" b="1" dirty="0"/>
              <a:t>3. Преобразование признаков</a:t>
            </a:r>
            <a:endParaRPr lang="ru-RU" dirty="0"/>
          </a:p>
        </p:txBody>
      </p:sp>
      <p:sp>
        <p:nvSpPr>
          <p:cNvPr id="3" name="Объект 2">
            <a:extLst>
              <a:ext uri="{FF2B5EF4-FFF2-40B4-BE49-F238E27FC236}">
                <a16:creationId xmlns:a16="http://schemas.microsoft.com/office/drawing/2014/main" id="{C6AEC792-BF9C-4C61-9B43-8226907B6B7C}"/>
              </a:ext>
            </a:extLst>
          </p:cNvPr>
          <p:cNvSpPr>
            <a:spLocks noGrp="1"/>
          </p:cNvSpPr>
          <p:nvPr>
            <p:ph idx="1"/>
          </p:nvPr>
        </p:nvSpPr>
        <p:spPr>
          <a:xfrm>
            <a:off x="1097280" y="1874610"/>
            <a:ext cx="10058400" cy="4023360"/>
          </a:xfrm>
        </p:spPr>
        <p:txBody>
          <a:bodyPr/>
          <a:lstStyle/>
          <a:p>
            <a:r>
              <a:rPr lang="ru-RU" dirty="0"/>
              <a:t>Преобразуем все данные в цифровые значения для корректности работы модели.</a:t>
            </a:r>
            <a:endParaRPr lang="en-US" dirty="0"/>
          </a:p>
          <a:p>
            <a:r>
              <a:rPr lang="ru-RU" dirty="0"/>
              <a:t>Столбцы с типом </a:t>
            </a:r>
            <a:r>
              <a:rPr lang="en-US" dirty="0"/>
              <a:t>“object” </a:t>
            </a:r>
            <a:r>
              <a:rPr lang="en-US" dirty="0">
                <a:sym typeface="Wingdings" panose="05000000000000000000" pitchFamily="2" charset="2"/>
              </a:rPr>
              <a:t> float/int.</a:t>
            </a:r>
            <a:endParaRPr lang="ru-RU" dirty="0">
              <a:sym typeface="Wingdings" panose="05000000000000000000" pitchFamily="2" charset="2"/>
            </a:endParaRPr>
          </a:p>
          <a:p>
            <a:endParaRPr lang="en-US" dirty="0">
              <a:sym typeface="Wingdings" panose="05000000000000000000" pitchFamily="2" charset="2"/>
            </a:endParaRPr>
          </a:p>
          <a:p>
            <a:pPr>
              <a:buFont typeface="Wingdings" panose="05000000000000000000" pitchFamily="2" charset="2"/>
              <a:buChar char="§"/>
            </a:pPr>
            <a:r>
              <a:rPr lang="en-US" dirty="0">
                <a:sym typeface="Wingdings" panose="05000000000000000000" pitchFamily="2" charset="2"/>
              </a:rPr>
              <a:t>  </a:t>
            </a:r>
            <a:r>
              <a:rPr lang="ru-RU" dirty="0">
                <a:sym typeface="Wingdings" panose="05000000000000000000" pitchFamily="2" charset="2"/>
              </a:rPr>
              <a:t>Поменяем обозначения бинарных признаков:</a:t>
            </a:r>
          </a:p>
          <a:p>
            <a:pPr lvl="1">
              <a:buFont typeface="Wingdings" panose="05000000000000000000" pitchFamily="2" charset="2"/>
              <a:buChar char="§"/>
            </a:pPr>
            <a:r>
              <a:rPr lang="en-US" dirty="0">
                <a:sym typeface="Wingdings" panose="05000000000000000000" pitchFamily="2" charset="2"/>
              </a:rPr>
              <a:t>POLICY_BRANCH: </a:t>
            </a:r>
            <a:r>
              <a:rPr lang="ru-RU" dirty="0">
                <a:sym typeface="Wingdings" panose="05000000000000000000" pitchFamily="2" charset="2"/>
              </a:rPr>
              <a:t> </a:t>
            </a:r>
            <a:r>
              <a:rPr lang="en-US" dirty="0">
                <a:sym typeface="Wingdings" panose="05000000000000000000" pitchFamily="2" charset="2"/>
              </a:rPr>
              <a:t>‘</a:t>
            </a:r>
            <a:r>
              <a:rPr lang="ru-RU" dirty="0">
                <a:sym typeface="Wingdings" panose="05000000000000000000" pitchFamily="2" charset="2"/>
              </a:rPr>
              <a:t>Москва</a:t>
            </a:r>
            <a:r>
              <a:rPr lang="en-US" dirty="0">
                <a:sym typeface="Wingdings" panose="05000000000000000000" pitchFamily="2" charset="2"/>
              </a:rPr>
              <a:t>’</a:t>
            </a:r>
            <a:r>
              <a:rPr lang="ru-RU" dirty="0">
                <a:sym typeface="Wingdings" panose="05000000000000000000" pitchFamily="2" charset="2"/>
              </a:rPr>
              <a:t> </a:t>
            </a:r>
            <a:r>
              <a:rPr lang="en-US" dirty="0">
                <a:sym typeface="Wingdings" panose="05000000000000000000" pitchFamily="2" charset="2"/>
              </a:rPr>
              <a:t>  1, ‘</a:t>
            </a:r>
            <a:r>
              <a:rPr lang="ru-RU" dirty="0">
                <a:sym typeface="Wingdings" panose="05000000000000000000" pitchFamily="2" charset="2"/>
              </a:rPr>
              <a:t>Санкт-Петербург</a:t>
            </a:r>
            <a:r>
              <a:rPr lang="en-US" dirty="0">
                <a:sym typeface="Wingdings" panose="05000000000000000000" pitchFamily="2" charset="2"/>
              </a:rPr>
              <a:t>’</a:t>
            </a:r>
            <a:r>
              <a:rPr lang="ru-RU" dirty="0">
                <a:sym typeface="Wingdings" panose="05000000000000000000" pitchFamily="2" charset="2"/>
              </a:rPr>
              <a:t> </a:t>
            </a:r>
            <a:r>
              <a:rPr lang="en-US" dirty="0">
                <a:sym typeface="Wingdings" panose="05000000000000000000" pitchFamily="2" charset="2"/>
              </a:rPr>
              <a:t>  0;</a:t>
            </a:r>
            <a:endParaRPr lang="ru-RU" dirty="0">
              <a:sym typeface="Wingdings" panose="05000000000000000000" pitchFamily="2" charset="2"/>
            </a:endParaRPr>
          </a:p>
          <a:p>
            <a:pPr lvl="1">
              <a:buFont typeface="Wingdings" panose="05000000000000000000" pitchFamily="2" charset="2"/>
              <a:buChar char="§"/>
            </a:pPr>
            <a:r>
              <a:rPr lang="en-US" dirty="0">
                <a:sym typeface="Wingdings" panose="05000000000000000000" pitchFamily="2" charset="2"/>
              </a:rPr>
              <a:t>NSURER_GENDER: ‘M’ </a:t>
            </a:r>
            <a:r>
              <a:rPr lang="ru-RU" dirty="0">
                <a:sym typeface="Wingdings" panose="05000000000000000000" pitchFamily="2" charset="2"/>
              </a:rPr>
              <a:t>  1</a:t>
            </a:r>
            <a:r>
              <a:rPr lang="en-US" dirty="0">
                <a:sym typeface="Wingdings" panose="05000000000000000000" pitchFamily="2" charset="2"/>
              </a:rPr>
              <a:t>, ‘F’</a:t>
            </a:r>
            <a:r>
              <a:rPr lang="ru-RU" dirty="0">
                <a:sym typeface="Wingdings" panose="05000000000000000000" pitchFamily="2" charset="2"/>
              </a:rPr>
              <a:t> </a:t>
            </a:r>
            <a:r>
              <a:rPr lang="en-US" dirty="0">
                <a:sym typeface="Wingdings" panose="05000000000000000000" pitchFamily="2" charset="2"/>
              </a:rPr>
              <a:t>  0</a:t>
            </a:r>
            <a:endParaRPr lang="ru-RU" dirty="0">
              <a:sym typeface="Wingdings" panose="05000000000000000000" pitchFamily="2" charset="2"/>
            </a:endParaRPr>
          </a:p>
          <a:p>
            <a:pPr marL="201168" lvl="1" indent="0">
              <a:buNone/>
            </a:pPr>
            <a:r>
              <a:rPr lang="ru-RU" dirty="0">
                <a:sym typeface="Wingdings" panose="05000000000000000000" pitchFamily="2" charset="2"/>
              </a:rPr>
              <a:t>	</a:t>
            </a:r>
            <a:endParaRPr lang="en-US" dirty="0">
              <a:sym typeface="Wingdings" panose="05000000000000000000" pitchFamily="2" charset="2"/>
            </a:endParaRPr>
          </a:p>
          <a:p>
            <a:pPr>
              <a:buFont typeface="Wingdings" panose="05000000000000000000" pitchFamily="2" charset="2"/>
              <a:buChar char="§"/>
            </a:pPr>
            <a:r>
              <a:rPr lang="en-US" dirty="0">
                <a:sym typeface="Wingdings" panose="05000000000000000000" pitchFamily="2" charset="2"/>
              </a:rPr>
              <a:t>  </a:t>
            </a:r>
            <a:r>
              <a:rPr lang="ru-RU" dirty="0">
                <a:sym typeface="Wingdings" panose="05000000000000000000" pitchFamily="2" charset="2"/>
              </a:rPr>
              <a:t>Поменяем обозначения численных признаков:</a:t>
            </a:r>
          </a:p>
          <a:p>
            <a:pPr lvl="1">
              <a:buFont typeface="Wingdings" panose="05000000000000000000" pitchFamily="2" charset="2"/>
              <a:buChar char="§"/>
            </a:pPr>
            <a:r>
              <a:rPr lang="en-US" dirty="0">
                <a:sym typeface="Wingdings" panose="05000000000000000000" pitchFamily="2" charset="2"/>
              </a:rPr>
              <a:t>POLICY_INTERMEDIARY: </a:t>
            </a:r>
            <a:r>
              <a:rPr lang="ru-RU" dirty="0">
                <a:sym typeface="Wingdings" panose="05000000000000000000" pitchFamily="2" charset="2"/>
              </a:rPr>
              <a:t>замена значений </a:t>
            </a:r>
            <a:r>
              <a:rPr lang="en-US" dirty="0">
                <a:sym typeface="Wingdings" panose="05000000000000000000" pitchFamily="2" charset="2"/>
              </a:rPr>
              <a:t>‘N’   0</a:t>
            </a:r>
          </a:p>
          <a:p>
            <a:endParaRPr lang="en-US" dirty="0">
              <a:sym typeface="Wingdings" panose="05000000000000000000" pitchFamily="2" charset="2"/>
            </a:endParaRPr>
          </a:p>
        </p:txBody>
      </p:sp>
    </p:spTree>
    <p:extLst>
      <p:ext uri="{BB962C8B-B14F-4D97-AF65-F5344CB8AC3E}">
        <p14:creationId xmlns:p14="http://schemas.microsoft.com/office/powerpoint/2010/main" val="3302218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19C6DAF-026F-46A3-8523-A450B816022D}"/>
              </a:ext>
            </a:extLst>
          </p:cNvPr>
          <p:cNvSpPr>
            <a:spLocks noGrp="1"/>
          </p:cNvSpPr>
          <p:nvPr>
            <p:ph idx="4294967295"/>
          </p:nvPr>
        </p:nvSpPr>
        <p:spPr>
          <a:xfrm>
            <a:off x="1066800" y="286971"/>
            <a:ext cx="10058400" cy="5608503"/>
          </a:xfrm>
        </p:spPr>
        <p:txBody>
          <a:bodyPr>
            <a:normAutofit/>
          </a:bodyPr>
          <a:lstStyle/>
          <a:p>
            <a:pPr>
              <a:buFont typeface="Wingdings" panose="05000000000000000000" pitchFamily="2" charset="2"/>
              <a:buChar char="§"/>
            </a:pPr>
            <a:r>
              <a:rPr lang="ru-RU" dirty="0"/>
              <a:t> </a:t>
            </a:r>
            <a:r>
              <a:rPr lang="ru-RU" dirty="0">
                <a:sym typeface="Wingdings" panose="05000000000000000000" pitchFamily="2" charset="2"/>
              </a:rPr>
              <a:t>Поменяем обозначения категориальных признаков:</a:t>
            </a:r>
          </a:p>
          <a:p>
            <a:pPr lvl="1">
              <a:buFont typeface="Wingdings" panose="05000000000000000000" pitchFamily="2" charset="2"/>
              <a:buChar char="§"/>
            </a:pPr>
            <a:r>
              <a:rPr lang="en-US" dirty="0"/>
              <a:t>POLICY_CLM_N</a:t>
            </a:r>
            <a:endParaRPr lang="ru-RU" dirty="0"/>
          </a:p>
          <a:p>
            <a:pPr lvl="1">
              <a:buFont typeface="Wingdings" panose="05000000000000000000" pitchFamily="2" charset="2"/>
              <a:buChar char="§"/>
            </a:pPr>
            <a:r>
              <a:rPr lang="en-US" dirty="0"/>
              <a:t>POLICY_CLM_GLT_N</a:t>
            </a:r>
            <a:endParaRPr lang="ru-RU" dirty="0"/>
          </a:p>
          <a:p>
            <a:pPr lvl="1">
              <a:buFont typeface="Wingdings" panose="05000000000000000000" pitchFamily="2" charset="2"/>
              <a:buChar char="§"/>
            </a:pPr>
            <a:r>
              <a:rPr lang="en-US" dirty="0"/>
              <a:t>POLICY_PRV_CLM_N</a:t>
            </a:r>
            <a:endParaRPr lang="ru-RU" dirty="0"/>
          </a:p>
          <a:p>
            <a:pPr lvl="1">
              <a:buFont typeface="Wingdings" panose="05000000000000000000" pitchFamily="2" charset="2"/>
              <a:buChar char="§"/>
            </a:pPr>
            <a:r>
              <a:rPr lang="pl-PL" dirty="0"/>
              <a:t>POLICY_PRV_CLM_GLT_N</a:t>
            </a:r>
            <a:endParaRPr lang="ru-RU" dirty="0"/>
          </a:p>
          <a:p>
            <a:pPr lvl="1">
              <a:buFont typeface="Wingdings" panose="05000000000000000000" pitchFamily="2" charset="2"/>
              <a:buChar char="§"/>
            </a:pPr>
            <a:r>
              <a:rPr lang="en-US" dirty="0"/>
              <a:t>POLICY_YEARS_RENEWED_N</a:t>
            </a:r>
          </a:p>
          <a:p>
            <a:pPr marL="201168" lvl="1" indent="0">
              <a:buNone/>
            </a:pPr>
            <a:endParaRPr lang="en-US" dirty="0"/>
          </a:p>
          <a:p>
            <a:pPr marL="201168" lvl="1" indent="0">
              <a:buNone/>
            </a:pPr>
            <a:r>
              <a:rPr lang="ru-RU" dirty="0"/>
              <a:t>Идея замена значений </a:t>
            </a:r>
            <a:r>
              <a:rPr lang="en-US" dirty="0"/>
              <a:t>‘</a:t>
            </a:r>
            <a:r>
              <a:rPr lang="pt-BR" dirty="0"/>
              <a:t>1S’  </a:t>
            </a:r>
            <a:r>
              <a:rPr lang="pt-BR" dirty="0">
                <a:sym typeface="Wingdings" panose="05000000000000000000" pitchFamily="2" charset="2"/>
              </a:rPr>
              <a:t> </a:t>
            </a:r>
            <a:r>
              <a:rPr lang="pt-BR" dirty="0"/>
              <a:t> 0.1, </a:t>
            </a:r>
            <a:endParaRPr lang="ru-RU" dirty="0"/>
          </a:p>
          <a:p>
            <a:pPr marL="201168" lvl="1" indent="0">
              <a:buNone/>
            </a:pPr>
            <a:r>
              <a:rPr lang="ru-RU" dirty="0"/>
              <a:t>		            </a:t>
            </a:r>
            <a:r>
              <a:rPr lang="pt-BR" dirty="0"/>
              <a:t>‘1L’  </a:t>
            </a:r>
            <a:r>
              <a:rPr lang="pt-BR" dirty="0">
                <a:sym typeface="Wingdings" panose="05000000000000000000" pitchFamily="2" charset="2"/>
              </a:rPr>
              <a:t></a:t>
            </a:r>
            <a:r>
              <a:rPr lang="pt-BR" dirty="0"/>
              <a:t>  0.9, </a:t>
            </a:r>
            <a:endParaRPr lang="ru-RU" dirty="0"/>
          </a:p>
          <a:p>
            <a:pPr marL="201168" lvl="1" indent="0">
              <a:buNone/>
            </a:pPr>
            <a:r>
              <a:rPr lang="ru-RU" dirty="0"/>
              <a:t>		            </a:t>
            </a:r>
            <a:r>
              <a:rPr lang="pt-BR" dirty="0"/>
              <a:t>‘4+’  </a:t>
            </a:r>
            <a:r>
              <a:rPr lang="pt-BR" dirty="0">
                <a:sym typeface="Wingdings" panose="05000000000000000000" pitchFamily="2" charset="2"/>
              </a:rPr>
              <a:t></a:t>
            </a:r>
            <a:r>
              <a:rPr lang="pt-BR" dirty="0"/>
              <a:t>  4, </a:t>
            </a:r>
            <a:endParaRPr lang="ru-RU" dirty="0"/>
          </a:p>
          <a:p>
            <a:pPr marL="201168" lvl="1" indent="0">
              <a:buNone/>
            </a:pPr>
            <a:r>
              <a:rPr lang="ru-RU" dirty="0"/>
              <a:t>		            </a:t>
            </a:r>
            <a:r>
              <a:rPr lang="pt-BR" dirty="0"/>
              <a:t>‘n/d’ / ‘N’ </a:t>
            </a:r>
            <a:r>
              <a:rPr lang="pt-BR" dirty="0">
                <a:sym typeface="Wingdings" panose="05000000000000000000" pitchFamily="2" charset="2"/>
              </a:rPr>
              <a:t></a:t>
            </a:r>
            <a:r>
              <a:rPr lang="pt-BR" dirty="0"/>
              <a:t>  -1</a:t>
            </a:r>
            <a:endParaRPr lang="ru-RU" dirty="0"/>
          </a:p>
          <a:p>
            <a:pPr>
              <a:buFont typeface="Wingdings" panose="05000000000000000000" pitchFamily="2" charset="2"/>
              <a:buChar char="§"/>
            </a:pPr>
            <a:r>
              <a:rPr lang="ru-RU" dirty="0"/>
              <a:t>  </a:t>
            </a:r>
            <a:r>
              <a:rPr lang="ru-RU" sz="1800" dirty="0"/>
              <a:t>На данном этапе преобразованы почти все признаки, посмотрим, какие остались объектного типа:</a:t>
            </a:r>
          </a:p>
          <a:p>
            <a:pPr>
              <a:buFont typeface="Wingdings" panose="05000000000000000000" pitchFamily="2" charset="2"/>
              <a:buChar char="§"/>
            </a:pPr>
            <a:endParaRPr lang="ru-RU" sz="1800" dirty="0"/>
          </a:p>
          <a:p>
            <a:pPr marL="201168" lvl="1" indent="0">
              <a:buNone/>
            </a:pPr>
            <a:endParaRPr lang="pt-BR" dirty="0"/>
          </a:p>
          <a:p>
            <a:pPr marL="201168" lvl="1" indent="0">
              <a:buNone/>
            </a:pPr>
            <a:endParaRPr lang="en-US" dirty="0"/>
          </a:p>
        </p:txBody>
      </p:sp>
      <p:pic>
        <p:nvPicPr>
          <p:cNvPr id="7" name="Рисунок 6">
            <a:extLst>
              <a:ext uri="{FF2B5EF4-FFF2-40B4-BE49-F238E27FC236}">
                <a16:creationId xmlns:a16="http://schemas.microsoft.com/office/drawing/2014/main" id="{A2D40DEE-5A96-4C3D-8AE0-AB66CD4A3850}"/>
              </a:ext>
            </a:extLst>
          </p:cNvPr>
          <p:cNvPicPr>
            <a:picLocks noChangeAspect="1"/>
          </p:cNvPicPr>
          <p:nvPr/>
        </p:nvPicPr>
        <p:blipFill>
          <a:blip r:embed="rId2"/>
          <a:stretch>
            <a:fillRect/>
          </a:stretch>
        </p:blipFill>
        <p:spPr>
          <a:xfrm>
            <a:off x="1259034" y="4449769"/>
            <a:ext cx="5298979" cy="1647835"/>
          </a:xfrm>
          <a:prstGeom prst="rect">
            <a:avLst/>
          </a:prstGeom>
        </p:spPr>
      </p:pic>
    </p:spTree>
    <p:extLst>
      <p:ext uri="{BB962C8B-B14F-4D97-AF65-F5344CB8AC3E}">
        <p14:creationId xmlns:p14="http://schemas.microsoft.com/office/powerpoint/2010/main" val="101720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a:extLst>
              <a:ext uri="{FF2B5EF4-FFF2-40B4-BE49-F238E27FC236}">
                <a16:creationId xmlns:a16="http://schemas.microsoft.com/office/drawing/2014/main" id="{3B1F2483-10A8-453C-BB45-82DA81598B25}"/>
              </a:ext>
            </a:extLst>
          </p:cNvPr>
          <p:cNvSpPr>
            <a:spLocks noGrp="1"/>
          </p:cNvSpPr>
          <p:nvPr>
            <p:ph idx="4294967295"/>
          </p:nvPr>
        </p:nvSpPr>
        <p:spPr>
          <a:xfrm>
            <a:off x="1066800" y="1124368"/>
            <a:ext cx="10058400" cy="4022725"/>
          </a:xfrm>
        </p:spPr>
        <p:txBody>
          <a:bodyPr/>
          <a:lstStyle/>
          <a:p>
            <a:pPr>
              <a:buFont typeface="Wingdings" panose="05000000000000000000" pitchFamily="2" charset="2"/>
              <a:buChar char="§"/>
            </a:pPr>
            <a:r>
              <a:rPr lang="ru-RU" dirty="0"/>
              <a:t> Метку DATA_TYPE трогать не будем, позже ее уберем, после деления на обучающую и тестовую выборки. Остаются категориальные признаки VEHICLE_MAKE, CLIENT_REGISTRATION_REGION, выраженные словами. Эти признаки мы будем кодировать "наивно" (</a:t>
            </a:r>
            <a:r>
              <a:rPr lang="ru-RU" dirty="0" err="1"/>
              <a:t>OneHotEncoding</a:t>
            </a:r>
            <a:r>
              <a:rPr lang="ru-RU" dirty="0"/>
              <a:t>).  </a:t>
            </a:r>
          </a:p>
          <a:p>
            <a:pPr>
              <a:buFont typeface="Wingdings" panose="05000000000000000000" pitchFamily="2" charset="2"/>
              <a:buChar char="§"/>
            </a:pPr>
            <a:r>
              <a:rPr lang="ru-RU" dirty="0"/>
              <a:t> Для VEHICLE_MODEL такой подход вынуждает добавлять к нашим данным еще 549 столбцов. При бинарных значениях с типом uint8 это не так критично, но лучше попробовать другой способ. Так как страховая сумма по полису зависит от самого ТС, то разумно будет предположить, что определенная модель ТС будет соответствовать определенной </a:t>
            </a:r>
            <a:r>
              <a:rPr lang="ru-RU" dirty="0" err="1"/>
              <a:t>cтраховой</a:t>
            </a:r>
            <a:r>
              <a:rPr lang="ru-RU" dirty="0"/>
              <a:t> суммой по полису.</a:t>
            </a:r>
          </a:p>
        </p:txBody>
      </p:sp>
    </p:spTree>
    <p:extLst>
      <p:ext uri="{BB962C8B-B14F-4D97-AF65-F5344CB8AC3E}">
        <p14:creationId xmlns:p14="http://schemas.microsoft.com/office/powerpoint/2010/main" val="3147495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CE7F720B-62CA-4B46-8CFD-8E45F1EACEE2}"/>
              </a:ext>
            </a:extLst>
          </p:cNvPr>
          <p:cNvSpPr>
            <a:spLocks noGrp="1"/>
          </p:cNvSpPr>
          <p:nvPr>
            <p:ph type="body" sz="half" idx="2"/>
          </p:nvPr>
        </p:nvSpPr>
        <p:spPr>
          <a:xfrm>
            <a:off x="79867" y="381711"/>
            <a:ext cx="3758665" cy="5332395"/>
          </a:xfrm>
        </p:spPr>
        <p:txBody>
          <a:bodyPr>
            <a:normAutofit/>
          </a:bodyPr>
          <a:lstStyle/>
          <a:p>
            <a:r>
              <a:rPr lang="ru-RU" sz="1800" dirty="0"/>
              <a:t>Еще раз посмотрим на матрицу корреляций после преобразований на возможную избыточность информации в данной интерпретации признаков.</a:t>
            </a:r>
            <a:endParaRPr lang="en-US" dirty="0"/>
          </a:p>
          <a:p>
            <a:r>
              <a:rPr lang="ru-RU" sz="1800" dirty="0"/>
              <a:t>В данной интерпретации видны прямые зависимости между несколькими признаками. Посмотрим, какие пары признаков показывают высокую корреляцию (не будем рассматривать отдельно пары признаков VEHICLE_MODEL и VEHICLE_SUM_INSURED, так как мы намерено использовали преобразования из последнего для кодирования значений </a:t>
            </a:r>
            <a:r>
              <a:rPr lang="ru-RU" sz="1800" dirty="0" err="1"/>
              <a:t>моеделей</a:t>
            </a:r>
            <a:r>
              <a:rPr lang="ru-RU" sz="1800" dirty="0"/>
              <a:t> автомобилей).</a:t>
            </a:r>
          </a:p>
        </p:txBody>
      </p:sp>
      <p:pic>
        <p:nvPicPr>
          <p:cNvPr id="7" name="Рисунок 6">
            <a:extLst>
              <a:ext uri="{FF2B5EF4-FFF2-40B4-BE49-F238E27FC236}">
                <a16:creationId xmlns:a16="http://schemas.microsoft.com/office/drawing/2014/main" id="{FC4CE02E-E837-4314-8489-CDB64E56C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3988" y="84216"/>
            <a:ext cx="7285085" cy="6320643"/>
          </a:xfrm>
          <a:prstGeom prst="rect">
            <a:avLst/>
          </a:prstGeom>
        </p:spPr>
      </p:pic>
      <p:cxnSp>
        <p:nvCxnSpPr>
          <p:cNvPr id="5" name="Прямая соединительная линия 4">
            <a:extLst>
              <a:ext uri="{FF2B5EF4-FFF2-40B4-BE49-F238E27FC236}">
                <a16:creationId xmlns:a16="http://schemas.microsoft.com/office/drawing/2014/main" id="{C8B5F1FC-E269-4135-91D8-C08422C2E1F7}"/>
              </a:ext>
            </a:extLst>
          </p:cNvPr>
          <p:cNvCxnSpPr/>
          <p:nvPr/>
        </p:nvCxnSpPr>
        <p:spPr>
          <a:xfrm flipH="1">
            <a:off x="141512" y="1760721"/>
            <a:ext cx="352284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78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a:extLst>
              <a:ext uri="{FF2B5EF4-FFF2-40B4-BE49-F238E27FC236}">
                <a16:creationId xmlns:a16="http://schemas.microsoft.com/office/drawing/2014/main" id="{BA85D878-362D-46CB-B00D-D45D9F74A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4496" y="202128"/>
            <a:ext cx="6938056" cy="6194941"/>
          </a:xfrm>
          <a:prstGeom prst="rect">
            <a:avLst/>
          </a:prstGeom>
        </p:spPr>
      </p:pic>
      <p:sp>
        <p:nvSpPr>
          <p:cNvPr id="14" name="Текст 13">
            <a:extLst>
              <a:ext uri="{FF2B5EF4-FFF2-40B4-BE49-F238E27FC236}">
                <a16:creationId xmlns:a16="http://schemas.microsoft.com/office/drawing/2014/main" id="{AFE04851-4AC7-4CE5-A596-5EA6329AF47A}"/>
              </a:ext>
            </a:extLst>
          </p:cNvPr>
          <p:cNvSpPr>
            <a:spLocks noGrp="1"/>
          </p:cNvSpPr>
          <p:nvPr>
            <p:ph type="body" sz="half" idx="2"/>
          </p:nvPr>
        </p:nvSpPr>
        <p:spPr>
          <a:xfrm>
            <a:off x="197316" y="202128"/>
            <a:ext cx="3527659" cy="3609476"/>
          </a:xfrm>
        </p:spPr>
        <p:txBody>
          <a:bodyPr>
            <a:normAutofit/>
          </a:bodyPr>
          <a:lstStyle/>
          <a:p>
            <a:r>
              <a:rPr lang="ru-RU" sz="1800" dirty="0"/>
              <a:t>Очевидна линейная зависимость признаков POLICY_CLM_GLT_N, POLICY_CLM_N, POLICY_PRV_CLM_GLT_N, POLICY_PRV_CLM_N, POLICY_YEARS_RENEWED_N (в данной интерпретации кодирования этих признаков, как категориальных!). Соответственно, можно оставить только один из них без значимой потери информации).</a:t>
            </a:r>
            <a:endParaRPr lang="en-US" sz="1800" dirty="0"/>
          </a:p>
          <a:p>
            <a:endParaRPr lang="en-US" dirty="0"/>
          </a:p>
          <a:p>
            <a:r>
              <a:rPr lang="ru-RU" sz="1800" dirty="0"/>
              <a:t>Оставим признак POLICY_CLM_N</a:t>
            </a:r>
          </a:p>
        </p:txBody>
      </p:sp>
      <p:cxnSp>
        <p:nvCxnSpPr>
          <p:cNvPr id="4" name="Прямая соединительная линия 3">
            <a:extLst>
              <a:ext uri="{FF2B5EF4-FFF2-40B4-BE49-F238E27FC236}">
                <a16:creationId xmlns:a16="http://schemas.microsoft.com/office/drawing/2014/main" id="{37A44C5D-7090-439A-A1F2-8D522EE3E04C}"/>
              </a:ext>
            </a:extLst>
          </p:cNvPr>
          <p:cNvCxnSpPr/>
          <p:nvPr/>
        </p:nvCxnSpPr>
        <p:spPr>
          <a:xfrm flipH="1">
            <a:off x="263774" y="2901153"/>
            <a:ext cx="352284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412623"/>
      </p:ext>
    </p:extLst>
  </p:cSld>
  <p:clrMapOvr>
    <a:masterClrMapping/>
  </p:clrMapOvr>
</p:sld>
</file>

<file path=ppt/theme/theme1.xml><?xml version="1.0" encoding="utf-8"?>
<a:theme xmlns:a="http://schemas.openxmlformats.org/drawingml/2006/main" name="Ретро">
  <a:themeElements>
    <a:clrScheme name="Ретро">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182</TotalTime>
  <Words>512</Words>
  <Application>Microsoft Office PowerPoint</Application>
  <PresentationFormat>Широкоэкранный</PresentationFormat>
  <Paragraphs>70</Paragraphs>
  <Slides>14</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Calibri</vt:lpstr>
      <vt:lpstr>Calibri Light</vt:lpstr>
      <vt:lpstr>Wingdings</vt:lpstr>
      <vt:lpstr>Ретро</vt:lpstr>
      <vt:lpstr>Кейс «Прогнозирование оттока клиентов»</vt:lpstr>
      <vt:lpstr>1. Обзор данных.</vt:lpstr>
      <vt:lpstr>2. Избыточность данных.</vt:lpstr>
      <vt:lpstr>Презентация PowerPoint</vt:lpstr>
      <vt:lpstr>3. Преобразование признаков</vt:lpstr>
      <vt:lpstr>Презентация PowerPoint</vt:lpstr>
      <vt:lpstr>Презентация PowerPoint</vt:lpstr>
      <vt:lpstr>Презентация PowerPoint</vt:lpstr>
      <vt:lpstr>Презентация PowerPoint</vt:lpstr>
      <vt:lpstr>4. Работа с моделью</vt:lpstr>
      <vt:lpstr>Презентация PowerPoint</vt:lpstr>
      <vt:lpstr>AUC-ROC</vt:lpstr>
      <vt:lpstr>Важность признаков.</vt:lpstr>
      <vt:lpstr>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Кейс «Прогнозирование оттока клиентов»</dc:title>
  <dc:creator>Alexey Lugovoy</dc:creator>
  <cp:lastModifiedBy>Alexey Lugovoy</cp:lastModifiedBy>
  <cp:revision>25</cp:revision>
  <dcterms:created xsi:type="dcterms:W3CDTF">2019-03-17T17:04:27Z</dcterms:created>
  <dcterms:modified xsi:type="dcterms:W3CDTF">2019-03-18T20:41:03Z</dcterms:modified>
</cp:coreProperties>
</file>