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10287000" cx="18288000"/>
  <p:notesSz cx="6858000" cy="9144000"/>
  <p:embeddedFontLst>
    <p:embeddedFont>
      <p:font typeface="Anton"/>
      <p:regular r:id="rId21"/>
    </p:embeddedFont>
    <p:embeddedFont>
      <p:font typeface="Contrail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hF0fhCkmqYkewngn2kswC6AccK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FE7F07-B1F2-42BA-9ABB-738E106EE24D}">
  <a:tblStyle styleId="{A1FE7F07-B1F2-42BA-9ABB-738E106EE24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ContrailOne-regular.fntdata"/><Relationship Id="rId10" Type="http://schemas.openxmlformats.org/officeDocument/2006/relationships/slide" Target="slides/slide4.xml"/><Relationship Id="rId21" Type="http://schemas.openxmlformats.org/officeDocument/2006/relationships/font" Target="fonts/Anton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0.jp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hyperlink" Target="https://www.slideshare.net/Maheshbitla/whatsapp-architectur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s.wikipedia.org/wiki/Llamada_telef%C3%B3nica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2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91A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30480" y="5044288"/>
            <a:ext cx="18288000" cy="5585230"/>
          </a:xfrm>
          <a:custGeom>
            <a:rect b="b" l="l" r="r" t="t"/>
            <a:pathLst>
              <a:path extrusionOk="0" h="8045780" w="19454515">
                <a:moveTo>
                  <a:pt x="0" y="0"/>
                </a:moveTo>
                <a:lnTo>
                  <a:pt x="19454516" y="0"/>
                </a:lnTo>
                <a:lnTo>
                  <a:pt x="19454516" y="8045780"/>
                </a:lnTo>
                <a:lnTo>
                  <a:pt x="0" y="80457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 rot="-1142092">
            <a:off x="-1222638" y="3512666"/>
            <a:ext cx="21345679" cy="5805137"/>
          </a:xfrm>
          <a:custGeom>
            <a:rect b="b" l="l" r="r" t="t"/>
            <a:pathLst>
              <a:path extrusionOk="0" h="8045780" w="19454515">
                <a:moveTo>
                  <a:pt x="0" y="0"/>
                </a:moveTo>
                <a:lnTo>
                  <a:pt x="19454516" y="0"/>
                </a:lnTo>
                <a:lnTo>
                  <a:pt x="19454516" y="8045780"/>
                </a:lnTo>
                <a:lnTo>
                  <a:pt x="0" y="80457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 txBox="1"/>
          <p:nvPr/>
        </p:nvSpPr>
        <p:spPr>
          <a:xfrm>
            <a:off x="-1960285" y="3431375"/>
            <a:ext cx="13966737" cy="23771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2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814" u="none" cap="none" strike="noStrike">
              <a:solidFill>
                <a:srgbClr val="F6E7D8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214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814" u="none" cap="none" strike="noStrike">
              <a:solidFill>
                <a:srgbClr val="F6E7D8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-1371600" y="84662"/>
            <a:ext cx="8735968" cy="2634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12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R" sz="6600" u="none" cap="none" strike="noStrike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PRESENTADO POR</a:t>
            </a:r>
            <a:r>
              <a:rPr b="0" i="0" lang="es-CR" sz="6600" u="none" cap="none" strike="noStrike">
                <a:solidFill>
                  <a:srgbClr val="F6E7D8"/>
                </a:solidFill>
                <a:latin typeface="Contrail One"/>
                <a:ea typeface="Contrail One"/>
                <a:cs typeface="Contrail One"/>
                <a:sym typeface="Contrail One"/>
              </a:rPr>
              <a:t>: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600" u="none" cap="none" strike="noStrike">
              <a:solidFill>
                <a:srgbClr val="F6E7D8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6200" y="1849182"/>
            <a:ext cx="90678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R" sz="5400" u="none" cap="none" strike="noStrike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Javier Maroto Hernández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54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Kevin Cambronero Flores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54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Oscar Murillo Peña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54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Jessica Pérez Hurtado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0938183" y="8847441"/>
            <a:ext cx="67554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60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ESTRUCTURA DE DATOS</a:t>
            </a:r>
            <a:endParaRPr sz="6000">
              <a:solidFill>
                <a:schemeClr val="lt1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91A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/>
        </p:nvSpPr>
        <p:spPr>
          <a:xfrm>
            <a:off x="12221171" y="3033393"/>
            <a:ext cx="4884373" cy="738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71500" lvl="0" marL="57150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99"/>
              <a:buFont typeface="Arial"/>
              <a:buChar char="•"/>
            </a:pPr>
            <a:r>
              <a:rPr lang="es-CR" sz="429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Colas</a:t>
            </a:r>
            <a:endParaRPr/>
          </a:p>
        </p:txBody>
      </p:sp>
      <p:sp>
        <p:nvSpPr>
          <p:cNvPr id="175" name="Google Shape;175;p10"/>
          <p:cNvSpPr txBox="1"/>
          <p:nvPr/>
        </p:nvSpPr>
        <p:spPr>
          <a:xfrm>
            <a:off x="171844" y="291716"/>
            <a:ext cx="8538806" cy="1859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6500">
                <a:solidFill>
                  <a:srgbClr val="07A5C3"/>
                </a:solidFill>
                <a:latin typeface="Contrail One"/>
                <a:ea typeface="Contrail One"/>
                <a:cs typeface="Contrail One"/>
                <a:sym typeface="Contrail One"/>
              </a:rPr>
              <a:t> </a:t>
            </a:r>
            <a:r>
              <a:rPr lang="es-CR" sz="6500">
                <a:solidFill>
                  <a:srgbClr val="4D9D48"/>
                </a:solidFill>
                <a:latin typeface="Contrail One"/>
                <a:ea typeface="Contrail One"/>
                <a:cs typeface="Contrail One"/>
                <a:sym typeface="Contrail One"/>
              </a:rPr>
              <a:t>Identificación de estructuras de datos</a:t>
            </a:r>
            <a:endParaRPr sz="6500">
              <a:solidFill>
                <a:srgbClr val="4D9D48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660347" y="3032222"/>
            <a:ext cx="4884373" cy="738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71500" lvl="0" marL="57150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99"/>
              <a:buFont typeface="Arial"/>
              <a:buChar char="•"/>
            </a:pPr>
            <a:r>
              <a:rPr lang="es-CR" sz="429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Tablas hash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6037198" y="3033392"/>
            <a:ext cx="4884373" cy="738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71500" lvl="0" marL="57150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99"/>
              <a:buFont typeface="Arial"/>
              <a:buChar char="•"/>
            </a:pPr>
            <a:r>
              <a:rPr lang="es-CR" sz="429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Pilas</a:t>
            </a:r>
            <a:endParaRPr/>
          </a:p>
        </p:txBody>
      </p:sp>
      <p:pic>
        <p:nvPicPr>
          <p:cNvPr descr="Imagen que contiene Icono&#10;&#10;Descripción generada automáticamente" id="178" name="Google Shape;1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770728"/>
            <a:ext cx="4573350" cy="42493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&#10;&#10;Descripción generada automáticamente con confianza baja" id="179" name="Google Shape;17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8950" y="3771900"/>
            <a:ext cx="5913898" cy="42481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Gráfico, Gráfico en cascada&#10;&#10;Descripción generada automáticamente" id="180" name="Google Shape;18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22848" y="3771900"/>
            <a:ext cx="6015547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91A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1"/>
          <p:cNvPicPr preferRelativeResize="0"/>
          <p:nvPr/>
        </p:nvPicPr>
        <p:blipFill rotWithShape="1">
          <a:blip r:embed="rId3">
            <a:alphaModFix/>
          </a:blip>
          <a:srcRect b="13430" l="0" r="0" t="39025"/>
          <a:stretch/>
        </p:blipFill>
        <p:spPr>
          <a:xfrm>
            <a:off x="79474" y="5202478"/>
            <a:ext cx="18188861" cy="503213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1"/>
          <p:cNvSpPr/>
          <p:nvPr/>
        </p:nvSpPr>
        <p:spPr>
          <a:xfrm>
            <a:off x="4353596" y="4410322"/>
            <a:ext cx="9315214" cy="4532571"/>
          </a:xfrm>
          <a:custGeom>
            <a:rect b="b" l="l" r="r" t="t"/>
            <a:pathLst>
              <a:path extrusionOk="0" h="4532571" w="9315214">
                <a:moveTo>
                  <a:pt x="0" y="0"/>
                </a:moveTo>
                <a:lnTo>
                  <a:pt x="9315214" y="0"/>
                </a:lnTo>
                <a:lnTo>
                  <a:pt x="9315214" y="4532571"/>
                </a:lnTo>
                <a:lnTo>
                  <a:pt x="0" y="45325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7" name="Google Shape;187;p11"/>
          <p:cNvSpPr txBox="1"/>
          <p:nvPr/>
        </p:nvSpPr>
        <p:spPr>
          <a:xfrm>
            <a:off x="5406751" y="-775559"/>
            <a:ext cx="10034546" cy="2769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40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6500">
                <a:solidFill>
                  <a:srgbClr val="4D9D48"/>
                </a:solidFill>
                <a:latin typeface="Contrail One"/>
                <a:ea typeface="Contrail One"/>
                <a:cs typeface="Contrail One"/>
                <a:sym typeface="Contrail One"/>
              </a:rPr>
              <a:t>EL RENDIMIENTO DE LAS ESTRUCTURAS  </a:t>
            </a:r>
            <a:endParaRPr/>
          </a:p>
        </p:txBody>
      </p:sp>
      <p:sp>
        <p:nvSpPr>
          <p:cNvPr id="188" name="Google Shape;188;p11"/>
          <p:cNvSpPr txBox="1"/>
          <p:nvPr/>
        </p:nvSpPr>
        <p:spPr>
          <a:xfrm>
            <a:off x="363447" y="942975"/>
            <a:ext cx="4378051" cy="738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4299">
                <a:solidFill>
                  <a:srgbClr val="00B050"/>
                </a:solidFill>
                <a:latin typeface="Contrail One"/>
                <a:ea typeface="Contrail One"/>
                <a:cs typeface="Contrail One"/>
                <a:sym typeface="Contrail One"/>
              </a:rPr>
              <a:t>Listas enlazadas: </a:t>
            </a:r>
            <a:endParaRPr/>
          </a:p>
        </p:txBody>
      </p:sp>
      <p:sp>
        <p:nvSpPr>
          <p:cNvPr id="189" name="Google Shape;189;p11"/>
          <p:cNvSpPr txBox="1"/>
          <p:nvPr/>
        </p:nvSpPr>
        <p:spPr>
          <a:xfrm>
            <a:off x="13609816" y="942975"/>
            <a:ext cx="3066370" cy="738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4299">
                <a:solidFill>
                  <a:srgbClr val="00B050"/>
                </a:solidFill>
                <a:latin typeface="Contrail One"/>
                <a:ea typeface="Contrail One"/>
                <a:cs typeface="Contrail One"/>
                <a:sym typeface="Contrail One"/>
              </a:rPr>
              <a:t>Tablas hash</a:t>
            </a:r>
            <a:endParaRPr/>
          </a:p>
        </p:txBody>
      </p:sp>
      <p:sp>
        <p:nvSpPr>
          <p:cNvPr id="190" name="Google Shape;190;p11"/>
          <p:cNvSpPr txBox="1"/>
          <p:nvPr/>
        </p:nvSpPr>
        <p:spPr>
          <a:xfrm>
            <a:off x="363447" y="2192653"/>
            <a:ext cx="5708556" cy="2950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419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Las listas enlazadas son eficientes para agregar y eliminar elementos en cualquier posición</a:t>
            </a:r>
            <a:endParaRPr/>
          </a:p>
        </p:txBody>
      </p:sp>
      <p:sp>
        <p:nvSpPr>
          <p:cNvPr id="191" name="Google Shape;191;p11"/>
          <p:cNvSpPr txBox="1"/>
          <p:nvPr/>
        </p:nvSpPr>
        <p:spPr>
          <a:xfrm>
            <a:off x="9801802" y="1595755"/>
            <a:ext cx="9035815" cy="3751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419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Las tablas hash proporcionan acceso rápido a los elementos a través de funciones de hash. Esto permite búsquedas y recuperaciones de datos eficientes. 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91A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/>
          <p:nvPr/>
        </p:nvSpPr>
        <p:spPr>
          <a:xfrm rot="-6266642">
            <a:off x="6829108" y="2629883"/>
            <a:ext cx="19638382" cy="6055123"/>
          </a:xfrm>
          <a:custGeom>
            <a:rect b="b" l="l" r="r" t="t"/>
            <a:pathLst>
              <a:path extrusionOk="0" h="11916826" w="28814617">
                <a:moveTo>
                  <a:pt x="0" y="0"/>
                </a:moveTo>
                <a:lnTo>
                  <a:pt x="28814616" y="0"/>
                </a:lnTo>
                <a:lnTo>
                  <a:pt x="28814616" y="11916825"/>
                </a:lnTo>
                <a:lnTo>
                  <a:pt x="0" y="119168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97" name="Google Shape;197;p12"/>
          <p:cNvPicPr preferRelativeResize="0"/>
          <p:nvPr/>
        </p:nvPicPr>
        <p:blipFill rotWithShape="1">
          <a:blip r:embed="rId4">
            <a:alphaModFix/>
          </a:blip>
          <a:srcRect b="2887" l="0" r="0" t="2886"/>
          <a:stretch/>
        </p:blipFill>
        <p:spPr>
          <a:xfrm>
            <a:off x="1028700" y="2458762"/>
            <a:ext cx="5327268" cy="334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2"/>
          <p:cNvPicPr preferRelativeResize="0"/>
          <p:nvPr/>
        </p:nvPicPr>
        <p:blipFill rotWithShape="1">
          <a:blip r:embed="rId5">
            <a:alphaModFix/>
          </a:blip>
          <a:srcRect b="2085" l="0" r="0" t="2085"/>
          <a:stretch/>
        </p:blipFill>
        <p:spPr>
          <a:xfrm>
            <a:off x="8087085" y="2530615"/>
            <a:ext cx="3282072" cy="346854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 txBox="1"/>
          <p:nvPr/>
        </p:nvSpPr>
        <p:spPr>
          <a:xfrm>
            <a:off x="170839" y="586854"/>
            <a:ext cx="136491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6500">
                <a:solidFill>
                  <a:srgbClr val="4D9D48"/>
                </a:solidFill>
                <a:latin typeface="Contrail One"/>
                <a:ea typeface="Contrail One"/>
                <a:cs typeface="Contrail One"/>
                <a:sym typeface="Contrail One"/>
              </a:rPr>
              <a:t>EL RENDIMIENTO DE LAS ESTRUCTURAS</a:t>
            </a:r>
            <a:endParaRPr/>
          </a:p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"/>
          <p:cNvSpPr txBox="1"/>
          <p:nvPr/>
        </p:nvSpPr>
        <p:spPr>
          <a:xfrm>
            <a:off x="8158535" y="6556822"/>
            <a:ext cx="3884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419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Pilas y colas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832773" y="6172760"/>
            <a:ext cx="4218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429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Grafos: </a:t>
            </a:r>
            <a:endParaRPr/>
          </a:p>
        </p:txBody>
      </p:sp>
      <p:sp>
        <p:nvSpPr>
          <p:cNvPr id="202" name="Google Shape;202;p12"/>
          <p:cNvSpPr txBox="1"/>
          <p:nvPr/>
        </p:nvSpPr>
        <p:spPr>
          <a:xfrm>
            <a:off x="832766" y="6949457"/>
            <a:ext cx="6227400" cy="30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99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Los grafos pueden ser útiles para representar relaciones complejas entre usuarios, pero su rendimiento puede verse afectado por la estructura y el tamaño del grafo</a:t>
            </a:r>
            <a:endParaRPr/>
          </a:p>
        </p:txBody>
      </p:sp>
      <p:sp>
        <p:nvSpPr>
          <p:cNvPr id="203" name="Google Shape;203;p12"/>
          <p:cNvSpPr txBox="1"/>
          <p:nvPr/>
        </p:nvSpPr>
        <p:spPr>
          <a:xfrm>
            <a:off x="8087077" y="7502657"/>
            <a:ext cx="7396500" cy="20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483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Las pilas y colas son estructuras simples y eficientes para agregar y eliminar elementos de manera secuencial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91A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 rot="-5276331">
            <a:off x="2858046" y="478333"/>
            <a:ext cx="11819641" cy="9801769"/>
          </a:xfrm>
          <a:custGeom>
            <a:rect b="b" l="l" r="r" t="t"/>
            <a:pathLst>
              <a:path extrusionOk="0" h="15488412" w="37450631">
                <a:moveTo>
                  <a:pt x="0" y="0"/>
                </a:moveTo>
                <a:lnTo>
                  <a:pt x="37450631" y="0"/>
                </a:lnTo>
                <a:lnTo>
                  <a:pt x="37450631" y="15488412"/>
                </a:lnTo>
                <a:lnTo>
                  <a:pt x="0" y="154884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3"/>
          <p:cNvSpPr/>
          <p:nvPr/>
        </p:nvSpPr>
        <p:spPr>
          <a:xfrm rot="-5276331">
            <a:off x="6163228" y="669675"/>
            <a:ext cx="11349193" cy="8947651"/>
          </a:xfrm>
          <a:custGeom>
            <a:rect b="b" l="l" r="r" t="t"/>
            <a:pathLst>
              <a:path extrusionOk="0" h="15488412" w="37450631">
                <a:moveTo>
                  <a:pt x="0" y="0"/>
                </a:moveTo>
                <a:lnTo>
                  <a:pt x="37450632" y="0"/>
                </a:lnTo>
                <a:lnTo>
                  <a:pt x="37450632" y="15488412"/>
                </a:lnTo>
                <a:lnTo>
                  <a:pt x="0" y="154884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p13"/>
          <p:cNvSpPr txBox="1"/>
          <p:nvPr/>
        </p:nvSpPr>
        <p:spPr>
          <a:xfrm>
            <a:off x="1028700" y="1371238"/>
            <a:ext cx="16230600" cy="941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6500">
                <a:solidFill>
                  <a:srgbClr val="07A5C3"/>
                </a:solidFill>
                <a:latin typeface="Arial"/>
                <a:ea typeface="Arial"/>
                <a:cs typeface="Arial"/>
                <a:sym typeface="Arial"/>
              </a:rPr>
              <a:t>Referencias</a:t>
            </a:r>
            <a:endParaRPr/>
          </a:p>
        </p:txBody>
      </p:sp>
      <p:graphicFrame>
        <p:nvGraphicFramePr>
          <p:cNvPr id="211" name="Google Shape;211;p13"/>
          <p:cNvGraphicFramePr/>
          <p:nvPr/>
        </p:nvGraphicFramePr>
        <p:xfrm>
          <a:off x="1447800" y="30430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{A1FE7F07-B1F2-42BA-9ABB-738E106EE24D}</a:tableStyleId>
              </a:tblPr>
              <a:tblGrid>
                <a:gridCol w="12192000"/>
              </a:tblGrid>
              <a:tr h="154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R" sz="1800" u="none" cap="none" strike="noStrike"/>
                        <a:t>https://kasunprageethdissanayake.medium.com/whatsapp-system-design-and-chat-messaging-architecture-part-1-29fb4f0d14af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R" sz="1800"/>
                        <a:t>https://www.cometchat.com/blog/whatsapps-architecture-and-system-design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9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R" sz="1800" u="sng">
                          <a:solidFill>
                            <a:schemeClr val="hlink"/>
                          </a:solidFill>
                          <a:hlinkClick r:id="rId5"/>
                        </a:rPr>
                        <a:t>https://www.slideshare.net/Maheshbitla/whatsapp-architecture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R" sz="1800"/>
                        <a:t>https://www.youtube.com/watch?v=6HIr_IpSBEQ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R" sz="1800"/>
                        <a:t>https://chat.openai.com/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R" sz="1800"/>
                        <a:t>https://www.bing.com/?setlang=es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91A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/>
          <p:nvPr/>
        </p:nvSpPr>
        <p:spPr>
          <a:xfrm rot="8383368">
            <a:off x="-4992824" y="1096448"/>
            <a:ext cx="18510855" cy="6193482"/>
          </a:xfrm>
          <a:custGeom>
            <a:rect b="b" l="l" r="r" t="t"/>
            <a:pathLst>
              <a:path extrusionOk="0" h="10191744" w="24643407">
                <a:moveTo>
                  <a:pt x="0" y="0"/>
                </a:moveTo>
                <a:lnTo>
                  <a:pt x="24643407" y="0"/>
                </a:lnTo>
                <a:lnTo>
                  <a:pt x="24643407" y="10191744"/>
                </a:lnTo>
                <a:lnTo>
                  <a:pt x="0" y="101917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14"/>
          <p:cNvSpPr/>
          <p:nvPr/>
        </p:nvSpPr>
        <p:spPr>
          <a:xfrm rot="8383368">
            <a:off x="-6167111" y="-951574"/>
            <a:ext cx="19642036" cy="5984851"/>
          </a:xfrm>
          <a:custGeom>
            <a:rect b="b" l="l" r="r" t="t"/>
            <a:pathLst>
              <a:path extrusionOk="0" h="10191744" w="24643407">
                <a:moveTo>
                  <a:pt x="0" y="0"/>
                </a:moveTo>
                <a:lnTo>
                  <a:pt x="24643407" y="0"/>
                </a:lnTo>
                <a:lnTo>
                  <a:pt x="24643407" y="10191743"/>
                </a:lnTo>
                <a:lnTo>
                  <a:pt x="0" y="101917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14"/>
          <p:cNvSpPr txBox="1"/>
          <p:nvPr/>
        </p:nvSpPr>
        <p:spPr>
          <a:xfrm>
            <a:off x="5181600" y="5143500"/>
            <a:ext cx="13966737" cy="1461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2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1514">
                <a:solidFill>
                  <a:srgbClr val="F6E7D8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91A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 rot="5509098">
            <a:off x="-1294766" y="998319"/>
            <a:ext cx="11802892" cy="9183499"/>
          </a:xfrm>
          <a:custGeom>
            <a:rect b="b" l="l" r="r" t="t"/>
            <a:pathLst>
              <a:path extrusionOk="0" h="15488412" w="37450631">
                <a:moveTo>
                  <a:pt x="0" y="0"/>
                </a:moveTo>
                <a:lnTo>
                  <a:pt x="37450631" y="0"/>
                </a:lnTo>
                <a:lnTo>
                  <a:pt x="37450631" y="15488412"/>
                </a:lnTo>
                <a:lnTo>
                  <a:pt x="0" y="154884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0296071" y="856812"/>
            <a:ext cx="7790132" cy="65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742950" lvl="0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lang="es-C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Introducción/Historia</a:t>
            </a:r>
            <a:endParaRPr/>
          </a:p>
          <a:p>
            <a:pPr indent="-742950" lvl="0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lang="es-C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Problemas y Ataques Enfrentados</a:t>
            </a:r>
            <a:endParaRPr/>
          </a:p>
          <a:p>
            <a:pPr indent="-742950" lvl="0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lang="es-C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Características de Whatsapp</a:t>
            </a:r>
            <a:endParaRPr/>
          </a:p>
          <a:p>
            <a:pPr indent="-742950" lvl="0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lang="es-C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Privacidad y Seguridad</a:t>
            </a:r>
            <a:endParaRPr/>
          </a:p>
          <a:p>
            <a:pPr indent="-742950" lvl="0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lang="es-C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Whatsapp business y API</a:t>
            </a:r>
            <a:endParaRPr/>
          </a:p>
          <a:p>
            <a:pPr indent="-742950" lvl="0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lang="es-C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Almacenamiento de datos de usuario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2950" lvl="0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lang="es-C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Estructura de datos de Whatsapp</a:t>
            </a:r>
            <a:endParaRPr/>
          </a:p>
          <a:p>
            <a:pPr indent="-742950" lvl="0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lang="es-C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Evaluación de rendimiento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9.    Conclusión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10.  Preguntas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9306584" y="-104775"/>
            <a:ext cx="8115300" cy="904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5275">
                <a:solidFill>
                  <a:srgbClr val="4D9D48"/>
                </a:solidFill>
                <a:latin typeface="Arial"/>
                <a:ea typeface="Arial"/>
                <a:cs typeface="Arial"/>
                <a:sym typeface="Arial"/>
              </a:rPr>
              <a:t>WHATSAPP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2286172" y="9707079"/>
            <a:ext cx="7790132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800">
                <a:solidFill>
                  <a:srgbClr val="F6E7D8"/>
                </a:solidFill>
                <a:latin typeface="Arial"/>
                <a:ea typeface="Arial"/>
                <a:cs typeface="Arial"/>
                <a:sym typeface="Arial"/>
              </a:rPr>
              <a:t>11 JULIO</a:t>
            </a:r>
            <a:endParaRPr/>
          </a:p>
        </p:txBody>
      </p:sp>
      <p:pic>
        <p:nvPicPr>
          <p:cNvPr descr="Interfaz de usuario gráfica, Patrón de fondo&#10;&#10;Descripción generada automáticamente"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675577"/>
            <a:ext cx="9002878" cy="529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91A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365750" y="0"/>
            <a:ext cx="70125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6500">
                <a:solidFill>
                  <a:srgbClr val="4D9D48"/>
                </a:solidFill>
                <a:latin typeface="Arial"/>
                <a:ea typeface="Arial"/>
                <a:cs typeface="Arial"/>
                <a:sym typeface="Arial"/>
              </a:rPr>
              <a:t>HISTORIA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196925" y="838875"/>
            <a:ext cx="9360900" cy="9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795" lvl="1" marL="863591" marR="0" rtl="0" algn="l">
              <a:lnSpc>
                <a:spcPct val="19996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s-CR" sz="2800" u="none" cap="none" strike="noStrike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WhatsApp  fue fundada el 24 de febrero de 2009</a:t>
            </a:r>
            <a:endParaRPr/>
          </a:p>
          <a:p>
            <a:pPr indent="-431795" lvl="1" marL="863591" marR="0" rtl="0" algn="l">
              <a:lnSpc>
                <a:spcPct val="19996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s-CR" sz="2800" u="none" cap="none" strike="noStrik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En</a:t>
            </a:r>
            <a:r>
              <a:rPr lang="es-CR" sz="280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 primeras instancias se </a:t>
            </a:r>
            <a:r>
              <a:rPr lang="es-CR" sz="280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quería</a:t>
            </a:r>
            <a:r>
              <a:rPr lang="es-CR" sz="280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 crear para enviar notificaciones a sus amigos.</a:t>
            </a:r>
            <a:endParaRPr/>
          </a:p>
          <a:p>
            <a:pPr indent="-431795" lvl="1" marL="863591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s-CR" sz="2800" u="none" cap="none" strike="noStrike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En el 2015 </a:t>
            </a:r>
            <a:r>
              <a:rPr b="0" i="0" lang="es-CR" sz="28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s-CR" sz="2800" u="none" cap="none" strike="noStrik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la aplicación que permitiría hacer </a:t>
            </a:r>
            <a:r>
              <a:rPr b="0" i="0" lang="es-CR" sz="2800" u="sng" cap="none" strike="noStrik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llamadas de voz</a:t>
            </a:r>
            <a:r>
              <a:rPr b="0" i="0" lang="es-CR" sz="2800" u="none" cap="none" strike="noStrik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, </a:t>
            </a:r>
            <a:r>
              <a:rPr b="0" i="0" lang="es-CR" sz="2800" u="none" cap="none" strike="noStrike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ese mismo año se lanzó WhatsApp Web, la cual permite utilizar WhatsApp en una computadora</a:t>
            </a:r>
            <a:r>
              <a:rPr b="0" i="0" lang="es-CR" sz="40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431795" lvl="1" marL="863591" marR="0" rtl="0" algn="l">
              <a:lnSpc>
                <a:spcPct val="19996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s-CR" sz="28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WhatsApp se </a:t>
            </a:r>
            <a:r>
              <a:rPr lang="es-CR" sz="28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destacó</a:t>
            </a:r>
            <a:r>
              <a:rPr lang="es-CR" sz="28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 por su enfoque en la simplicidad y la experiencia de usuario.</a:t>
            </a:r>
            <a:endParaRPr/>
          </a:p>
          <a:p>
            <a:pPr indent="-431796" lvl="1" marL="863591" marR="0" rtl="0" algn="l">
              <a:lnSpc>
                <a:spcPct val="19996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s-CR" sz="28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WhatsApp utiliza el lenguaje de </a:t>
            </a:r>
            <a:r>
              <a:rPr lang="es-CR" sz="28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programación</a:t>
            </a:r>
            <a:r>
              <a:rPr lang="es-CR" sz="28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 llamado Erlang, incluye Maquina virtual y bibliotecas.</a:t>
            </a:r>
            <a:endParaRPr sz="2800">
              <a:solidFill>
                <a:schemeClr val="lt1"/>
              </a:solidFill>
              <a:latin typeface="Contrail One"/>
              <a:ea typeface="Contrail One"/>
              <a:cs typeface="Contrail One"/>
              <a:sym typeface="Contrail One"/>
            </a:endParaRPr>
          </a:p>
          <a:p>
            <a:pPr indent="-431796" lvl="1" marL="863591" marR="0" rtl="0" algn="l">
              <a:lnSpc>
                <a:spcPct val="19996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trail One"/>
              <a:buChar char="•"/>
            </a:pPr>
            <a:r>
              <a:rPr lang="es-CR" sz="28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Erlang es un lenguaje funcional con </a:t>
            </a:r>
            <a:r>
              <a:rPr lang="es-CR" sz="28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evaluación</a:t>
            </a:r>
            <a:r>
              <a:rPr lang="es-CR" sz="28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 estricta, </a:t>
            </a:r>
            <a:r>
              <a:rPr lang="es-CR" sz="28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asignación</a:t>
            </a:r>
            <a:r>
              <a:rPr lang="es-CR" sz="28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 </a:t>
            </a:r>
            <a:r>
              <a:rPr lang="es-CR" sz="28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única</a:t>
            </a:r>
            <a:r>
              <a:rPr lang="es-CR" sz="28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 y tipado </a:t>
            </a:r>
            <a:r>
              <a:rPr lang="es-CR" sz="28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dinámico</a:t>
            </a:r>
            <a:r>
              <a:rPr lang="es-CR" sz="28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.</a:t>
            </a:r>
            <a:endParaRPr sz="2800">
              <a:solidFill>
                <a:schemeClr val="lt1"/>
              </a:solidFill>
              <a:latin typeface="Contrail One"/>
              <a:ea typeface="Contrail One"/>
              <a:cs typeface="Contrail One"/>
              <a:sym typeface="Contrail One"/>
            </a:endParaRPr>
          </a:p>
          <a:p>
            <a:pPr indent="0" lvl="1" marL="431795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FFFFFF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sp>
        <p:nvSpPr>
          <p:cNvPr id="109" name="Google Shape;109;p3"/>
          <p:cNvSpPr/>
          <p:nvPr/>
        </p:nvSpPr>
        <p:spPr>
          <a:xfrm rot="-3400977">
            <a:off x="6790928" y="2112353"/>
            <a:ext cx="15344460" cy="8213322"/>
          </a:xfrm>
          <a:custGeom>
            <a:rect b="b" l="l" r="r" t="t"/>
            <a:pathLst>
              <a:path extrusionOk="0" h="11916826" w="28814617">
                <a:moveTo>
                  <a:pt x="0" y="0"/>
                </a:moveTo>
                <a:lnTo>
                  <a:pt x="28814616" y="0"/>
                </a:lnTo>
                <a:lnTo>
                  <a:pt x="28814616" y="11916826"/>
                </a:lnTo>
                <a:lnTo>
                  <a:pt x="0" y="119168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3"/>
          <p:cNvSpPr/>
          <p:nvPr/>
        </p:nvSpPr>
        <p:spPr>
          <a:xfrm rot="-3397004">
            <a:off x="8556534" y="2460244"/>
            <a:ext cx="14924783" cy="6519563"/>
          </a:xfrm>
          <a:custGeom>
            <a:rect b="b" l="l" r="r" t="t"/>
            <a:pathLst>
              <a:path extrusionOk="0" h="11916826" w="28814617">
                <a:moveTo>
                  <a:pt x="0" y="0"/>
                </a:moveTo>
                <a:lnTo>
                  <a:pt x="28814617" y="0"/>
                </a:lnTo>
                <a:lnTo>
                  <a:pt x="28814617" y="11916826"/>
                </a:lnTo>
                <a:lnTo>
                  <a:pt x="0" y="119168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91A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 rot="2847459">
            <a:off x="4241254" y="1423392"/>
            <a:ext cx="17422190" cy="6139905"/>
          </a:xfrm>
          <a:custGeom>
            <a:rect b="b" l="l" r="r" t="t"/>
            <a:pathLst>
              <a:path extrusionOk="0" h="8341957" w="20170665">
                <a:moveTo>
                  <a:pt x="0" y="0"/>
                </a:moveTo>
                <a:lnTo>
                  <a:pt x="20170665" y="0"/>
                </a:lnTo>
                <a:lnTo>
                  <a:pt x="20170665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4"/>
          <p:cNvSpPr txBox="1"/>
          <p:nvPr/>
        </p:nvSpPr>
        <p:spPr>
          <a:xfrm>
            <a:off x="-92385" y="1164946"/>
            <a:ext cx="8001000" cy="1704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643958" marR="0" rtl="0" algn="l">
              <a:lnSpc>
                <a:spcPct val="110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R" sz="5965" u="none" cap="none" strike="noStrike">
                <a:solidFill>
                  <a:srgbClr val="00B050"/>
                </a:solidFill>
                <a:latin typeface="Contrail One"/>
                <a:ea typeface="Contrail One"/>
                <a:cs typeface="Contrail One"/>
                <a:sym typeface="Contrail One"/>
              </a:rPr>
              <a:t>PROBLEMAS Y ATAQUES ENFRENTADOS: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0" y="3695700"/>
            <a:ext cx="7724544" cy="40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7599" lvl="1" marL="695197" marR="0" rtl="0" algn="l">
              <a:lnSpc>
                <a:spcPct val="12519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</a:pPr>
            <a:r>
              <a:rPr b="0" i="0" lang="es-CR" sz="3600" u="none" cap="none" strike="noStrik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Vulnerabilidades de seguridad.</a:t>
            </a:r>
            <a:endParaRPr/>
          </a:p>
          <a:p>
            <a:pPr indent="-347599" lvl="1" marL="695197" marR="0" rtl="0" algn="l">
              <a:lnSpc>
                <a:spcPct val="12519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</a:pPr>
            <a:r>
              <a:rPr b="0" i="0" lang="es-CR" sz="3600" u="none" cap="none" strike="noStrik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Spyware y ataques de phishing.</a:t>
            </a:r>
            <a:endParaRPr/>
          </a:p>
          <a:p>
            <a:pPr indent="-347599" lvl="1" marL="695197" marR="0" rtl="0" algn="l">
              <a:lnSpc>
                <a:spcPct val="12519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</a:pPr>
            <a:r>
              <a:rPr b="0" i="0" lang="es-CR" sz="3600" u="none" cap="none" strike="noStrik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Bloqueos y restricciones gubernamentales.</a:t>
            </a:r>
            <a:endParaRPr/>
          </a:p>
          <a:p>
            <a:pPr indent="-347599" lvl="1" marL="695197" marR="0" rtl="0" algn="l">
              <a:lnSpc>
                <a:spcPct val="12519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</a:pPr>
            <a:r>
              <a:rPr b="0" i="0" lang="es-CR" sz="3600" u="none" cap="none" strike="noStrik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Desinformación y propagación de noticias falsas.</a:t>
            </a:r>
            <a:endParaRPr/>
          </a:p>
          <a:p>
            <a:pPr indent="-143192" lvl="1" marL="695197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19"/>
              <a:buFont typeface="Arial"/>
              <a:buNone/>
            </a:pPr>
            <a:r>
              <a:t/>
            </a:r>
            <a:endParaRPr b="0" i="0" sz="3218" u="none" cap="none" strike="noStrike">
              <a:solidFill>
                <a:srgbClr val="FFFFFF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pic>
        <p:nvPicPr>
          <p:cNvPr descr="Imagen que contiene Interfaz de usuario gráfica&#10;&#10;Descripción generada automáticamente"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3949" y="2263241"/>
            <a:ext cx="9796799" cy="5760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91A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 rot="2847459">
            <a:off x="-3965258" y="3972195"/>
            <a:ext cx="14576505" cy="5572243"/>
          </a:xfrm>
          <a:custGeom>
            <a:rect b="b" l="l" r="r" t="t"/>
            <a:pathLst>
              <a:path extrusionOk="0" h="8341957" w="20170665">
                <a:moveTo>
                  <a:pt x="0" y="0"/>
                </a:moveTo>
                <a:lnTo>
                  <a:pt x="20170665" y="0"/>
                </a:lnTo>
                <a:lnTo>
                  <a:pt x="20170665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5"/>
          <p:cNvSpPr txBox="1"/>
          <p:nvPr/>
        </p:nvSpPr>
        <p:spPr>
          <a:xfrm>
            <a:off x="3932099" y="599515"/>
            <a:ext cx="10423801" cy="1704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40080" lvl="0" marL="1289304" marR="0" rtl="0" algn="l">
              <a:lnSpc>
                <a:spcPct val="110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5965">
                <a:solidFill>
                  <a:srgbClr val="00B050"/>
                </a:solidFill>
                <a:latin typeface="Contrail One"/>
                <a:ea typeface="Contrail One"/>
                <a:cs typeface="Contrail One"/>
                <a:sym typeface="Contrail One"/>
              </a:rPr>
              <a:t>Características </a:t>
            </a:r>
            <a:endParaRPr sz="5965">
              <a:solidFill>
                <a:srgbClr val="00B050"/>
              </a:solidFill>
              <a:latin typeface="Contrail One"/>
              <a:ea typeface="Contrail One"/>
              <a:cs typeface="Contrail One"/>
              <a:sym typeface="Contrail One"/>
            </a:endParaRPr>
          </a:p>
          <a:p>
            <a:pPr indent="0" lvl="1" marL="643958" marR="0" rtl="0" algn="l">
              <a:lnSpc>
                <a:spcPct val="110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R" sz="5965" u="none" cap="none" strike="noStrike">
                <a:solidFill>
                  <a:srgbClr val="00B050"/>
                </a:solidFill>
                <a:latin typeface="Contrail One"/>
                <a:ea typeface="Contrail One"/>
                <a:cs typeface="Contrail One"/>
                <a:sym typeface="Contrail One"/>
              </a:rPr>
              <a:t>de WhatsApp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10120299" y="4330889"/>
            <a:ext cx="9910783" cy="296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7599" lvl="1" marL="695197" marR="0" rtl="0" algn="l">
              <a:lnSpc>
                <a:spcPct val="12519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</a:pPr>
            <a:r>
              <a:rPr b="0" i="0" lang="es-CR" sz="3600" u="none" cap="none" strike="noStrik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En línea / Visto por última </a:t>
            </a:r>
            <a:endParaRPr/>
          </a:p>
          <a:p>
            <a:pPr indent="-347599" lvl="1" marL="695197" marR="0" rtl="0" algn="l">
              <a:lnSpc>
                <a:spcPct val="12519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</a:pPr>
            <a:r>
              <a:rPr b="0" i="0" lang="es-CR" sz="3600" u="none" cap="none" strike="noStrik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Chats temporales / permanentes: </a:t>
            </a:r>
            <a:endParaRPr/>
          </a:p>
          <a:p>
            <a:pPr indent="-347599" lvl="1" marL="695197" marR="0" rtl="0" algn="l">
              <a:lnSpc>
                <a:spcPct val="12519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</a:pPr>
            <a:r>
              <a:rPr b="0" i="0" lang="es-CR" sz="3600" u="none" cap="none" strike="noStrik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WhatsApp Web y Escritorio: </a:t>
            </a:r>
            <a:endParaRPr/>
          </a:p>
          <a:p>
            <a:pPr indent="-347599" lvl="1" marL="695197" marR="0" rtl="0" algn="l">
              <a:lnSpc>
                <a:spcPct val="12519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</a:pPr>
            <a:r>
              <a:rPr b="0" i="0" lang="es-CR" sz="3600" u="none" cap="none" strike="noStrik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Copias de seguridad en la nube</a:t>
            </a:r>
            <a:endParaRPr/>
          </a:p>
          <a:p>
            <a:pPr indent="0" lvl="1" marL="347598" marR="0" rtl="0" algn="l">
              <a:lnSpc>
                <a:spcPct val="125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0120300" y="1418025"/>
            <a:ext cx="7268400" cy="59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7599" lvl="1" marL="695197" marR="0" rtl="0" algn="l">
              <a:lnSpc>
                <a:spcPct val="12519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</a:pPr>
            <a:r>
              <a:rPr b="0" i="0" lang="es-CR" sz="3600" u="none" cap="none" strike="noStrik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Chat uno a un</a:t>
            </a:r>
            <a:endParaRPr/>
          </a:p>
          <a:p>
            <a:pPr indent="-347599" lvl="1" marL="695196" marR="0" rtl="0" algn="l">
              <a:lnSpc>
                <a:spcPct val="12519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</a:pPr>
            <a:r>
              <a:rPr b="0" i="0" lang="es-CR" sz="3600" u="none" cap="none" strike="noStrik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Mensajería grupal </a:t>
            </a:r>
            <a:endParaRPr/>
          </a:p>
          <a:p>
            <a:pPr indent="-347599" lvl="1" marL="695196" marR="0" rtl="0" algn="l">
              <a:lnSpc>
                <a:spcPct val="12519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</a:pPr>
            <a:r>
              <a:rPr b="0" i="0" lang="es-CR" sz="3600" u="none" cap="none" strike="noStrik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Enviados + Entregados + </a:t>
            </a:r>
            <a:r>
              <a:rPr lang="es-CR" sz="360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confirmación de lectura</a:t>
            </a:r>
            <a:endParaRPr sz="3600">
              <a:solidFill>
                <a:srgbClr val="FFFFFF"/>
              </a:solidFill>
              <a:latin typeface="Contrail One"/>
              <a:ea typeface="Contrail One"/>
              <a:cs typeface="Contrail One"/>
              <a:sym typeface="Contrail One"/>
            </a:endParaRPr>
          </a:p>
          <a:p>
            <a:pPr indent="0" lvl="0" marL="0" marR="0" rtl="0" algn="l">
              <a:lnSpc>
                <a:spcPct val="125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ontrail One"/>
              <a:ea typeface="Contrail One"/>
              <a:cs typeface="Contrail One"/>
              <a:sym typeface="Contrail One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60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 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ontrail One"/>
              <a:ea typeface="Contrail One"/>
              <a:cs typeface="Contrail One"/>
              <a:sym typeface="Contrail One"/>
            </a:endParaRPr>
          </a:p>
          <a:p>
            <a:pPr indent="-118999" lvl="1" marL="695197" marR="0" rtl="0" algn="l">
              <a:lnSpc>
                <a:spcPct val="12519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ontrail One"/>
              <a:ea typeface="Contrail One"/>
              <a:cs typeface="Contrail One"/>
              <a:sym typeface="Contrail One"/>
            </a:endParaRPr>
          </a:p>
          <a:p>
            <a:pPr indent="-143192" lvl="1" marL="695197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19"/>
              <a:buFont typeface="Arial"/>
              <a:buNone/>
            </a:pPr>
            <a:r>
              <a:t/>
            </a:r>
            <a:endParaRPr b="0" i="0" sz="3218" u="none" cap="none" strike="noStrike">
              <a:solidFill>
                <a:srgbClr val="FFFFFF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pic>
        <p:nvPicPr>
          <p:cNvPr descr="Imagen que contiene persona, tabla, foto, hombre&#10;&#10;Descripción generada automáticamente" id="129" name="Google Shape;12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39" y="3365158"/>
            <a:ext cx="9267898" cy="5799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91A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0" y="4642035"/>
            <a:ext cx="18273486" cy="5530457"/>
          </a:xfrm>
          <a:custGeom>
            <a:rect b="b" l="l" r="r" t="t"/>
            <a:pathLst>
              <a:path extrusionOk="0" h="1870797" w="6393355">
                <a:moveTo>
                  <a:pt x="0" y="0"/>
                </a:moveTo>
                <a:lnTo>
                  <a:pt x="6393355" y="0"/>
                </a:lnTo>
                <a:lnTo>
                  <a:pt x="6393355" y="1870797"/>
                </a:lnTo>
                <a:lnTo>
                  <a:pt x="0" y="1870797"/>
                </a:lnTo>
                <a:close/>
              </a:path>
            </a:pathLst>
          </a:custGeom>
          <a:solidFill>
            <a:srgbClr val="07A5C3"/>
          </a:solidFill>
          <a:ln>
            <a:noFill/>
          </a:ln>
        </p:spPr>
      </p:sp>
      <p:sp>
        <p:nvSpPr>
          <p:cNvPr id="135" name="Google Shape;135;p6"/>
          <p:cNvSpPr/>
          <p:nvPr/>
        </p:nvSpPr>
        <p:spPr>
          <a:xfrm rot="2883810">
            <a:off x="10488117" y="4342525"/>
            <a:ext cx="8849277" cy="7231812"/>
          </a:xfrm>
          <a:custGeom>
            <a:rect b="b" l="l" r="r" t="t"/>
            <a:pathLst>
              <a:path extrusionOk="0" h="11916826" w="28814617">
                <a:moveTo>
                  <a:pt x="0" y="0"/>
                </a:moveTo>
                <a:lnTo>
                  <a:pt x="28814616" y="0"/>
                </a:lnTo>
                <a:lnTo>
                  <a:pt x="28814616" y="11916826"/>
                </a:lnTo>
                <a:lnTo>
                  <a:pt x="0" y="119168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 rot="-7851461">
            <a:off x="5471744" y="-1370080"/>
            <a:ext cx="9483210" cy="5723758"/>
          </a:xfrm>
          <a:custGeom>
            <a:rect b="b" l="l" r="r" t="t"/>
            <a:pathLst>
              <a:path extrusionOk="0" h="11916826" w="28814617">
                <a:moveTo>
                  <a:pt x="0" y="0"/>
                </a:moveTo>
                <a:lnTo>
                  <a:pt x="28814617" y="0"/>
                </a:lnTo>
                <a:lnTo>
                  <a:pt x="28814617" y="11916826"/>
                </a:lnTo>
                <a:lnTo>
                  <a:pt x="0" y="119168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6"/>
          <p:cNvSpPr txBox="1"/>
          <p:nvPr/>
        </p:nvSpPr>
        <p:spPr>
          <a:xfrm>
            <a:off x="-914400" y="114508"/>
            <a:ext cx="16230600" cy="895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3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5400">
                <a:solidFill>
                  <a:srgbClr val="00B050"/>
                </a:solidFill>
                <a:latin typeface="Contrail One"/>
                <a:ea typeface="Contrail One"/>
                <a:cs typeface="Contrail One"/>
                <a:sym typeface="Contrail One"/>
              </a:rPr>
              <a:t>Privacidad y Seguridad</a:t>
            </a:r>
            <a:endParaRPr/>
          </a:p>
        </p:txBody>
      </p:sp>
      <p:sp>
        <p:nvSpPr>
          <p:cNvPr id="138" name="Google Shape;138;p6"/>
          <p:cNvSpPr txBox="1"/>
          <p:nvPr/>
        </p:nvSpPr>
        <p:spPr>
          <a:xfrm>
            <a:off x="502920" y="3025940"/>
            <a:ext cx="8260079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❖"/>
            </a:pPr>
            <a:r>
              <a:rPr lang="es-CR" sz="40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Códigos de seguridad</a:t>
            </a:r>
            <a:endParaRPr sz="4000">
              <a:solidFill>
                <a:schemeClr val="lt1"/>
              </a:solidFill>
              <a:latin typeface="Contrail One"/>
              <a:ea typeface="Contrail One"/>
              <a:cs typeface="Contrail One"/>
              <a:sym typeface="Contrail One"/>
            </a:endParaRPr>
          </a:p>
          <a:p>
            <a:pPr indent="-457200" lvl="0" marL="457200" marR="0" rtl="0" algn="just">
              <a:lnSpc>
                <a:spcPct val="18037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❖"/>
            </a:pPr>
            <a:r>
              <a:rPr lang="es-CR" sz="40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Encriptación de extremo a extremo 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❖"/>
            </a:pPr>
            <a:r>
              <a:rPr lang="es-CR" sz="40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Protección de datos personales: </a:t>
            </a:r>
            <a:endParaRPr sz="4000">
              <a:solidFill>
                <a:schemeClr val="lt1"/>
              </a:solidFill>
              <a:latin typeface="Contrail One"/>
              <a:ea typeface="Contrail One"/>
              <a:cs typeface="Contrail One"/>
              <a:sym typeface="Contrail One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❖"/>
            </a:pPr>
            <a:r>
              <a:rPr lang="es-CR" sz="40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Protección de datos personales: </a:t>
            </a:r>
            <a:endParaRPr sz="4000">
              <a:solidFill>
                <a:schemeClr val="lt1"/>
              </a:solidFill>
              <a:latin typeface="Contrail One"/>
              <a:ea typeface="Contrail One"/>
              <a:cs typeface="Contrail One"/>
              <a:sym typeface="Contrail One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❖"/>
            </a:pPr>
            <a:r>
              <a:rPr lang="es-CR" sz="40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4. Opciones de privacidad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❖"/>
            </a:pPr>
            <a:r>
              <a:rPr lang="es-CR" sz="40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5. Autenticación en dos pasos</a:t>
            </a:r>
            <a:endParaRPr sz="4000">
              <a:solidFill>
                <a:schemeClr val="lt1"/>
              </a:solidFill>
              <a:latin typeface="Contrail One"/>
              <a:ea typeface="Contrail One"/>
              <a:cs typeface="Contrail One"/>
              <a:sym typeface="Contrail One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❖"/>
            </a:pPr>
            <a:r>
              <a:rPr lang="es-CR" sz="40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6. Actualizaciones de seguridad</a:t>
            </a:r>
            <a:endParaRPr sz="4000">
              <a:solidFill>
                <a:schemeClr val="lt1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pic>
        <p:nvPicPr>
          <p:cNvPr descr="Interfaz de usuario gráfica, Aplicación&#10;&#10;Descripción generada automáticamente" id="139" name="Google Shape;13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311" y="2494444"/>
            <a:ext cx="9044204" cy="5118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91A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/>
          <p:nvPr/>
        </p:nvSpPr>
        <p:spPr>
          <a:xfrm rot="2847459">
            <a:off x="3757548" y="345545"/>
            <a:ext cx="19478623" cy="7592440"/>
          </a:xfrm>
          <a:custGeom>
            <a:rect b="b" l="l" r="r" t="t"/>
            <a:pathLst>
              <a:path extrusionOk="0" h="8341957" w="20170665">
                <a:moveTo>
                  <a:pt x="0" y="0"/>
                </a:moveTo>
                <a:lnTo>
                  <a:pt x="20170665" y="0"/>
                </a:lnTo>
                <a:lnTo>
                  <a:pt x="20170665" y="8341957"/>
                </a:lnTo>
                <a:lnTo>
                  <a:pt x="0" y="83419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7"/>
          <p:cNvSpPr txBox="1"/>
          <p:nvPr/>
        </p:nvSpPr>
        <p:spPr>
          <a:xfrm>
            <a:off x="501446" y="4924287"/>
            <a:ext cx="6577329" cy="25395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6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WhatsApp Business API es una solución más avanzada destinada a grandes empresas y proveedores de servicios </a:t>
            </a:r>
            <a:endParaRPr sz="3600">
              <a:solidFill>
                <a:schemeClr val="lt1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608661" y="756816"/>
            <a:ext cx="12335269" cy="895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5400">
                <a:solidFill>
                  <a:srgbClr val="00B050"/>
                </a:solidFill>
                <a:latin typeface="Contrail One"/>
                <a:ea typeface="Contrail One"/>
                <a:cs typeface="Contrail One"/>
                <a:sym typeface="Contrail One"/>
              </a:rPr>
              <a:t>WhatsApp Business y API</a:t>
            </a:r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533401" y="2430950"/>
            <a:ext cx="6692067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6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WhatsApp Business es una aplicación diseñada para pequeñas y medianas empresas</a:t>
            </a:r>
            <a:endParaRPr sz="3600">
              <a:solidFill>
                <a:schemeClr val="lt1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1943100"/>
            <a:ext cx="9456282" cy="5319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91A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/>
          <p:nvPr/>
        </p:nvSpPr>
        <p:spPr>
          <a:xfrm rot="-1591106">
            <a:off x="8978954" y="7880752"/>
            <a:ext cx="10706947" cy="2890886"/>
          </a:xfrm>
          <a:custGeom>
            <a:rect b="b" l="l" r="r" t="t"/>
            <a:pathLst>
              <a:path extrusionOk="0" h="8045780" w="19454515">
                <a:moveTo>
                  <a:pt x="0" y="0"/>
                </a:moveTo>
                <a:lnTo>
                  <a:pt x="19454516" y="0"/>
                </a:lnTo>
                <a:lnTo>
                  <a:pt x="19454516" y="8045780"/>
                </a:lnTo>
                <a:lnTo>
                  <a:pt x="0" y="80457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p8"/>
          <p:cNvSpPr/>
          <p:nvPr/>
        </p:nvSpPr>
        <p:spPr>
          <a:xfrm rot="-1591106">
            <a:off x="2113584" y="5587973"/>
            <a:ext cx="18659314" cy="5174442"/>
          </a:xfrm>
          <a:custGeom>
            <a:rect b="b" l="l" r="r" t="t"/>
            <a:pathLst>
              <a:path extrusionOk="0" h="8045780" w="19454515">
                <a:moveTo>
                  <a:pt x="0" y="0"/>
                </a:moveTo>
                <a:lnTo>
                  <a:pt x="19454516" y="0"/>
                </a:lnTo>
                <a:lnTo>
                  <a:pt x="19454516" y="8045780"/>
                </a:lnTo>
                <a:lnTo>
                  <a:pt x="0" y="80457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8"/>
          <p:cNvSpPr txBox="1"/>
          <p:nvPr/>
        </p:nvSpPr>
        <p:spPr>
          <a:xfrm>
            <a:off x="623162" y="499265"/>
            <a:ext cx="9197929" cy="1758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5400">
                <a:solidFill>
                  <a:srgbClr val="00B050"/>
                </a:solidFill>
                <a:latin typeface="Contrail One"/>
                <a:ea typeface="Contrail One"/>
                <a:cs typeface="Contrail One"/>
                <a:sym typeface="Contrail One"/>
              </a:rPr>
              <a:t>Almacenamiento de datos de usuario</a:t>
            </a:r>
            <a:endParaRPr sz="5400">
              <a:solidFill>
                <a:srgbClr val="00B050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586052" y="2501354"/>
            <a:ext cx="680027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6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WhatsApp almacena ciertos metadatos de las interacciones de los usuarios, como los números de teléfono involucrados en una conversación, la hora y la fecha de los mensajes enviados, y la duración de las llamadas</a:t>
            </a:r>
            <a:endParaRPr sz="3600">
              <a:solidFill>
                <a:schemeClr val="lt1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625620" y="6715138"/>
            <a:ext cx="6477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6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Los Metadatos son información adicional:</a:t>
            </a:r>
            <a:endParaRPr sz="3600">
              <a:solidFill>
                <a:schemeClr val="lt1"/>
              </a:solidFill>
              <a:latin typeface="Contrail One"/>
              <a:ea typeface="Contrail One"/>
              <a:cs typeface="Contrail One"/>
              <a:sym typeface="Contrail One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trail One"/>
              <a:buAutoNum type="arabicPeriod"/>
            </a:pPr>
            <a:r>
              <a:rPr lang="es-CR" sz="36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Correo electrónico</a:t>
            </a:r>
            <a:endParaRPr sz="3600">
              <a:solidFill>
                <a:schemeClr val="lt1"/>
              </a:solidFill>
              <a:latin typeface="Contrail One"/>
              <a:ea typeface="Contrail One"/>
              <a:cs typeface="Contrail One"/>
              <a:sym typeface="Contrail One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trail One"/>
              <a:buAutoNum type="arabicPeriod"/>
            </a:pPr>
            <a:r>
              <a:rPr lang="es-CR" sz="36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Llamadas telefónicas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600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3. Mensajería instantánea: </a:t>
            </a:r>
            <a:endParaRPr sz="3600">
              <a:solidFill>
                <a:schemeClr val="lt1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pic>
        <p:nvPicPr>
          <p:cNvPr descr="Interfaz de usuario gráfica, Aplicación&#10;&#10;Descripción generada automáticamente" id="158" name="Google Shape;15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8251" y="2257888"/>
            <a:ext cx="10410568" cy="64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91A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286726" y="3050807"/>
            <a:ext cx="8091023" cy="3020355"/>
          </a:xfrm>
          <a:custGeom>
            <a:rect b="b" l="l" r="r" t="t"/>
            <a:pathLst>
              <a:path extrusionOk="0" h="3020355" w="8091023">
                <a:moveTo>
                  <a:pt x="0" y="0"/>
                </a:moveTo>
                <a:lnTo>
                  <a:pt x="8091023" y="0"/>
                </a:lnTo>
                <a:lnTo>
                  <a:pt x="8091023" y="3020355"/>
                </a:lnTo>
                <a:lnTo>
                  <a:pt x="0" y="3020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9296936" y="4266260"/>
            <a:ext cx="8760874" cy="3811413"/>
          </a:xfrm>
          <a:custGeom>
            <a:rect b="b" l="l" r="r" t="t"/>
            <a:pathLst>
              <a:path extrusionOk="0" h="3811413" w="8760874">
                <a:moveTo>
                  <a:pt x="0" y="0"/>
                </a:moveTo>
                <a:lnTo>
                  <a:pt x="8760874" y="0"/>
                </a:lnTo>
                <a:lnTo>
                  <a:pt x="8760874" y="3811414"/>
                </a:lnTo>
                <a:lnTo>
                  <a:pt x="0" y="38114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6921" l="0" r="0" t="-6922"/>
            </a:stretch>
          </a:blipFill>
          <a:ln>
            <a:noFill/>
          </a:ln>
        </p:spPr>
      </p:sp>
      <p:sp>
        <p:nvSpPr>
          <p:cNvPr id="165" name="Google Shape;165;p9"/>
          <p:cNvSpPr/>
          <p:nvPr/>
        </p:nvSpPr>
        <p:spPr>
          <a:xfrm>
            <a:off x="249855" y="7358772"/>
            <a:ext cx="7047897" cy="2740849"/>
          </a:xfrm>
          <a:custGeom>
            <a:rect b="b" l="l" r="r" t="t"/>
            <a:pathLst>
              <a:path extrusionOk="0" h="2740849" w="7047897">
                <a:moveTo>
                  <a:pt x="0" y="0"/>
                </a:moveTo>
                <a:lnTo>
                  <a:pt x="7047897" y="0"/>
                </a:lnTo>
                <a:lnTo>
                  <a:pt x="7047897" y="2740849"/>
                </a:lnTo>
                <a:lnTo>
                  <a:pt x="0" y="27408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9"/>
          <p:cNvSpPr txBox="1"/>
          <p:nvPr/>
        </p:nvSpPr>
        <p:spPr>
          <a:xfrm>
            <a:off x="5469841" y="342995"/>
            <a:ext cx="7348319" cy="1855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6500">
                <a:solidFill>
                  <a:srgbClr val="07A5C3"/>
                </a:solidFill>
                <a:latin typeface="Contrail One"/>
                <a:ea typeface="Contrail One"/>
                <a:cs typeface="Contrail One"/>
                <a:sym typeface="Contrail One"/>
              </a:rPr>
              <a:t> </a:t>
            </a:r>
            <a:r>
              <a:rPr lang="es-CR" sz="6500">
                <a:solidFill>
                  <a:srgbClr val="4D9D48"/>
                </a:solidFill>
                <a:latin typeface="Contrail One"/>
                <a:ea typeface="Contrail One"/>
                <a:cs typeface="Contrail One"/>
                <a:sym typeface="Contrail One"/>
              </a:rPr>
              <a:t>Identificación de estructuras de datos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457200" y="2229750"/>
            <a:ext cx="4884373" cy="821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85800" lvl="0" marL="68580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99"/>
              <a:buFont typeface="Arial"/>
              <a:buChar char="•"/>
            </a:pPr>
            <a:r>
              <a:rPr lang="es-CR" sz="4799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rPr>
              <a:t>Listas enlazadas</a:t>
            </a:r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9294478" y="3445203"/>
            <a:ext cx="4884373" cy="821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85800" lvl="0" marL="68580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99"/>
              <a:buFont typeface="Arial"/>
              <a:buChar char="•"/>
            </a:pPr>
            <a:r>
              <a:rPr lang="es-CR" sz="479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Árboles</a:t>
            </a:r>
            <a:endParaRPr sz="4799">
              <a:solidFill>
                <a:srgbClr val="FFFFFF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286726" y="6512975"/>
            <a:ext cx="4884373" cy="821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85800" lvl="0" marL="68580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99"/>
              <a:buFont typeface="Arial"/>
              <a:buChar char="•"/>
            </a:pPr>
            <a:r>
              <a:rPr lang="es-CR" sz="479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GRAFOS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Jessica Lorena Perez Hurtado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0x0101001F690C3B098FB940A8F803732BBF6BB9</vt:lpwstr>
  </property>
</Properties>
</file>