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9t2PZ1O3rF+GIIVYjQMDaO80O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d547d725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2ed547d725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1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1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1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12"/>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 name="Google Shape;14;p12"/>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1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cxnSp>
        <p:nvCxnSpPr>
          <p:cNvPr id="58" name="Google Shape;58;p2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9" name="Google Shape;59;p21"/>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60" name="Google Shape;60;p21"/>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1" name="Google Shape;61;p2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cxnSp>
        <p:nvCxnSpPr>
          <p:cNvPr id="63" name="Google Shape;63;p22"/>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4" name="Google Shape;64;p22"/>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5" name="Google Shape;65;p22"/>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22"/>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7" name="Google Shape;67;p2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1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18"/>
        <p:cNvGrpSpPr/>
        <p:nvPr/>
      </p:nvGrpSpPr>
      <p:grpSpPr>
        <a:xfrm>
          <a:off x="0" y="0"/>
          <a:ext cx="0" cy="0"/>
          <a:chOff x="0" y="0"/>
          <a:chExt cx="0" cy="0"/>
        </a:xfrm>
      </p:grpSpPr>
      <p:cxnSp>
        <p:nvCxnSpPr>
          <p:cNvPr id="19" name="Google Shape;19;p14"/>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20" name="Google Shape;20;p14"/>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1" name="Google Shape;21;p1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cxnSp>
        <p:nvCxnSpPr>
          <p:cNvPr id="23" name="Google Shape;23;p15"/>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24" name="Google Shape;24;p15"/>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25" name="Google Shape;25;p15"/>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6" name="Google Shape;26;p1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p16"/>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9" name="Google Shape;29;p16"/>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0" name="Google Shape;30;p16"/>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1" name="Google Shape;31;p16"/>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2" name="Google Shape;32;p16"/>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3" name="Google Shape;33;p1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cxnSp>
        <p:nvCxnSpPr>
          <p:cNvPr id="35" name="Google Shape;35;p17"/>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6" name="Google Shape;36;p17"/>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7" name="Google Shape;37;p1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8" name="Google Shape;38;p17"/>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9" name="Google Shape;39;p17"/>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0" name="Google Shape;40;p17"/>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1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4" name="Google Shape;44;p1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cxnSp>
        <p:nvCxnSpPr>
          <p:cNvPr id="46" name="Google Shape;46;p1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7" name="Google Shape;47;p19"/>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p19"/>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 name="Google Shape;49;p1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20"/>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2" name="Google Shape;52;p2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3" name="Google Shape;53;p20"/>
          <p:cNvSpPr txBox="1">
            <a:spLocks noGrp="1"/>
          </p:cNvSpPr>
          <p:nvPr>
            <p:ph type="title"/>
          </p:nvPr>
        </p:nvSpPr>
        <p:spPr>
          <a:xfrm>
            <a:off x="265500" y="1397350"/>
            <a:ext cx="4045200" cy="131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54" name="Google Shape;54;p20"/>
          <p:cNvSpPr txBox="1">
            <a:spLocks noGrp="1"/>
          </p:cNvSpPr>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2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6" name="Google Shape;56;p2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diagrams3.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qooXX8gUHorGBs8Bmcockvs7RpMWqcL0/view?usp=drive_lin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diagrams.p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go-cd.atech-bot.click/" TargetMode="External"/><Relationship Id="rId7" Type="http://schemas.openxmlformats.org/officeDocument/2006/relationships/hyperlink" Target="http://52.20.17.126:9000"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100.27.108.130:8080/" TargetMode="External"/><Relationship Id="rId5" Type="http://schemas.openxmlformats.org/officeDocument/2006/relationships/hyperlink" Target="http://52.201.178.63:9090/" TargetMode="External"/><Relationship Id="rId4" Type="http://schemas.openxmlformats.org/officeDocument/2006/relationships/hyperlink" Target="http://52.201.178.63:300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1"/>
        <p:cNvGrpSpPr/>
        <p:nvPr/>
      </p:nvGrpSpPr>
      <p:grpSpPr>
        <a:xfrm>
          <a:off x="0" y="0"/>
          <a:ext cx="0" cy="0"/>
          <a:chOff x="0" y="0"/>
          <a:chExt cx="0" cy="0"/>
        </a:xfrm>
      </p:grpSpPr>
      <p:sp>
        <p:nvSpPr>
          <p:cNvPr id="72" name="Google Shape;72;p1"/>
          <p:cNvSpPr txBox="1">
            <a:spLocks noGrp="1"/>
          </p:cNvSpPr>
          <p:nvPr>
            <p:ph type="ctrTitle"/>
          </p:nvPr>
        </p:nvSpPr>
        <p:spPr>
          <a:xfrm>
            <a:off x="2371717" y="630225"/>
            <a:ext cx="6331500" cy="154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3000"/>
              <a:t>Final Project DevOps</a:t>
            </a:r>
            <a:endParaRPr sz="3000"/>
          </a:p>
          <a:p>
            <a:pPr marL="0" lvl="0" indent="0" algn="l" rtl="0">
              <a:lnSpc>
                <a:spcPct val="100000"/>
              </a:lnSpc>
              <a:spcBef>
                <a:spcPts val="0"/>
              </a:spcBef>
              <a:spcAft>
                <a:spcPts val="0"/>
              </a:spcAft>
              <a:buClr>
                <a:schemeClr val="dk2"/>
              </a:buClr>
              <a:buSzPts val="1100"/>
              <a:buFont typeface="Arial"/>
              <a:buNone/>
            </a:pPr>
            <a:r>
              <a:rPr lang="en" sz="2400">
                <a:solidFill>
                  <a:srgbClr val="FFFFFF"/>
                </a:solidFill>
                <a:latin typeface="Arial"/>
                <a:ea typeface="Arial"/>
                <a:cs typeface="Arial"/>
                <a:sym typeface="Arial"/>
              </a:rPr>
              <a:t>Kubernetes and CI/CD Implementation</a:t>
            </a:r>
            <a:endParaRPr sz="2400"/>
          </a:p>
        </p:txBody>
      </p:sp>
      <p:sp>
        <p:nvSpPr>
          <p:cNvPr id="73" name="Google Shape;73;p1"/>
          <p:cNvSpPr txBox="1">
            <a:spLocks noGrp="1"/>
          </p:cNvSpPr>
          <p:nvPr>
            <p:ph type="subTitle" idx="1"/>
          </p:nvPr>
        </p:nvSpPr>
        <p:spPr>
          <a:xfrm>
            <a:off x="2371717" y="2506675"/>
            <a:ext cx="6331500" cy="124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b="1">
                <a:solidFill>
                  <a:srgbClr val="FFFFFF"/>
                </a:solidFill>
                <a:latin typeface="Arial"/>
                <a:ea typeface="Arial"/>
                <a:cs typeface="Arial"/>
                <a:sym typeface="Arial"/>
              </a:rPr>
              <a:t>Presentation on Kubernetes and CI/CD Implementation</a:t>
            </a:r>
            <a:endParaRPr b="1">
              <a:solidFill>
                <a:srgbClr val="FFFFFF"/>
              </a:solidFill>
              <a:latin typeface="Arial"/>
              <a:ea typeface="Arial"/>
              <a:cs typeface="Arial"/>
              <a:sym typeface="Arial"/>
            </a:endParaRPr>
          </a:p>
          <a:p>
            <a:pPr marL="0" lvl="0" indent="0" algn="l" rtl="0">
              <a:lnSpc>
                <a:spcPct val="100000"/>
              </a:lnSpc>
              <a:spcBef>
                <a:spcPts val="0"/>
              </a:spcBef>
              <a:spcAft>
                <a:spcPts val="0"/>
              </a:spcAft>
              <a:buSzPts val="1800"/>
              <a:buNone/>
            </a:pPr>
            <a:r>
              <a:rPr lang="en" b="1">
                <a:solidFill>
                  <a:srgbClr val="FFFFFF"/>
                </a:solidFill>
                <a:latin typeface="Arial"/>
                <a:ea typeface="Arial"/>
                <a:cs typeface="Arial"/>
                <a:sym typeface="Arial"/>
              </a:rPr>
              <a:t>By Muhamed Joulani</a:t>
            </a:r>
            <a:endParaRPr b="1">
              <a:solidFill>
                <a:srgbClr val="FFFFFF"/>
              </a:solidFill>
              <a:latin typeface="Arial"/>
              <a:ea typeface="Arial"/>
              <a:cs typeface="Arial"/>
              <a:sym typeface="Arial"/>
            </a:endParaRPr>
          </a:p>
        </p:txBody>
      </p:sp>
      <p:pic>
        <p:nvPicPr>
          <p:cNvPr id="74" name="Google Shape;74;p1"/>
          <p:cNvPicPr preferRelativeResize="0"/>
          <p:nvPr/>
        </p:nvPicPr>
        <p:blipFill rotWithShape="1">
          <a:blip r:embed="rId3">
            <a:alphaModFix/>
          </a:blip>
          <a:srcRect/>
          <a:stretch/>
        </p:blipFill>
        <p:spPr>
          <a:xfrm rot="5400000">
            <a:off x="-842938" y="1471088"/>
            <a:ext cx="4263250" cy="224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4"/>
        <p:cNvGrpSpPr/>
        <p:nvPr/>
      </p:nvGrpSpPr>
      <p:grpSpPr>
        <a:xfrm>
          <a:off x="0" y="0"/>
          <a:ext cx="0" cy="0"/>
          <a:chOff x="0" y="0"/>
          <a:chExt cx="0" cy="0"/>
        </a:xfrm>
      </p:grpSpPr>
      <p:sp>
        <p:nvSpPr>
          <p:cNvPr id="125" name="Google Shape;125;p10"/>
          <p:cNvSpPr txBox="1"/>
          <p:nvPr/>
        </p:nvSpPr>
        <p:spPr>
          <a:xfrm>
            <a:off x="224825" y="248150"/>
            <a:ext cx="7582800" cy="472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lt1"/>
                </a:solidFill>
                <a:latin typeface="Lato"/>
                <a:ea typeface="Lato"/>
                <a:cs typeface="Lato"/>
                <a:sym typeface="Lato"/>
              </a:rPr>
              <a:t>Project Devpos Tools: </a:t>
            </a:r>
            <a:endParaRPr sz="3200" b="1" i="0" u="none" strike="noStrike" cap="none">
              <a:solidFill>
                <a:schemeClr val="l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lt1"/>
                </a:solidFill>
                <a:latin typeface="Arial"/>
                <a:ea typeface="Arial"/>
                <a:cs typeface="Arial"/>
                <a:sym typeface="Arial"/>
              </a:rPr>
              <a:t>Content:</a:t>
            </a:r>
            <a:endParaRPr sz="2400" b="1" i="0" u="none" strike="noStrike" cap="none">
              <a:solidFill>
                <a:schemeClr val="lt1"/>
              </a:solidFill>
              <a:latin typeface="Arial"/>
              <a:ea typeface="Arial"/>
              <a:cs typeface="Arial"/>
              <a:sym typeface="Arial"/>
            </a:endParaRPr>
          </a:p>
          <a:p>
            <a:pPr marL="457200" marR="0" lvl="0" indent="-342900" algn="l" rtl="0">
              <a:lnSpc>
                <a:spcPct val="115000"/>
              </a:lnSpc>
              <a:spcBef>
                <a:spcPts val="120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Monitoring Grafana and Prometheus .</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CI/CD  Jenkins and Github Action.</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Argocd.</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MobaXterm</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Kubectl CLI</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Aws CLI</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Windows with wsl ubuntu</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Git Bash</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Draw.io</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Postman</a:t>
            </a:r>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Lens</a:t>
            </a: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1200"/>
              </a:spcAft>
              <a:buClr>
                <a:srgbClr val="000000"/>
              </a:buClr>
              <a:buSzPts val="1800"/>
              <a:buFont typeface="Arial"/>
              <a:buNone/>
            </a:pPr>
            <a:endParaRPr sz="1800" b="1" i="0" u="none" strike="noStrike" cap="none">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9"/>
        <p:cNvGrpSpPr/>
        <p:nvPr/>
      </p:nvGrpSpPr>
      <p:grpSpPr>
        <a:xfrm>
          <a:off x="0" y="0"/>
          <a:ext cx="0" cy="0"/>
          <a:chOff x="0" y="0"/>
          <a:chExt cx="0" cy="0"/>
        </a:xfrm>
      </p:grpSpPr>
      <p:sp>
        <p:nvSpPr>
          <p:cNvPr id="130" name="Google Shape;130;g2ed547d725d_1_0"/>
          <p:cNvSpPr txBox="1"/>
          <p:nvPr/>
        </p:nvSpPr>
        <p:spPr>
          <a:xfrm>
            <a:off x="224825" y="248150"/>
            <a:ext cx="7582800" cy="47298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200" b="1">
                <a:solidFill>
                  <a:schemeClr val="lt1"/>
                </a:solidFill>
                <a:latin typeface="Lato"/>
                <a:ea typeface="Lato"/>
                <a:cs typeface="Lato"/>
                <a:sym typeface="Lato"/>
              </a:rPr>
              <a:t>End of the Presentation</a:t>
            </a:r>
            <a:endParaRPr sz="3200" b="1">
              <a:solidFill>
                <a:schemeClr val="lt1"/>
              </a:solidFill>
              <a:latin typeface="Lato"/>
              <a:ea typeface="Lato"/>
              <a:cs typeface="Lato"/>
              <a:sym typeface="Lato"/>
            </a:endParaRPr>
          </a:p>
          <a:p>
            <a:pPr marL="0" marR="0" lvl="0" indent="0" algn="ctr" rtl="0">
              <a:lnSpc>
                <a:spcPct val="115000"/>
              </a:lnSpc>
              <a:spcBef>
                <a:spcPts val="0"/>
              </a:spcBef>
              <a:spcAft>
                <a:spcPts val="0"/>
              </a:spcAft>
              <a:buNone/>
            </a:pPr>
            <a:r>
              <a:rPr lang="en" sz="3200" b="1">
                <a:solidFill>
                  <a:schemeClr val="lt1"/>
                </a:solidFill>
                <a:latin typeface="Lato"/>
                <a:ea typeface="Lato"/>
                <a:cs typeface="Lato"/>
                <a:sym typeface="Lato"/>
              </a:rPr>
              <a:t>Thank all</a:t>
            </a:r>
            <a:endParaRPr sz="3200" b="1">
              <a:solidFill>
                <a:schemeClr val="lt1"/>
              </a:solidFill>
              <a:latin typeface="Lato"/>
              <a:ea typeface="Lato"/>
              <a:cs typeface="Lato"/>
              <a:sym typeface="Lato"/>
            </a:endParaRPr>
          </a:p>
          <a:p>
            <a:pPr marL="0" marR="0" lvl="0" indent="0" algn="ctr" rtl="0">
              <a:lnSpc>
                <a:spcPct val="115000"/>
              </a:lnSpc>
              <a:spcBef>
                <a:spcPts val="0"/>
              </a:spcBef>
              <a:spcAft>
                <a:spcPts val="0"/>
              </a:spcAft>
              <a:buNone/>
            </a:pPr>
            <a:endParaRPr sz="3200" b="1">
              <a:solidFill>
                <a:schemeClr val="lt1"/>
              </a:solidFill>
              <a:latin typeface="Lato"/>
              <a:ea typeface="Lato"/>
              <a:cs typeface="Lato"/>
              <a:sym typeface="Lato"/>
            </a:endParaRPr>
          </a:p>
          <a:p>
            <a:pPr marL="0" marR="0" lvl="0" indent="0" algn="ctr" rtl="0">
              <a:lnSpc>
                <a:spcPct val="115000"/>
              </a:lnSpc>
              <a:spcBef>
                <a:spcPts val="0"/>
              </a:spcBef>
              <a:spcAft>
                <a:spcPts val="0"/>
              </a:spcAft>
              <a:buNone/>
            </a:pPr>
            <a:endParaRPr sz="3200" b="1">
              <a:solidFill>
                <a:schemeClr val="lt1"/>
              </a:solidFill>
              <a:latin typeface="Lato"/>
              <a:ea typeface="Lato"/>
              <a:cs typeface="Lato"/>
              <a:sym typeface="Lato"/>
            </a:endParaRPr>
          </a:p>
          <a:p>
            <a:pPr marL="457200" marR="0" lvl="0" indent="0" algn="l" rtl="0">
              <a:lnSpc>
                <a:spcPct val="115000"/>
              </a:lnSpc>
              <a:spcBef>
                <a:spcPts val="0"/>
              </a:spcBef>
              <a:spcAft>
                <a:spcPts val="0"/>
              </a:spcAft>
              <a:buNone/>
            </a:pPr>
            <a:endParaRPr sz="3200" b="1">
              <a:solidFill>
                <a:schemeClr val="lt1"/>
              </a:solidFill>
              <a:latin typeface="Lato"/>
              <a:ea typeface="Lato"/>
              <a:cs typeface="Lato"/>
              <a:sym typeface="Lato"/>
            </a:endParaRPr>
          </a:p>
          <a:p>
            <a:pPr marL="0" marR="0" lvl="0" indent="0" algn="l" rtl="0">
              <a:lnSpc>
                <a:spcPct val="115000"/>
              </a:lnSpc>
              <a:spcBef>
                <a:spcPts val="0"/>
              </a:spcBef>
              <a:spcAft>
                <a:spcPts val="0"/>
              </a:spcAft>
              <a:buNone/>
            </a:pPr>
            <a:endParaRPr sz="3200" b="1">
              <a:solidFill>
                <a:schemeClr val="lt1"/>
              </a:solidFill>
              <a:latin typeface="Lato"/>
              <a:ea typeface="Lato"/>
              <a:cs typeface="Lato"/>
              <a:sym typeface="Lato"/>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1200"/>
              </a:spcAft>
              <a:buClr>
                <a:srgbClr val="000000"/>
              </a:buClr>
              <a:buSzPts val="1800"/>
              <a:buFont typeface="Arial"/>
              <a:buNone/>
            </a:pPr>
            <a:endParaRPr sz="1800" b="1" i="0" u="none" strike="noStrike" cap="none">
              <a:solidFill>
                <a:schemeClr val="lt1"/>
              </a:solidFill>
              <a:latin typeface="Lato"/>
              <a:ea typeface="Lato"/>
              <a:cs typeface="Lato"/>
              <a:sym typeface="Lato"/>
            </a:endParaRPr>
          </a:p>
        </p:txBody>
      </p:sp>
      <p:pic>
        <p:nvPicPr>
          <p:cNvPr id="131" name="Google Shape;131;g2ed547d725d_1_0"/>
          <p:cNvPicPr preferRelativeResize="0"/>
          <p:nvPr/>
        </p:nvPicPr>
        <p:blipFill>
          <a:blip r:embed="rId3">
            <a:alphaModFix/>
          </a:blip>
          <a:stretch>
            <a:fillRect/>
          </a:stretch>
        </p:blipFill>
        <p:spPr>
          <a:xfrm>
            <a:off x="518900" y="1323425"/>
            <a:ext cx="7872850" cy="3654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8"/>
        <p:cNvGrpSpPr/>
        <p:nvPr/>
      </p:nvGrpSpPr>
      <p:grpSpPr>
        <a:xfrm>
          <a:off x="0" y="0"/>
          <a:ext cx="0" cy="0"/>
          <a:chOff x="0" y="0"/>
          <a:chExt cx="0" cy="0"/>
        </a:xfrm>
      </p:grpSpPr>
      <p:sp>
        <p:nvSpPr>
          <p:cNvPr id="79" name="Google Shape;79;p2"/>
          <p:cNvSpPr txBox="1">
            <a:spLocks noGrp="1"/>
          </p:cNvSpPr>
          <p:nvPr>
            <p:ph type="title" idx="4294967295"/>
          </p:nvPr>
        </p:nvSpPr>
        <p:spPr>
          <a:xfrm>
            <a:off x="0" y="659125"/>
            <a:ext cx="51972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u="sng">
                <a:solidFill>
                  <a:schemeClr val="lt1"/>
                </a:solidFill>
              </a:rPr>
              <a:t>Thank You Letter</a:t>
            </a:r>
            <a:endParaRPr sz="2400" u="sng">
              <a:solidFill>
                <a:schemeClr val="lt1"/>
              </a:solidFill>
            </a:endParaRPr>
          </a:p>
        </p:txBody>
      </p:sp>
      <p:sp>
        <p:nvSpPr>
          <p:cNvPr id="80" name="Google Shape;80;p2"/>
          <p:cNvSpPr txBox="1">
            <a:spLocks noGrp="1"/>
          </p:cNvSpPr>
          <p:nvPr>
            <p:ph type="title" idx="4294967295"/>
          </p:nvPr>
        </p:nvSpPr>
        <p:spPr>
          <a:xfrm>
            <a:off x="0" y="1427125"/>
            <a:ext cx="9201900" cy="30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 sz="1300">
                <a:solidFill>
                  <a:schemeClr val="lt1"/>
                </a:solidFill>
                <a:latin typeface="Arial"/>
                <a:ea typeface="Arial"/>
                <a:cs typeface="Arial"/>
                <a:sym typeface="Arial"/>
              </a:rPr>
              <a:t>I would like to extend my heartfelt thanks to the following individuals and organizations who have supported me throughout this project:</a:t>
            </a:r>
            <a:endParaRPr sz="1300">
              <a:solidFill>
                <a:schemeClr val="lt1"/>
              </a:solidFill>
              <a:latin typeface="Arial"/>
              <a:ea typeface="Arial"/>
              <a:cs typeface="Arial"/>
              <a:sym typeface="Arial"/>
            </a:endParaRPr>
          </a:p>
          <a:p>
            <a:pPr marL="457200" lvl="0" indent="-298450" algn="l" rtl="0">
              <a:lnSpc>
                <a:spcPct val="115000"/>
              </a:lnSpc>
              <a:spcBef>
                <a:spcPts val="1200"/>
              </a:spcBef>
              <a:spcAft>
                <a:spcPts val="0"/>
              </a:spcAft>
              <a:buClr>
                <a:schemeClr val="lt1"/>
              </a:buClr>
              <a:buSzPts val="1100"/>
              <a:buFont typeface="Arial"/>
              <a:buChar char="●"/>
            </a:pPr>
            <a:r>
              <a:rPr lang="en" sz="1500">
                <a:solidFill>
                  <a:schemeClr val="lt1"/>
                </a:solidFill>
                <a:latin typeface="Arial"/>
                <a:ea typeface="Arial"/>
                <a:cs typeface="Arial"/>
                <a:sym typeface="Arial"/>
              </a:rPr>
              <a:t>My wife and family:</a:t>
            </a:r>
            <a:r>
              <a:rPr lang="en" sz="1300">
                <a:solidFill>
                  <a:schemeClr val="lt1"/>
                </a:solidFill>
                <a:latin typeface="Arial"/>
                <a:ea typeface="Arial"/>
                <a:cs typeface="Arial"/>
                <a:sym typeface="Arial"/>
              </a:rPr>
              <a:t> For their unwavering support and understanding.</a:t>
            </a:r>
            <a:endParaRPr sz="1300">
              <a:solidFill>
                <a:schemeClr val="lt1"/>
              </a:solidFill>
              <a:latin typeface="Arial"/>
              <a:ea typeface="Arial"/>
              <a:cs typeface="Arial"/>
              <a:sym typeface="Arial"/>
            </a:endParaRPr>
          </a:p>
          <a:p>
            <a:pPr marL="457200" lvl="0" indent="-323850" algn="l" rtl="0">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Ministry of Employment:</a:t>
            </a:r>
            <a:r>
              <a:rPr lang="en" sz="1300">
                <a:solidFill>
                  <a:schemeClr val="lt1"/>
                </a:solidFill>
                <a:latin typeface="Arial"/>
                <a:ea typeface="Arial"/>
                <a:cs typeface="Arial"/>
                <a:sym typeface="Arial"/>
              </a:rPr>
              <a:t> For providing the resources and opportunities to pursue this project.</a:t>
            </a:r>
            <a:endParaRPr sz="1300">
              <a:solidFill>
                <a:schemeClr val="lt1"/>
              </a:solidFill>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500">
                <a:solidFill>
                  <a:schemeClr val="lt1"/>
                </a:solidFill>
                <a:latin typeface="Arial"/>
                <a:ea typeface="Arial"/>
                <a:cs typeface="Arial"/>
                <a:sym typeface="Arial"/>
              </a:rPr>
              <a:t>Administration of the College Atech:</a:t>
            </a:r>
            <a:r>
              <a:rPr lang="en" sz="1500" b="0">
                <a:solidFill>
                  <a:schemeClr val="lt1"/>
                </a:solidFill>
                <a:latin typeface="Arial"/>
                <a:ea typeface="Arial"/>
                <a:cs typeface="Arial"/>
                <a:sym typeface="Arial"/>
              </a:rPr>
              <a:t> </a:t>
            </a:r>
            <a:r>
              <a:rPr lang="en" sz="1300">
                <a:solidFill>
                  <a:schemeClr val="lt1"/>
                </a:solidFill>
                <a:latin typeface="Arial"/>
                <a:ea typeface="Arial"/>
                <a:cs typeface="Arial"/>
                <a:sym typeface="Arial"/>
              </a:rPr>
              <a:t>For their continuous support and guidance.</a:t>
            </a:r>
            <a:endParaRPr sz="1300">
              <a:solidFill>
                <a:schemeClr val="lt1"/>
              </a:solidFill>
              <a:latin typeface="Arial"/>
              <a:ea typeface="Arial"/>
              <a:cs typeface="Arial"/>
              <a:sym typeface="Arial"/>
            </a:endParaRPr>
          </a:p>
          <a:p>
            <a:pPr marL="457200" lvl="0" indent="-323850" algn="l" rtl="0">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Teacher Alexey Mihaylov: For his invaluable teaching and mentorship.</a:t>
            </a:r>
            <a:endParaRPr sz="1500">
              <a:solidFill>
                <a:schemeClr val="lt1"/>
              </a:solidFill>
              <a:latin typeface="Arial"/>
              <a:ea typeface="Arial"/>
              <a:cs typeface="Arial"/>
              <a:sym typeface="Arial"/>
            </a:endParaRPr>
          </a:p>
          <a:p>
            <a:pPr marL="457200" lvl="0" indent="-323850" algn="l" rtl="0">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Student Abed Gzmawe: For his collaboration and assistance.</a:t>
            </a:r>
            <a:endParaRPr sz="1500">
              <a:solidFill>
                <a:schemeClr val="lt1"/>
              </a:solidFill>
              <a:latin typeface="Arial"/>
              <a:ea typeface="Arial"/>
              <a:cs typeface="Arial"/>
              <a:sym typeface="Arial"/>
            </a:endParaRPr>
          </a:p>
          <a:p>
            <a:pPr marL="0" lvl="0" indent="0" algn="l" rtl="0">
              <a:lnSpc>
                <a:spcPct val="115000"/>
              </a:lnSpc>
              <a:spcBef>
                <a:spcPts val="1200"/>
              </a:spcBef>
              <a:spcAft>
                <a:spcPts val="1600"/>
              </a:spcAft>
              <a:buSzPts val="3000"/>
              <a:buNone/>
            </a:pPr>
            <a:endParaRPr sz="1800" b="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4"/>
        <p:cNvGrpSpPr/>
        <p:nvPr/>
      </p:nvGrpSpPr>
      <p:grpSpPr>
        <a:xfrm>
          <a:off x="0" y="0"/>
          <a:ext cx="0" cy="0"/>
          <a:chOff x="0" y="0"/>
          <a:chExt cx="0" cy="0"/>
        </a:xfrm>
      </p:grpSpPr>
      <p:sp>
        <p:nvSpPr>
          <p:cNvPr id="85" name="Google Shape;85;p3"/>
          <p:cNvSpPr txBox="1">
            <a:spLocks noGrp="1"/>
          </p:cNvSpPr>
          <p:nvPr>
            <p:ph type="title" idx="4294967295"/>
          </p:nvPr>
        </p:nvSpPr>
        <p:spPr>
          <a:xfrm>
            <a:off x="0" y="0"/>
            <a:ext cx="6465094"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u="sng" dirty="0">
                <a:solidFill>
                  <a:schemeClr val="lt1"/>
                </a:solidFill>
              </a:rPr>
              <a:t>Project Diagram:</a:t>
            </a:r>
            <a:r>
              <a:rPr lang="en" sz="3600" dirty="0">
                <a:solidFill>
                  <a:schemeClr val="lt1"/>
                </a:solidFill>
              </a:rPr>
              <a:t>  </a:t>
            </a:r>
            <a:r>
              <a:rPr lang="en" sz="1600" u="sng" dirty="0">
                <a:solidFill>
                  <a:schemeClr val="lt1"/>
                </a:solidFill>
                <a:hlinkClick r:id="rId3" action="ppaction://hlinkfile">
                  <a:extLst>
                    <a:ext uri="{A12FA001-AC4F-418D-AE19-62706E023703}">
                      <ahyp:hlinkClr xmlns:ahyp="http://schemas.microsoft.com/office/drawing/2018/hyperlinkcolor" val="tx"/>
                    </a:ext>
                  </a:extLst>
                </a:hlinkClick>
              </a:rPr>
              <a:t>click to open Diagram</a:t>
            </a:r>
            <a:endParaRPr sz="2400" u="sng" dirty="0">
              <a:solidFill>
                <a:schemeClr val="lt1"/>
              </a:solidFill>
            </a:endParaRPr>
          </a:p>
        </p:txBody>
      </p:sp>
      <p:sp>
        <p:nvSpPr>
          <p:cNvPr id="86" name="Google Shape;86;p3"/>
          <p:cNvSpPr txBox="1">
            <a:spLocks noGrp="1"/>
          </p:cNvSpPr>
          <p:nvPr>
            <p:ph type="title" idx="4294967295"/>
          </p:nvPr>
        </p:nvSpPr>
        <p:spPr>
          <a:xfrm>
            <a:off x="0" y="1427125"/>
            <a:ext cx="9201900" cy="3067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SzPts val="3000"/>
              <a:buNone/>
            </a:pPr>
            <a:endParaRPr sz="1500">
              <a:solidFill>
                <a:schemeClr val="lt1"/>
              </a:solidFill>
              <a:latin typeface="Arial"/>
              <a:ea typeface="Arial"/>
              <a:cs typeface="Arial"/>
              <a:sym typeface="Arial"/>
            </a:endParaRPr>
          </a:p>
          <a:p>
            <a:pPr marL="0" lvl="0" indent="0" algn="l" rtl="0">
              <a:lnSpc>
                <a:spcPct val="115000"/>
              </a:lnSpc>
              <a:spcBef>
                <a:spcPts val="1200"/>
              </a:spcBef>
              <a:spcAft>
                <a:spcPts val="1600"/>
              </a:spcAft>
              <a:buSzPts val="3000"/>
              <a:buNone/>
            </a:pPr>
            <a:endParaRPr sz="1800" b="0">
              <a:latin typeface="Lato"/>
              <a:ea typeface="Lato"/>
              <a:cs typeface="Lato"/>
              <a:sym typeface="Lato"/>
            </a:endParaRPr>
          </a:p>
        </p:txBody>
      </p:sp>
      <p:pic>
        <p:nvPicPr>
          <p:cNvPr id="87" name="Google Shape;87;p3"/>
          <p:cNvPicPr preferRelativeResize="0"/>
          <p:nvPr/>
        </p:nvPicPr>
        <p:blipFill rotWithShape="1">
          <a:blip r:embed="rId4">
            <a:alphaModFix/>
          </a:blip>
          <a:srcRect/>
          <a:stretch/>
        </p:blipFill>
        <p:spPr>
          <a:xfrm>
            <a:off x="150575" y="682975"/>
            <a:ext cx="8208399" cy="42208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1"/>
        <p:cNvGrpSpPr/>
        <p:nvPr/>
      </p:nvGrpSpPr>
      <p:grpSpPr>
        <a:xfrm>
          <a:off x="0" y="0"/>
          <a:ext cx="0" cy="0"/>
          <a:chOff x="0" y="0"/>
          <a:chExt cx="0" cy="0"/>
        </a:xfrm>
      </p:grpSpPr>
      <p:sp>
        <p:nvSpPr>
          <p:cNvPr id="92" name="Google Shape;92;p4"/>
          <p:cNvSpPr txBox="1">
            <a:spLocks noGrp="1"/>
          </p:cNvSpPr>
          <p:nvPr>
            <p:ph type="title" idx="4294967295"/>
          </p:nvPr>
        </p:nvSpPr>
        <p:spPr>
          <a:xfrm>
            <a:off x="0" y="0"/>
            <a:ext cx="8622506"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u="sng">
                <a:solidFill>
                  <a:schemeClr val="lt1"/>
                </a:solidFill>
              </a:rPr>
              <a:t>Project Cluster Atech Diagram:</a:t>
            </a:r>
            <a:r>
              <a:rPr lang="en" sz="3600">
                <a:solidFill>
                  <a:schemeClr val="lt1"/>
                </a:solidFill>
              </a:rPr>
              <a:t>  </a:t>
            </a:r>
            <a:r>
              <a:rPr lang="en" sz="1600" u="sng">
                <a:solidFill>
                  <a:schemeClr val="lt1"/>
                </a:solidFill>
                <a:hlinkClick r:id="rId3">
                  <a:extLst>
                    <a:ext uri="{A12FA001-AC4F-418D-AE19-62706E023703}">
                      <ahyp:hlinkClr xmlns:ahyp="http://schemas.microsoft.com/office/drawing/2018/hyperlinkcolor" val="tx"/>
                    </a:ext>
                  </a:extLst>
                </a:hlinkClick>
              </a:rPr>
              <a:t>click to open</a:t>
            </a:r>
            <a:r>
              <a:rPr lang="en" sz="1600" u="sng">
                <a:solidFill>
                  <a:schemeClr val="hlink"/>
                </a:solidFill>
                <a:hlinkClick r:id="rId3"/>
              </a:rPr>
              <a:t> </a:t>
            </a:r>
            <a:r>
              <a:rPr lang="en" sz="1600" u="sng">
                <a:solidFill>
                  <a:schemeClr val="lt1"/>
                </a:solidFill>
                <a:hlinkClick r:id="rId4">
                  <a:extLst>
                    <a:ext uri="{A12FA001-AC4F-418D-AE19-62706E023703}">
                      <ahyp:hlinkClr xmlns:ahyp="http://schemas.microsoft.com/office/drawing/2018/hyperlinkcolor" val="tx"/>
                    </a:ext>
                  </a:extLst>
                </a:hlinkClick>
              </a:rPr>
              <a:t>Diagram</a:t>
            </a:r>
            <a:endParaRPr sz="2400" u="sng">
              <a:solidFill>
                <a:schemeClr val="lt1"/>
              </a:solidFill>
            </a:endParaRPr>
          </a:p>
        </p:txBody>
      </p:sp>
      <p:sp>
        <p:nvSpPr>
          <p:cNvPr id="93" name="Google Shape;93;p4"/>
          <p:cNvSpPr txBox="1">
            <a:spLocks noGrp="1"/>
          </p:cNvSpPr>
          <p:nvPr>
            <p:ph type="title" idx="4294967295"/>
          </p:nvPr>
        </p:nvSpPr>
        <p:spPr>
          <a:xfrm>
            <a:off x="0" y="1427125"/>
            <a:ext cx="9201900" cy="3067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SzPts val="3000"/>
              <a:buNone/>
            </a:pPr>
            <a:endParaRPr sz="1500">
              <a:solidFill>
                <a:schemeClr val="lt1"/>
              </a:solidFill>
              <a:latin typeface="Arial"/>
              <a:ea typeface="Arial"/>
              <a:cs typeface="Arial"/>
              <a:sym typeface="Arial"/>
            </a:endParaRPr>
          </a:p>
          <a:p>
            <a:pPr marL="0" lvl="0" indent="0" algn="l" rtl="0">
              <a:lnSpc>
                <a:spcPct val="115000"/>
              </a:lnSpc>
              <a:spcBef>
                <a:spcPts val="1200"/>
              </a:spcBef>
              <a:spcAft>
                <a:spcPts val="1600"/>
              </a:spcAft>
              <a:buSzPts val="3000"/>
              <a:buNone/>
            </a:pPr>
            <a:endParaRPr sz="1800" b="0">
              <a:latin typeface="Lato"/>
              <a:ea typeface="Lato"/>
              <a:cs typeface="Lato"/>
              <a:sym typeface="Lato"/>
            </a:endParaRPr>
          </a:p>
        </p:txBody>
      </p:sp>
      <p:pic>
        <p:nvPicPr>
          <p:cNvPr id="94" name="Google Shape;94;p4"/>
          <p:cNvPicPr preferRelativeResize="0"/>
          <p:nvPr/>
        </p:nvPicPr>
        <p:blipFill rotWithShape="1">
          <a:blip r:embed="rId5">
            <a:alphaModFix/>
          </a:blip>
          <a:srcRect/>
          <a:stretch/>
        </p:blipFill>
        <p:spPr>
          <a:xfrm>
            <a:off x="0" y="592930"/>
            <a:ext cx="9144000" cy="45505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8"/>
        <p:cNvGrpSpPr/>
        <p:nvPr/>
      </p:nvGrpSpPr>
      <p:grpSpPr>
        <a:xfrm>
          <a:off x="0" y="0"/>
          <a:ext cx="0" cy="0"/>
          <a:chOff x="0" y="0"/>
          <a:chExt cx="0" cy="0"/>
        </a:xfrm>
      </p:grpSpPr>
      <p:sp>
        <p:nvSpPr>
          <p:cNvPr id="99" name="Google Shape;99;p5"/>
          <p:cNvSpPr txBox="1"/>
          <p:nvPr/>
        </p:nvSpPr>
        <p:spPr>
          <a:xfrm>
            <a:off x="0" y="687397"/>
            <a:ext cx="3432900" cy="762600"/>
          </a:xfrm>
          <a:prstGeom prst="rect">
            <a:avLst/>
          </a:prstGeom>
          <a:solidFill>
            <a:schemeClr val="accent1"/>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chemeClr val="lt1"/>
                </a:solidFill>
                <a:latin typeface="Raleway"/>
                <a:ea typeface="Raleway"/>
                <a:cs typeface="Raleway"/>
                <a:sym typeface="Raleway"/>
              </a:rPr>
              <a:t>Project Objective</a:t>
            </a:r>
            <a:endParaRPr sz="3000" b="1" i="0" u="none" strike="noStrike" cap="none">
              <a:solidFill>
                <a:schemeClr val="lt1"/>
              </a:solidFill>
              <a:latin typeface="Raleway"/>
              <a:ea typeface="Raleway"/>
              <a:cs typeface="Raleway"/>
              <a:sym typeface="Raleway"/>
            </a:endParaRPr>
          </a:p>
        </p:txBody>
      </p:sp>
      <p:sp>
        <p:nvSpPr>
          <p:cNvPr id="100" name="Google Shape;100;p5"/>
          <p:cNvSpPr txBox="1">
            <a:spLocks noGrp="1"/>
          </p:cNvSpPr>
          <p:nvPr>
            <p:ph type="body" idx="4294967295"/>
          </p:nvPr>
        </p:nvSpPr>
        <p:spPr>
          <a:xfrm>
            <a:off x="55800" y="1450000"/>
            <a:ext cx="8112300" cy="33279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2200" b="1">
                <a:solidFill>
                  <a:schemeClr val="lt1"/>
                </a:solidFill>
                <a:latin typeface="Arial"/>
                <a:ea typeface="Arial"/>
                <a:cs typeface="Arial"/>
                <a:sym typeface="Arial"/>
              </a:rPr>
              <a:t>Content:</a:t>
            </a:r>
            <a:endParaRPr sz="2200" b="1">
              <a:solidFill>
                <a:schemeClr val="lt1"/>
              </a:solidFill>
              <a:latin typeface="Arial"/>
              <a:ea typeface="Arial"/>
              <a:cs typeface="Arial"/>
              <a:sym typeface="Arial"/>
            </a:endParaRPr>
          </a:p>
          <a:p>
            <a:pPr marL="457200" lvl="0" indent="-342900" algn="l" rtl="0">
              <a:lnSpc>
                <a:spcPct val="115000"/>
              </a:lnSpc>
              <a:spcBef>
                <a:spcPts val="1200"/>
              </a:spcBef>
              <a:spcAft>
                <a:spcPts val="0"/>
              </a:spcAft>
              <a:buClr>
                <a:schemeClr val="lt1"/>
              </a:buClr>
              <a:buSzPts val="1800"/>
              <a:buFont typeface="Arial"/>
              <a:buChar char="●"/>
            </a:pPr>
            <a:r>
              <a:rPr lang="en" b="1">
                <a:solidFill>
                  <a:schemeClr val="lt1"/>
                </a:solidFill>
                <a:latin typeface="Arial"/>
                <a:ea typeface="Arial"/>
                <a:cs typeface="Arial"/>
                <a:sym typeface="Arial"/>
              </a:rPr>
              <a:t>Designing and implementing a comprehensive CI/CD pipeline.</a:t>
            </a:r>
            <a:endParaRPr b="1">
              <a:solidFill>
                <a:schemeClr val="lt1"/>
              </a:solidFill>
              <a:latin typeface="Arial"/>
              <a:ea typeface="Arial"/>
              <a:cs typeface="Arial"/>
              <a:sym typeface="Arial"/>
            </a:endParaRPr>
          </a:p>
          <a:p>
            <a:pPr marL="457200" lvl="0" indent="-342900" algn="l" rtl="0">
              <a:lnSpc>
                <a:spcPct val="115000"/>
              </a:lnSpc>
              <a:spcBef>
                <a:spcPts val="0"/>
              </a:spcBef>
              <a:spcAft>
                <a:spcPts val="0"/>
              </a:spcAft>
              <a:buClr>
                <a:schemeClr val="lt1"/>
              </a:buClr>
              <a:buSzPts val="1800"/>
              <a:buFont typeface="Arial"/>
              <a:buChar char="●"/>
            </a:pPr>
            <a:r>
              <a:rPr lang="en" b="1">
                <a:solidFill>
                  <a:schemeClr val="lt1"/>
                </a:solidFill>
                <a:latin typeface="Arial"/>
                <a:ea typeface="Arial"/>
                <a:cs typeface="Arial"/>
                <a:sym typeface="Arial"/>
              </a:rPr>
              <a:t>Deploying services in a microservices architecture within Kubernetes</a:t>
            </a:r>
            <a:endParaRPr b="1">
              <a:solidFill>
                <a:schemeClr val="lt1"/>
              </a:solidFill>
              <a:latin typeface="Arial"/>
              <a:ea typeface="Arial"/>
              <a:cs typeface="Arial"/>
              <a:sym typeface="Arial"/>
            </a:endParaRPr>
          </a:p>
          <a:p>
            <a:pPr marL="457200" lvl="0" indent="-342900" algn="l" rtl="0">
              <a:lnSpc>
                <a:spcPct val="115000"/>
              </a:lnSpc>
              <a:spcBef>
                <a:spcPts val="0"/>
              </a:spcBef>
              <a:spcAft>
                <a:spcPts val="0"/>
              </a:spcAft>
              <a:buClr>
                <a:schemeClr val="lt1"/>
              </a:buClr>
              <a:buSzPts val="1800"/>
              <a:buFont typeface="Arial"/>
              <a:buChar char="●"/>
            </a:pPr>
            <a:r>
              <a:rPr lang="en" b="1">
                <a:solidFill>
                  <a:schemeClr val="lt1"/>
                </a:solidFill>
                <a:latin typeface="Arial"/>
                <a:ea typeface="Arial"/>
                <a:cs typeface="Arial"/>
                <a:sym typeface="Arial"/>
              </a:rPr>
              <a:t>Telegram Integration</a:t>
            </a:r>
            <a:endParaRPr b="1">
              <a:solidFill>
                <a:schemeClr val="lt1"/>
              </a:solidFill>
              <a:latin typeface="Arial"/>
              <a:ea typeface="Arial"/>
              <a:cs typeface="Arial"/>
              <a:sym typeface="Arial"/>
            </a:endParaRPr>
          </a:p>
          <a:p>
            <a:pPr marL="457200" lvl="0" indent="-342900" algn="l" rtl="0">
              <a:lnSpc>
                <a:spcPct val="115000"/>
              </a:lnSpc>
              <a:spcBef>
                <a:spcPts val="0"/>
              </a:spcBef>
              <a:spcAft>
                <a:spcPts val="0"/>
              </a:spcAft>
              <a:buClr>
                <a:schemeClr val="lt1"/>
              </a:buClr>
              <a:buSzPts val="1800"/>
              <a:buFont typeface="Arial"/>
              <a:buChar char="●"/>
            </a:pPr>
            <a:r>
              <a:rPr lang="en" b="1">
                <a:solidFill>
                  <a:schemeClr val="lt1"/>
                </a:solidFill>
                <a:latin typeface="Arial"/>
                <a:ea typeface="Arial"/>
                <a:cs typeface="Arial"/>
                <a:sym typeface="Arial"/>
              </a:rPr>
              <a:t>Deploy and work with Prometheus and  Grafana monitoring tool.</a:t>
            </a:r>
            <a:endParaRPr b="1">
              <a:solidFill>
                <a:schemeClr val="lt1"/>
              </a:solidFill>
              <a:latin typeface="Arial"/>
              <a:ea typeface="Arial"/>
              <a:cs typeface="Arial"/>
              <a:sym typeface="Arial"/>
            </a:endParaRPr>
          </a:p>
          <a:p>
            <a:pPr marL="457200" lvl="0" indent="0" algn="l" rtl="0">
              <a:lnSpc>
                <a:spcPct val="115000"/>
              </a:lnSpc>
              <a:spcBef>
                <a:spcPts val="1200"/>
              </a:spcBef>
              <a:spcAft>
                <a:spcPts val="1000"/>
              </a:spcAft>
              <a:buSzPts val="1800"/>
              <a:buNone/>
            </a:pPr>
            <a:endParaRPr sz="1200" b="1">
              <a:solidFill>
                <a:srgbClr val="000000"/>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256200" y="46650"/>
            <a:ext cx="8631600" cy="503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3200"/>
              <a:t>Preparations:</a:t>
            </a:r>
            <a:endParaRPr sz="2000"/>
          </a:p>
          <a:p>
            <a:pPr marL="0" lvl="0" indent="0" algn="l" rtl="0">
              <a:lnSpc>
                <a:spcPct val="100000"/>
              </a:lnSpc>
              <a:spcBef>
                <a:spcPts val="0"/>
              </a:spcBef>
              <a:spcAft>
                <a:spcPts val="0"/>
              </a:spcAft>
              <a:buSzPts val="4800"/>
              <a:buNone/>
            </a:pPr>
            <a:r>
              <a:rPr lang="en" sz="2400">
                <a:latin typeface="Arial"/>
                <a:ea typeface="Arial"/>
                <a:cs typeface="Arial"/>
                <a:sym typeface="Arial"/>
              </a:rPr>
              <a:t>Content:</a:t>
            </a:r>
            <a:endParaRPr sz="2400">
              <a:latin typeface="Arial"/>
              <a:ea typeface="Arial"/>
              <a:cs typeface="Arial"/>
              <a:sym typeface="Arial"/>
            </a:endParaRPr>
          </a:p>
          <a:p>
            <a:pPr marL="457200" lvl="0" indent="-342900" algn="l" rtl="0">
              <a:lnSpc>
                <a:spcPct val="115000"/>
              </a:lnSpc>
              <a:spcBef>
                <a:spcPts val="1200"/>
              </a:spcBef>
              <a:spcAft>
                <a:spcPts val="0"/>
              </a:spcAft>
              <a:buSzPts val="1800"/>
              <a:buFont typeface="Arial"/>
              <a:buChar char="●"/>
            </a:pPr>
            <a:r>
              <a:rPr lang="en" sz="1800">
                <a:latin typeface="Arial"/>
                <a:ea typeface="Arial"/>
                <a:cs typeface="Arial"/>
                <a:sym typeface="Arial"/>
              </a:rPr>
              <a:t>Installation  Jenkins</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a:latin typeface="Arial"/>
                <a:ea typeface="Arial"/>
                <a:cs typeface="Arial"/>
                <a:sym typeface="Arial"/>
              </a:rPr>
              <a:t>Installation with Helm Prometheus and Gerfan</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a:latin typeface="Arial"/>
                <a:ea typeface="Arial"/>
                <a:cs typeface="Arial"/>
                <a:sym typeface="Arial"/>
              </a:rPr>
              <a:t>Authentication aws,Jenkins,...</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a:latin typeface="Arial"/>
                <a:ea typeface="Arial"/>
                <a:cs typeface="Arial"/>
                <a:sym typeface="Arial"/>
              </a:rPr>
              <a:t>Argocd up and running</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a:latin typeface="Arial"/>
                <a:ea typeface="Arial"/>
                <a:cs typeface="Arial"/>
                <a:sym typeface="Arial"/>
              </a:rPr>
              <a:t>Telegram bot up and running </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https://argo-cd.atech-bot.click/</a:t>
            </a:r>
            <a:endParaRPr sz="1800">
              <a:solidFill>
                <a:schemeClr val="dk1"/>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http://muh-grafan.atech-bot.click</a:t>
            </a:r>
            <a:endParaRPr sz="1800">
              <a:solidFill>
                <a:schemeClr val="dk1"/>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http://muh-promethues.atech-bot.click:9090</a:t>
            </a:r>
            <a:endParaRPr sz="1800">
              <a:solidFill>
                <a:schemeClr val="dk1"/>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rgbClr val="FFFF00"/>
                </a:solidFill>
                <a:latin typeface="Arial"/>
                <a:ea typeface="Arial"/>
                <a:cs typeface="Arial"/>
                <a:sym typeface="Arial"/>
                <a:hlinkClick r:id="rId4">
                  <a:extLst>
                    <a:ext uri="{A12FA001-AC4F-418D-AE19-62706E023703}">
                      <ahyp:hlinkClr xmlns:ahyp="http://schemas.microsoft.com/office/drawing/2018/hyperlinkcolor" val="tx"/>
                    </a:ext>
                  </a:extLst>
                </a:hlinkClick>
              </a:rPr>
              <a:t>http://52.201.178.63:3000</a:t>
            </a:r>
            <a:r>
              <a:rPr lang="en" sz="1800" u="sng">
                <a:solidFill>
                  <a:schemeClr val="hlink"/>
                </a:solidFill>
                <a:latin typeface="Arial"/>
                <a:ea typeface="Arial"/>
                <a:cs typeface="Arial"/>
                <a:sym typeface="Arial"/>
                <a:hlinkClick r:id="rId4"/>
              </a:rPr>
              <a:t> </a:t>
            </a:r>
            <a:r>
              <a:rPr lang="en" sz="1800">
                <a:latin typeface="Arial"/>
                <a:ea typeface="Arial"/>
                <a:cs typeface="Arial"/>
                <a:sym typeface="Arial"/>
              </a:rPr>
              <a:t>      (Grafana)</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rgbClr val="FFFF00"/>
                </a:solidFill>
                <a:latin typeface="Arial"/>
                <a:ea typeface="Arial"/>
                <a:cs typeface="Arial"/>
                <a:sym typeface="Arial"/>
                <a:hlinkClick r:id="rId5">
                  <a:extLst>
                    <a:ext uri="{A12FA001-AC4F-418D-AE19-62706E023703}">
                      <ahyp:hlinkClr xmlns:ahyp="http://schemas.microsoft.com/office/drawing/2018/hyperlinkcolor" val="tx"/>
                    </a:ext>
                  </a:extLst>
                </a:hlinkClick>
              </a:rPr>
              <a:t>http://52.201.178.63:9090/</a:t>
            </a:r>
            <a:r>
              <a:rPr lang="en" sz="1800">
                <a:latin typeface="Arial"/>
                <a:ea typeface="Arial"/>
                <a:cs typeface="Arial"/>
                <a:sym typeface="Arial"/>
              </a:rPr>
              <a:t>      (Prometheus)</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rgbClr val="FFFF00"/>
                </a:solidFill>
                <a:latin typeface="Arial"/>
                <a:ea typeface="Arial"/>
                <a:cs typeface="Arial"/>
                <a:sym typeface="Arial"/>
                <a:hlinkClick r:id="rId6">
                  <a:extLst>
                    <a:ext uri="{A12FA001-AC4F-418D-AE19-62706E023703}">
                      <ahyp:hlinkClr xmlns:ahyp="http://schemas.microsoft.com/office/drawing/2018/hyperlinkcolor" val="tx"/>
                    </a:ext>
                  </a:extLst>
                </a:hlinkClick>
              </a:rPr>
              <a:t>http://100.27.108.130:8080/</a:t>
            </a:r>
            <a:r>
              <a:rPr lang="en" sz="1800">
                <a:latin typeface="Arial"/>
                <a:ea typeface="Arial"/>
                <a:cs typeface="Arial"/>
                <a:sym typeface="Arial"/>
              </a:rPr>
              <a:t>    (Jenkins)</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rgbClr val="FFFF00"/>
                </a:solidFill>
                <a:latin typeface="Arial"/>
                <a:ea typeface="Arial"/>
                <a:cs typeface="Arial"/>
                <a:sym typeface="Arial"/>
                <a:hlinkClick r:id="rId7">
                  <a:extLst>
                    <a:ext uri="{A12FA001-AC4F-418D-AE19-62706E023703}">
                      <ahyp:hlinkClr xmlns:ahyp="http://schemas.microsoft.com/office/drawing/2018/hyperlinkcolor" val="tx"/>
                    </a:ext>
                  </a:extLst>
                </a:hlinkClick>
              </a:rPr>
              <a:t>http://52.20.17.126:9000</a:t>
            </a:r>
            <a:r>
              <a:rPr lang="en" sz="1800">
                <a:solidFill>
                  <a:srgbClr val="FFFF00"/>
                </a:solidFill>
                <a:latin typeface="Arial"/>
                <a:ea typeface="Arial"/>
                <a:cs typeface="Arial"/>
                <a:sym typeface="Arial"/>
              </a:rPr>
              <a:t>         </a:t>
            </a:r>
            <a:r>
              <a:rPr lang="en" sz="1800">
                <a:latin typeface="Arial"/>
                <a:ea typeface="Arial"/>
                <a:cs typeface="Arial"/>
                <a:sym typeface="Arial"/>
              </a:rPr>
              <a:t>(SonarQube)</a:t>
            </a:r>
            <a:endParaRPr sz="1800">
              <a:latin typeface="Arial"/>
              <a:ea typeface="Arial"/>
              <a:cs typeface="Arial"/>
              <a:sym typeface="Arial"/>
            </a:endParaRPr>
          </a:p>
          <a:p>
            <a:pPr marL="457200" lvl="0" indent="0" algn="l" rtl="0">
              <a:lnSpc>
                <a:spcPct val="115000"/>
              </a:lnSpc>
              <a:spcBef>
                <a:spcPts val="1200"/>
              </a:spcBef>
              <a:spcAft>
                <a:spcPts val="0"/>
              </a:spcAft>
              <a:buSzPts val="4800"/>
              <a:buNone/>
            </a:pPr>
            <a:endParaRPr sz="1800">
              <a:latin typeface="Arial"/>
              <a:ea typeface="Arial"/>
              <a:cs typeface="Arial"/>
              <a:sym typeface="Arial"/>
            </a:endParaRPr>
          </a:p>
          <a:p>
            <a:pPr marL="457200" lvl="0" indent="0" algn="l" rtl="0">
              <a:lnSpc>
                <a:spcPct val="115000"/>
              </a:lnSpc>
              <a:spcBef>
                <a:spcPts val="1200"/>
              </a:spcBef>
              <a:spcAft>
                <a:spcPts val="0"/>
              </a:spcAft>
              <a:buSzPts val="4800"/>
              <a:buNone/>
            </a:pPr>
            <a:endParaRPr sz="1800">
              <a:latin typeface="Arial"/>
              <a:ea typeface="Arial"/>
              <a:cs typeface="Arial"/>
              <a:sym typeface="Arial"/>
            </a:endParaRPr>
          </a:p>
          <a:p>
            <a:pPr marL="457200" lvl="0" indent="0" algn="l" rtl="0">
              <a:lnSpc>
                <a:spcPct val="115000"/>
              </a:lnSpc>
              <a:spcBef>
                <a:spcPts val="1200"/>
              </a:spcBef>
              <a:spcAft>
                <a:spcPts val="0"/>
              </a:spcAft>
              <a:buSzPts val="4800"/>
              <a:buNone/>
            </a:pPr>
            <a:endParaRPr sz="1800">
              <a:latin typeface="Arial"/>
              <a:ea typeface="Arial"/>
              <a:cs typeface="Arial"/>
              <a:sym typeface="Arial"/>
            </a:endParaRPr>
          </a:p>
          <a:p>
            <a:pPr marL="914400" lvl="0" indent="0" algn="l" rtl="0">
              <a:lnSpc>
                <a:spcPct val="100000"/>
              </a:lnSpc>
              <a:spcBef>
                <a:spcPts val="1200"/>
              </a:spcBef>
              <a:spcAft>
                <a:spcPts val="0"/>
              </a:spcAft>
              <a:buSzPts val="4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09"/>
        <p:cNvGrpSpPr/>
        <p:nvPr/>
      </p:nvGrpSpPr>
      <p:grpSpPr>
        <a:xfrm>
          <a:off x="0" y="0"/>
          <a:ext cx="0" cy="0"/>
          <a:chOff x="0" y="0"/>
          <a:chExt cx="0" cy="0"/>
        </a:xfrm>
      </p:grpSpPr>
      <p:sp>
        <p:nvSpPr>
          <p:cNvPr id="110" name="Google Shape;110;p7"/>
          <p:cNvSpPr txBox="1">
            <a:spLocks noGrp="1"/>
          </p:cNvSpPr>
          <p:nvPr>
            <p:ph type="title"/>
          </p:nvPr>
        </p:nvSpPr>
        <p:spPr>
          <a:xfrm>
            <a:off x="314925" y="701525"/>
            <a:ext cx="8622300" cy="4181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3200"/>
              <a:t>Service Guidelines:</a:t>
            </a:r>
            <a:endParaRPr sz="3200"/>
          </a:p>
          <a:p>
            <a:pPr marL="457200" lvl="0" indent="-342900" algn="l" rtl="0">
              <a:lnSpc>
                <a:spcPct val="100000"/>
              </a:lnSpc>
              <a:spcBef>
                <a:spcPts val="1000"/>
              </a:spcBef>
              <a:spcAft>
                <a:spcPts val="0"/>
              </a:spcAft>
              <a:buSzPts val="1800"/>
              <a:buChar char="●"/>
            </a:pPr>
            <a:r>
              <a:rPr lang="en" sz="1800"/>
              <a:t>High-level architecture of the service.</a:t>
            </a:r>
            <a:endParaRPr sz="1800"/>
          </a:p>
          <a:p>
            <a:pPr marL="457200" lvl="0" indent="-342900" algn="l" rtl="0">
              <a:lnSpc>
                <a:spcPct val="100000"/>
              </a:lnSpc>
              <a:spcBef>
                <a:spcPts val="0"/>
              </a:spcBef>
              <a:spcAft>
                <a:spcPts val="0"/>
              </a:spcAft>
              <a:buSzPts val="1800"/>
              <a:buChar char="●"/>
            </a:pPr>
            <a:r>
              <a:rPr lang="en" sz="1800"/>
              <a:t>Source code repository setup.</a:t>
            </a:r>
            <a:endParaRPr sz="1800"/>
          </a:p>
          <a:p>
            <a:pPr marL="457200" lvl="0" indent="-342900" algn="l" rtl="0">
              <a:lnSpc>
                <a:spcPct val="100000"/>
              </a:lnSpc>
              <a:spcBef>
                <a:spcPts val="0"/>
              </a:spcBef>
              <a:spcAft>
                <a:spcPts val="0"/>
              </a:spcAft>
              <a:buSzPts val="1800"/>
              <a:buChar char="●"/>
            </a:pPr>
            <a:r>
              <a:rPr lang="en" sz="1800"/>
              <a:t>Docker images storage.</a:t>
            </a:r>
            <a:endParaRPr sz="1800"/>
          </a:p>
          <a:p>
            <a:pPr marL="457200" lvl="0" indent="-342900" algn="l" rtl="0">
              <a:lnSpc>
                <a:spcPct val="100000"/>
              </a:lnSpc>
              <a:spcBef>
                <a:spcPts val="0"/>
              </a:spcBef>
              <a:spcAft>
                <a:spcPts val="0"/>
              </a:spcAft>
              <a:buSzPts val="1800"/>
              <a:buChar char="●"/>
            </a:pPr>
            <a:r>
              <a:rPr lang="en" sz="1800"/>
              <a:t>YAML manifests creation for polybot and yolo5.</a:t>
            </a:r>
            <a:endParaRPr sz="1800"/>
          </a:p>
          <a:p>
            <a:pPr marL="457200" lvl="0" indent="-342900" algn="l" rtl="0">
              <a:lnSpc>
                <a:spcPct val="100000"/>
              </a:lnSpc>
              <a:spcBef>
                <a:spcPts val="0"/>
              </a:spcBef>
              <a:spcAft>
                <a:spcPts val="0"/>
              </a:spcAft>
              <a:buSzPts val="1800"/>
              <a:buChar char="●"/>
            </a:pPr>
            <a:r>
              <a:rPr lang="en" sz="1800"/>
              <a:t>Configuration of liveness and readiness probes.</a:t>
            </a:r>
            <a:endParaRPr sz="1800"/>
          </a:p>
          <a:p>
            <a:pPr marL="457200" lvl="0" indent="-342900" algn="l" rtl="0">
              <a:lnSpc>
                <a:spcPct val="100000"/>
              </a:lnSpc>
              <a:spcBef>
                <a:spcPts val="0"/>
              </a:spcBef>
              <a:spcAft>
                <a:spcPts val="0"/>
              </a:spcAft>
              <a:buSzPts val="1800"/>
              <a:buChar char="●"/>
            </a:pPr>
            <a:r>
              <a:rPr lang="en" sz="1800"/>
              <a:t>Resource requests and limits.</a:t>
            </a:r>
            <a:endParaRPr sz="1800"/>
          </a:p>
          <a:p>
            <a:pPr marL="457200" lvl="0" indent="-342900" algn="l" rtl="0">
              <a:lnSpc>
                <a:spcPct val="100000"/>
              </a:lnSpc>
              <a:spcBef>
                <a:spcPts val="0"/>
              </a:spcBef>
              <a:spcAft>
                <a:spcPts val="0"/>
              </a:spcAft>
              <a:buSzPts val="1800"/>
              <a:buChar char="●"/>
            </a:pPr>
            <a:r>
              <a:rPr lang="en" sz="1800"/>
              <a:t>Autoscaling yolo5</a:t>
            </a:r>
            <a:endParaRPr sz="1800"/>
          </a:p>
          <a:p>
            <a:pPr marL="457200" lvl="0" indent="-342900" algn="l" rtl="0">
              <a:lnSpc>
                <a:spcPct val="100000"/>
              </a:lnSpc>
              <a:spcBef>
                <a:spcPts val="0"/>
              </a:spcBef>
              <a:spcAft>
                <a:spcPts val="0"/>
              </a:spcAft>
              <a:buSzPts val="1800"/>
              <a:buChar char="●"/>
            </a:pPr>
            <a:r>
              <a:rPr lang="en" sz="1800"/>
              <a:t>Implementing full CI/CD pipeline Jenkins and GitHub Action.</a:t>
            </a:r>
            <a:endParaRPr sz="1800"/>
          </a:p>
          <a:p>
            <a:pPr marL="457200" lvl="0" indent="-342900" algn="l" rtl="0">
              <a:lnSpc>
                <a:spcPct val="100000"/>
              </a:lnSpc>
              <a:spcBef>
                <a:spcPts val="0"/>
              </a:spcBef>
              <a:spcAft>
                <a:spcPts val="0"/>
              </a:spcAft>
              <a:buSzPts val="1800"/>
              <a:buChar char="●"/>
            </a:pPr>
            <a:r>
              <a:rPr lang="en" sz="1800"/>
              <a:t>Graceful termination handling.</a:t>
            </a:r>
            <a:endParaRPr sz="1800"/>
          </a:p>
          <a:p>
            <a:pPr marL="0" lvl="0" indent="0" algn="l" rtl="0">
              <a:lnSpc>
                <a:spcPct val="100000"/>
              </a:lnSpc>
              <a:spcBef>
                <a:spcPts val="1000"/>
              </a:spcBef>
              <a:spcAft>
                <a:spcPts val="1000"/>
              </a:spcAft>
              <a:buSzPts val="4800"/>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4"/>
        <p:cNvGrpSpPr/>
        <p:nvPr/>
      </p:nvGrpSpPr>
      <p:grpSpPr>
        <a:xfrm>
          <a:off x="0" y="0"/>
          <a:ext cx="0" cy="0"/>
          <a:chOff x="0" y="0"/>
          <a:chExt cx="0" cy="0"/>
        </a:xfrm>
      </p:grpSpPr>
      <p:sp>
        <p:nvSpPr>
          <p:cNvPr id="115" name="Google Shape;115;p8"/>
          <p:cNvSpPr txBox="1"/>
          <p:nvPr/>
        </p:nvSpPr>
        <p:spPr>
          <a:xfrm>
            <a:off x="224825" y="248150"/>
            <a:ext cx="7582800" cy="472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lt1"/>
                </a:solidFill>
                <a:latin typeface="Lato"/>
                <a:ea typeface="Lato"/>
                <a:cs typeface="Lato"/>
                <a:sym typeface="Lato"/>
              </a:rPr>
              <a:t>Telegram Integration:</a:t>
            </a:r>
            <a:endParaRPr sz="3200" b="1" i="0" u="none" strike="noStrike" cap="none">
              <a:solidFill>
                <a:schemeClr val="lt1"/>
              </a:solidFill>
              <a:latin typeface="Lato"/>
              <a:ea typeface="Lato"/>
              <a:cs typeface="Lato"/>
              <a:sym typeface="Lato"/>
            </a:endParaRPr>
          </a:p>
          <a:p>
            <a:pPr marL="0" marR="0" lvl="0" indent="0" algn="l" rtl="0">
              <a:lnSpc>
                <a:spcPct val="100000"/>
              </a:lnSpc>
              <a:spcBef>
                <a:spcPts val="0"/>
              </a:spcBef>
              <a:spcAft>
                <a:spcPts val="0"/>
              </a:spcAft>
              <a:buClr>
                <a:schemeClr val="dk2"/>
              </a:buClr>
              <a:buSzPts val="1100"/>
              <a:buFont typeface="Arial"/>
              <a:buNone/>
            </a:pPr>
            <a:r>
              <a:rPr lang="en" sz="2400" b="1" i="0" u="none" strike="noStrike" cap="none">
                <a:solidFill>
                  <a:schemeClr val="lt1"/>
                </a:solidFill>
                <a:latin typeface="Arial"/>
                <a:ea typeface="Arial"/>
                <a:cs typeface="Arial"/>
                <a:sym typeface="Arial"/>
              </a:rPr>
              <a:t>Content:</a:t>
            </a:r>
            <a:endParaRPr sz="2400" b="1" i="0" u="none" strike="noStrike" cap="none">
              <a:solidFill>
                <a:schemeClr val="lt1"/>
              </a:solidFill>
              <a:latin typeface="Arial"/>
              <a:ea typeface="Arial"/>
              <a:cs typeface="Arial"/>
              <a:sym typeface="Arial"/>
            </a:endParaRPr>
          </a:p>
          <a:p>
            <a:pPr marL="457200" marR="0" lvl="0" indent="-342900" algn="l" rtl="0">
              <a:lnSpc>
                <a:spcPct val="115000"/>
              </a:lnSpc>
              <a:spcBef>
                <a:spcPts val="120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Configuring the Ingress object.</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Performing TLS termination.</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Creating a subdomain in Route53.</a:t>
            </a: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1200"/>
              </a:spcAft>
              <a:buClr>
                <a:srgbClr val="000000"/>
              </a:buClr>
              <a:buSzPts val="1800"/>
              <a:buFont typeface="Arial"/>
              <a:buNone/>
            </a:pPr>
            <a:endParaRPr sz="1800" b="1" i="0" u="none" strike="noStrike" cap="none">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9"/>
        <p:cNvGrpSpPr/>
        <p:nvPr/>
      </p:nvGrpSpPr>
      <p:grpSpPr>
        <a:xfrm>
          <a:off x="0" y="0"/>
          <a:ext cx="0" cy="0"/>
          <a:chOff x="0" y="0"/>
          <a:chExt cx="0" cy="0"/>
        </a:xfrm>
      </p:grpSpPr>
      <p:sp>
        <p:nvSpPr>
          <p:cNvPr id="120" name="Google Shape;120;p9"/>
          <p:cNvSpPr txBox="1"/>
          <p:nvPr/>
        </p:nvSpPr>
        <p:spPr>
          <a:xfrm>
            <a:off x="224825" y="248150"/>
            <a:ext cx="7582800" cy="472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lt1"/>
                </a:solidFill>
                <a:latin typeface="Lato"/>
                <a:ea typeface="Lato"/>
                <a:cs typeface="Lato"/>
                <a:sym typeface="Lato"/>
              </a:rPr>
              <a:t> Service Monitoring:</a:t>
            </a:r>
            <a:endParaRPr sz="3200" b="1" i="0" u="none" strike="noStrike" cap="none">
              <a:solidFill>
                <a:schemeClr val="l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lt1"/>
                </a:solidFill>
                <a:latin typeface="Arial"/>
                <a:ea typeface="Arial"/>
                <a:cs typeface="Arial"/>
                <a:sym typeface="Arial"/>
              </a:rPr>
              <a:t>Content:</a:t>
            </a:r>
            <a:endParaRPr sz="2400" b="1" i="0" u="none" strike="noStrike" cap="none">
              <a:solidFill>
                <a:schemeClr val="lt1"/>
              </a:solidFill>
              <a:latin typeface="Arial"/>
              <a:ea typeface="Arial"/>
              <a:cs typeface="Arial"/>
              <a:sym typeface="Arial"/>
            </a:endParaRPr>
          </a:p>
          <a:p>
            <a:pPr marL="457200" marR="0" lvl="0" indent="-342900" algn="l" rtl="0">
              <a:lnSpc>
                <a:spcPct val="115000"/>
              </a:lnSpc>
              <a:spcBef>
                <a:spcPts val="120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Deploying Grafana and Prometheus using Helm chart.</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Integrating Grafana with AWS Cluster Atech.</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Building dashboards to display metrics.</a:t>
            </a: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1200"/>
              </a:spcAft>
              <a:buClr>
                <a:srgbClr val="000000"/>
              </a:buClr>
              <a:buSzPts val="1800"/>
              <a:buFont typeface="Arial"/>
              <a:buNone/>
            </a:pPr>
            <a:endParaRPr sz="1800" b="1" i="0" u="none" strike="noStrike" cap="none">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377</Words>
  <Application>Microsoft Office PowerPoint</Application>
  <PresentationFormat>On-screen Show (16:9)</PresentationFormat>
  <Paragraphs>78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Raleway</vt:lpstr>
      <vt:lpstr>Lato</vt:lpstr>
      <vt:lpstr>Swiss</vt:lpstr>
      <vt:lpstr>Final Project DevOps Kubernetes and CI/CD Implementation</vt:lpstr>
      <vt:lpstr>Thank You Letter</vt:lpstr>
      <vt:lpstr>Project Diagram:  click to open Diagram</vt:lpstr>
      <vt:lpstr>Project Cluster Atech Diagram:  click to open Diagram</vt:lpstr>
      <vt:lpstr>PowerPoint Presentation</vt:lpstr>
      <vt:lpstr>Preparations: Content: Installation  Jenkins Installation with Helm Prometheus and Gerfan Authentication aws,Jenkins,... Argocd up and running Telegram bot up and running  https://argo-cd.atech-bot.click/ http://muh-grafan.atech-bot.click http://muh-promethues.atech-bot.click:9090 http://52.201.178.63:3000       (Grafana) http://52.201.178.63:9090/      (Prometheus) http://100.27.108.130:8080/    (Jenkins) http://52.20.17.126:9000         (SonarQube)    </vt:lpstr>
      <vt:lpstr>Service Guidelines: High-level architecture of the service. Source code repository setup. Docker images storage. YAML manifests creation for polybot and yolo5. Configuration of liveness and readiness probes. Resource requests and limits. Autoscaling yolo5 Implementing full CI/CD pipeline Jenkins and GitHub Action. Graceful termination handling.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mjoulani</dc:creator>
  <cp:lastModifiedBy>muhamed joulani</cp:lastModifiedBy>
  <cp:revision>2</cp:revision>
  <dcterms:modified xsi:type="dcterms:W3CDTF">2024-07-21T12:40:45Z</dcterms:modified>
</cp:coreProperties>
</file>