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3"/>
  </p:notesMasterIdLst>
  <p:sldIdLst>
    <p:sldId id="259" r:id="rId2"/>
    <p:sldId id="260" r:id="rId3"/>
    <p:sldId id="261" r:id="rId4"/>
    <p:sldId id="263" r:id="rId5"/>
    <p:sldId id="264" r:id="rId6"/>
    <p:sldId id="268" r:id="rId7"/>
    <p:sldId id="265" r:id="rId8"/>
    <p:sldId id="266" r:id="rId9"/>
    <p:sldId id="267" r:id="rId10"/>
    <p:sldId id="269" r:id="rId11"/>
    <p:sldId id="270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4AFFE28-EA9C-4B65-94D1-B967835DD955}" type="datetimeFigureOut">
              <a:rPr lang="he-IL" smtClean="0"/>
              <a:t>י"ח/תמוז/תשפ"ד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E095655-253F-4B53-A690-179A7ECAE7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5018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95655-253F-4B53-A690-179A7ECAE780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189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B71513-C493-F914-FF1B-E1735A67C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C6B3C36-456C-B701-A4D0-261B0967C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A6EFB2F-D268-D6E5-A8E5-7F5080902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EED6-DE97-46C5-9678-596A20509450}" type="datetimeFigureOut">
              <a:rPr lang="he-IL" smtClean="0"/>
              <a:t>י"ח/תמוז/תשפ"ד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00ECE9A-AECC-BCAF-F68F-D0433053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F171A22-99A1-3C11-EE8A-724EA17D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054B-4D5E-4924-80A7-B00E2E4A92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224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B0F8427-A3BB-BB47-6C22-E8DAE561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EE4A5CB-FB6F-2C74-2A02-5DA24051E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4D97462-CA7D-496D-D635-643724FD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EED6-DE97-46C5-9678-596A20509450}" type="datetimeFigureOut">
              <a:rPr lang="he-IL" smtClean="0"/>
              <a:t>י"ח/תמוז/תשפ"ד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B2CC369-727F-329C-6D10-BC5D2CA0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02432BA-B6C9-A98D-4D1A-85A321F7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054B-4D5E-4924-80A7-B00E2E4A92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677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9ACA3069-69AB-8412-0156-239B2E8A6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6E606BE-767D-A8C2-8473-F4A42BEA2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6B4506E-2061-5DD3-7ECC-64B37916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EED6-DE97-46C5-9678-596A20509450}" type="datetimeFigureOut">
              <a:rPr lang="he-IL" smtClean="0"/>
              <a:t>י"ח/תמוז/תשפ"ד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80F5C61-20FC-2167-D414-A91794D25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0734D90-2E6F-971A-1EFA-E671C9CD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054B-4D5E-4924-80A7-B00E2E4A92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787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9B73A4-F4A7-DC12-5D49-6EED27C3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075C47-4992-6466-C451-4E1FB55AB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BB3A25C-E6D2-9C1E-7867-AEB1A126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EED6-DE97-46C5-9678-596A20509450}" type="datetimeFigureOut">
              <a:rPr lang="he-IL" smtClean="0"/>
              <a:t>י"ח/תמוז/תשפ"ד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A41B8BA-ECD9-73DE-BCB2-2E317B69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28D6653-77B0-3702-5479-928FF321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054B-4D5E-4924-80A7-B00E2E4A92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958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BC7B9B-2D53-3DE9-E3A9-04C3877B3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6005A70-8F47-E1F6-0A35-ACF13DBF1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15283AF-17EC-D367-E944-0F1E5B31E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EED6-DE97-46C5-9678-596A20509450}" type="datetimeFigureOut">
              <a:rPr lang="he-IL" smtClean="0"/>
              <a:t>י"ח/תמוז/תשפ"ד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6F78F03-E97D-7125-0C81-239207920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B152FDA-8DD6-10D8-F328-F764118B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054B-4D5E-4924-80A7-B00E2E4A92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357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107698-7EFE-B777-C67B-3AB885EAB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40C7C70-071E-4AF1-D1F6-54C526B6B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D3263BC-1693-E323-95CF-C82583C4B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083BD5F-DC43-16F8-2349-7ED86697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EED6-DE97-46C5-9678-596A20509450}" type="datetimeFigureOut">
              <a:rPr lang="he-IL" smtClean="0"/>
              <a:t>י"ח/תמוז/תשפ"ד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100F310-08DA-5843-C796-E311863B0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A3B019C-79AE-4FB5-E420-95809515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054B-4D5E-4924-80A7-B00E2E4A92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079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524FAF-26AC-ED4F-34D4-19D9DCEFE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FBA2312-8E6F-95F5-ADC6-F9C837FBF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3138BA3-F6E4-5A8E-A533-B4D8CDB6F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94168D0-DCE4-8DA6-B36B-899BE7D6D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982FA82A-28BD-AE6A-9A0D-557CB97E5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60B9F42-8195-F354-7878-F934B212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EED6-DE97-46C5-9678-596A20509450}" type="datetimeFigureOut">
              <a:rPr lang="he-IL" smtClean="0"/>
              <a:t>י"ח/תמוז/תשפ"ד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E6104A8-F3F4-5968-6FE6-5DFEB0B4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98220CF-B55D-B34A-FFE3-1BCD16ED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054B-4D5E-4924-80A7-B00E2E4A92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989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EF9DB53-EEDE-CC53-5AC1-40E72EE1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1966E31-3833-7ACA-CC84-28569D89C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EED6-DE97-46C5-9678-596A20509450}" type="datetimeFigureOut">
              <a:rPr lang="he-IL" smtClean="0"/>
              <a:t>י"ח/תמוז/תשפ"ד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A004C81-96C5-2CA8-A93B-B8A8BE453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1C6701E-3E8B-C392-874B-62AE09FB3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054B-4D5E-4924-80A7-B00E2E4A92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02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4C3C397A-8CAC-F9F3-336E-8553E07C1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EED6-DE97-46C5-9678-596A20509450}" type="datetimeFigureOut">
              <a:rPr lang="he-IL" smtClean="0"/>
              <a:t>י"ח/תמוז/תשפ"ד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8CC77A4-456B-CACA-8A72-A9BCCD07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81B6526-F9CA-820C-6DA7-E1E2EFA2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054B-4D5E-4924-80A7-B00E2E4A92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372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0651D1-6EFC-0477-69EE-5A3BE0145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9F2136-B581-FD1E-66D3-FE19AF57F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A9DDEB2-2756-33FF-2A29-80E8FED1F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45F8282-B9DC-B062-EA4E-F69674F51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EED6-DE97-46C5-9678-596A20509450}" type="datetimeFigureOut">
              <a:rPr lang="he-IL" smtClean="0"/>
              <a:t>י"ח/תמוז/תשפ"ד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DA46047-AD0A-8670-E3BB-B25001EF4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551C647-A83F-5086-BE54-03A35AC4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054B-4D5E-4924-80A7-B00E2E4A92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9586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9B4E88-12ED-EF8E-C97D-357238CCD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B217B4F-B5A6-30AA-60F7-8A32C64F0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900811B-4A7E-EB96-150C-409C8DF39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343D60E-5669-C7C8-2697-C01F41C4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EED6-DE97-46C5-9678-596A20509450}" type="datetimeFigureOut">
              <a:rPr lang="he-IL" smtClean="0"/>
              <a:t>י"ח/תמוז/תשפ"ד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A720F57-DC09-82A3-73D0-0F495F73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49248EB-BC45-57AC-8FAE-344E1CEC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054B-4D5E-4924-80A7-B00E2E4A92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624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A6F05A1-311D-C4C4-05C2-39C12D9D7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DEF95C9-ABB0-D0BE-DF4C-8B445B48D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94EA130-10BA-D9B1-C1DA-AA9CF77A1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6FEED6-DE97-46C5-9678-596A20509450}" type="datetimeFigureOut">
              <a:rPr lang="he-IL" smtClean="0"/>
              <a:t>י"ח/תמוז/תשפ"ד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CCCEFF6-05EA-9EC7-894D-D6B80D037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187FBCB-5998-A2D8-BFC6-CDF670116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16054B-4D5E-4924-80A7-B00E2E4A92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816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M_jjG9K5KEo?feature=oembed" TargetMode="External"/><Relationship Id="rId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0" Type="http://schemas.openxmlformats.org/officeDocument/2006/relationships/image" Target="../media/image4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6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16.png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6.png"/><Relationship Id="rId7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E68ED434-28DE-019D-E4B4-145487E2D49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61476" y="466941"/>
            <a:ext cx="7363630" cy="4738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CFED8E9A-4123-183B-D133-4F9143610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67" y="1405897"/>
            <a:ext cx="10360819" cy="3235707"/>
          </a:xfrm>
        </p:spPr>
        <p:txBody>
          <a:bodyPr>
            <a:normAutofit/>
          </a:bodyPr>
          <a:lstStyle/>
          <a:p>
            <a:pPr algn="ctr"/>
            <a:r>
              <a:rPr lang="en-US" sz="166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</a:t>
            </a:r>
            <a:r>
              <a:rPr lang="en-US" sz="16600" dirty="0">
                <a:latin typeface="Aldhabi" panose="01000000000000000000" pitchFamily="2" charset="-78"/>
                <a:cs typeface="Aldhabi" panose="01000000000000000000" pitchFamily="2" charset="-78"/>
              </a:rPr>
              <a:t>e</a:t>
            </a:r>
            <a:r>
              <a:rPr lang="en-US" sz="16600" dirty="0">
                <a:latin typeface="Aharoni" panose="02010803020104030203" pitchFamily="2" charset="-79"/>
                <a:cs typeface="Aharoni" panose="02010803020104030203" pitchFamily="2" charset="-79"/>
              </a:rPr>
              <a:t>v</a:t>
            </a:r>
            <a:r>
              <a:rPr lang="en-US" sz="16600" dirty="0">
                <a:latin typeface="Bahnschrift SemiLight SemiConde" panose="020B0502040204020203" pitchFamily="34" charset="0"/>
              </a:rPr>
              <a:t>O</a:t>
            </a:r>
            <a:r>
              <a:rPr lang="en-US" sz="16600" dirty="0">
                <a:latin typeface="Arial Black" panose="020B0A04020102020204" pitchFamily="34" charset="0"/>
              </a:rPr>
              <a:t>p</a:t>
            </a:r>
            <a:r>
              <a:rPr lang="en-US" sz="16600" dirty="0">
                <a:latin typeface="Bernard MT Condensed" panose="02050806060905020404" pitchFamily="18" charset="0"/>
              </a:rPr>
              <a:t>s</a:t>
            </a:r>
            <a:endParaRPr lang="he-IL" sz="16600" dirty="0">
              <a:latin typeface="Bernard MT Condensed" panose="02050806060905020404" pitchFamily="18" charset="0"/>
            </a:endParaRP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381DD9CE-EE3A-60E6-CA94-75AC01665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51" y="280353"/>
            <a:ext cx="1211563" cy="872059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68A9ADD3-A515-8F0A-52FD-63666C51B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7359" y="49372"/>
            <a:ext cx="1053465" cy="1103040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D130323D-510B-A8D7-406F-62F0EE6D24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794"/>
          <a:stretch/>
        </p:blipFill>
        <p:spPr>
          <a:xfrm>
            <a:off x="10342880" y="1081292"/>
            <a:ext cx="1769744" cy="370999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878E57BB-1D78-5829-77FA-170C7588B86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1916" b="13016"/>
          <a:stretch/>
        </p:blipFill>
        <p:spPr>
          <a:xfrm>
            <a:off x="616311" y="5494570"/>
            <a:ext cx="2004605" cy="467502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ED073CC4-293C-E1D0-7B23-3744FB1FE6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3323" y="4309149"/>
            <a:ext cx="1108302" cy="1149350"/>
          </a:xfrm>
          <a:prstGeom prst="rect">
            <a:avLst/>
          </a:prstGeom>
        </p:spPr>
      </p:pic>
      <p:pic>
        <p:nvPicPr>
          <p:cNvPr id="23" name="תמונה 22">
            <a:extLst>
              <a:ext uri="{FF2B5EF4-FFF2-40B4-BE49-F238E27FC236}">
                <a16:creationId xmlns:a16="http://schemas.microsoft.com/office/drawing/2014/main" id="{540EB4AD-254D-04BE-8F49-90B9517FFE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19600" y="4126649"/>
            <a:ext cx="1308152" cy="1152419"/>
          </a:xfrm>
          <a:prstGeom prst="rect">
            <a:avLst/>
          </a:prstGeom>
        </p:spPr>
      </p:pic>
      <p:pic>
        <p:nvPicPr>
          <p:cNvPr id="27" name="תמונה 26">
            <a:extLst>
              <a:ext uri="{FF2B5EF4-FFF2-40B4-BE49-F238E27FC236}">
                <a16:creationId xmlns:a16="http://schemas.microsoft.com/office/drawing/2014/main" id="{4551AE5E-195B-41C1-AE43-C038D4232E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14927" y="352474"/>
            <a:ext cx="2384742" cy="781469"/>
          </a:xfrm>
          <a:prstGeom prst="rect">
            <a:avLst/>
          </a:prstGeom>
        </p:spPr>
      </p:pic>
      <p:pic>
        <p:nvPicPr>
          <p:cNvPr id="31" name="תמונה 30">
            <a:extLst>
              <a:ext uri="{FF2B5EF4-FFF2-40B4-BE49-F238E27FC236}">
                <a16:creationId xmlns:a16="http://schemas.microsoft.com/office/drawing/2014/main" id="{00FCC7C1-038D-1725-1C2C-368C5100D9F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1687"/>
          <a:stretch/>
        </p:blipFill>
        <p:spPr>
          <a:xfrm>
            <a:off x="9562531" y="5864535"/>
            <a:ext cx="842138" cy="831389"/>
          </a:xfrm>
          <a:prstGeom prst="rect">
            <a:avLst/>
          </a:prstGeom>
        </p:spPr>
      </p:pic>
      <p:pic>
        <p:nvPicPr>
          <p:cNvPr id="29" name="תמונה 28">
            <a:extLst>
              <a:ext uri="{FF2B5EF4-FFF2-40B4-BE49-F238E27FC236}">
                <a16:creationId xmlns:a16="http://schemas.microsoft.com/office/drawing/2014/main" id="{625DEDF1-6CEA-68B0-CBED-115616950BA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52440" y="6171449"/>
            <a:ext cx="2431160" cy="524475"/>
          </a:xfrm>
          <a:prstGeom prst="rect">
            <a:avLst/>
          </a:prstGeom>
        </p:spPr>
      </p:pic>
      <p:pic>
        <p:nvPicPr>
          <p:cNvPr id="37" name="תמונה 36">
            <a:extLst>
              <a:ext uri="{FF2B5EF4-FFF2-40B4-BE49-F238E27FC236}">
                <a16:creationId xmlns:a16="http://schemas.microsoft.com/office/drawing/2014/main" id="{727FE829-057D-B6EE-543A-7E2607AD577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0021" y="1963519"/>
            <a:ext cx="933450" cy="904875"/>
          </a:xfrm>
          <a:prstGeom prst="rect">
            <a:avLst/>
          </a:prstGeom>
        </p:spPr>
      </p:pic>
      <p:pic>
        <p:nvPicPr>
          <p:cNvPr id="39" name="תמונה 38">
            <a:extLst>
              <a:ext uri="{FF2B5EF4-FFF2-40B4-BE49-F238E27FC236}">
                <a16:creationId xmlns:a16="http://schemas.microsoft.com/office/drawing/2014/main" id="{21C4EA3C-E5DC-6045-8255-077D323CF85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4463" y="2868394"/>
            <a:ext cx="1307476" cy="349980"/>
          </a:xfrm>
          <a:prstGeom prst="rect">
            <a:avLst/>
          </a:prstGeom>
        </p:spPr>
      </p:pic>
      <p:pic>
        <p:nvPicPr>
          <p:cNvPr id="41" name="תמונה 40">
            <a:extLst>
              <a:ext uri="{FF2B5EF4-FFF2-40B4-BE49-F238E27FC236}">
                <a16:creationId xmlns:a16="http://schemas.microsoft.com/office/drawing/2014/main" id="{41AB17D5-C29A-CC86-31F6-B3148EBF7FE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81011" y="2184332"/>
            <a:ext cx="895350" cy="1409700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56FE7DF6-D97A-3949-A129-4C88F556D14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347403" y="72435"/>
            <a:ext cx="790594" cy="837257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30C9611E-007F-262C-4D7A-7D758CBA7F8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63491" y="970947"/>
            <a:ext cx="1385911" cy="373695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249E6AB0-AAD1-03C1-D59F-AB12EFE3E5BF}"/>
              </a:ext>
            </a:extLst>
          </p:cNvPr>
          <p:cNvSpPr txBox="1"/>
          <p:nvPr/>
        </p:nvSpPr>
        <p:spPr>
          <a:xfrm>
            <a:off x="3099528" y="4599450"/>
            <a:ext cx="4643172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</a:t>
            </a:r>
            <a:r>
              <a:rPr lang="en-US" sz="5400" dirty="0">
                <a:latin typeface="Aldhabi" panose="01000000000000000000" pitchFamily="2" charset="-78"/>
                <a:cs typeface="Aldhabi" panose="01000000000000000000" pitchFamily="2" charset="-78"/>
              </a:rPr>
              <a:t>i</a:t>
            </a:r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n</a:t>
            </a:r>
            <a:r>
              <a:rPr lang="en-US" sz="5400" dirty="0"/>
              <a:t>a</a:t>
            </a:r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  <a:r>
              <a:rPr lang="en-US" sz="5400" dirty="0"/>
              <a:t> </a:t>
            </a:r>
            <a:r>
              <a:rPr lang="en-US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</a:t>
            </a:r>
            <a:r>
              <a:rPr lang="en-US" sz="5400" dirty="0">
                <a:cs typeface="+mj-cs"/>
              </a:rPr>
              <a:t>r</a:t>
            </a:r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o</a:t>
            </a:r>
            <a:r>
              <a:rPr lang="en-US" sz="6600" dirty="0">
                <a:latin typeface="Aldhabi" panose="01000000000000000000" pitchFamily="2" charset="-78"/>
                <a:cs typeface="Aldhabi" panose="01000000000000000000" pitchFamily="2" charset="-78"/>
              </a:rPr>
              <a:t>j</a:t>
            </a:r>
            <a:r>
              <a:rPr lang="en-US" sz="5400" b="1" dirty="0">
                <a:latin typeface="Bahnschrift SemiLight SemiConde" panose="020B0502040204020203" pitchFamily="34" charset="0"/>
              </a:rPr>
              <a:t>e</a:t>
            </a:r>
            <a:r>
              <a:rPr lang="en-US" sz="5400" dirty="0"/>
              <a:t>c</a:t>
            </a:r>
            <a:r>
              <a:rPr lang="en-US" sz="5400" dirty="0">
                <a:latin typeface="Bahnschrift SemiLight SemiConde" panose="020B0502040204020203" pitchFamily="34" charset="0"/>
              </a:rPr>
              <a:t>t</a:t>
            </a:r>
            <a:endParaRPr lang="he-IL" sz="54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226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146D9AE9-1E9F-9A5B-358B-EB49144AB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432" y="5583826"/>
            <a:ext cx="1981372" cy="1274174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105B7F7D-FD43-DD6A-AC8A-009CA7D7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Benefits of the tools we used:</a:t>
            </a:r>
            <a:endParaRPr lang="he-IL" dirty="0">
              <a:latin typeface="ADLaM Display" panose="02010000000000000000" pitchFamily="2" charset="0"/>
              <a:ea typeface="ADLaM Display" panose="02010000000000000000" pitchFamily="2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75844F6-9CCC-F42F-C6E2-FD7FA0FBA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</a:rPr>
              <a:t>Automation: 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</a:rPr>
              <a:t>Reduces manual intervention, increasing consistency and reliability.</a:t>
            </a:r>
          </a:p>
          <a:p>
            <a:pPr algn="l" rtl="0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</a:rPr>
              <a:t>Continuous Integration: 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</a:rPr>
              <a:t>Ensures that code changes are frequently merged and tested, leading to early detection of issues.</a:t>
            </a:r>
          </a:p>
          <a:p>
            <a:pPr algn="l" rtl="0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</a:rPr>
              <a:t>Continuous Deployment: 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</a:rPr>
              <a:t>Automates the deployment process, allowing for rapid delivery of new features and bug fixes.</a:t>
            </a:r>
          </a:p>
          <a:p>
            <a:pPr algn="l" rtl="0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</a:rPr>
              <a:t>Quality and Security: 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</a:rPr>
              <a:t>Integrates static code analysis to maintain high standards of code quality and security.</a:t>
            </a:r>
          </a:p>
          <a:p>
            <a:pPr algn="l" rtl="0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</a:rPr>
              <a:t>Consistency: 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</a:rPr>
              <a:t>Uses containerization to ensure that the application runs consistently across different environments.</a:t>
            </a:r>
          </a:p>
          <a:p>
            <a:pPr algn="l" rtl="0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</a:rPr>
              <a:t>Scalability and Management: 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</a:rPr>
              <a:t>Leverages orchestration tools to manage application deployment, scaling, and availability efficiently.</a:t>
            </a:r>
          </a:p>
          <a:p>
            <a:pPr algn="l" rtl="0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</a:rPr>
              <a:t>Monitoring: 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</a:rPr>
              <a:t>Provides visibility into the deployment process and operational status of the application, facilitating proactive management.</a:t>
            </a:r>
            <a:endParaRPr lang="he-IL" dirty="0">
              <a:latin typeface="ADLaM Display" panose="02010000000000000000" pitchFamily="2" charset="0"/>
              <a:ea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429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146D9AE9-1E9F-9A5B-358B-EB49144AB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432" y="5583826"/>
            <a:ext cx="1981372" cy="1274174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105B7F7D-FD43-DD6A-AC8A-009CA7D7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Students</a:t>
            </a:r>
            <a:endParaRPr lang="he-IL" sz="6600" dirty="0">
              <a:latin typeface="ADLaM Display" panose="02010000000000000000" pitchFamily="2" charset="0"/>
              <a:ea typeface="ADLaM Display" panose="02010000000000000000" pitchFamily="2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75844F6-9CCC-F42F-C6E2-FD7FA0FBA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rtl="0">
              <a:buNone/>
            </a:pPr>
            <a:r>
              <a:rPr lang="en-US" sz="5400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</a:rPr>
              <a:t>Walaa Hijazi</a:t>
            </a:r>
          </a:p>
          <a:p>
            <a:pPr marL="0" indent="0" algn="ctr" rtl="0">
              <a:buNone/>
            </a:pPr>
            <a:r>
              <a:rPr lang="en-US" sz="5400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</a:rPr>
              <a:t>Samer </a:t>
            </a:r>
            <a:r>
              <a:rPr lang="en-US" sz="5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</a:rPr>
              <a:t>Jamamaa</a:t>
            </a:r>
            <a:endParaRPr lang="en-US" sz="5400" dirty="0">
              <a:solidFill>
                <a:schemeClr val="tx2">
                  <a:lumMod val="75000"/>
                  <a:lumOff val="2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</a:endParaRPr>
          </a:p>
          <a:p>
            <a:pPr marL="0" indent="0" algn="ctr" rtl="0">
              <a:buNone/>
            </a:pPr>
            <a:r>
              <a:rPr lang="en-US" sz="5400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</a:rPr>
              <a:t>Noor </a:t>
            </a:r>
            <a:r>
              <a:rPr lang="en-US" sz="5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</a:rPr>
              <a:t>Basoul</a:t>
            </a:r>
            <a:endParaRPr lang="en-US" sz="5400" dirty="0">
              <a:solidFill>
                <a:schemeClr val="tx2">
                  <a:lumMod val="75000"/>
                  <a:lumOff val="2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</a:endParaRPr>
          </a:p>
          <a:p>
            <a:pPr marL="0" indent="0" algn="ctr" rtl="0">
              <a:buNone/>
            </a:pPr>
            <a:r>
              <a:rPr lang="en-US" sz="5400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</a:rPr>
              <a:t>Muhamed </a:t>
            </a:r>
            <a:r>
              <a:rPr lang="en-US" sz="5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</a:rPr>
              <a:t>Joulani</a:t>
            </a:r>
            <a:endParaRPr lang="en-US" sz="5400" dirty="0">
              <a:solidFill>
                <a:schemeClr val="tx2">
                  <a:lumMod val="75000"/>
                  <a:lumOff val="2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</a:endParaRPr>
          </a:p>
          <a:p>
            <a:pPr marL="0" indent="0" algn="ctr" rtl="0">
              <a:buNone/>
            </a:pPr>
            <a:endParaRPr lang="he-IL" sz="5400" dirty="0">
              <a:latin typeface="ADLaM Display" panose="02010000000000000000" pitchFamily="2" charset="0"/>
              <a:ea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74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5">
            <a:extLst>
              <a:ext uri="{FF2B5EF4-FFF2-40B4-BE49-F238E27FC236}">
                <a16:creationId xmlns:a16="http://schemas.microsoft.com/office/drawing/2014/main" id="{6C04B910-668D-DD7A-B357-9E3E8FB80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02" y="365125"/>
            <a:ext cx="3618689" cy="5432560"/>
          </a:xfrm>
        </p:spPr>
        <p:txBody>
          <a:bodyPr/>
          <a:lstStyle/>
          <a:p>
            <a:pPr algn="l" rtl="0"/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CI/CD Human Automation</a:t>
            </a:r>
            <a:endParaRPr lang="he-IL" dirty="0">
              <a:latin typeface="ADLaM Display" panose="02010000000000000000" pitchFamily="2" charset="0"/>
              <a:ea typeface="ADLaM Display" panose="02010000000000000000" pitchFamily="2" charset="0"/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B89F9970-0993-C7DD-B759-7A58CF4D5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628" y="5583826"/>
            <a:ext cx="1981372" cy="1274174"/>
          </a:xfrm>
          <a:prstGeom prst="rect">
            <a:avLst/>
          </a:prstGeom>
        </p:spPr>
      </p:pic>
      <p:pic>
        <p:nvPicPr>
          <p:cNvPr id="3" name="מדיה מקוונת 2" title="DevOps CI CD automation Meme | Knowledge Sharing">
            <a:hlinkClick r:id="" action="ppaction://media"/>
            <a:extLst>
              <a:ext uri="{FF2B5EF4-FFF2-40B4-BE49-F238E27FC236}">
                <a16:creationId xmlns:a16="http://schemas.microsoft.com/office/drawing/2014/main" id="{D80E7235-6B3D-2146-D6F6-39B99F1C98C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159250" y="0"/>
            <a:ext cx="4576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1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תמונה 41">
            <a:extLst>
              <a:ext uri="{FF2B5EF4-FFF2-40B4-BE49-F238E27FC236}">
                <a16:creationId xmlns:a16="http://schemas.microsoft.com/office/drawing/2014/main" id="{C5E5DFA0-D36F-9B86-3D13-55F014EE1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755" y="1326896"/>
            <a:ext cx="569054" cy="544022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89FE6936-9AB2-A0B6-FB41-C93858FDB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192" y="-228262"/>
            <a:ext cx="10515600" cy="1325563"/>
          </a:xfrm>
        </p:spPr>
        <p:txBody>
          <a:bodyPr/>
          <a:lstStyle/>
          <a:p>
            <a:pPr algn="ctr" rtl="0"/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Flow of Data</a:t>
            </a:r>
            <a:endParaRPr lang="he-IL" dirty="0">
              <a:latin typeface="ADLaM Display" panose="02010000000000000000" pitchFamily="2" charset="0"/>
              <a:ea typeface="ADLaM Display" panose="02010000000000000000" pitchFamily="2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BB59E10-641A-0304-B0AB-BB97F2456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584" y="1326896"/>
            <a:ext cx="641042" cy="730698"/>
          </a:xfrm>
          <a:prstGeom prst="rect">
            <a:avLst/>
          </a:prstGeom>
        </p:spPr>
      </p:pic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F28AE216-5CD3-247B-43F1-220F8475D3EC}"/>
              </a:ext>
            </a:extLst>
          </p:cNvPr>
          <p:cNvCxnSpPr/>
          <p:nvPr/>
        </p:nvCxnSpPr>
        <p:spPr>
          <a:xfrm>
            <a:off x="1967064" y="2057594"/>
            <a:ext cx="195526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FA1AA157-A760-B237-D900-BE75E7BC9332}"/>
              </a:ext>
            </a:extLst>
          </p:cNvPr>
          <p:cNvSpPr txBox="1"/>
          <p:nvPr/>
        </p:nvSpPr>
        <p:spPr>
          <a:xfrm>
            <a:off x="849082" y="2244506"/>
            <a:ext cx="88724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USER</a:t>
            </a:r>
            <a:endParaRPr lang="he-IL" sz="2000" dirty="0">
              <a:latin typeface="ADLaM Display" panose="02010000000000000000" pitchFamily="2" charset="0"/>
              <a:ea typeface="ADLaM Display" panose="02010000000000000000" pitchFamily="2" charset="0"/>
            </a:endParaRP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5F2E4697-0986-8D8C-B0E8-8A2D5CBDA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799" y="4204503"/>
            <a:ext cx="909701" cy="923330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3260F079-A5D5-341A-BFC2-0C408695E242}"/>
              </a:ext>
            </a:extLst>
          </p:cNvPr>
          <p:cNvSpPr txBox="1"/>
          <p:nvPr/>
        </p:nvSpPr>
        <p:spPr>
          <a:xfrm>
            <a:off x="1967064" y="1427046"/>
            <a:ext cx="181582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Push Code </a:t>
            </a:r>
            <a:endParaRPr lang="he-IL" sz="2200" b="1" dirty="0">
              <a:solidFill>
                <a:schemeClr val="tx2">
                  <a:lumMod val="75000"/>
                  <a:lumOff val="2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</a:endParaRPr>
          </a:p>
        </p:txBody>
      </p: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6E0C5DD3-FAF0-6A8E-F6CE-8E6DCFA7148E}"/>
              </a:ext>
            </a:extLst>
          </p:cNvPr>
          <p:cNvCxnSpPr/>
          <p:nvPr/>
        </p:nvCxnSpPr>
        <p:spPr>
          <a:xfrm>
            <a:off x="4824800" y="2096505"/>
            <a:ext cx="195526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82E815D1-CD22-D6D9-0205-02F75B551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0060" y="1340491"/>
            <a:ext cx="973274" cy="985516"/>
          </a:xfrm>
          <a:prstGeom prst="rect">
            <a:avLst/>
          </a:prstGeom>
        </p:spPr>
      </p:pic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C5903ACB-2098-C8BC-A963-A779AD5BCAF5}"/>
              </a:ext>
            </a:extLst>
          </p:cNvPr>
          <p:cNvCxnSpPr>
            <a:cxnSpLocks/>
          </p:cNvCxnSpPr>
          <p:nvPr/>
        </p:nvCxnSpPr>
        <p:spPr>
          <a:xfrm>
            <a:off x="7906901" y="2096505"/>
            <a:ext cx="17429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C8FFCC90-0BD1-BCFF-D442-D0E5852075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1684" y="1576107"/>
            <a:ext cx="1306746" cy="831565"/>
          </a:xfrm>
          <a:prstGeom prst="rect">
            <a:avLst/>
          </a:prstGeom>
        </p:spPr>
      </p:pic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0F788DC7-527A-4162-8792-4031BFA0CD37}"/>
              </a:ext>
            </a:extLst>
          </p:cNvPr>
          <p:cNvCxnSpPr>
            <a:cxnSpLocks/>
          </p:cNvCxnSpPr>
          <p:nvPr/>
        </p:nvCxnSpPr>
        <p:spPr>
          <a:xfrm>
            <a:off x="10662947" y="2504301"/>
            <a:ext cx="0" cy="140621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תמונה 4">
            <a:extLst>
              <a:ext uri="{FF2B5EF4-FFF2-40B4-BE49-F238E27FC236}">
                <a16:creationId xmlns:a16="http://schemas.microsoft.com/office/drawing/2014/main" id="{651E7E0D-1012-6803-6D1A-46924830A4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2324" y="1559146"/>
            <a:ext cx="769543" cy="740848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EBFD0B8-F075-D2A5-EA16-03BCFA4B990A}"/>
              </a:ext>
            </a:extLst>
          </p:cNvPr>
          <p:cNvSpPr txBox="1"/>
          <p:nvPr/>
        </p:nvSpPr>
        <p:spPr>
          <a:xfrm>
            <a:off x="3601576" y="2311169"/>
            <a:ext cx="131323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Github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Webhook</a:t>
            </a:r>
            <a:endParaRPr lang="he-IL" dirty="0">
              <a:latin typeface="ADLaM Display" panose="02010000000000000000" pitchFamily="2" charset="0"/>
              <a:ea typeface="ADLaM Display" panose="02010000000000000000" pitchFamily="2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8341D173-F3C4-24D4-4C81-CB55869DBDDB}"/>
              </a:ext>
            </a:extLst>
          </p:cNvPr>
          <p:cNvSpPr txBox="1"/>
          <p:nvPr/>
        </p:nvSpPr>
        <p:spPr>
          <a:xfrm>
            <a:off x="6535543" y="2340610"/>
            <a:ext cx="15564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CI/CD</a:t>
            </a:r>
            <a:endParaRPr lang="he-IL" dirty="0">
              <a:latin typeface="ADLaM Display" panose="02010000000000000000" pitchFamily="2" charset="0"/>
              <a:ea typeface="ADLaM Display" panose="02010000000000000000" pitchFamily="2" charset="0"/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F8043798-DA19-4969-0950-19DB4224415E}"/>
              </a:ext>
            </a:extLst>
          </p:cNvPr>
          <p:cNvSpPr txBox="1"/>
          <p:nvPr/>
        </p:nvSpPr>
        <p:spPr>
          <a:xfrm>
            <a:off x="9084015" y="2746862"/>
            <a:ext cx="1306746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Build &amp; Push Images</a:t>
            </a:r>
            <a:endParaRPr lang="he-IL" sz="2200" b="1" dirty="0">
              <a:solidFill>
                <a:schemeClr val="tx2">
                  <a:lumMod val="75000"/>
                  <a:lumOff val="2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</a:endParaRPr>
          </a:p>
        </p:txBody>
      </p: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47502969-E453-46F3-36C8-CC64C308FE36}"/>
              </a:ext>
            </a:extLst>
          </p:cNvPr>
          <p:cNvCxnSpPr>
            <a:cxnSpLocks/>
          </p:cNvCxnSpPr>
          <p:nvPr/>
        </p:nvCxnSpPr>
        <p:spPr>
          <a:xfrm flipH="1">
            <a:off x="7794711" y="4627575"/>
            <a:ext cx="2261694" cy="1634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2464288F-B33D-4330-0046-C4594FC0C7A0}"/>
              </a:ext>
            </a:extLst>
          </p:cNvPr>
          <p:cNvSpPr txBox="1"/>
          <p:nvPr/>
        </p:nvSpPr>
        <p:spPr>
          <a:xfrm>
            <a:off x="6446588" y="3640046"/>
            <a:ext cx="130674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Github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Repositor</a:t>
            </a:r>
            <a:endParaRPr lang="he-IL" dirty="0">
              <a:latin typeface="ADLaM Display" panose="02010000000000000000" pitchFamily="2" charset="0"/>
              <a:ea typeface="ADLaM Display" panose="02010000000000000000" pitchFamily="2" charset="0"/>
            </a:endParaRPr>
          </a:p>
        </p:txBody>
      </p:sp>
      <p:cxnSp>
        <p:nvCxnSpPr>
          <p:cNvPr id="26" name="מחבר חץ ישר 25">
            <a:extLst>
              <a:ext uri="{FF2B5EF4-FFF2-40B4-BE49-F238E27FC236}">
                <a16:creationId xmlns:a16="http://schemas.microsoft.com/office/drawing/2014/main" id="{EB7233FE-A4CF-BF13-9F2D-EA20A718E89D}"/>
              </a:ext>
            </a:extLst>
          </p:cNvPr>
          <p:cNvCxnSpPr>
            <a:cxnSpLocks/>
          </p:cNvCxnSpPr>
          <p:nvPr/>
        </p:nvCxnSpPr>
        <p:spPr>
          <a:xfrm flipH="1">
            <a:off x="4747538" y="4819995"/>
            <a:ext cx="164793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" name="תמונה 27">
            <a:extLst>
              <a:ext uri="{FF2B5EF4-FFF2-40B4-BE49-F238E27FC236}">
                <a16:creationId xmlns:a16="http://schemas.microsoft.com/office/drawing/2014/main" id="{46B518B0-9874-7C6E-4E8B-EE5EB40620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1576" y="3778551"/>
            <a:ext cx="890093" cy="1408298"/>
          </a:xfrm>
          <a:prstGeom prst="rect">
            <a:avLst/>
          </a:prstGeom>
        </p:spPr>
      </p:pic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id="{85D06304-AFD6-46A3-145E-E3A258CCF882}"/>
              </a:ext>
            </a:extLst>
          </p:cNvPr>
          <p:cNvCxnSpPr/>
          <p:nvPr/>
        </p:nvCxnSpPr>
        <p:spPr>
          <a:xfrm>
            <a:off x="4807526" y="4482700"/>
            <a:ext cx="152795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תמונה 30">
            <a:extLst>
              <a:ext uri="{FF2B5EF4-FFF2-40B4-BE49-F238E27FC236}">
                <a16:creationId xmlns:a16="http://schemas.microsoft.com/office/drawing/2014/main" id="{AC074605-96F4-D48F-850A-D54FEECA47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6273" y="4474154"/>
            <a:ext cx="828282" cy="866585"/>
          </a:xfrm>
          <a:prstGeom prst="rect">
            <a:avLst/>
          </a:prstGeom>
        </p:spPr>
      </p:pic>
      <p:pic>
        <p:nvPicPr>
          <p:cNvPr id="34" name="תמונה 33">
            <a:extLst>
              <a:ext uri="{FF2B5EF4-FFF2-40B4-BE49-F238E27FC236}">
                <a16:creationId xmlns:a16="http://schemas.microsoft.com/office/drawing/2014/main" id="{EE67ACAE-1610-82CF-A3C1-0644B095A1C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4794"/>
          <a:stretch/>
        </p:blipFill>
        <p:spPr>
          <a:xfrm>
            <a:off x="98712" y="5404641"/>
            <a:ext cx="1769744" cy="370999"/>
          </a:xfrm>
          <a:prstGeom prst="rect">
            <a:avLst/>
          </a:prstGeom>
        </p:spPr>
      </p:pic>
      <p:cxnSp>
        <p:nvCxnSpPr>
          <p:cNvPr id="36" name="מחבר חץ ישר 35">
            <a:extLst>
              <a:ext uri="{FF2B5EF4-FFF2-40B4-BE49-F238E27FC236}">
                <a16:creationId xmlns:a16="http://schemas.microsoft.com/office/drawing/2014/main" id="{17092F98-B85D-9FBD-1105-C38B5713FD36}"/>
              </a:ext>
            </a:extLst>
          </p:cNvPr>
          <p:cNvCxnSpPr>
            <a:cxnSpLocks/>
          </p:cNvCxnSpPr>
          <p:nvPr/>
        </p:nvCxnSpPr>
        <p:spPr>
          <a:xfrm flipH="1">
            <a:off x="1507894" y="4529587"/>
            <a:ext cx="1945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תמונה 39">
            <a:extLst>
              <a:ext uri="{FF2B5EF4-FFF2-40B4-BE49-F238E27FC236}">
                <a16:creationId xmlns:a16="http://schemas.microsoft.com/office/drawing/2014/main" id="{732B804B-E015-1E6B-EC97-FEA751DC93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9129" y="3300860"/>
            <a:ext cx="1076325" cy="1162050"/>
          </a:xfrm>
          <a:prstGeom prst="rect">
            <a:avLst/>
          </a:prstGeom>
        </p:spPr>
      </p:pic>
      <p:pic>
        <p:nvPicPr>
          <p:cNvPr id="43" name="תמונה 42">
            <a:extLst>
              <a:ext uri="{FF2B5EF4-FFF2-40B4-BE49-F238E27FC236}">
                <a16:creationId xmlns:a16="http://schemas.microsoft.com/office/drawing/2014/main" id="{C059CB7B-555C-E784-A1E1-DED28831B9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37577" y="5542054"/>
            <a:ext cx="1981372" cy="1274174"/>
          </a:xfrm>
          <a:prstGeom prst="rect">
            <a:avLst/>
          </a:prstGeom>
        </p:spPr>
      </p:pic>
      <p:sp>
        <p:nvSpPr>
          <p:cNvPr id="46" name="תיבת טקסט 45">
            <a:extLst>
              <a:ext uri="{FF2B5EF4-FFF2-40B4-BE49-F238E27FC236}">
                <a16:creationId xmlns:a16="http://schemas.microsoft.com/office/drawing/2014/main" id="{7C1FF8EB-07C9-3D8F-7A65-158847D4EC14}"/>
              </a:ext>
            </a:extLst>
          </p:cNvPr>
          <p:cNvSpPr txBox="1"/>
          <p:nvPr/>
        </p:nvSpPr>
        <p:spPr>
          <a:xfrm>
            <a:off x="4667191" y="1570321"/>
            <a:ext cx="2209991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Notify Jenkins</a:t>
            </a:r>
            <a:endParaRPr lang="he-IL" sz="2200" b="1" dirty="0">
              <a:solidFill>
                <a:schemeClr val="tx2">
                  <a:lumMod val="75000"/>
                  <a:lumOff val="2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</a:endParaRPr>
          </a:p>
        </p:txBody>
      </p:sp>
      <p:sp>
        <p:nvSpPr>
          <p:cNvPr id="48" name="תיבת טקסט 47">
            <a:extLst>
              <a:ext uri="{FF2B5EF4-FFF2-40B4-BE49-F238E27FC236}">
                <a16:creationId xmlns:a16="http://schemas.microsoft.com/office/drawing/2014/main" id="{A0039995-ECD3-C229-B0D8-88F1B47D49E0}"/>
              </a:ext>
            </a:extLst>
          </p:cNvPr>
          <p:cNvSpPr txBox="1"/>
          <p:nvPr/>
        </p:nvSpPr>
        <p:spPr>
          <a:xfrm>
            <a:off x="7813514" y="1188358"/>
            <a:ext cx="189508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200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automated analyzation</a:t>
            </a:r>
            <a:endParaRPr lang="he-IL" sz="2200" b="1" dirty="0">
              <a:solidFill>
                <a:schemeClr val="tx2">
                  <a:lumMod val="75000"/>
                  <a:lumOff val="2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</a:endParaRPr>
          </a:p>
        </p:txBody>
      </p:sp>
      <p:sp>
        <p:nvSpPr>
          <p:cNvPr id="58" name="תיבת טקסט 57">
            <a:extLst>
              <a:ext uri="{FF2B5EF4-FFF2-40B4-BE49-F238E27FC236}">
                <a16:creationId xmlns:a16="http://schemas.microsoft.com/office/drawing/2014/main" id="{29136B3C-CF45-3580-6060-B672A1391AEF}"/>
              </a:ext>
            </a:extLst>
          </p:cNvPr>
          <p:cNvSpPr txBox="1"/>
          <p:nvPr/>
        </p:nvSpPr>
        <p:spPr>
          <a:xfrm>
            <a:off x="7634389" y="4819995"/>
            <a:ext cx="250440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Update K8s Files</a:t>
            </a:r>
            <a:endParaRPr lang="he-IL" sz="2200" b="1" dirty="0">
              <a:solidFill>
                <a:schemeClr val="tx2">
                  <a:lumMod val="75000"/>
                  <a:lumOff val="2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</a:endParaRPr>
          </a:p>
        </p:txBody>
      </p:sp>
      <p:pic>
        <p:nvPicPr>
          <p:cNvPr id="62" name="תמונה 61">
            <a:extLst>
              <a:ext uri="{FF2B5EF4-FFF2-40B4-BE49-F238E27FC236}">
                <a16:creationId xmlns:a16="http://schemas.microsoft.com/office/drawing/2014/main" id="{FC24260B-2C0C-D9AB-9F5C-ED2300A2152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34239" y="3927338"/>
            <a:ext cx="1232272" cy="1038134"/>
          </a:xfrm>
          <a:prstGeom prst="rect">
            <a:avLst/>
          </a:prstGeom>
        </p:spPr>
      </p:pic>
      <p:pic>
        <p:nvPicPr>
          <p:cNvPr id="61" name="תמונה 60">
            <a:extLst>
              <a:ext uri="{FF2B5EF4-FFF2-40B4-BE49-F238E27FC236}">
                <a16:creationId xmlns:a16="http://schemas.microsoft.com/office/drawing/2014/main" id="{5ECCCCD1-C828-6592-DD67-CDD5CCC3842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00878" y="3898902"/>
            <a:ext cx="1125102" cy="823009"/>
          </a:xfrm>
          <a:prstGeom prst="rect">
            <a:avLst/>
          </a:prstGeom>
        </p:spPr>
      </p:pic>
      <p:sp>
        <p:nvSpPr>
          <p:cNvPr id="63" name="תיבת טקסט 62">
            <a:extLst>
              <a:ext uri="{FF2B5EF4-FFF2-40B4-BE49-F238E27FC236}">
                <a16:creationId xmlns:a16="http://schemas.microsoft.com/office/drawing/2014/main" id="{3C3F7057-C055-7342-4D79-26A17315D114}"/>
              </a:ext>
            </a:extLst>
          </p:cNvPr>
          <p:cNvSpPr txBox="1"/>
          <p:nvPr/>
        </p:nvSpPr>
        <p:spPr>
          <a:xfrm>
            <a:off x="4656568" y="4956018"/>
            <a:ext cx="182987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Continues Deployment</a:t>
            </a:r>
            <a:endParaRPr lang="he-IL" sz="2200" b="1" dirty="0">
              <a:solidFill>
                <a:schemeClr val="tx2">
                  <a:lumMod val="75000"/>
                  <a:lumOff val="2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</a:endParaRPr>
          </a:p>
        </p:txBody>
      </p:sp>
      <p:sp>
        <p:nvSpPr>
          <p:cNvPr id="67" name="תיבת טקסט 66">
            <a:extLst>
              <a:ext uri="{FF2B5EF4-FFF2-40B4-BE49-F238E27FC236}">
                <a16:creationId xmlns:a16="http://schemas.microsoft.com/office/drawing/2014/main" id="{656D8C50-5204-8F00-BD06-74C5457A4438}"/>
              </a:ext>
            </a:extLst>
          </p:cNvPr>
          <p:cNvSpPr txBox="1"/>
          <p:nvPr/>
        </p:nvSpPr>
        <p:spPr>
          <a:xfrm>
            <a:off x="1762467" y="4666168"/>
            <a:ext cx="122007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Deploy</a:t>
            </a:r>
            <a:endParaRPr lang="he-IL" sz="2200" b="1" dirty="0">
              <a:solidFill>
                <a:schemeClr val="tx2">
                  <a:lumMod val="75000"/>
                  <a:lumOff val="2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990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7">
            <a:extLst>
              <a:ext uri="{FF2B5EF4-FFF2-40B4-BE49-F238E27FC236}">
                <a16:creationId xmlns:a16="http://schemas.microsoft.com/office/drawing/2014/main" id="{B46939EF-EC61-876E-E62A-7547EE17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491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Updating Client Messages in a Continuous Deployment Pipeline</a:t>
            </a:r>
            <a:endParaRPr lang="he-IL" sz="4000" dirty="0">
              <a:latin typeface="ADLaM Display" panose="02010000000000000000" pitchFamily="2" charset="0"/>
              <a:ea typeface="ADLaM Display" panose="02010000000000000000" pitchFamily="2" charset="0"/>
            </a:endParaRP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37A32F99-1182-9456-6E47-3946D0BC3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 rtl="0">
              <a:buNone/>
            </a:pP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-let’s say we want to change the message that the client is receiving when he/she uses our Telegram service: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algn="l" rtl="0">
              <a:buFontTx/>
              <a:buChar char="-"/>
            </a:pP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We go to the microservices files in GitHub.</a:t>
            </a:r>
          </a:p>
          <a:p>
            <a:pPr algn="l" rtl="0">
              <a:buFontTx/>
              <a:buChar char="-"/>
            </a:pP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We change the message and commit the changes.</a:t>
            </a:r>
          </a:p>
          <a:p>
            <a:pPr algn="l" rtl="0">
              <a:buFontTx/>
              <a:buChar char="-"/>
            </a:pP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Then GitHub webhook triggers Jenkins, based on the Jenkin's URL that has been given: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https://jenkins-final-project.atech-bot.click/</a:t>
            </a:r>
            <a:endParaRPr lang="he-IL" dirty="0">
              <a:solidFill>
                <a:schemeClr val="tx2">
                  <a:lumMod val="75000"/>
                  <a:lumOff val="2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</a:endParaRP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E5612745-C9F9-C7E7-3CEC-FFA06A1B8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38" y="2857686"/>
            <a:ext cx="4886325" cy="885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C0DF2E46-66EF-4910-7281-207B81ECE17D}"/>
              </a:ext>
            </a:extLst>
          </p:cNvPr>
          <p:cNvCxnSpPr/>
          <p:nvPr/>
        </p:nvCxnSpPr>
        <p:spPr>
          <a:xfrm>
            <a:off x="6027906" y="3393011"/>
            <a:ext cx="1264596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9F8BBF1C-AEB5-3D72-05E0-5D1FF1E9B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145" y="2806025"/>
            <a:ext cx="4498781" cy="9891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6D3536E6-D188-C367-8B60-10F4DBD7DE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1390" y="5539876"/>
            <a:ext cx="1981372" cy="1274174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3038DD18-0886-413D-DEFA-1A2590AB3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00427" y="1339476"/>
            <a:ext cx="998400" cy="97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74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DB6C82D-C36C-B2DD-C2FD-3634AF2B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Analysis and deployment process</a:t>
            </a:r>
            <a:endParaRPr lang="he-IL" dirty="0">
              <a:latin typeface="ADLaM Display" panose="02010000000000000000" pitchFamily="2" charset="0"/>
              <a:ea typeface="ADLaM Display" panose="02010000000000000000" pitchFamily="2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1A2B45C-4D1B-08CB-865F-6DECFFA34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11068455" cy="4409804"/>
          </a:xfrm>
        </p:spPr>
        <p:txBody>
          <a:bodyPr>
            <a:normAutofit/>
          </a:bodyPr>
          <a:lstStyle/>
          <a:p>
            <a:pPr algn="l" rtl="0">
              <a:buFontTx/>
              <a:buChar char="-"/>
            </a:pPr>
            <a:r>
              <a:rPr lang="en-US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Jenkin’s pipeline that is triggered runs in stages.</a:t>
            </a:r>
          </a:p>
          <a:p>
            <a:pPr algn="l" rtl="0">
              <a:buFontTx/>
              <a:buChar char="-"/>
            </a:pPr>
            <a:r>
              <a:rPr lang="en-US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It analysis the microservice code using SonarQube.</a:t>
            </a:r>
          </a:p>
          <a:p>
            <a:pPr algn="l" rtl="0">
              <a:buFontTx/>
              <a:buChar char="-"/>
            </a:pPr>
            <a:r>
              <a:rPr lang="en-US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SonarQube tool helps identify potential code issues, security issues, and help the developer remediate any potential problems before code is pushed into production.  </a:t>
            </a:r>
          </a:p>
          <a:p>
            <a:pPr algn="l" rtl="0">
              <a:buFontTx/>
              <a:buChar char="-"/>
            </a:pPr>
            <a:r>
              <a:rPr lang="en-US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If everything is successful we build and push Docker image into our own Docker hub Registry.</a:t>
            </a:r>
            <a:endParaRPr lang="he-IL" sz="3200" dirty="0">
              <a:latin typeface="ADLaM Display" panose="02010000000000000000" pitchFamily="2" charset="0"/>
              <a:ea typeface="ADLaM Display" panose="02010000000000000000" pitchFamily="2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42949290-7A38-0844-EFEA-F319C9824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432" y="5583826"/>
            <a:ext cx="1981372" cy="12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2AA2E0A-88E5-5E64-B7F9-A24984DF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Update and Deploy Files:</a:t>
            </a:r>
            <a:endParaRPr lang="he-IL" dirty="0">
              <a:latin typeface="ADLaM Display" panose="02010000000000000000" pitchFamily="2" charset="0"/>
              <a:ea typeface="ADLaM Display" panose="02010000000000000000" pitchFamily="2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E3DE481-5E28-7EE0-1F2C-6162CC85C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 The Kubernetes deployment files in the GitHub repository are updated to use the new Docker images.</a:t>
            </a:r>
          </a:p>
          <a:p>
            <a:pPr algn="l" rtl="0">
              <a:buFontTx/>
              <a:buChar char="-"/>
            </a:pP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Argo CD provides automated deployment, rollbacks, and status monitoring of applications running in Kubernetes, ensuring continuous deliver of updated files from GitHub.</a:t>
            </a:r>
          </a:p>
          <a:p>
            <a:pPr algn="l" rtl="0">
              <a:buFontTx/>
              <a:buChar char="-"/>
            </a:pP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 updated application is deployed to the Kubernetes cluster. Kubernetes orchestrates the deployment, scaling, and management of containerized applications, providing high availability and scalability.</a:t>
            </a:r>
          </a:p>
          <a:p>
            <a:pPr algn="l" rtl="0">
              <a:buFontTx/>
              <a:buChar char="-"/>
            </a:pPr>
            <a:endParaRPr lang="he-IL" dirty="0">
              <a:latin typeface="ADLaM Display" panose="02010000000000000000" pitchFamily="2" charset="0"/>
              <a:ea typeface="ADLaM Display" panose="02010000000000000000" pitchFamily="2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2447D00-CA6D-18C7-A98A-14A793143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432" y="5583826"/>
            <a:ext cx="1981372" cy="12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79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017B34C2-D92C-5354-0D5B-69316D00B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350" y="1295446"/>
            <a:ext cx="10213650" cy="597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5" name="תמונה 54">
            <a:extLst>
              <a:ext uri="{FF2B5EF4-FFF2-40B4-BE49-F238E27FC236}">
                <a16:creationId xmlns:a16="http://schemas.microsoft.com/office/drawing/2014/main" id="{21D4F05F-98F3-3C1B-0F28-B24FAB9AF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173" y="2030067"/>
            <a:ext cx="3434269" cy="2394376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7A7A1844-3357-79F5-D100-BE48F470A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8567" y="5491238"/>
            <a:ext cx="1981372" cy="1274174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EB8B929B-A1D5-E241-573B-EC4C1EE6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l"/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Poly-Bot Micro Service Functionality</a:t>
            </a:r>
            <a:endParaRPr lang="he-IL" dirty="0">
              <a:latin typeface="ADLaM Display" panose="02010000000000000000" pitchFamily="2" charset="0"/>
              <a:ea typeface="ADLaM Display" panose="02010000000000000000" pitchFamily="2" charset="0"/>
            </a:endParaRPr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5F6807AA-3050-B1AE-7DC0-2C39F537A0E8}"/>
              </a:ext>
            </a:extLst>
          </p:cNvPr>
          <p:cNvCxnSpPr>
            <a:cxnSpLocks/>
          </p:cNvCxnSpPr>
          <p:nvPr/>
        </p:nvCxnSpPr>
        <p:spPr>
          <a:xfrm>
            <a:off x="7108955" y="2426259"/>
            <a:ext cx="2671732" cy="237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תמונה 26">
            <a:extLst>
              <a:ext uri="{FF2B5EF4-FFF2-40B4-BE49-F238E27FC236}">
                <a16:creationId xmlns:a16="http://schemas.microsoft.com/office/drawing/2014/main" id="{502C30DA-178B-25F0-1BB8-C7ECAD8C7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3138" y="2842303"/>
            <a:ext cx="645180" cy="714758"/>
          </a:xfrm>
          <a:prstGeom prst="rect">
            <a:avLst/>
          </a:prstGeom>
        </p:spPr>
      </p:pic>
      <p:pic>
        <p:nvPicPr>
          <p:cNvPr id="29" name="תמונה 28">
            <a:extLst>
              <a:ext uri="{FF2B5EF4-FFF2-40B4-BE49-F238E27FC236}">
                <a16:creationId xmlns:a16="http://schemas.microsoft.com/office/drawing/2014/main" id="{C2115D29-CA1A-3A08-4E88-C3770A1C7A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867" y="2540164"/>
            <a:ext cx="1001864" cy="1035634"/>
          </a:xfrm>
          <a:prstGeom prst="rect">
            <a:avLst/>
          </a:prstGeom>
        </p:spPr>
      </p:pic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4C4B4523-480B-1510-C668-A4AAB4C74A6E}"/>
              </a:ext>
            </a:extLst>
          </p:cNvPr>
          <p:cNvSpPr txBox="1"/>
          <p:nvPr/>
        </p:nvSpPr>
        <p:spPr>
          <a:xfrm>
            <a:off x="4182895" y="4488801"/>
            <a:ext cx="191310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Bot Service in Kubernetes</a:t>
            </a:r>
            <a:endParaRPr lang="he-IL" b="1" dirty="0">
              <a:latin typeface="ADLaM Display" panose="02010000000000000000" pitchFamily="2" charset="0"/>
              <a:ea typeface="ADLaM Display" panose="02010000000000000000" pitchFamily="2" charset="0"/>
            </a:endParaRPr>
          </a:p>
        </p:txBody>
      </p:sp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BCC49880-B855-EDB4-79A4-B7F1490D77A7}"/>
              </a:ext>
            </a:extLst>
          </p:cNvPr>
          <p:cNvSpPr txBox="1"/>
          <p:nvPr/>
        </p:nvSpPr>
        <p:spPr>
          <a:xfrm>
            <a:off x="9870200" y="3057665"/>
            <a:ext cx="16933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4. S3 Bucket</a:t>
            </a:r>
            <a:endParaRPr lang="he-IL" b="1" dirty="0">
              <a:latin typeface="ADLaM Display" panose="02010000000000000000" pitchFamily="2" charset="0"/>
              <a:ea typeface="ADLaM Display" panose="02010000000000000000" pitchFamily="2" charset="0"/>
            </a:endParaRPr>
          </a:p>
        </p:txBody>
      </p:sp>
      <p:pic>
        <p:nvPicPr>
          <p:cNvPr id="35" name="תמונה 34">
            <a:extLst>
              <a:ext uri="{FF2B5EF4-FFF2-40B4-BE49-F238E27FC236}">
                <a16:creationId xmlns:a16="http://schemas.microsoft.com/office/drawing/2014/main" id="{D099AE0E-5A3F-7D24-FA26-D062B956A0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7468" y="4282739"/>
            <a:ext cx="802387" cy="781455"/>
          </a:xfrm>
          <a:prstGeom prst="rect">
            <a:avLst/>
          </a:prstGeom>
        </p:spPr>
      </p:pic>
      <p:pic>
        <p:nvPicPr>
          <p:cNvPr id="38" name="תמונה 37">
            <a:extLst>
              <a:ext uri="{FF2B5EF4-FFF2-40B4-BE49-F238E27FC236}">
                <a16:creationId xmlns:a16="http://schemas.microsoft.com/office/drawing/2014/main" id="{2A0F251A-7435-03E5-C591-BDAD30EF7E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28252" y="1918562"/>
            <a:ext cx="800949" cy="832359"/>
          </a:xfrm>
          <a:prstGeom prst="rect">
            <a:avLst/>
          </a:prstGeom>
        </p:spPr>
      </p:pic>
      <p:sp>
        <p:nvSpPr>
          <p:cNvPr id="39" name="תיבת טקסט 38">
            <a:extLst>
              <a:ext uri="{FF2B5EF4-FFF2-40B4-BE49-F238E27FC236}">
                <a16:creationId xmlns:a16="http://schemas.microsoft.com/office/drawing/2014/main" id="{15927ECE-CF7C-F0D0-CD67-8DFCE61B7BC2}"/>
              </a:ext>
            </a:extLst>
          </p:cNvPr>
          <p:cNvSpPr txBox="1"/>
          <p:nvPr/>
        </p:nvSpPr>
        <p:spPr>
          <a:xfrm>
            <a:off x="9505368" y="5064194"/>
            <a:ext cx="182658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4. Simple Queue Service</a:t>
            </a:r>
            <a:endParaRPr lang="he-IL" b="1" dirty="0">
              <a:latin typeface="ADLaM Display" panose="02010000000000000000" pitchFamily="2" charset="0"/>
              <a:ea typeface="ADLaM Display" panose="02010000000000000000" pitchFamily="2" charset="0"/>
            </a:endParaRPr>
          </a:p>
        </p:txBody>
      </p:sp>
      <p:pic>
        <p:nvPicPr>
          <p:cNvPr id="50" name="תמונה 49">
            <a:extLst>
              <a:ext uri="{FF2B5EF4-FFF2-40B4-BE49-F238E27FC236}">
                <a16:creationId xmlns:a16="http://schemas.microsoft.com/office/drawing/2014/main" id="{1CBB72D7-72C8-F236-0476-310984D1CB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777" y="5391857"/>
            <a:ext cx="1016701" cy="963190"/>
          </a:xfrm>
          <a:prstGeom prst="rect">
            <a:avLst/>
          </a:prstGeom>
        </p:spPr>
      </p:pic>
      <p:sp>
        <p:nvSpPr>
          <p:cNvPr id="51" name="תיבת טקסט 50">
            <a:extLst>
              <a:ext uri="{FF2B5EF4-FFF2-40B4-BE49-F238E27FC236}">
                <a16:creationId xmlns:a16="http://schemas.microsoft.com/office/drawing/2014/main" id="{E28978A9-268C-3665-4637-1D8CB0CAFB8F}"/>
              </a:ext>
            </a:extLst>
          </p:cNvPr>
          <p:cNvSpPr txBox="1"/>
          <p:nvPr/>
        </p:nvSpPr>
        <p:spPr>
          <a:xfrm>
            <a:off x="299120" y="6454428"/>
            <a:ext cx="12003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USER</a:t>
            </a:r>
            <a:endParaRPr lang="he-IL" b="1" dirty="0">
              <a:latin typeface="ADLaM Display" panose="02010000000000000000" pitchFamily="2" charset="0"/>
              <a:ea typeface="ADLaM Display" panose="02010000000000000000" pitchFamily="2" charset="0"/>
            </a:endParaRPr>
          </a:p>
        </p:txBody>
      </p:sp>
      <p:cxnSp>
        <p:nvCxnSpPr>
          <p:cNvPr id="53" name="מחבר חץ ישר 52">
            <a:extLst>
              <a:ext uri="{FF2B5EF4-FFF2-40B4-BE49-F238E27FC236}">
                <a16:creationId xmlns:a16="http://schemas.microsoft.com/office/drawing/2014/main" id="{9B51F9A2-91C2-D676-1421-68CE915153FE}"/>
              </a:ext>
            </a:extLst>
          </p:cNvPr>
          <p:cNvCxnSpPr>
            <a:cxnSpLocks/>
          </p:cNvCxnSpPr>
          <p:nvPr/>
        </p:nvCxnSpPr>
        <p:spPr>
          <a:xfrm flipV="1">
            <a:off x="1026374" y="3950690"/>
            <a:ext cx="5360" cy="1352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תמונה 55">
            <a:extLst>
              <a:ext uri="{FF2B5EF4-FFF2-40B4-BE49-F238E27FC236}">
                <a16:creationId xmlns:a16="http://schemas.microsoft.com/office/drawing/2014/main" id="{283FAA31-43CA-5343-E640-D91EFA8FE2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49789" y="2750921"/>
            <a:ext cx="1698733" cy="1447068"/>
          </a:xfrm>
          <a:prstGeom prst="rect">
            <a:avLst/>
          </a:prstGeom>
        </p:spPr>
      </p:pic>
      <p:sp>
        <p:nvSpPr>
          <p:cNvPr id="60" name="תיבת טקסט 59">
            <a:extLst>
              <a:ext uri="{FF2B5EF4-FFF2-40B4-BE49-F238E27FC236}">
                <a16:creationId xmlns:a16="http://schemas.microsoft.com/office/drawing/2014/main" id="{03D2A55D-2FE0-9D5B-AF18-005CF61286FE}"/>
              </a:ext>
            </a:extLst>
          </p:cNvPr>
          <p:cNvSpPr txBox="1"/>
          <p:nvPr/>
        </p:nvSpPr>
        <p:spPr>
          <a:xfrm>
            <a:off x="299120" y="3571817"/>
            <a:ext cx="16987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Telegram</a:t>
            </a:r>
            <a:endParaRPr lang="he-IL" b="1" dirty="0">
              <a:latin typeface="ADLaM Display" panose="02010000000000000000" pitchFamily="2" charset="0"/>
              <a:ea typeface="ADLaM Display" panose="02010000000000000000" pitchFamily="2" charset="0"/>
            </a:endParaRPr>
          </a:p>
        </p:txBody>
      </p:sp>
      <p:cxnSp>
        <p:nvCxnSpPr>
          <p:cNvPr id="63" name="מחבר חץ ישר 62">
            <a:extLst>
              <a:ext uri="{FF2B5EF4-FFF2-40B4-BE49-F238E27FC236}">
                <a16:creationId xmlns:a16="http://schemas.microsoft.com/office/drawing/2014/main" id="{BB90126E-B9E6-1060-10DF-11DD1D8C2015}"/>
              </a:ext>
            </a:extLst>
          </p:cNvPr>
          <p:cNvCxnSpPr>
            <a:cxnSpLocks/>
          </p:cNvCxnSpPr>
          <p:nvPr/>
        </p:nvCxnSpPr>
        <p:spPr>
          <a:xfrm>
            <a:off x="7198558" y="3856241"/>
            <a:ext cx="2354571" cy="1038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חץ ישר 66">
            <a:extLst>
              <a:ext uri="{FF2B5EF4-FFF2-40B4-BE49-F238E27FC236}">
                <a16:creationId xmlns:a16="http://schemas.microsoft.com/office/drawing/2014/main" id="{1E03B128-46C6-2D8A-78F5-2FB502DFD6E9}"/>
              </a:ext>
            </a:extLst>
          </p:cNvPr>
          <p:cNvCxnSpPr>
            <a:cxnSpLocks/>
          </p:cNvCxnSpPr>
          <p:nvPr/>
        </p:nvCxnSpPr>
        <p:spPr>
          <a:xfrm>
            <a:off x="1997853" y="3226537"/>
            <a:ext cx="13893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תיבת טקסט 70">
            <a:extLst>
              <a:ext uri="{FF2B5EF4-FFF2-40B4-BE49-F238E27FC236}">
                <a16:creationId xmlns:a16="http://schemas.microsoft.com/office/drawing/2014/main" id="{65786FEC-6910-F39C-A935-A0565E3171AB}"/>
              </a:ext>
            </a:extLst>
          </p:cNvPr>
          <p:cNvSpPr txBox="1"/>
          <p:nvPr/>
        </p:nvSpPr>
        <p:spPr>
          <a:xfrm>
            <a:off x="903687" y="4319524"/>
            <a:ext cx="1473005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1.Sending request</a:t>
            </a:r>
            <a:endParaRPr lang="he-IL" sz="2000" dirty="0">
              <a:solidFill>
                <a:schemeClr val="accent1">
                  <a:lumMod val="7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</a:endParaRPr>
          </a:p>
        </p:txBody>
      </p:sp>
      <p:sp>
        <p:nvSpPr>
          <p:cNvPr id="72" name="תיבת טקסט 71">
            <a:extLst>
              <a:ext uri="{FF2B5EF4-FFF2-40B4-BE49-F238E27FC236}">
                <a16:creationId xmlns:a16="http://schemas.microsoft.com/office/drawing/2014/main" id="{795A9049-0998-E387-8086-27356D8843E8}"/>
              </a:ext>
            </a:extLst>
          </p:cNvPr>
          <p:cNvSpPr txBox="1"/>
          <p:nvPr/>
        </p:nvSpPr>
        <p:spPr>
          <a:xfrm>
            <a:off x="1092468" y="2194877"/>
            <a:ext cx="2182043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2.Request is sent to bot Service</a:t>
            </a:r>
            <a:endParaRPr lang="he-IL" sz="2000" dirty="0">
              <a:solidFill>
                <a:schemeClr val="accent1">
                  <a:lumMod val="7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</a:endParaRPr>
          </a:p>
        </p:txBody>
      </p:sp>
      <p:sp>
        <p:nvSpPr>
          <p:cNvPr id="73" name="תיבת טקסט 72">
            <a:extLst>
              <a:ext uri="{FF2B5EF4-FFF2-40B4-BE49-F238E27FC236}">
                <a16:creationId xmlns:a16="http://schemas.microsoft.com/office/drawing/2014/main" id="{971C3D4B-4CFE-C27C-C055-2376B14D95C0}"/>
              </a:ext>
            </a:extLst>
          </p:cNvPr>
          <p:cNvSpPr txBox="1"/>
          <p:nvPr/>
        </p:nvSpPr>
        <p:spPr>
          <a:xfrm>
            <a:off x="7244121" y="1889286"/>
            <a:ext cx="24383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3.Upload Image </a:t>
            </a:r>
            <a:endParaRPr lang="he-IL" sz="2000" dirty="0">
              <a:solidFill>
                <a:schemeClr val="accent1">
                  <a:lumMod val="7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</a:endParaRPr>
          </a:p>
        </p:txBody>
      </p:sp>
      <p:sp>
        <p:nvSpPr>
          <p:cNvPr id="74" name="תיבת טקסט 73">
            <a:extLst>
              <a:ext uri="{FF2B5EF4-FFF2-40B4-BE49-F238E27FC236}">
                <a16:creationId xmlns:a16="http://schemas.microsoft.com/office/drawing/2014/main" id="{B17A8CE7-9BA8-BCEF-12FC-B5733056D690}"/>
              </a:ext>
            </a:extLst>
          </p:cNvPr>
          <p:cNvSpPr txBox="1"/>
          <p:nvPr/>
        </p:nvSpPr>
        <p:spPr>
          <a:xfrm rot="12336080" flipV="1">
            <a:off x="6770503" y="4410646"/>
            <a:ext cx="2803203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3. Send a message :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 Image Details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-Telegram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ChatID</a:t>
            </a:r>
            <a:endParaRPr lang="he-IL" sz="2000" dirty="0">
              <a:solidFill>
                <a:schemeClr val="accent1">
                  <a:lumMod val="7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067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017B34C2-D92C-5354-0D5B-69316D00B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6961"/>
            <a:ext cx="10645844" cy="597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7A7A1844-3357-79F5-D100-BE48F470A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8567" y="5491238"/>
            <a:ext cx="1981372" cy="1274174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EB8B929B-A1D5-E241-573B-EC4C1EE6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l"/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Yolo5 Micro Service Functionality</a:t>
            </a:r>
            <a:endParaRPr lang="he-IL" dirty="0">
              <a:latin typeface="ADLaM Display" panose="02010000000000000000" pitchFamily="2" charset="0"/>
              <a:ea typeface="ADLaM Display" panose="02010000000000000000" pitchFamily="2" charset="0"/>
            </a:endParaRPr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5F6807AA-3050-B1AE-7DC0-2C39F537A0E8}"/>
              </a:ext>
            </a:extLst>
          </p:cNvPr>
          <p:cNvCxnSpPr>
            <a:cxnSpLocks/>
          </p:cNvCxnSpPr>
          <p:nvPr/>
        </p:nvCxnSpPr>
        <p:spPr>
          <a:xfrm>
            <a:off x="6145238" y="2673757"/>
            <a:ext cx="18995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7F38B240-D9A4-32F2-EEE5-C0C1016E4818}"/>
              </a:ext>
            </a:extLst>
          </p:cNvPr>
          <p:cNvCxnSpPr>
            <a:cxnSpLocks/>
          </p:cNvCxnSpPr>
          <p:nvPr/>
        </p:nvCxnSpPr>
        <p:spPr>
          <a:xfrm>
            <a:off x="2963296" y="3646548"/>
            <a:ext cx="0" cy="120706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BCC49880-B855-EDB4-79A4-B7F1490D77A7}"/>
              </a:ext>
            </a:extLst>
          </p:cNvPr>
          <p:cNvSpPr txBox="1"/>
          <p:nvPr/>
        </p:nvSpPr>
        <p:spPr>
          <a:xfrm>
            <a:off x="2044519" y="5979268"/>
            <a:ext cx="16933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S3 Bucket</a:t>
            </a:r>
            <a:endParaRPr lang="he-IL" b="1" dirty="0">
              <a:latin typeface="ADLaM Display" panose="02010000000000000000" pitchFamily="2" charset="0"/>
              <a:ea typeface="ADLaM Display" panose="02010000000000000000" pitchFamily="2" charset="0"/>
            </a:endParaRPr>
          </a:p>
        </p:txBody>
      </p:sp>
      <p:pic>
        <p:nvPicPr>
          <p:cNvPr id="38" name="תמונה 37">
            <a:extLst>
              <a:ext uri="{FF2B5EF4-FFF2-40B4-BE49-F238E27FC236}">
                <a16:creationId xmlns:a16="http://schemas.microsoft.com/office/drawing/2014/main" id="{2A0F251A-7435-03E5-C591-BDAD30EF7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597" y="5038939"/>
            <a:ext cx="839398" cy="872316"/>
          </a:xfrm>
          <a:prstGeom prst="rect">
            <a:avLst/>
          </a:prstGeom>
        </p:spPr>
      </p:pic>
      <p:sp>
        <p:nvSpPr>
          <p:cNvPr id="39" name="תיבת טקסט 38">
            <a:extLst>
              <a:ext uri="{FF2B5EF4-FFF2-40B4-BE49-F238E27FC236}">
                <a16:creationId xmlns:a16="http://schemas.microsoft.com/office/drawing/2014/main" id="{15927ECE-CF7C-F0D0-CD67-8DFCE61B7BC2}"/>
              </a:ext>
            </a:extLst>
          </p:cNvPr>
          <p:cNvSpPr txBox="1"/>
          <p:nvPr/>
        </p:nvSpPr>
        <p:spPr>
          <a:xfrm>
            <a:off x="72571" y="3167062"/>
            <a:ext cx="182658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Simple Queue Service</a:t>
            </a:r>
            <a:endParaRPr lang="he-IL" b="1" dirty="0">
              <a:latin typeface="ADLaM Display" panose="02010000000000000000" pitchFamily="2" charset="0"/>
              <a:ea typeface="ADLaM Display" panose="02010000000000000000" pitchFamily="2" charset="0"/>
            </a:endParaRPr>
          </a:p>
        </p:txBody>
      </p:sp>
      <p:pic>
        <p:nvPicPr>
          <p:cNvPr id="41" name="תמונה 40">
            <a:extLst>
              <a:ext uri="{FF2B5EF4-FFF2-40B4-BE49-F238E27FC236}">
                <a16:creationId xmlns:a16="http://schemas.microsoft.com/office/drawing/2014/main" id="{A45B31D2-483A-F84A-20F1-EE05A286D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9226" y="1687409"/>
            <a:ext cx="3025239" cy="2109200"/>
          </a:xfrm>
          <a:prstGeom prst="rect">
            <a:avLst/>
          </a:prstGeom>
        </p:spPr>
      </p:pic>
      <p:pic>
        <p:nvPicPr>
          <p:cNvPr id="43" name="תמונה 42">
            <a:extLst>
              <a:ext uri="{FF2B5EF4-FFF2-40B4-BE49-F238E27FC236}">
                <a16:creationId xmlns:a16="http://schemas.microsoft.com/office/drawing/2014/main" id="{1883A506-DE47-E649-40B6-50896BDF28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0854" y="2126421"/>
            <a:ext cx="1285057" cy="1094678"/>
          </a:xfrm>
          <a:prstGeom prst="rect">
            <a:avLst/>
          </a:prstGeom>
        </p:spPr>
      </p:pic>
      <p:pic>
        <p:nvPicPr>
          <p:cNvPr id="45" name="תמונה 44">
            <a:extLst>
              <a:ext uri="{FF2B5EF4-FFF2-40B4-BE49-F238E27FC236}">
                <a16:creationId xmlns:a16="http://schemas.microsoft.com/office/drawing/2014/main" id="{5C9CA2B0-A369-6FE5-891B-47BFF47C27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7380" y="2050460"/>
            <a:ext cx="895219" cy="670818"/>
          </a:xfrm>
          <a:prstGeom prst="rect">
            <a:avLst/>
          </a:prstGeom>
        </p:spPr>
      </p:pic>
      <p:sp>
        <p:nvSpPr>
          <p:cNvPr id="47" name="תיבת טקסט 46">
            <a:extLst>
              <a:ext uri="{FF2B5EF4-FFF2-40B4-BE49-F238E27FC236}">
                <a16:creationId xmlns:a16="http://schemas.microsoft.com/office/drawing/2014/main" id="{4B0682BC-C61E-A966-04E5-F68794829E28}"/>
              </a:ext>
            </a:extLst>
          </p:cNvPr>
          <p:cNvSpPr txBox="1"/>
          <p:nvPr/>
        </p:nvSpPr>
        <p:spPr>
          <a:xfrm>
            <a:off x="3639355" y="3277216"/>
            <a:ext cx="1964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Yolo5 Service</a:t>
            </a:r>
            <a:r>
              <a:rPr lang="he-IL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DLaM Display" panose="02010000000000000000" pitchFamily="2" charset="0"/>
                <a:ea typeface="ADLaM Display" panose="02010000000000000000" pitchFamily="2" charset="0"/>
              </a:rPr>
              <a:t>🚀</a:t>
            </a:r>
            <a:endParaRPr lang="he-IL" dirty="0">
              <a:latin typeface="ADLaM Display" panose="02010000000000000000" pitchFamily="2" charset="0"/>
              <a:ea typeface="ADLaM Display" panose="02010000000000000000" pitchFamily="2" charset="0"/>
            </a:endParaRPr>
          </a:p>
        </p:txBody>
      </p:sp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7BCD779F-B4EE-BF0E-FDD0-619DCB36C40F}"/>
              </a:ext>
            </a:extLst>
          </p:cNvPr>
          <p:cNvCxnSpPr/>
          <p:nvPr/>
        </p:nvCxnSpPr>
        <p:spPr>
          <a:xfrm flipH="1">
            <a:off x="1381328" y="2812459"/>
            <a:ext cx="13263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תמונה 6">
            <a:extLst>
              <a:ext uri="{FF2B5EF4-FFF2-40B4-BE49-F238E27FC236}">
                <a16:creationId xmlns:a16="http://schemas.microsoft.com/office/drawing/2014/main" id="{56B9BF29-959C-1AC8-F8B5-D936C835BD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594" y="2343647"/>
            <a:ext cx="804742" cy="780356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D3D105F4-EAA4-993D-B648-D13F54B267C9}"/>
              </a:ext>
            </a:extLst>
          </p:cNvPr>
          <p:cNvSpPr txBox="1"/>
          <p:nvPr/>
        </p:nvSpPr>
        <p:spPr>
          <a:xfrm>
            <a:off x="1142229" y="1968175"/>
            <a:ext cx="1473005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1.Pulls The message</a:t>
            </a:r>
            <a:endParaRPr lang="he-IL" sz="2000" dirty="0">
              <a:solidFill>
                <a:schemeClr val="accent1">
                  <a:lumMod val="7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742F437E-06FC-5F87-B134-C173E19F82D9}"/>
              </a:ext>
            </a:extLst>
          </p:cNvPr>
          <p:cNvSpPr txBox="1"/>
          <p:nvPr/>
        </p:nvSpPr>
        <p:spPr>
          <a:xfrm>
            <a:off x="985864" y="4134254"/>
            <a:ext cx="197743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2.Downloads the image</a:t>
            </a:r>
            <a:endParaRPr lang="he-IL" sz="2000" dirty="0">
              <a:solidFill>
                <a:schemeClr val="accent1">
                  <a:lumMod val="7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</a:endParaRP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79B39D71-6FC5-4EB4-C4BB-CD624877CC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8779" y="2115243"/>
            <a:ext cx="904875" cy="1143000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3F8EB6F6-5896-583F-8402-FBEC9D5218C0}"/>
              </a:ext>
            </a:extLst>
          </p:cNvPr>
          <p:cNvSpPr txBox="1"/>
          <p:nvPr/>
        </p:nvSpPr>
        <p:spPr>
          <a:xfrm>
            <a:off x="7790966" y="3046246"/>
            <a:ext cx="16933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DynamoDB</a:t>
            </a:r>
            <a:endParaRPr lang="he-IL" b="1" dirty="0">
              <a:latin typeface="ADLaM Display" panose="02010000000000000000" pitchFamily="2" charset="0"/>
              <a:ea typeface="ADLaM Display" panose="02010000000000000000" pitchFamily="2" charset="0"/>
            </a:endParaRP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BC590F0B-6752-714B-4F65-EF30DF34A568}"/>
              </a:ext>
            </a:extLst>
          </p:cNvPr>
          <p:cNvSpPr txBox="1"/>
          <p:nvPr/>
        </p:nvSpPr>
        <p:spPr>
          <a:xfrm>
            <a:off x="5850307" y="1678073"/>
            <a:ext cx="2250215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3.Writes the prediction Results in DB</a:t>
            </a:r>
            <a:endParaRPr lang="he-IL" sz="2000" dirty="0">
              <a:solidFill>
                <a:schemeClr val="accent1">
                  <a:lumMod val="7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</a:endParaRP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E8B02744-672D-C393-3A0A-45FA9F2C1F93}"/>
              </a:ext>
            </a:extLst>
          </p:cNvPr>
          <p:cNvSpPr txBox="1"/>
          <p:nvPr/>
        </p:nvSpPr>
        <p:spPr>
          <a:xfrm>
            <a:off x="2398454" y="1030456"/>
            <a:ext cx="2836754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4.Proccessing Image: Identify Objects in The Image</a:t>
            </a:r>
            <a:endParaRPr lang="he-IL" sz="2000" dirty="0">
              <a:solidFill>
                <a:schemeClr val="accent1">
                  <a:lumMod val="7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</a:endParaRPr>
          </a:p>
        </p:txBody>
      </p:sp>
      <p:pic>
        <p:nvPicPr>
          <p:cNvPr id="31" name="תמונה 30">
            <a:extLst>
              <a:ext uri="{FF2B5EF4-FFF2-40B4-BE49-F238E27FC236}">
                <a16:creationId xmlns:a16="http://schemas.microsoft.com/office/drawing/2014/main" id="{2D72CC33-1F13-8C24-A6F9-2E2EC5B5C2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62301" y="4841824"/>
            <a:ext cx="2033535" cy="1933423"/>
          </a:xfrm>
          <a:prstGeom prst="rect">
            <a:avLst/>
          </a:prstGeom>
        </p:spPr>
      </p:pic>
      <p:cxnSp>
        <p:nvCxnSpPr>
          <p:cNvPr id="40" name="מחבר חץ ישר 39">
            <a:extLst>
              <a:ext uri="{FF2B5EF4-FFF2-40B4-BE49-F238E27FC236}">
                <a16:creationId xmlns:a16="http://schemas.microsoft.com/office/drawing/2014/main" id="{22404E03-03EC-C96D-4708-531CBC2362B0}"/>
              </a:ext>
            </a:extLst>
          </p:cNvPr>
          <p:cNvCxnSpPr>
            <a:cxnSpLocks/>
          </p:cNvCxnSpPr>
          <p:nvPr/>
        </p:nvCxnSpPr>
        <p:spPr>
          <a:xfrm>
            <a:off x="4520639" y="3809492"/>
            <a:ext cx="1509061" cy="157692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תיבת טקסט 43">
            <a:extLst>
              <a:ext uri="{FF2B5EF4-FFF2-40B4-BE49-F238E27FC236}">
                <a16:creationId xmlns:a16="http://schemas.microsoft.com/office/drawing/2014/main" id="{090E21C1-6395-77AB-BE6C-E5D8D389A4F7}"/>
              </a:ext>
            </a:extLst>
          </p:cNvPr>
          <p:cNvSpPr txBox="1"/>
          <p:nvPr/>
        </p:nvSpPr>
        <p:spPr>
          <a:xfrm>
            <a:off x="4520639" y="3755732"/>
            <a:ext cx="3093768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5.Send an request to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Polybot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service with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PredectionID</a:t>
            </a:r>
            <a:endParaRPr lang="he-IL" sz="2000" dirty="0">
              <a:solidFill>
                <a:schemeClr val="accent1">
                  <a:lumMod val="7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</a:endParaRPr>
          </a:p>
        </p:txBody>
      </p:sp>
      <p:cxnSp>
        <p:nvCxnSpPr>
          <p:cNvPr id="49" name="מחבר חץ ישר 48">
            <a:extLst>
              <a:ext uri="{FF2B5EF4-FFF2-40B4-BE49-F238E27FC236}">
                <a16:creationId xmlns:a16="http://schemas.microsoft.com/office/drawing/2014/main" id="{909EFB19-C534-F4E3-7F3F-9E9AE549FB5C}"/>
              </a:ext>
            </a:extLst>
          </p:cNvPr>
          <p:cNvCxnSpPr/>
          <p:nvPr/>
        </p:nvCxnSpPr>
        <p:spPr>
          <a:xfrm flipV="1">
            <a:off x="8158779" y="3566747"/>
            <a:ext cx="452437" cy="115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תיבת טקסט 51">
            <a:extLst>
              <a:ext uri="{FF2B5EF4-FFF2-40B4-BE49-F238E27FC236}">
                <a16:creationId xmlns:a16="http://schemas.microsoft.com/office/drawing/2014/main" id="{F1C247B7-FC2D-A6C2-52D8-128EE0BE85B8}"/>
              </a:ext>
            </a:extLst>
          </p:cNvPr>
          <p:cNvSpPr txBox="1"/>
          <p:nvPr/>
        </p:nvSpPr>
        <p:spPr>
          <a:xfrm>
            <a:off x="8446982" y="3480254"/>
            <a:ext cx="1671686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6.Fetching Results Based on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PreictionID</a:t>
            </a:r>
            <a:endParaRPr lang="he-IL" sz="2000" dirty="0">
              <a:solidFill>
                <a:schemeClr val="accent1">
                  <a:lumMod val="7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68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7A7A1844-3357-79F5-D100-BE48F470A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567" y="5491238"/>
            <a:ext cx="1981372" cy="1274174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EB8B929B-A1D5-E241-573B-EC4C1EE6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l"/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Final Results:</a:t>
            </a:r>
            <a:endParaRPr lang="he-IL" dirty="0">
              <a:latin typeface="ADLaM Display" panose="02010000000000000000" pitchFamily="2" charset="0"/>
              <a:ea typeface="ADLaM Display" panose="02010000000000000000" pitchFamily="2" charset="0"/>
            </a:endParaRP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5A232118-E93B-54AB-8856-8C428DF34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38" y="1719972"/>
            <a:ext cx="5115938" cy="40264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C70BCFB5-4C8A-32ED-E3D8-B974F572E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542" y="1677109"/>
            <a:ext cx="4747098" cy="41121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1" name="מלבן 20">
            <a:extLst>
              <a:ext uri="{FF2B5EF4-FFF2-40B4-BE49-F238E27FC236}">
                <a16:creationId xmlns:a16="http://schemas.microsoft.com/office/drawing/2014/main" id="{AA9C4A00-96C5-0A5F-F48C-4DC2BD53B0D6}"/>
              </a:ext>
            </a:extLst>
          </p:cNvPr>
          <p:cNvSpPr/>
          <p:nvPr/>
        </p:nvSpPr>
        <p:spPr>
          <a:xfrm>
            <a:off x="953311" y="4941651"/>
            <a:ext cx="3482502" cy="44747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93DA45C2-A9A8-AA7C-BCEF-1E2DC0E08519}"/>
              </a:ext>
            </a:extLst>
          </p:cNvPr>
          <p:cNvSpPr/>
          <p:nvPr/>
        </p:nvSpPr>
        <p:spPr>
          <a:xfrm>
            <a:off x="7334656" y="4958818"/>
            <a:ext cx="3784870" cy="44747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AE35E571-00BC-DAB2-8A63-78DF379B7B8F}"/>
              </a:ext>
            </a:extLst>
          </p:cNvPr>
          <p:cNvCxnSpPr/>
          <p:nvPr/>
        </p:nvCxnSpPr>
        <p:spPr>
          <a:xfrm>
            <a:off x="5787957" y="3618689"/>
            <a:ext cx="79766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תמונה 26">
            <a:extLst>
              <a:ext uri="{FF2B5EF4-FFF2-40B4-BE49-F238E27FC236}">
                <a16:creationId xmlns:a16="http://schemas.microsoft.com/office/drawing/2014/main" id="{80AE8B2B-BF82-9EBA-881F-7E9B56920A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3162" b="-1043"/>
          <a:stretch/>
        </p:blipFill>
        <p:spPr>
          <a:xfrm>
            <a:off x="6223845" y="662781"/>
            <a:ext cx="770049" cy="895706"/>
          </a:xfrm>
          <a:prstGeom prst="rect">
            <a:avLst/>
          </a:prstGeom>
        </p:spPr>
      </p:pic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717E4E90-1C30-EE0E-2129-2AB2B9C65B1E}"/>
              </a:ext>
            </a:extLst>
          </p:cNvPr>
          <p:cNvSpPr txBox="1"/>
          <p:nvPr/>
        </p:nvSpPr>
        <p:spPr>
          <a:xfrm>
            <a:off x="838200" y="922603"/>
            <a:ext cx="5455191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Tx/>
              <a:buChar char="-"/>
            </a:pP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walaahij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/yolo5-service:</a:t>
            </a: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291_20240724_124732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walaahij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/polybot:</a:t>
            </a: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291_20240724_124732</a:t>
            </a:r>
          </a:p>
          <a:p>
            <a:b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</a:b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AB2CD6FD-6B5D-AF26-8ECF-05EB467538FA}"/>
              </a:ext>
            </a:extLst>
          </p:cNvPr>
          <p:cNvSpPr txBox="1"/>
          <p:nvPr/>
        </p:nvSpPr>
        <p:spPr>
          <a:xfrm>
            <a:off x="6853542" y="824266"/>
            <a:ext cx="5431947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walaahij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/yolo5-service:</a:t>
            </a: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292_20240724_124822</a:t>
            </a: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walaahij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/polybot:</a:t>
            </a: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292_20240724_124822</a:t>
            </a:r>
          </a:p>
          <a:p>
            <a:pPr algn="l" rtl="0"/>
            <a:b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</a:b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b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</a:b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30" name="תמונה 29">
            <a:extLst>
              <a:ext uri="{FF2B5EF4-FFF2-40B4-BE49-F238E27FC236}">
                <a16:creationId xmlns:a16="http://schemas.microsoft.com/office/drawing/2014/main" id="{30306554-7CBF-97F6-B113-30B026B54B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3162" b="-1043"/>
          <a:stretch/>
        </p:blipFill>
        <p:spPr>
          <a:xfrm>
            <a:off x="112668" y="781403"/>
            <a:ext cx="770049" cy="89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9229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525</Words>
  <Application>Microsoft Office PowerPoint</Application>
  <PresentationFormat>Widescreen</PresentationFormat>
  <Paragraphs>77</Paragraphs>
  <Slides>11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ADLaM Display</vt:lpstr>
      <vt:lpstr>Aharoni</vt:lpstr>
      <vt:lpstr>Aldhabi</vt:lpstr>
      <vt:lpstr>Aptos</vt:lpstr>
      <vt:lpstr>Aptos Display</vt:lpstr>
      <vt:lpstr>Arial</vt:lpstr>
      <vt:lpstr>Arial Black</vt:lpstr>
      <vt:lpstr>Bahnschrift SemiLight SemiConde</vt:lpstr>
      <vt:lpstr>Bernard MT Condensed</vt:lpstr>
      <vt:lpstr>Roboto</vt:lpstr>
      <vt:lpstr>ערכת נושא Office</vt:lpstr>
      <vt:lpstr>DevOps</vt:lpstr>
      <vt:lpstr>CI/CD Human Automation</vt:lpstr>
      <vt:lpstr>Flow of Data</vt:lpstr>
      <vt:lpstr>Updating Client Messages in a Continuous Deployment Pipeline</vt:lpstr>
      <vt:lpstr>Analysis and deployment process</vt:lpstr>
      <vt:lpstr>Update and Deploy Files:</vt:lpstr>
      <vt:lpstr>Poly-Bot Micro Service Functionality</vt:lpstr>
      <vt:lpstr>Yolo5 Micro Service Functionality</vt:lpstr>
      <vt:lpstr>Final Results:</vt:lpstr>
      <vt:lpstr>Benefits of the tools we used:</vt:lpstr>
      <vt:lpstr>Students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Walaa Hijazi</dc:creator>
  <cp:lastModifiedBy>muhamed joulani</cp:lastModifiedBy>
  <cp:revision>7</cp:revision>
  <dcterms:created xsi:type="dcterms:W3CDTF">2024-07-16T14:30:44Z</dcterms:created>
  <dcterms:modified xsi:type="dcterms:W3CDTF">2024-07-24T16:01:33Z</dcterms:modified>
</cp:coreProperties>
</file>