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1F6D1CF-5E0D-40AA-852B-AFABA7706DE9}">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7/7/2023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7/7/2023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7/7/2023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7/7/2023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EC4BD5-3D0C-4907-9F50-E79FCA804428}"/>
              </a:ext>
            </a:extLst>
          </p:cNvPr>
          <p:cNvSpPr>
            <a:spLocks noGrp="1"/>
          </p:cNvSpPr>
          <p:nvPr>
            <p:ph type="ctrTitle"/>
          </p:nvPr>
        </p:nvSpPr>
        <p:spPr/>
        <p:txBody>
          <a:bodyPr>
            <a:noAutofit/>
          </a:bodyPr>
          <a:lstStyle/>
          <a:p>
            <a:r>
              <a:rPr lang="ru-RU" sz="4800" dirty="0"/>
              <a:t>Тема 10.</a:t>
            </a:r>
            <a:br>
              <a:rPr lang="ru-RU" sz="4800" dirty="0"/>
            </a:br>
            <a:r>
              <a:rPr lang="ru-RU" sz="4800" dirty="0"/>
              <a:t>Букмекерская фора и задача классификации</a:t>
            </a:r>
          </a:p>
        </p:txBody>
      </p:sp>
      <p:sp>
        <p:nvSpPr>
          <p:cNvPr id="3" name="Подзаголовок 2">
            <a:extLst>
              <a:ext uri="{FF2B5EF4-FFF2-40B4-BE49-F238E27FC236}">
                <a16:creationId xmlns:a16="http://schemas.microsoft.com/office/drawing/2014/main" id="{BA831D08-714B-4FAA-B532-0161EBD798BE}"/>
              </a:ext>
            </a:extLst>
          </p:cNvPr>
          <p:cNvSpPr>
            <a:spLocks noGrp="1"/>
          </p:cNvSpPr>
          <p:nvPr>
            <p:ph type="subTitle" idx="1"/>
          </p:nvPr>
        </p:nvSpPr>
        <p:spPr>
          <a:xfrm>
            <a:off x="1371600" y="4716930"/>
            <a:ext cx="9448800" cy="685800"/>
          </a:xfrm>
        </p:spPr>
        <p:txBody>
          <a:bodyPr>
            <a:normAutofit lnSpcReduction="10000"/>
          </a:bodyPr>
          <a:lstStyle/>
          <a:p>
            <a:r>
              <a:rPr lang="ru-RU" sz="2400" dirty="0"/>
              <a:t>Подготовил </a:t>
            </a:r>
            <a:r>
              <a:rPr lang="ru-RU" sz="2400" dirty="0" err="1"/>
              <a:t>Елинов</a:t>
            </a:r>
            <a:r>
              <a:rPr lang="ru-RU" sz="2400" dirty="0"/>
              <a:t> А.Ю., студент 1 курса ММФ БГУ</a:t>
            </a:r>
            <a:br>
              <a:rPr lang="ru-RU" sz="2400" dirty="0"/>
            </a:br>
            <a:endParaRPr lang="ru-RU" sz="2400" dirty="0"/>
          </a:p>
          <a:p>
            <a:endParaRPr lang="ru-RU" sz="2400" dirty="0"/>
          </a:p>
        </p:txBody>
      </p:sp>
    </p:spTree>
    <p:extLst>
      <p:ext uri="{BB962C8B-B14F-4D97-AF65-F5344CB8AC3E}">
        <p14:creationId xmlns:p14="http://schemas.microsoft.com/office/powerpoint/2010/main" val="1331802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CCA02A-0C7A-4FD8-9590-64B0D4A840C9}"/>
              </a:ext>
            </a:extLst>
          </p:cNvPr>
          <p:cNvSpPr>
            <a:spLocks noGrp="1"/>
          </p:cNvSpPr>
          <p:nvPr>
            <p:ph type="title"/>
          </p:nvPr>
        </p:nvSpPr>
        <p:spPr/>
        <p:txBody>
          <a:bodyPr/>
          <a:lstStyle/>
          <a:p>
            <a:r>
              <a:rPr lang="en-US" dirty="0"/>
              <a:t>Gradient Boosting</a:t>
            </a:r>
            <a:endParaRPr lang="ru-RU" dirty="0"/>
          </a:p>
        </p:txBody>
      </p:sp>
      <p:sp>
        <p:nvSpPr>
          <p:cNvPr id="3" name="Объект 2">
            <a:extLst>
              <a:ext uri="{FF2B5EF4-FFF2-40B4-BE49-F238E27FC236}">
                <a16:creationId xmlns:a16="http://schemas.microsoft.com/office/drawing/2014/main" id="{53A4F9D2-B011-48DB-B2E6-A06BE7D2E0FF}"/>
              </a:ext>
            </a:extLst>
          </p:cNvPr>
          <p:cNvSpPr>
            <a:spLocks noGrp="1"/>
          </p:cNvSpPr>
          <p:nvPr>
            <p:ph idx="1"/>
          </p:nvPr>
        </p:nvSpPr>
        <p:spPr/>
        <p:txBody>
          <a:bodyPr/>
          <a:lstStyle/>
          <a:p>
            <a:pPr algn="just"/>
            <a:r>
              <a:rPr lang="ru-RU" b="1" i="0" dirty="0">
                <a:solidFill>
                  <a:schemeClr val="accent6">
                    <a:lumMod val="60000"/>
                    <a:lumOff val="40000"/>
                  </a:schemeClr>
                </a:solidFill>
                <a:effectLst/>
              </a:rPr>
              <a:t>Градиентный </a:t>
            </a:r>
            <a:r>
              <a:rPr lang="ru-RU" b="1" i="0" dirty="0" err="1">
                <a:solidFill>
                  <a:schemeClr val="accent6">
                    <a:lumMod val="60000"/>
                    <a:lumOff val="40000"/>
                  </a:schemeClr>
                </a:solidFill>
                <a:effectLst/>
              </a:rPr>
              <a:t>бустинг</a:t>
            </a:r>
            <a:r>
              <a:rPr lang="ru-RU" b="0" i="0" dirty="0">
                <a:solidFill>
                  <a:schemeClr val="accent6">
                    <a:lumMod val="60000"/>
                    <a:lumOff val="40000"/>
                  </a:schemeClr>
                </a:solidFill>
                <a:effectLst/>
              </a:rPr>
              <a:t> — это техника машинного обучения для задач классификации и регрессии, которая строит модель предсказания в форме ансамбля слабых предсказывающих моделей, обычно деревьев решений.</a:t>
            </a:r>
            <a:endParaRPr lang="ru-RU" dirty="0">
              <a:solidFill>
                <a:schemeClr val="accent6">
                  <a:lumMod val="60000"/>
                  <a:lumOff val="40000"/>
                </a:schemeClr>
              </a:solidFill>
            </a:endParaRPr>
          </a:p>
        </p:txBody>
      </p:sp>
      <p:pic>
        <p:nvPicPr>
          <p:cNvPr id="7170" name="Picture 2" descr="Градиентый бустинг - просто о сложном">
            <a:extLst>
              <a:ext uri="{FF2B5EF4-FFF2-40B4-BE49-F238E27FC236}">
                <a16:creationId xmlns:a16="http://schemas.microsoft.com/office/drawing/2014/main" id="{520AC024-5281-4341-A0C7-90FEA76AB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14189"/>
            <a:ext cx="4221816" cy="274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7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2A2C83-462B-4107-90C7-98780C13D4D1}"/>
              </a:ext>
            </a:extLst>
          </p:cNvPr>
          <p:cNvSpPr>
            <a:spLocks noGrp="1"/>
          </p:cNvSpPr>
          <p:nvPr>
            <p:ph type="title"/>
          </p:nvPr>
        </p:nvSpPr>
        <p:spPr/>
        <p:txBody>
          <a:bodyPr/>
          <a:lstStyle/>
          <a:p>
            <a:r>
              <a:rPr lang="ru-RU" dirty="0"/>
              <a:t>Заключение</a:t>
            </a:r>
          </a:p>
        </p:txBody>
      </p:sp>
      <p:sp>
        <p:nvSpPr>
          <p:cNvPr id="3" name="Объект 2">
            <a:extLst>
              <a:ext uri="{FF2B5EF4-FFF2-40B4-BE49-F238E27FC236}">
                <a16:creationId xmlns:a16="http://schemas.microsoft.com/office/drawing/2014/main" id="{EA7B633D-2C41-432A-AB25-143B2D973DD2}"/>
              </a:ext>
            </a:extLst>
          </p:cNvPr>
          <p:cNvSpPr>
            <a:spLocks noGrp="1"/>
          </p:cNvSpPr>
          <p:nvPr>
            <p:ph idx="1"/>
          </p:nvPr>
        </p:nvSpPr>
        <p:spPr/>
        <p:txBody>
          <a:bodyPr/>
          <a:lstStyle/>
          <a:p>
            <a:pPr algn="just"/>
            <a:r>
              <a:rPr lang="ru-RU" dirty="0"/>
              <a:t>В Итоге выбрали второй вариант.</a:t>
            </a:r>
          </a:p>
          <a:p>
            <a:pPr algn="just"/>
            <a:r>
              <a:rPr lang="ru-RU" dirty="0"/>
              <a:t>После выбора алгоритма обучения создадим модель.</a:t>
            </a:r>
          </a:p>
          <a:p>
            <a:pPr algn="just"/>
            <a:r>
              <a:rPr lang="ru-RU" dirty="0"/>
              <a:t>Далее мы</a:t>
            </a:r>
            <a:r>
              <a:rPr lang="en-US" dirty="0"/>
              <a:t> </a:t>
            </a:r>
            <a:r>
              <a:rPr lang="ru-RU" dirty="0"/>
              <a:t>симулируем </a:t>
            </a:r>
            <a:r>
              <a:rPr lang="en-US" dirty="0"/>
              <a:t>WC </a:t>
            </a:r>
            <a:r>
              <a:rPr lang="ru-RU" dirty="0"/>
              <a:t>и победила Аргентина(как и в реальной жизни).</a:t>
            </a:r>
          </a:p>
          <a:p>
            <a:pPr algn="just"/>
            <a:r>
              <a:rPr lang="ru-RU" dirty="0"/>
              <a:t>В итоге работать над этой темой мне понравилось, ведь это действительно интересно и сложно, многое пришлось подсматривать, ведь тема для меня новая и опыта работы в этой сфере у меня не было. Также тема связана с футболом, а я футбол люблю. Из-за этого работа давалась интереснее.</a:t>
            </a:r>
          </a:p>
        </p:txBody>
      </p:sp>
    </p:spTree>
    <p:extLst>
      <p:ext uri="{BB962C8B-B14F-4D97-AF65-F5344CB8AC3E}">
        <p14:creationId xmlns:p14="http://schemas.microsoft.com/office/powerpoint/2010/main" val="330012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EE6B19-6A50-4FBD-AF82-A9481C34F396}"/>
              </a:ext>
            </a:extLst>
          </p:cNvPr>
          <p:cNvSpPr>
            <a:spLocks noGrp="1"/>
          </p:cNvSpPr>
          <p:nvPr>
            <p:ph type="title"/>
          </p:nvPr>
        </p:nvSpPr>
        <p:spPr/>
        <p:txBody>
          <a:bodyPr/>
          <a:lstStyle/>
          <a:p>
            <a:r>
              <a:rPr lang="ru-RU" dirty="0"/>
              <a:t>Спасибо за внимание</a:t>
            </a:r>
          </a:p>
        </p:txBody>
      </p:sp>
      <p:pic>
        <p:nvPicPr>
          <p:cNvPr id="8196" name="Picture 4" descr="смешные коты с надписью на фотке спасибо за внимание: 1 тыс ...">
            <a:extLst>
              <a:ext uri="{FF2B5EF4-FFF2-40B4-BE49-F238E27FC236}">
                <a16:creationId xmlns:a16="http://schemas.microsoft.com/office/drawing/2014/main" id="{C52AF2D9-9AE2-459E-B9E9-A0BE29F973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2841" y="1741441"/>
            <a:ext cx="6166317" cy="462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51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EC2BC0-8809-495F-A2A1-7D6B6748C2DE}"/>
              </a:ext>
            </a:extLst>
          </p:cNvPr>
          <p:cNvSpPr>
            <a:spLocks noGrp="1"/>
          </p:cNvSpPr>
          <p:nvPr>
            <p:ph type="title"/>
          </p:nvPr>
        </p:nvSpPr>
        <p:spPr/>
        <p:txBody>
          <a:bodyPr/>
          <a:lstStyle/>
          <a:p>
            <a:r>
              <a:rPr lang="ru-RU" dirty="0"/>
              <a:t>Задача классификации</a:t>
            </a:r>
          </a:p>
        </p:txBody>
      </p:sp>
      <p:sp>
        <p:nvSpPr>
          <p:cNvPr id="3" name="Объект 2">
            <a:extLst>
              <a:ext uri="{FF2B5EF4-FFF2-40B4-BE49-F238E27FC236}">
                <a16:creationId xmlns:a16="http://schemas.microsoft.com/office/drawing/2014/main" id="{D579F9FF-5B71-41C5-AFC7-75E04F334D24}"/>
              </a:ext>
            </a:extLst>
          </p:cNvPr>
          <p:cNvSpPr>
            <a:spLocks noGrp="1"/>
          </p:cNvSpPr>
          <p:nvPr>
            <p:ph idx="1"/>
          </p:nvPr>
        </p:nvSpPr>
        <p:spPr>
          <a:xfrm>
            <a:off x="685800" y="1739154"/>
            <a:ext cx="10820400" cy="4479532"/>
          </a:xfrm>
        </p:spPr>
        <p:txBody>
          <a:bodyPr>
            <a:normAutofit/>
          </a:bodyPr>
          <a:lstStyle/>
          <a:p>
            <a:pPr algn="just"/>
            <a:r>
              <a:rPr lang="ru-RU" sz="2000" b="1" i="0" dirty="0">
                <a:effectLst/>
              </a:rPr>
              <a:t>Задача </a:t>
            </a:r>
            <a:r>
              <a:rPr lang="ru-RU" sz="2000" b="1" i="0" dirty="0" err="1">
                <a:effectLst/>
              </a:rPr>
              <a:t>классифика́ции</a:t>
            </a:r>
            <a:r>
              <a:rPr lang="ru-RU" sz="2000" b="0" i="0" dirty="0">
                <a:effectLst/>
              </a:rPr>
              <a:t> — задача разделения множества наблюдений (объектов) на группы, называемые классами, на основе анализа их формального описания. При </a:t>
            </a:r>
            <a:r>
              <a:rPr lang="ru-RU" sz="2000" dirty="0"/>
              <a:t>классификации</a:t>
            </a:r>
            <a:r>
              <a:rPr lang="ru-RU" sz="2000" b="0" i="0" dirty="0">
                <a:effectLst/>
              </a:rPr>
              <a:t> каждая единица наблюдения относится определенной группе или номинальной категории на основе некоторого качественного свойства.</a:t>
            </a:r>
            <a:endParaRPr lang="ru-RU" sz="2000" dirty="0"/>
          </a:p>
        </p:txBody>
      </p:sp>
      <p:pic>
        <p:nvPicPr>
          <p:cNvPr id="1028" name="Picture 4" descr="Step 7 – Задачи и модели – Stepik">
            <a:extLst>
              <a:ext uri="{FF2B5EF4-FFF2-40B4-BE49-F238E27FC236}">
                <a16:creationId xmlns:a16="http://schemas.microsoft.com/office/drawing/2014/main" id="{ECFE8901-28B3-444E-9233-11E669DB2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655" y="3429000"/>
            <a:ext cx="4801726" cy="2985248"/>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8BB18459-7F7C-42B6-80F5-B5E795901908}"/>
              </a:ext>
            </a:extLst>
          </p:cNvPr>
          <p:cNvPicPr>
            <a:picLocks noChangeAspect="1"/>
          </p:cNvPicPr>
          <p:nvPr/>
        </p:nvPicPr>
        <p:blipFill>
          <a:blip r:embed="rId3"/>
          <a:stretch>
            <a:fillRect/>
          </a:stretch>
        </p:blipFill>
        <p:spPr>
          <a:xfrm>
            <a:off x="1320052" y="3429000"/>
            <a:ext cx="3151095" cy="2424866"/>
          </a:xfrm>
          <a:prstGeom prst="rect">
            <a:avLst/>
          </a:prstGeom>
        </p:spPr>
      </p:pic>
    </p:spTree>
    <p:extLst>
      <p:ext uri="{BB962C8B-B14F-4D97-AF65-F5344CB8AC3E}">
        <p14:creationId xmlns:p14="http://schemas.microsoft.com/office/powerpoint/2010/main" val="410590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B8FCAE-34C9-4E07-A206-A17293ECE194}"/>
              </a:ext>
            </a:extLst>
          </p:cNvPr>
          <p:cNvSpPr>
            <a:spLocks noGrp="1"/>
          </p:cNvSpPr>
          <p:nvPr>
            <p:ph type="title"/>
          </p:nvPr>
        </p:nvSpPr>
        <p:spPr/>
        <p:txBody>
          <a:bodyPr/>
          <a:lstStyle/>
          <a:p>
            <a:r>
              <a:rPr lang="ru-RU" dirty="0"/>
              <a:t>Методы Решения данной задачки</a:t>
            </a:r>
          </a:p>
        </p:txBody>
      </p:sp>
      <p:sp>
        <p:nvSpPr>
          <p:cNvPr id="3" name="Объект 2">
            <a:extLst>
              <a:ext uri="{FF2B5EF4-FFF2-40B4-BE49-F238E27FC236}">
                <a16:creationId xmlns:a16="http://schemas.microsoft.com/office/drawing/2014/main" id="{6019DCC8-8664-4D6D-A759-FBF729F6FEF5}"/>
              </a:ext>
            </a:extLst>
          </p:cNvPr>
          <p:cNvSpPr>
            <a:spLocks noGrp="1"/>
          </p:cNvSpPr>
          <p:nvPr>
            <p:ph idx="1"/>
          </p:nvPr>
        </p:nvSpPr>
        <p:spPr/>
        <p:txBody>
          <a:bodyPr/>
          <a:lstStyle/>
          <a:p>
            <a:pPr marL="0" indent="0" algn="just">
              <a:buNone/>
            </a:pPr>
            <a:r>
              <a:rPr lang="ru-RU" dirty="0"/>
              <a:t>Существует несколько методов решения:</a:t>
            </a:r>
            <a:r>
              <a:rPr lang="ru-RU" b="0" i="0" dirty="0">
                <a:effectLst/>
              </a:rPr>
              <a:t> </a:t>
            </a:r>
          </a:p>
          <a:p>
            <a:pPr algn="just">
              <a:buFont typeface="Arial" panose="020B0604020202020204" pitchFamily="34" charset="0"/>
              <a:buChar char="•"/>
            </a:pPr>
            <a:r>
              <a:rPr lang="ru-RU" dirty="0">
                <a:solidFill>
                  <a:schemeClr val="accent6">
                    <a:lumMod val="60000"/>
                    <a:lumOff val="40000"/>
                  </a:schemeClr>
                </a:solidFill>
              </a:rPr>
              <a:t>нейронные сети</a:t>
            </a:r>
            <a:r>
              <a:rPr lang="ru-RU" b="0" i="0" dirty="0">
                <a:solidFill>
                  <a:schemeClr val="accent6">
                    <a:lumMod val="60000"/>
                    <a:lumOff val="40000"/>
                  </a:schemeClr>
                </a:solidFill>
                <a:effectLst/>
              </a:rPr>
              <a:t>;</a:t>
            </a:r>
          </a:p>
          <a:p>
            <a:pPr algn="just">
              <a:buFont typeface="Arial" panose="020B0604020202020204" pitchFamily="34" charset="0"/>
              <a:buChar char="•"/>
            </a:pPr>
            <a:r>
              <a:rPr lang="ru-RU" dirty="0">
                <a:solidFill>
                  <a:schemeClr val="accent6">
                    <a:lumMod val="60000"/>
                    <a:lumOff val="40000"/>
                  </a:schemeClr>
                </a:solidFill>
              </a:rPr>
              <a:t>логистическая</a:t>
            </a:r>
            <a:r>
              <a:rPr lang="ru-RU" b="0" i="0" dirty="0">
                <a:solidFill>
                  <a:schemeClr val="accent6">
                    <a:lumMod val="60000"/>
                    <a:lumOff val="40000"/>
                  </a:schemeClr>
                </a:solidFill>
                <a:effectLst/>
              </a:rPr>
              <a:t> и пробит-регрессия;</a:t>
            </a:r>
          </a:p>
          <a:p>
            <a:pPr algn="just">
              <a:buFont typeface="Arial" panose="020B0604020202020204" pitchFamily="34" charset="0"/>
              <a:buChar char="•"/>
            </a:pPr>
            <a:r>
              <a:rPr lang="ru-RU" dirty="0">
                <a:solidFill>
                  <a:schemeClr val="accent6">
                    <a:lumMod val="60000"/>
                    <a:lumOff val="40000"/>
                  </a:schemeClr>
                </a:solidFill>
              </a:rPr>
              <a:t>деревья решений</a:t>
            </a:r>
            <a:r>
              <a:rPr lang="ru-RU" b="0" i="0" dirty="0">
                <a:solidFill>
                  <a:schemeClr val="accent6">
                    <a:lumMod val="60000"/>
                    <a:lumOff val="40000"/>
                  </a:schemeClr>
                </a:solidFill>
                <a:effectLst/>
              </a:rPr>
              <a:t>;</a:t>
            </a:r>
          </a:p>
          <a:p>
            <a:pPr algn="just">
              <a:buFont typeface="Arial" panose="020B0604020202020204" pitchFamily="34" charset="0"/>
              <a:buChar char="•"/>
            </a:pPr>
            <a:r>
              <a:rPr lang="ru-RU" dirty="0">
                <a:solidFill>
                  <a:schemeClr val="accent6">
                    <a:lumMod val="60000"/>
                    <a:lumOff val="40000"/>
                  </a:schemeClr>
                </a:solidFill>
              </a:rPr>
              <a:t>метод ближайшего соседа</a:t>
            </a:r>
            <a:r>
              <a:rPr lang="ru-RU" b="0" i="0" dirty="0">
                <a:solidFill>
                  <a:schemeClr val="accent6">
                    <a:lumMod val="60000"/>
                    <a:lumOff val="40000"/>
                  </a:schemeClr>
                </a:solidFill>
                <a:effectLst/>
              </a:rPr>
              <a:t>;</a:t>
            </a:r>
          </a:p>
          <a:p>
            <a:pPr algn="just">
              <a:buFont typeface="Arial" panose="020B0604020202020204" pitchFamily="34" charset="0"/>
              <a:buChar char="•"/>
            </a:pPr>
            <a:r>
              <a:rPr lang="ru-RU" dirty="0">
                <a:solidFill>
                  <a:schemeClr val="accent6">
                    <a:lumMod val="60000"/>
                    <a:lumOff val="40000"/>
                  </a:schemeClr>
                </a:solidFill>
              </a:rPr>
              <a:t>машины опорных векторов</a:t>
            </a:r>
            <a:r>
              <a:rPr lang="ru-RU" b="0" i="0" dirty="0">
                <a:solidFill>
                  <a:schemeClr val="accent6">
                    <a:lumMod val="60000"/>
                    <a:lumOff val="40000"/>
                  </a:schemeClr>
                </a:solidFill>
                <a:effectLst/>
              </a:rPr>
              <a:t>;</a:t>
            </a:r>
          </a:p>
          <a:p>
            <a:pPr algn="just">
              <a:buFont typeface="Arial" panose="020B0604020202020204" pitchFamily="34" charset="0"/>
              <a:buChar char="•"/>
            </a:pPr>
            <a:r>
              <a:rPr lang="ru-RU" dirty="0">
                <a:solidFill>
                  <a:schemeClr val="accent6">
                    <a:lumMod val="60000"/>
                    <a:lumOff val="40000"/>
                  </a:schemeClr>
                </a:solidFill>
              </a:rPr>
              <a:t>дискриминантный анализ</a:t>
            </a:r>
            <a:r>
              <a:rPr lang="ru-RU" b="0" i="0" dirty="0">
                <a:solidFill>
                  <a:schemeClr val="accent6">
                    <a:lumMod val="60000"/>
                    <a:lumOff val="40000"/>
                  </a:schemeClr>
                </a:solidFill>
                <a:effectLst/>
              </a:rPr>
              <a:t>.</a:t>
            </a:r>
            <a:endParaRPr lang="ru-RU" dirty="0">
              <a:solidFill>
                <a:schemeClr val="accent6">
                  <a:lumMod val="60000"/>
                  <a:lumOff val="40000"/>
                </a:schemeClr>
              </a:solidFill>
            </a:endParaRPr>
          </a:p>
          <a:p>
            <a:pPr algn="just">
              <a:buFont typeface="Arial" panose="020B0604020202020204" pitchFamily="34" charset="0"/>
              <a:buChar char="•"/>
            </a:pPr>
            <a:endParaRPr lang="ru-RU" b="0" i="0" dirty="0">
              <a:solidFill>
                <a:schemeClr val="accent6">
                  <a:lumMod val="60000"/>
                  <a:lumOff val="40000"/>
                </a:schemeClr>
              </a:solidFill>
              <a:effectLst/>
            </a:endParaRPr>
          </a:p>
          <a:p>
            <a:pPr marL="0" indent="0" algn="just">
              <a:buNone/>
            </a:pPr>
            <a:endParaRPr lang="ru-RU" b="0" i="0" dirty="0">
              <a:solidFill>
                <a:schemeClr val="accent6">
                  <a:lumMod val="60000"/>
                  <a:lumOff val="40000"/>
                </a:schemeClr>
              </a:solidFill>
              <a:effectLst/>
            </a:endParaRPr>
          </a:p>
        </p:txBody>
      </p:sp>
    </p:spTree>
    <p:extLst>
      <p:ext uri="{BB962C8B-B14F-4D97-AF65-F5344CB8AC3E}">
        <p14:creationId xmlns:p14="http://schemas.microsoft.com/office/powerpoint/2010/main" val="3246815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D1B602-C4B3-4869-A035-E9913FEF9C14}"/>
              </a:ext>
            </a:extLst>
          </p:cNvPr>
          <p:cNvSpPr>
            <a:spLocks noGrp="1"/>
          </p:cNvSpPr>
          <p:nvPr>
            <p:ph type="title"/>
          </p:nvPr>
        </p:nvSpPr>
        <p:spPr/>
        <p:txBody>
          <a:bodyPr/>
          <a:lstStyle/>
          <a:p>
            <a:r>
              <a:rPr lang="ru-RU" dirty="0"/>
              <a:t>Футбольная статистика, фора и коэффициенты</a:t>
            </a:r>
          </a:p>
        </p:txBody>
      </p:sp>
      <p:sp>
        <p:nvSpPr>
          <p:cNvPr id="3" name="Объект 2">
            <a:extLst>
              <a:ext uri="{FF2B5EF4-FFF2-40B4-BE49-F238E27FC236}">
                <a16:creationId xmlns:a16="http://schemas.microsoft.com/office/drawing/2014/main" id="{9CC30D42-1C2A-4737-8F40-76557EC9265D}"/>
              </a:ext>
            </a:extLst>
          </p:cNvPr>
          <p:cNvSpPr>
            <a:spLocks noGrp="1"/>
          </p:cNvSpPr>
          <p:nvPr>
            <p:ph idx="1"/>
          </p:nvPr>
        </p:nvSpPr>
        <p:spPr/>
        <p:txBody>
          <a:bodyPr>
            <a:normAutofit/>
          </a:bodyPr>
          <a:lstStyle/>
          <a:p>
            <a:pPr algn="just"/>
            <a:r>
              <a:rPr lang="ru-RU" sz="2100" dirty="0"/>
              <a:t>В целом все эти термины играют огромную роль в мире спорта и, в частности, в мире букмекеров и ставок на спорт.</a:t>
            </a:r>
          </a:p>
          <a:p>
            <a:pPr lvl="1" algn="just"/>
            <a:r>
              <a:rPr lang="ru-RU" sz="2100" dirty="0"/>
              <a:t>Футбольная статистика включает в себя широкий спектр данных, которые помогают анализировать прошлые результаты команд и игроков. В статистике могут быть учтены различные показатели. Все эти данные полезны при оценки уровня команд.</a:t>
            </a:r>
          </a:p>
        </p:txBody>
      </p:sp>
      <p:pic>
        <p:nvPicPr>
          <p:cNvPr id="2050" name="Picture 2" descr="Статистика футбольных матчей: анализ результатов прошедших игр">
            <a:extLst>
              <a:ext uri="{FF2B5EF4-FFF2-40B4-BE49-F238E27FC236}">
                <a16:creationId xmlns:a16="http://schemas.microsoft.com/office/drawing/2014/main" id="{92B1BDB0-BF5D-454E-80EF-03DAF13D7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795" y="3873741"/>
            <a:ext cx="4964206" cy="248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06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C4659A-779E-4D0F-95CC-00929F35FE0A}"/>
              </a:ext>
            </a:extLst>
          </p:cNvPr>
          <p:cNvSpPr>
            <a:spLocks noGrp="1"/>
          </p:cNvSpPr>
          <p:nvPr>
            <p:ph type="title"/>
          </p:nvPr>
        </p:nvSpPr>
        <p:spPr/>
        <p:txBody>
          <a:bodyPr/>
          <a:lstStyle/>
          <a:p>
            <a:r>
              <a:rPr lang="ru-RU" dirty="0"/>
              <a:t>Букмекерская фора</a:t>
            </a:r>
          </a:p>
        </p:txBody>
      </p:sp>
      <p:sp>
        <p:nvSpPr>
          <p:cNvPr id="3" name="Объект 2">
            <a:extLst>
              <a:ext uri="{FF2B5EF4-FFF2-40B4-BE49-F238E27FC236}">
                <a16:creationId xmlns:a16="http://schemas.microsoft.com/office/drawing/2014/main" id="{4796E237-5D76-4826-A464-486F59CE9BC3}"/>
              </a:ext>
            </a:extLst>
          </p:cNvPr>
          <p:cNvSpPr>
            <a:spLocks noGrp="1"/>
          </p:cNvSpPr>
          <p:nvPr>
            <p:ph idx="1"/>
          </p:nvPr>
        </p:nvSpPr>
        <p:spPr/>
        <p:txBody>
          <a:bodyPr/>
          <a:lstStyle/>
          <a:p>
            <a:pPr marL="0" indent="0" algn="just">
              <a:buNone/>
            </a:pPr>
            <a:r>
              <a:rPr lang="ru-RU" dirty="0"/>
              <a:t>Букмекерская фора (или просто фора) - это способ уравнивания шансов на успех двух команд перед матчем путем добавления или вычитания голов. Фора позволяет букмекерам создавать более равные условия для ставок на матчи, особенно если есть явный фаворит. Например, если команда А считается сильнее команды Б, букмекер может установить фору в пользу команды Б, чтобы привлечь больше ставок на обе стороны и сбалансировать риск. Если команда А побеждает с учетом форы, то ставка на команду А считается выигрышной.</a:t>
            </a:r>
          </a:p>
        </p:txBody>
      </p:sp>
    </p:spTree>
    <p:extLst>
      <p:ext uri="{BB962C8B-B14F-4D97-AF65-F5344CB8AC3E}">
        <p14:creationId xmlns:p14="http://schemas.microsoft.com/office/powerpoint/2010/main" val="271262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EE2C0-1251-4035-BA05-F079AB995D35}"/>
              </a:ext>
            </a:extLst>
          </p:cNvPr>
          <p:cNvSpPr>
            <a:spLocks noGrp="1"/>
          </p:cNvSpPr>
          <p:nvPr>
            <p:ph type="title"/>
          </p:nvPr>
        </p:nvSpPr>
        <p:spPr/>
        <p:txBody>
          <a:bodyPr/>
          <a:lstStyle/>
          <a:p>
            <a:r>
              <a:rPr lang="ru-RU" dirty="0"/>
              <a:t>Коэффициенты</a:t>
            </a:r>
          </a:p>
        </p:txBody>
      </p:sp>
      <p:sp>
        <p:nvSpPr>
          <p:cNvPr id="3" name="Объект 2">
            <a:extLst>
              <a:ext uri="{FF2B5EF4-FFF2-40B4-BE49-F238E27FC236}">
                <a16:creationId xmlns:a16="http://schemas.microsoft.com/office/drawing/2014/main" id="{71084B3F-1935-4124-B1BE-6A749410C0BB}"/>
              </a:ext>
            </a:extLst>
          </p:cNvPr>
          <p:cNvSpPr>
            <a:spLocks noGrp="1"/>
          </p:cNvSpPr>
          <p:nvPr>
            <p:ph idx="1"/>
          </p:nvPr>
        </p:nvSpPr>
        <p:spPr/>
        <p:txBody>
          <a:bodyPr/>
          <a:lstStyle/>
          <a:p>
            <a:pPr algn="just"/>
            <a:r>
              <a:rPr lang="ru-RU" dirty="0"/>
              <a:t>Коэффициенты - это числа, представляющие вероятность определенного исхода в матче или событии. Коэффициенты могут быть представлены в различных форматах, таких как десятичные, дробные или американские. Например, если коэффициент на победу команды А равен 2.00, это означает, что букмекеры считают вероятность победы команды А 50%.</a:t>
            </a:r>
          </a:p>
        </p:txBody>
      </p:sp>
      <p:pic>
        <p:nvPicPr>
          <p:cNvPr id="3074" name="Picture 2" descr="Коэффициенты в букмекерских контора: как рассчитываются в ставках на спорт">
            <a:extLst>
              <a:ext uri="{FF2B5EF4-FFF2-40B4-BE49-F238E27FC236}">
                <a16:creationId xmlns:a16="http://schemas.microsoft.com/office/drawing/2014/main" id="{7C0B070F-2F5F-437D-A4C9-33E0B43D9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907" y="3843299"/>
            <a:ext cx="4497481" cy="274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1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EC14C-A6D2-474B-B5A7-26DE734BB9F6}"/>
              </a:ext>
            </a:extLst>
          </p:cNvPr>
          <p:cNvSpPr>
            <a:spLocks noGrp="1"/>
          </p:cNvSpPr>
          <p:nvPr>
            <p:ph type="title"/>
          </p:nvPr>
        </p:nvSpPr>
        <p:spPr/>
        <p:txBody>
          <a:bodyPr/>
          <a:lstStyle/>
          <a:p>
            <a:r>
              <a:rPr lang="ru-RU" dirty="0"/>
              <a:t>практика</a:t>
            </a:r>
          </a:p>
        </p:txBody>
      </p:sp>
      <p:sp>
        <p:nvSpPr>
          <p:cNvPr id="3" name="Объект 2">
            <a:extLst>
              <a:ext uri="{FF2B5EF4-FFF2-40B4-BE49-F238E27FC236}">
                <a16:creationId xmlns:a16="http://schemas.microsoft.com/office/drawing/2014/main" id="{96C0EF59-84E9-401B-A1A9-F384E700C735}"/>
              </a:ext>
            </a:extLst>
          </p:cNvPr>
          <p:cNvSpPr>
            <a:spLocks noGrp="1"/>
          </p:cNvSpPr>
          <p:nvPr>
            <p:ph idx="1"/>
          </p:nvPr>
        </p:nvSpPr>
        <p:spPr/>
        <p:txBody>
          <a:bodyPr/>
          <a:lstStyle/>
          <a:p>
            <a:pPr algn="just"/>
            <a:r>
              <a:rPr lang="ru-RU" dirty="0"/>
              <a:t>Для разработки программы необходимо создать базу данных с различными критериями для обучения нейросети. Нам необходимо два файла: один с результатами всех матчей сборных ФИФА. Другой файл с рангами команд наций по версии ФИФА. На основе этих двух файлов с помощью модуля </a:t>
            </a:r>
            <a:r>
              <a:rPr lang="en-US" dirty="0"/>
              <a:t>pandas</a:t>
            </a:r>
            <a:r>
              <a:rPr lang="ru-RU" dirty="0"/>
              <a:t> создадим нашу итоговую базу данных с различными критериями, которые помогут нам анализировать исход матча.</a:t>
            </a:r>
          </a:p>
        </p:txBody>
      </p:sp>
      <p:pic>
        <p:nvPicPr>
          <p:cNvPr id="4100" name="Picture 4" descr="FIFA | The Home of Football">
            <a:extLst>
              <a:ext uri="{FF2B5EF4-FFF2-40B4-BE49-F238E27FC236}">
                <a16:creationId xmlns:a16="http://schemas.microsoft.com/office/drawing/2014/main" id="{A490F10E-B1D9-4F43-B817-CCB83368B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306" y="4303059"/>
            <a:ext cx="4217894" cy="169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41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58D2B11-C4A9-461F-A6C0-4641101EA798}"/>
              </a:ext>
            </a:extLst>
          </p:cNvPr>
          <p:cNvSpPr>
            <a:spLocks noGrp="1"/>
          </p:cNvSpPr>
          <p:nvPr>
            <p:ph idx="1"/>
          </p:nvPr>
        </p:nvSpPr>
        <p:spPr>
          <a:xfrm>
            <a:off x="685800" y="3261360"/>
            <a:ext cx="10820400" cy="4024125"/>
          </a:xfrm>
        </p:spPr>
        <p:txBody>
          <a:bodyPr/>
          <a:lstStyle/>
          <a:p>
            <a:pPr algn="just"/>
            <a:r>
              <a:rPr lang="ru-RU" dirty="0"/>
              <a:t>Будем рассматривать задачу как бинарную задачу классификации и решать её с помощью обучения нейронных сетей. Одним исходом будет победа домашней команды – другим поражение/ничья домашней команды.</a:t>
            </a:r>
          </a:p>
          <a:p>
            <a:pPr algn="just"/>
            <a:r>
              <a:rPr lang="ru-RU" dirty="0"/>
              <a:t>Для обучения будем использовать два алгоритма: Алгоритм </a:t>
            </a:r>
            <a:r>
              <a:rPr lang="en-US" dirty="0" err="1"/>
              <a:t>RandomForest</a:t>
            </a:r>
            <a:r>
              <a:rPr lang="en-US" dirty="0"/>
              <a:t> </a:t>
            </a:r>
            <a:r>
              <a:rPr lang="ru-RU" dirty="0"/>
              <a:t>и </a:t>
            </a:r>
            <a:r>
              <a:rPr lang="en-US" dirty="0" err="1"/>
              <a:t>GradientBoosting</a:t>
            </a:r>
            <a:r>
              <a:rPr lang="en-US" dirty="0"/>
              <a:t>. </a:t>
            </a:r>
            <a:r>
              <a:rPr lang="ru-RU" dirty="0"/>
              <a:t>Потом выберем лучший из них.</a:t>
            </a:r>
          </a:p>
        </p:txBody>
      </p:sp>
      <p:pic>
        <p:nvPicPr>
          <p:cNvPr id="5126" name="Picture 6" descr="Нейросеть — что это? Как пользоваться? Какие бывают?">
            <a:extLst>
              <a:ext uri="{FF2B5EF4-FFF2-40B4-BE49-F238E27FC236}">
                <a16:creationId xmlns:a16="http://schemas.microsoft.com/office/drawing/2014/main" id="{155AE2DC-D0C0-465A-8A3A-1E97A6E72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5158068" cy="302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47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0415A7-247F-4EEF-9915-A2463CD6E0AB}"/>
              </a:ext>
            </a:extLst>
          </p:cNvPr>
          <p:cNvSpPr>
            <a:spLocks noGrp="1"/>
          </p:cNvSpPr>
          <p:nvPr>
            <p:ph type="title"/>
          </p:nvPr>
        </p:nvSpPr>
        <p:spPr/>
        <p:txBody>
          <a:bodyPr/>
          <a:lstStyle/>
          <a:p>
            <a:r>
              <a:rPr lang="en-US" dirty="0"/>
              <a:t>Random Forest</a:t>
            </a:r>
            <a:endParaRPr lang="ru-RU" dirty="0"/>
          </a:p>
        </p:txBody>
      </p:sp>
      <p:sp>
        <p:nvSpPr>
          <p:cNvPr id="3" name="Объект 2">
            <a:extLst>
              <a:ext uri="{FF2B5EF4-FFF2-40B4-BE49-F238E27FC236}">
                <a16:creationId xmlns:a16="http://schemas.microsoft.com/office/drawing/2014/main" id="{DE1B91AE-9D99-4953-BFF4-1CC2A88C7211}"/>
              </a:ext>
            </a:extLst>
          </p:cNvPr>
          <p:cNvSpPr>
            <a:spLocks noGrp="1"/>
          </p:cNvSpPr>
          <p:nvPr>
            <p:ph idx="1"/>
          </p:nvPr>
        </p:nvSpPr>
        <p:spPr/>
        <p:txBody>
          <a:bodyPr/>
          <a:lstStyle/>
          <a:p>
            <a:pPr algn="just"/>
            <a:r>
              <a:rPr lang="ru-RU" b="0" i="0" dirty="0">
                <a:solidFill>
                  <a:schemeClr val="accent6">
                    <a:lumMod val="60000"/>
                    <a:lumOff val="40000"/>
                  </a:schemeClr>
                </a:solidFill>
                <a:effectLst/>
              </a:rPr>
              <a:t>Алгоритм случайного леса (</a:t>
            </a:r>
            <a:r>
              <a:rPr lang="ru-RU" b="1" i="0" dirty="0" err="1">
                <a:solidFill>
                  <a:schemeClr val="accent6">
                    <a:lumMod val="60000"/>
                    <a:lumOff val="40000"/>
                  </a:schemeClr>
                </a:solidFill>
                <a:effectLst/>
              </a:rPr>
              <a:t>Random</a:t>
            </a:r>
            <a:r>
              <a:rPr lang="ru-RU" b="1" i="0" dirty="0">
                <a:solidFill>
                  <a:schemeClr val="accent6">
                    <a:lumMod val="60000"/>
                    <a:lumOff val="40000"/>
                  </a:schemeClr>
                </a:solidFill>
                <a:effectLst/>
              </a:rPr>
              <a:t> </a:t>
            </a:r>
            <a:r>
              <a:rPr lang="ru-RU" b="1" i="0" dirty="0" err="1">
                <a:solidFill>
                  <a:schemeClr val="accent6">
                    <a:lumMod val="60000"/>
                    <a:lumOff val="40000"/>
                  </a:schemeClr>
                </a:solidFill>
                <a:effectLst/>
              </a:rPr>
              <a:t>Forest</a:t>
            </a:r>
            <a:r>
              <a:rPr lang="ru-RU" b="0" i="0" dirty="0">
                <a:solidFill>
                  <a:schemeClr val="accent6">
                    <a:lumMod val="60000"/>
                    <a:lumOff val="40000"/>
                  </a:schemeClr>
                </a:solidFill>
                <a:effectLst/>
              </a:rPr>
              <a:t>) — универсальный алгоритм машинного обучения, суть которого состоит в использовании ансамбля решающих деревьев. Само по себе решающее дерево предоставляет крайне невысокое качество классификации, но из-за большого их количества результат значительно улучшается.</a:t>
            </a:r>
            <a:endParaRPr lang="ru-RU" dirty="0">
              <a:solidFill>
                <a:schemeClr val="accent6">
                  <a:lumMod val="60000"/>
                  <a:lumOff val="40000"/>
                </a:schemeClr>
              </a:solidFill>
            </a:endParaRPr>
          </a:p>
        </p:txBody>
      </p:sp>
      <p:pic>
        <p:nvPicPr>
          <p:cNvPr id="6146" name="Picture 2" descr="🤖 Машинное обучение для начинающих: алгоритм случайного леса (Random Forest)">
            <a:extLst>
              <a:ext uri="{FF2B5EF4-FFF2-40B4-BE49-F238E27FC236}">
                <a16:creationId xmlns:a16="http://schemas.microsoft.com/office/drawing/2014/main" id="{B01230E0-72AC-430B-8A9E-F03512624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059" y="4206622"/>
            <a:ext cx="4155141" cy="198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006924"/>
      </p:ext>
    </p:extLst>
  </p:cSld>
  <p:clrMapOvr>
    <a:masterClrMapping/>
  </p:clrMapOvr>
</p:sld>
</file>

<file path=ppt/theme/theme1.xml><?xml version="1.0" encoding="utf-8"?>
<a:theme xmlns:a="http://schemas.openxmlformats.org/drawingml/2006/main" name="След самолета">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67</TotalTime>
  <Words>571</Words>
  <Application>Microsoft Office PowerPoint</Application>
  <PresentationFormat>Широкоэкранный</PresentationFormat>
  <Paragraphs>33</Paragraphs>
  <Slides>12</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12</vt:i4>
      </vt:variant>
    </vt:vector>
  </HeadingPairs>
  <TitlesOfParts>
    <vt:vector size="15" baseType="lpstr">
      <vt:lpstr>Arial</vt:lpstr>
      <vt:lpstr>Century Gothic</vt:lpstr>
      <vt:lpstr>След самолета</vt:lpstr>
      <vt:lpstr>Тема 10. Букмекерская фора и задача классификации</vt:lpstr>
      <vt:lpstr>Задача классификации</vt:lpstr>
      <vt:lpstr>Методы Решения данной задачки</vt:lpstr>
      <vt:lpstr>Футбольная статистика, фора и коэффициенты</vt:lpstr>
      <vt:lpstr>Букмекерская фора</vt:lpstr>
      <vt:lpstr>Коэффициенты</vt:lpstr>
      <vt:lpstr>практика</vt:lpstr>
      <vt:lpstr>Презентация PowerPoint</vt:lpstr>
      <vt:lpstr>Random Forest</vt:lpstr>
      <vt:lpstr>Gradient Boosting</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10. Букмекерская фора и задача классификации</dc:title>
  <dc:creator>Алексей Чинчопович</dc:creator>
  <cp:lastModifiedBy>Алексей Чинчопович</cp:lastModifiedBy>
  <cp:revision>1</cp:revision>
  <dcterms:created xsi:type="dcterms:W3CDTF">2023-07-07T10:54:22Z</dcterms:created>
  <dcterms:modified xsi:type="dcterms:W3CDTF">2023-07-07T12:02:08Z</dcterms:modified>
</cp:coreProperties>
</file>