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 заголовка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2" name="Уровень текста 1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9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8" name="Уровень текста 1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Текст заголовка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6" name="Уровень текста 1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Текст заголовка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github.com/ulstu/rubyonrails" TargetMode="External"/><Relationship Id="rId5" Type="http://schemas.openxmlformats.org/officeDocument/2006/relationships/hyperlink" Target="https://github.com" TargetMode="External"/><Relationship Id="rId6" Type="http://schemas.openxmlformats.org/officeDocument/2006/relationships/hyperlink" Target="https://ru.hexlet.io/courses/cli-basic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823" y="2200511"/>
            <a:ext cx="6313195" cy="742478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Работа с командной строкой"/>
          <p:cNvSpPr txBox="1"/>
          <p:nvPr/>
        </p:nvSpPr>
        <p:spPr>
          <a:xfrm>
            <a:off x="601687" y="2292350"/>
            <a:ext cx="6049467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400">
                <a:solidFill>
                  <a:srgbClr val="0F1628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defRPr>
            </a:lvl1pPr>
          </a:lstStyle>
          <a:p>
            <a:pPr/>
            <a:r>
              <a:t>Работа с командной строкой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6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pPr/>
            <a:r>
              <a:t>Командная строка Linux</a:t>
            </a:r>
          </a:p>
        </p:txBody>
      </p:sp>
      <p:sp>
        <p:nvSpPr>
          <p:cNvPr id="114" name="Google Shape;67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15" name="Google Shape;68;p15" descr="Google Shape;68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Google Shape;69;p15"/>
          <p:cNvSpPr txBox="1"/>
          <p:nvPr/>
        </p:nvSpPr>
        <p:spPr>
          <a:xfrm>
            <a:off x="2719026" y="906795"/>
            <a:ext cx="6485523" cy="284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14300">
              <a:lnSpc>
                <a:spcPct val="180000"/>
              </a:lnSpc>
              <a:buClr>
                <a:srgbClr val="24292E"/>
              </a:buClr>
              <a:defRPr sz="1600">
                <a:solidFill>
                  <a:srgbClr val="24292E"/>
                </a:solidFill>
                <a:latin typeface="Rostelecom Basis Medium"/>
                <a:ea typeface="Rostelecom Basis Medium"/>
                <a:cs typeface="Rostelecom Basis Medium"/>
                <a:sym typeface="Rostelecom Basis Medium"/>
              </a:defRPr>
            </a:pPr>
            <a:r>
              <a:rPr>
                <a:solidFill>
                  <a:srgbClr val="EC5D2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rPr>
              <a:t>1 </a:t>
            </a:r>
            <a:r>
              <a:t>  Командная строка Linux</a:t>
            </a:r>
          </a:p>
          <a:p>
            <a:pPr indent="114300">
              <a:lnSpc>
                <a:spcPct val="180000"/>
              </a:lnSpc>
              <a:buClr>
                <a:srgbClr val="24292E"/>
              </a:buClr>
              <a:defRPr sz="1600">
                <a:solidFill>
                  <a:srgbClr val="24292E"/>
                </a:solidFill>
                <a:latin typeface="Rostelecom Basis Medium"/>
                <a:ea typeface="Rostelecom Basis Medium"/>
                <a:cs typeface="Rostelecom Basis Medium"/>
                <a:sym typeface="Rostelecom Basis Medium"/>
              </a:defRPr>
            </a:pPr>
            <a:r>
              <a:rPr>
                <a:solidFill>
                  <a:srgbClr val="EC5D2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rPr>
              <a:t>2</a:t>
            </a:r>
            <a:r>
              <a:t>   Справка по командам Linux</a:t>
            </a:r>
          </a:p>
          <a:p>
            <a:pPr indent="114300">
              <a:lnSpc>
                <a:spcPct val="180000"/>
              </a:lnSpc>
              <a:buClr>
                <a:srgbClr val="24292E"/>
              </a:buClr>
              <a:defRPr sz="1600">
                <a:solidFill>
                  <a:srgbClr val="24292E"/>
                </a:solidFill>
                <a:latin typeface="Rostelecom Basis Medium"/>
                <a:ea typeface="Rostelecom Basis Medium"/>
                <a:cs typeface="Rostelecom Basis Medium"/>
                <a:sym typeface="Rostelecom Basis Medium"/>
              </a:defRPr>
            </a:pPr>
            <a:r>
              <a:rPr>
                <a:solidFill>
                  <a:srgbClr val="EC5D2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rPr>
              <a:t>3</a:t>
            </a:r>
            <a:r>
              <a:t>   Общие команды для работы с файлами и папками</a:t>
            </a:r>
          </a:p>
          <a:p>
            <a:pPr indent="114300">
              <a:lnSpc>
                <a:spcPct val="180000"/>
              </a:lnSpc>
              <a:buClr>
                <a:srgbClr val="24292E"/>
              </a:buClr>
              <a:defRPr sz="1600">
                <a:solidFill>
                  <a:srgbClr val="24292E"/>
                </a:solidFill>
                <a:latin typeface="Rostelecom Basis Medium"/>
                <a:ea typeface="Rostelecom Basis Medium"/>
                <a:cs typeface="Rostelecom Basis Medium"/>
                <a:sym typeface="Rostelecom Basis Medium"/>
              </a:defRPr>
            </a:pPr>
            <a:r>
              <a:rPr>
                <a:solidFill>
                  <a:srgbClr val="EC5D2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rPr>
              <a:t>4</a:t>
            </a:r>
            <a:r>
              <a:rPr>
                <a:latin typeface="Rostelecom Basis Bold"/>
                <a:ea typeface="Rostelecom Basis Bold"/>
                <a:cs typeface="Rostelecom Basis Bold"/>
                <a:sym typeface="Rostelecom Basis Bold"/>
              </a:rPr>
              <a:t> </a:t>
            </a:r>
            <a:r>
              <a:t>  Домашняя директория пользователя</a:t>
            </a:r>
          </a:p>
          <a:p>
            <a:pPr indent="114300">
              <a:lnSpc>
                <a:spcPct val="180000"/>
              </a:lnSpc>
              <a:buClr>
                <a:srgbClr val="24292E"/>
              </a:buClr>
              <a:defRPr sz="1600">
                <a:solidFill>
                  <a:srgbClr val="24292E"/>
                </a:solidFill>
                <a:latin typeface="Rostelecom Basis Medium"/>
                <a:ea typeface="Rostelecom Basis Medium"/>
                <a:cs typeface="Rostelecom Basis Medium"/>
                <a:sym typeface="Rostelecom Basis Medium"/>
              </a:defRPr>
            </a:pPr>
            <a:r>
              <a:rPr>
                <a:solidFill>
                  <a:srgbClr val="EC5D2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rPr>
              <a:t>5</a:t>
            </a:r>
            <a:r>
              <a:t>   Работа с текстовыми файлами в командной строке</a:t>
            </a:r>
          </a:p>
          <a:p>
            <a:pPr indent="114300">
              <a:lnSpc>
                <a:spcPct val="180000"/>
              </a:lnSpc>
              <a:buClr>
                <a:srgbClr val="24292E"/>
              </a:buClr>
              <a:defRPr sz="1600">
                <a:solidFill>
                  <a:srgbClr val="24292E"/>
                </a:solidFill>
                <a:latin typeface="Rostelecom Basis Medium"/>
                <a:ea typeface="Rostelecom Basis Medium"/>
                <a:cs typeface="Rostelecom Basis Medium"/>
                <a:sym typeface="Rostelecom Basis Medium"/>
              </a:defRPr>
            </a:pPr>
            <a:r>
              <a:rPr>
                <a:solidFill>
                  <a:srgbClr val="EC5D2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rPr>
              <a:t>6</a:t>
            </a:r>
            <a:r>
              <a:rPr>
                <a:latin typeface="Rostelecom Basis Bold"/>
                <a:ea typeface="Rostelecom Basis Bold"/>
                <a:cs typeface="Rostelecom Basis Bold"/>
                <a:sym typeface="Rostelecom Basis Bold"/>
              </a:rPr>
              <a:t> </a:t>
            </a:r>
            <a:r>
              <a:t>  Права доступа на файлы и папки</a:t>
            </a:r>
          </a:p>
        </p:txBody>
      </p:sp>
      <p:pic>
        <p:nvPicPr>
          <p:cNvPr id="117" name="rtk_logo.png" descr="rtk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1318" y="322858"/>
            <a:ext cx="1524001" cy="46228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План…"/>
          <p:cNvSpPr txBox="1"/>
          <p:nvPr/>
        </p:nvSpPr>
        <p:spPr>
          <a:xfrm>
            <a:off x="341318" y="1609458"/>
            <a:ext cx="1123088" cy="748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defRPr>
            </a:pPr>
            <a:r>
              <a:t>План </a:t>
            </a:r>
          </a:p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defRPr>
            </a:pPr>
            <a:r>
              <a:t>занятия</a:t>
            </a:r>
          </a:p>
        </p:txBody>
      </p:sp>
      <p:sp>
        <p:nvSpPr>
          <p:cNvPr id="119" name="Работа с командной строкой"/>
          <p:cNvSpPr txBox="1"/>
          <p:nvPr/>
        </p:nvSpPr>
        <p:spPr>
          <a:xfrm>
            <a:off x="341318" y="4530458"/>
            <a:ext cx="172478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EC5D2F"/>
                </a:solidFill>
                <a:latin typeface="Rostelecom Basis Regular"/>
                <a:ea typeface="Rostelecom Basis Regular"/>
                <a:cs typeface="Rostelecom Basis Regular"/>
                <a:sym typeface="Rostelecom Basis Regula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EC5D2F"/>
                </a:solidFill>
              </a:rPr>
              <a:t>Работа с командной строкой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66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pPr/>
            <a:r>
              <a:t>Командная строка Linux</a:t>
            </a:r>
          </a:p>
        </p:txBody>
      </p:sp>
      <p:sp>
        <p:nvSpPr>
          <p:cNvPr id="122" name="Google Shape;67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23" name="Google Shape;68;p15" descr="Google Shape;68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rtk_logo.png" descr="rtk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140" y="322858"/>
            <a:ext cx="1524001" cy="46228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Командная…"/>
          <p:cNvSpPr txBox="1"/>
          <p:nvPr/>
        </p:nvSpPr>
        <p:spPr>
          <a:xfrm>
            <a:off x="328637" y="1609458"/>
            <a:ext cx="1855522" cy="748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defRPr>
            </a:pPr>
            <a:r>
              <a:t>Командная </a:t>
            </a:r>
          </a:p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defRPr>
            </a:pPr>
            <a:r>
              <a:t>строка Linux</a:t>
            </a:r>
          </a:p>
        </p:txBody>
      </p:sp>
      <p:sp>
        <p:nvSpPr>
          <p:cNvPr id="126" name="Работа с командной строкой"/>
          <p:cNvSpPr txBox="1"/>
          <p:nvPr/>
        </p:nvSpPr>
        <p:spPr>
          <a:xfrm>
            <a:off x="341318" y="4530458"/>
            <a:ext cx="172478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EC5D2F"/>
                </a:solidFill>
                <a:latin typeface="Rostelecom Basis Regular"/>
                <a:ea typeface="Rostelecom Basis Regular"/>
                <a:cs typeface="Rostelecom Basis Regular"/>
                <a:sym typeface="Rostelecom Basis Regula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EC5D2F"/>
                </a:solidFill>
              </a:rPr>
              <a:t>Работа с командной строкой</a:t>
            </a:r>
          </a:p>
        </p:txBody>
      </p:sp>
      <p:pic>
        <p:nvPicPr>
          <p:cNvPr id="127" name="Снимок экрана 2020-02-19 в 16.35.59.png" descr="Снимок экрана 2020-02-19 в 16.35.5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5412" y="1024381"/>
            <a:ext cx="5358896" cy="3672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66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pPr/>
            <a:r>
              <a:t>Командная строка Linux</a:t>
            </a:r>
          </a:p>
        </p:txBody>
      </p:sp>
      <p:sp>
        <p:nvSpPr>
          <p:cNvPr id="130" name="Google Shape;67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31" name="Google Shape;68;p15" descr="Google Shape;68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rtk_logo.png" descr="rtk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140" y="322858"/>
            <a:ext cx="1524001" cy="46228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Справка по…"/>
          <p:cNvSpPr txBox="1"/>
          <p:nvPr/>
        </p:nvSpPr>
        <p:spPr>
          <a:xfrm>
            <a:off x="328637" y="1609458"/>
            <a:ext cx="1844854" cy="1102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defRPr>
            </a:pPr>
            <a:r>
              <a:t>Справка по </a:t>
            </a:r>
          </a:p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defRPr>
            </a:pPr>
            <a:r>
              <a:t>командам</a:t>
            </a:r>
          </a:p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defRPr>
            </a:pPr>
            <a:r>
              <a:t>Linux</a:t>
            </a:r>
          </a:p>
        </p:txBody>
      </p:sp>
      <p:sp>
        <p:nvSpPr>
          <p:cNvPr id="134" name="Работа с командной строкой"/>
          <p:cNvSpPr txBox="1"/>
          <p:nvPr/>
        </p:nvSpPr>
        <p:spPr>
          <a:xfrm>
            <a:off x="341318" y="4530458"/>
            <a:ext cx="172478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EC5D2F"/>
                </a:solidFill>
                <a:latin typeface="Rostelecom Basis Regular"/>
                <a:ea typeface="Rostelecom Basis Regular"/>
                <a:cs typeface="Rostelecom Basis Regular"/>
                <a:sym typeface="Rostelecom Basis Regula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EC5D2F"/>
                </a:solidFill>
              </a:rPr>
              <a:t>Работа с командной строкой</a:t>
            </a:r>
          </a:p>
        </p:txBody>
      </p:sp>
      <p:pic>
        <p:nvPicPr>
          <p:cNvPr id="135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1663" y="1020537"/>
            <a:ext cx="5366394" cy="3680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66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pPr/>
            <a:r>
              <a:t>Командная строка Linux</a:t>
            </a:r>
          </a:p>
        </p:txBody>
      </p:sp>
      <p:sp>
        <p:nvSpPr>
          <p:cNvPr id="138" name="Google Shape;67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39" name="Google Shape;68;p15" descr="Google Shape;68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rtk_logo.png" descr="rtk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140" y="322858"/>
            <a:ext cx="1524001" cy="462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Общие…"/>
          <p:cNvSpPr txBox="1"/>
          <p:nvPr/>
        </p:nvSpPr>
        <p:spPr>
          <a:xfrm>
            <a:off x="328637" y="1609458"/>
            <a:ext cx="1303224" cy="748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defRPr>
            </a:pPr>
            <a:r>
              <a:t>Общие </a:t>
            </a:r>
          </a:p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defRPr>
            </a:pPr>
            <a:r>
              <a:t>команды</a:t>
            </a:r>
          </a:p>
        </p:txBody>
      </p:sp>
      <p:sp>
        <p:nvSpPr>
          <p:cNvPr id="142" name="Работа с командной строкой"/>
          <p:cNvSpPr txBox="1"/>
          <p:nvPr/>
        </p:nvSpPr>
        <p:spPr>
          <a:xfrm>
            <a:off x="341318" y="4530458"/>
            <a:ext cx="172478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EC5D2F"/>
                </a:solidFill>
                <a:latin typeface="Rostelecom Basis Regular"/>
                <a:ea typeface="Rostelecom Basis Regular"/>
                <a:cs typeface="Rostelecom Basis Regular"/>
                <a:sym typeface="Rostelecom Basis Regula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EC5D2F"/>
                </a:solidFill>
              </a:rPr>
              <a:t>Работа с командной строкой</a:t>
            </a:r>
          </a:p>
        </p:txBody>
      </p:sp>
      <p:pic>
        <p:nvPicPr>
          <p:cNvPr id="143" name="Снимок экрана 2020-02-20 в 10.26.21.png" descr="Снимок экрана 2020-02-20 в 10.26.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8235" y="990316"/>
            <a:ext cx="5372101" cy="3791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66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pPr/>
            <a:r>
              <a:t>Командная строка Linux</a:t>
            </a:r>
          </a:p>
        </p:txBody>
      </p:sp>
      <p:sp>
        <p:nvSpPr>
          <p:cNvPr id="146" name="Google Shape;67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47" name="Google Shape;68;p15" descr="Google Shape;68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rtk_logo.png" descr="rtk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140" y="322858"/>
            <a:ext cx="1524001" cy="462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Работа…"/>
          <p:cNvSpPr txBox="1"/>
          <p:nvPr/>
        </p:nvSpPr>
        <p:spPr>
          <a:xfrm>
            <a:off x="328637" y="1609458"/>
            <a:ext cx="1548283" cy="748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defRPr>
            </a:pPr>
            <a:r>
              <a:t>Работа </a:t>
            </a:r>
          </a:p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defRPr>
            </a:pPr>
            <a:r>
              <a:t>с файлами</a:t>
            </a:r>
          </a:p>
        </p:txBody>
      </p:sp>
      <p:sp>
        <p:nvSpPr>
          <p:cNvPr id="150" name="Работа с командной строкой"/>
          <p:cNvSpPr txBox="1"/>
          <p:nvPr/>
        </p:nvSpPr>
        <p:spPr>
          <a:xfrm>
            <a:off x="341318" y="4530458"/>
            <a:ext cx="172478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EC5D2F"/>
                </a:solidFill>
                <a:latin typeface="Rostelecom Basis Regular"/>
                <a:ea typeface="Rostelecom Basis Regular"/>
                <a:cs typeface="Rostelecom Basis Regular"/>
                <a:sym typeface="Rostelecom Basis Regula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EC5D2F"/>
                </a:solidFill>
              </a:rPr>
              <a:t>Работа с командной строкой</a:t>
            </a:r>
          </a:p>
        </p:txBody>
      </p:sp>
      <p:pic>
        <p:nvPicPr>
          <p:cNvPr id="151" name="Снимок экрана 2020-02-20 в 10.32.44.png" descr="Снимок экрана 2020-02-20 в 10.32.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51063" y="987028"/>
            <a:ext cx="5372101" cy="3798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66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pPr/>
            <a:r>
              <a:t>Командная строка Linux</a:t>
            </a:r>
          </a:p>
        </p:txBody>
      </p:sp>
      <p:sp>
        <p:nvSpPr>
          <p:cNvPr id="154" name="Google Shape;67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55" name="Google Shape;68;p15" descr="Google Shape;68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rtk_logo.png" descr="rtk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140" y="322858"/>
            <a:ext cx="1524001" cy="46228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Права…"/>
          <p:cNvSpPr txBox="1"/>
          <p:nvPr/>
        </p:nvSpPr>
        <p:spPr>
          <a:xfrm>
            <a:off x="328637" y="1609458"/>
            <a:ext cx="1204469" cy="748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defRPr>
            </a:pPr>
            <a:r>
              <a:t>Права</a:t>
            </a:r>
          </a:p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defRPr>
            </a:pPr>
            <a:r>
              <a:t>доступа</a:t>
            </a:r>
          </a:p>
        </p:txBody>
      </p:sp>
      <p:sp>
        <p:nvSpPr>
          <p:cNvPr id="158" name="Работа с командной строкой"/>
          <p:cNvSpPr txBox="1"/>
          <p:nvPr/>
        </p:nvSpPr>
        <p:spPr>
          <a:xfrm>
            <a:off x="341318" y="4530458"/>
            <a:ext cx="172478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EC5D2F"/>
                </a:solidFill>
                <a:latin typeface="Rostelecom Basis Regular"/>
                <a:ea typeface="Rostelecom Basis Regular"/>
                <a:cs typeface="Rostelecom Basis Regular"/>
                <a:sym typeface="Rostelecom Basis Regula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EC5D2F"/>
                </a:solidFill>
              </a:rPr>
              <a:t>Работа с командной строкой</a:t>
            </a:r>
          </a:p>
        </p:txBody>
      </p:sp>
      <p:pic>
        <p:nvPicPr>
          <p:cNvPr id="159" name="Снимок экрана 2020-02-20 в 10.55.15.png" descr="Снимок экрана 2020-02-20 в 10.55.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52204" y="995511"/>
            <a:ext cx="5375418" cy="3784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66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pPr/>
            <a:r>
              <a:t>Командная строка Linux</a:t>
            </a:r>
          </a:p>
        </p:txBody>
      </p:sp>
      <p:sp>
        <p:nvSpPr>
          <p:cNvPr id="162" name="Google Shape;67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63" name="Google Shape;68;p15" descr="Google Shape;68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rtk_logo.png" descr="rtk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140" y="322858"/>
            <a:ext cx="1524001" cy="46228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Домашнее…"/>
          <p:cNvSpPr txBox="1"/>
          <p:nvPr/>
        </p:nvSpPr>
        <p:spPr>
          <a:xfrm>
            <a:off x="328637" y="1609458"/>
            <a:ext cx="1646734" cy="748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defRPr>
            </a:pPr>
            <a:r>
              <a:t>Домашнее</a:t>
            </a:r>
          </a:p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defRPr>
            </a:pPr>
            <a:r>
              <a:t>задание</a:t>
            </a:r>
          </a:p>
        </p:txBody>
      </p:sp>
      <p:sp>
        <p:nvSpPr>
          <p:cNvPr id="166" name="Работа с командной строкой"/>
          <p:cNvSpPr txBox="1"/>
          <p:nvPr/>
        </p:nvSpPr>
        <p:spPr>
          <a:xfrm>
            <a:off x="341318" y="4530458"/>
            <a:ext cx="172478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EC5D2F"/>
                </a:solidFill>
                <a:latin typeface="Rostelecom Basis Regular"/>
                <a:ea typeface="Rostelecom Basis Regular"/>
                <a:cs typeface="Rostelecom Basis Regular"/>
                <a:sym typeface="Rostelecom Basis Regula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EC5D2F"/>
                </a:solidFill>
              </a:rPr>
              <a:t>Работа с командной строкой</a:t>
            </a:r>
          </a:p>
        </p:txBody>
      </p:sp>
      <p:sp>
        <p:nvSpPr>
          <p:cNvPr id="167" name="Google Shape;69;p15"/>
          <p:cNvSpPr txBox="1"/>
          <p:nvPr/>
        </p:nvSpPr>
        <p:spPr>
          <a:xfrm>
            <a:off x="2719026" y="906795"/>
            <a:ext cx="6485523" cy="284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14300">
              <a:lnSpc>
                <a:spcPct val="180000"/>
              </a:lnSpc>
              <a:buClr>
                <a:srgbClr val="24292E"/>
              </a:buClr>
              <a:defRPr sz="1600">
                <a:solidFill>
                  <a:srgbClr val="24292E"/>
                </a:solidFill>
                <a:latin typeface="Rostelecom Basis Medium"/>
                <a:ea typeface="Rostelecom Basis Medium"/>
                <a:cs typeface="Rostelecom Basis Medium"/>
                <a:sym typeface="Rostelecom Basis Medium"/>
              </a:defRPr>
            </a:pPr>
            <a:r>
              <a:rPr>
                <a:solidFill>
                  <a:srgbClr val="EC5D2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rPr>
              <a:t>1 </a:t>
            </a:r>
            <a:r>
              <a:t> 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https://github.com/ulstu/rubyonrails</a:t>
            </a:r>
            <a:r>
              <a:t> - в закладки</a:t>
            </a:r>
          </a:p>
          <a:p>
            <a:pPr indent="114300">
              <a:lnSpc>
                <a:spcPct val="180000"/>
              </a:lnSpc>
              <a:buClr>
                <a:srgbClr val="24292E"/>
              </a:buClr>
              <a:defRPr sz="1600">
                <a:solidFill>
                  <a:srgbClr val="24292E"/>
                </a:solidFill>
                <a:latin typeface="Rostelecom Basis Medium"/>
                <a:ea typeface="Rostelecom Basis Medium"/>
                <a:cs typeface="Rostelecom Basis Medium"/>
                <a:sym typeface="Rostelecom Basis Medium"/>
              </a:defRPr>
            </a:pPr>
            <a:r>
              <a:rPr>
                <a:solidFill>
                  <a:srgbClr val="EC5D2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rPr>
              <a:t>2</a:t>
            </a:r>
            <a:r>
              <a:t>   Создать аккаунт на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https://github.com</a:t>
            </a:r>
            <a:r>
              <a:t> </a:t>
            </a:r>
          </a:p>
          <a:p>
            <a:pPr indent="114300">
              <a:lnSpc>
                <a:spcPct val="180000"/>
              </a:lnSpc>
              <a:buClr>
                <a:srgbClr val="24292E"/>
              </a:buClr>
              <a:defRPr sz="1600">
                <a:solidFill>
                  <a:srgbClr val="24292E"/>
                </a:solidFill>
                <a:latin typeface="Rostelecom Basis Medium"/>
                <a:ea typeface="Rostelecom Basis Medium"/>
                <a:cs typeface="Rostelecom Basis Medium"/>
                <a:sym typeface="Rostelecom Basis Medium"/>
              </a:defRPr>
            </a:pPr>
            <a:r>
              <a:rPr>
                <a:solidFill>
                  <a:srgbClr val="EC5D2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rPr>
              <a:t>3</a:t>
            </a:r>
            <a:r>
              <a:t>   Прочитать статьи из файла README.md в папке lesson01</a:t>
            </a:r>
          </a:p>
          <a:p>
            <a:pPr indent="114300">
              <a:lnSpc>
                <a:spcPct val="180000"/>
              </a:lnSpc>
              <a:buClr>
                <a:srgbClr val="24292E"/>
              </a:buClr>
              <a:defRPr sz="1600">
                <a:solidFill>
                  <a:srgbClr val="24292E"/>
                </a:solidFill>
                <a:latin typeface="Rostelecom Basis Medium"/>
                <a:ea typeface="Rostelecom Basis Medium"/>
                <a:cs typeface="Rostelecom Basis Medium"/>
                <a:sym typeface="Rostelecom Basis Medium"/>
              </a:defRPr>
            </a:pPr>
            <a:r>
              <a:rPr>
                <a:solidFill>
                  <a:srgbClr val="EC5D2F"/>
                </a:solidFill>
                <a:latin typeface="Rostelecom Basis Bold"/>
                <a:ea typeface="Rostelecom Basis Bold"/>
                <a:cs typeface="Rostelecom Basis Bold"/>
                <a:sym typeface="Rostelecom Basis Bold"/>
              </a:rPr>
              <a:t>4*</a:t>
            </a:r>
            <a:r>
              <a:rPr>
                <a:latin typeface="Rostelecom Basis Bold"/>
                <a:ea typeface="Rostelecom Basis Bold"/>
                <a:cs typeface="Rostelecom Basis Bold"/>
                <a:sym typeface="Rostelecom Basis Bold"/>
              </a:rPr>
              <a:t> </a:t>
            </a:r>
            <a:r>
              <a:t>  Пройти курс на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6" invalidUrl="" action="" tgtFrame="" tooltip="" history="1" highlightClick="0" endSnd="0"/>
              </a:rPr>
              <a:t>https://ru.hexlet.io</a:t>
            </a:r>
          </a:p>
          <a:p>
            <a:pPr indent="114300">
              <a:lnSpc>
                <a:spcPct val="180000"/>
              </a:lnSpc>
              <a:buClr>
                <a:srgbClr val="24292E"/>
              </a:buClr>
              <a:defRPr sz="1600">
                <a:solidFill>
                  <a:srgbClr val="24292E"/>
                </a:solidFill>
                <a:latin typeface="Rostelecom Basis Medium"/>
                <a:ea typeface="Rostelecom Basis Medium"/>
                <a:cs typeface="Rostelecom Basis Medium"/>
                <a:sym typeface="Rostelecom Basis Medium"/>
              </a:defRPr>
            </a:pPr>
            <a:r>
              <a:t>Срок выполнения 1 и 2 пунктов - 21 февраля</a:t>
            </a:r>
          </a:p>
          <a:p>
            <a:pPr indent="114300">
              <a:lnSpc>
                <a:spcPct val="180000"/>
              </a:lnSpc>
              <a:buClr>
                <a:srgbClr val="24292E"/>
              </a:buClr>
              <a:defRPr sz="1600">
                <a:solidFill>
                  <a:srgbClr val="24292E"/>
                </a:solidFill>
                <a:latin typeface="Rostelecom Basis Medium"/>
                <a:ea typeface="Rostelecom Basis Medium"/>
                <a:cs typeface="Rostelecom Basis Medium"/>
                <a:sym typeface="Rostelecom Basis Medium"/>
              </a:defRPr>
            </a:pPr>
            <a:r>
              <a:t>Срок выполнения 3 пункта - 9 марта (проверочная работа)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