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7" r:id="rId2"/>
    <p:sldId id="334" r:id="rId3"/>
    <p:sldId id="331" r:id="rId4"/>
    <p:sldId id="332" r:id="rId5"/>
    <p:sldId id="336" r:id="rId6"/>
    <p:sldId id="335" r:id="rId7"/>
    <p:sldId id="333" r:id="rId8"/>
    <p:sldId id="297" r:id="rId9"/>
    <p:sldId id="328" r:id="rId10"/>
    <p:sldId id="329" r:id="rId11"/>
    <p:sldId id="300" r:id="rId12"/>
    <p:sldId id="330" r:id="rId13"/>
    <p:sldId id="305" r:id="rId14"/>
    <p:sldId id="307" r:id="rId15"/>
    <p:sldId id="308" r:id="rId16"/>
    <p:sldId id="309" r:id="rId17"/>
    <p:sldId id="310" r:id="rId18"/>
    <p:sldId id="313" r:id="rId19"/>
    <p:sldId id="314" r:id="rId20"/>
    <p:sldId id="315" r:id="rId21"/>
    <p:sldId id="316" r:id="rId22"/>
    <p:sldId id="317" r:id="rId23"/>
    <p:sldId id="323" r:id="rId24"/>
    <p:sldId id="324" r:id="rId25"/>
    <p:sldId id="325" r:id="rId26"/>
    <p:sldId id="326" r:id="rId27"/>
    <p:sldId id="311" r:id="rId28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132" autoAdjust="0"/>
  </p:normalViewPr>
  <p:slideViewPr>
    <p:cSldViewPr>
      <p:cViewPr>
        <p:scale>
          <a:sx n="63" d="100"/>
          <a:sy n="63" d="100"/>
        </p:scale>
        <p:origin x="-864" y="-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681705BC-2EF2-430D-8EE5-F24212A20621}"/>
    <pc:docChg chg="modSld">
      <pc:chgData name="Olga Maksimenkova" userId="f2714537069f5c5f" providerId="LiveId" clId="{681705BC-2EF2-430D-8EE5-F24212A20621}" dt="2018-02-04T11:59:18.635" v="3" actId="20577"/>
      <pc:docMkLst>
        <pc:docMk/>
      </pc:docMkLst>
      <pc:sldChg chg="modSp">
        <pc:chgData name="Olga Maksimenkova" userId="f2714537069f5c5f" providerId="LiveId" clId="{681705BC-2EF2-430D-8EE5-F24212A20621}" dt="2018-02-04T11:59:18.635" v="3" actId="20577"/>
        <pc:sldMkLst>
          <pc:docMk/>
          <pc:sldMk cId="0" sldId="327"/>
        </pc:sldMkLst>
        <pc:spChg chg="mod">
          <ac:chgData name="Olga Maksimenkova" userId="f2714537069f5c5f" providerId="LiveId" clId="{681705BC-2EF2-430D-8EE5-F24212A20621}" dt="2018-02-04T11:59:18.635" v="3" actId="20577"/>
          <ac:spMkLst>
            <pc:docMk/>
            <pc:sldMk cId="0" sldId="327"/>
            <ac:spMk id="205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B11C2627-38B9-4C2F-A68F-D5B514EDE4F8}" type="datetimeFigureOut">
              <a:rPr lang="ru-RU"/>
              <a:pPr>
                <a:defRPr/>
              </a:pPr>
              <a:t>08.02.2018</a:t>
            </a:fld>
            <a:endParaRPr 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FCD4FD-A853-4602-B472-20EF7418D35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82911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CF7F2321-DD33-4557-92DF-20BF7C74B9C4}" type="datetimeFigureOut">
              <a:rPr lang="ru-RU"/>
              <a:pPr>
                <a:defRPr/>
              </a:pPr>
              <a:t>08.02.2018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57B9D9-4A3C-4275-84B7-735CB87A51B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24153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A7E7E-E657-456E-858A-DD2CD9C069D2}" type="datetime1">
              <a:rPr lang="ru-RU"/>
              <a:pPr>
                <a:defRPr/>
              </a:pPr>
              <a:t>08.02.2018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2D2CA-4591-48DC-88E4-21BA0B0C242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6515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DD626-E387-4203-970B-B17E8E058CEE}" type="datetime1">
              <a:rPr lang="ru-RU"/>
              <a:pPr>
                <a:defRPr/>
              </a:pPr>
              <a:t>08.02.2018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EDBF9-1D50-4765-A77C-36DA3E19A7B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095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E2D22-4786-4A5F-B468-15BD5D2BF1FF}" type="datetime1">
              <a:rPr lang="ru-RU"/>
              <a:pPr>
                <a:defRPr/>
              </a:pPr>
              <a:t>08.02.2018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531A93-2E04-4B59-9B78-5A48A165CEA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2196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96246-FB13-4AB1-9972-A1EDDABBB371}" type="datetime1">
              <a:rPr lang="ru-RU"/>
              <a:pPr>
                <a:defRPr/>
              </a:pPr>
              <a:t>08.02.2018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F0DA92-AEE0-4C0C-89EA-CBE93591006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2653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F3835-6D32-4C43-861D-08082E9CAF0B}" type="datetime1">
              <a:rPr lang="ru-RU"/>
              <a:pPr>
                <a:defRPr/>
              </a:pPr>
              <a:t>08.02.2018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E40736-6C9B-476F-A881-E8F3CE705F3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103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9B35D-077F-44E4-B793-2DC7A153ED87}" type="datetime1">
              <a:rPr lang="ru-RU"/>
              <a:pPr>
                <a:defRPr/>
              </a:pPr>
              <a:t>08.02.2018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B9C83-7BAE-46F1-96EA-CDF830AAC2C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3412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F8505-CD94-420B-ADB5-6CB0AA1E51F3}" type="datetime1">
              <a:rPr lang="ru-RU"/>
              <a:pPr>
                <a:defRPr/>
              </a:pPr>
              <a:t>08.02.2018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61AA3E-7895-4D90-B018-1507704B805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533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3E049-8EE8-4350-88D9-E8FB1E1ECF6A}" type="datetime1">
              <a:rPr lang="ru-RU"/>
              <a:pPr>
                <a:defRPr/>
              </a:pPr>
              <a:t>08.02.2018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7ACDC6-F0B4-4DE9-B83E-7232428C901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5241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04E8C-5735-4F03-BB1D-2C2E01BBDCE0}" type="datetime1">
              <a:rPr lang="ru-RU"/>
              <a:pPr>
                <a:defRPr/>
              </a:pPr>
              <a:t>08.02.2018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0B687B-A9AC-4269-B7E3-8597DA6438D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158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C1C48-5168-45A2-A133-C49DCCFBFE1F}" type="datetime1">
              <a:rPr lang="ru-RU"/>
              <a:pPr>
                <a:defRPr/>
              </a:pPr>
              <a:t>08.02.2018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287DDF-D66A-41CD-A5A8-C4E9747EC3A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9410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8CD7F-2882-4673-9FEA-EB5A5614B557}" type="datetime1">
              <a:rPr lang="ru-RU"/>
              <a:pPr>
                <a:defRPr/>
              </a:pPr>
              <a:t>08.02.2018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F62F8D-40B0-45D0-8F12-B8B1AAD9756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2604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473CFE23-993A-4E80-BF97-88480C665B21}" type="datetime1">
              <a:rPr lang="ru-RU"/>
              <a:pPr>
                <a:defRPr/>
              </a:pPr>
              <a:t>08.02.2018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B2D770C-8774-4A43-AD98-A6BF695CC0D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olostate.edu/~cs161/Summer15/more_assignments/P5/P5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3, практическое </a:t>
            </a:r>
            <a:r>
              <a:rPr lang="ru-RU" sz="4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занятие </a:t>
            </a: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sz="4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6800" y="4572000"/>
            <a:ext cx="6835775" cy="762000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Интерфейсы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92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cs typeface="Arial" charset="0"/>
              </a:rPr>
              <a:t>Дисциплина «Программирование»	В.В. Подбельский, О.В. Максименкова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2275" y="146050"/>
            <a:ext cx="8229600" cy="5635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1229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2A2AAF-0EFB-4387-8154-207C1E953FC1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40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838200"/>
            <a:ext cx="8305800" cy="57554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ISeries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Ряд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Пелла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1, 2, 5, 12,...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два предыдущих члена ряда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Pell() {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setBegin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конструктор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setBegin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задать начальное состояние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old = 1; last = 0; 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вернуть следующий после </a:t>
            </a:r>
            <a:r>
              <a:rPr lang="ru-RU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now = old + 2 * last;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old = last; last = now;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now;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k] {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вернуть к-й член ряда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now = 0;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setBegin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(k &lt;= 0)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k; j++) now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now;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Pell</a:t>
            </a:r>
            <a:endParaRPr lang="ru-RU"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0376CA-0504-41D1-8817-955785EB5D6B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81000" y="838200"/>
            <a:ext cx="8305800" cy="4801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вывести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членов ряда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seriesPrint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ISeries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s) {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n; i++)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s.GetNext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seriesPrint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 =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seriesPrint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seriesPrint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3</a:t>
            </a:r>
          </a:p>
        </p:txBody>
      </p:sp>
      <p:sp>
        <p:nvSpPr>
          <p:cNvPr id="1433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812C53-8A53-45B5-B561-711C59DCDC0F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400"/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304800" y="914400"/>
            <a:ext cx="8615363" cy="258603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/>
              <a:t>Реализуя интерфейс </a:t>
            </a:r>
            <a:r>
              <a:rPr lang="en-US" altLang="ru-RU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ISeries</a:t>
            </a:r>
            <a:r>
              <a:rPr lang="ru-RU" altLang="ru-RU" sz="1800" b="1" dirty="0"/>
              <a:t>, определить классы для представления числового ряда</a:t>
            </a:r>
          </a:p>
          <a:p>
            <a:pPr marL="285750" indent="-285750" eaLnBrk="1" hangingPunct="1">
              <a:spcBef>
                <a:spcPct val="0"/>
              </a:spcBef>
              <a:defRPr/>
            </a:pPr>
            <a:r>
              <a:rPr lang="ru-RU" altLang="ru-RU" sz="1800" b="1" dirty="0"/>
              <a:t>Фибоначчи: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/>
              <a:t>	</a:t>
            </a:r>
            <a:r>
              <a:rPr lang="en-US" altLang="ru-RU" sz="1800" b="1" i="1" dirty="0" err="1"/>
              <a:t>a</a:t>
            </a:r>
            <a:r>
              <a:rPr lang="en-US" altLang="ru-RU" sz="1800" b="1" i="1" baseline="-25000" dirty="0" err="1"/>
              <a:t>i</a:t>
            </a:r>
            <a:r>
              <a:rPr lang="en-US" altLang="ru-RU" sz="1800" b="1" dirty="0"/>
              <a:t> = </a:t>
            </a:r>
            <a:r>
              <a:rPr lang="en-US" altLang="ru-RU" sz="1800" b="1" i="1" dirty="0"/>
              <a:t>a</a:t>
            </a:r>
            <a:r>
              <a:rPr lang="en-US" altLang="ru-RU" sz="1800" b="1" i="1" baseline="-25000" dirty="0"/>
              <a:t>i</a:t>
            </a:r>
            <a:r>
              <a:rPr lang="en-US" altLang="ru-RU" sz="1800" b="1" baseline="-25000" dirty="0"/>
              <a:t>-2</a:t>
            </a:r>
            <a:r>
              <a:rPr lang="en-US" altLang="ru-RU" sz="1800" b="1" dirty="0"/>
              <a:t> + </a:t>
            </a:r>
            <a:r>
              <a:rPr lang="en-US" altLang="ru-RU" sz="1800" b="1" i="1" dirty="0"/>
              <a:t>a</a:t>
            </a:r>
            <a:r>
              <a:rPr lang="en-US" altLang="ru-RU" sz="1800" b="1" i="1" baseline="-25000" dirty="0"/>
              <a:t>i</a:t>
            </a:r>
            <a:r>
              <a:rPr lang="en-US" altLang="ru-RU" sz="1800" b="1" baseline="-25000" dirty="0"/>
              <a:t>-1</a:t>
            </a:r>
            <a:r>
              <a:rPr lang="en-US" altLang="ru-RU" sz="1800" b="1" dirty="0"/>
              <a:t>; </a:t>
            </a:r>
            <a:r>
              <a:rPr lang="en-US" altLang="ru-RU" sz="1800" b="1" i="1" dirty="0" err="1"/>
              <a:t>i</a:t>
            </a:r>
            <a:r>
              <a:rPr lang="en-US" altLang="ru-RU" sz="1800" b="1" i="1" dirty="0"/>
              <a:t> </a:t>
            </a:r>
            <a:r>
              <a:rPr lang="en-US" altLang="ru-RU" sz="1800" b="1" dirty="0"/>
              <a:t>&gt; 2; a</a:t>
            </a:r>
            <a:r>
              <a:rPr lang="en-US" altLang="ru-RU" sz="1800" b="1" baseline="-25000" dirty="0"/>
              <a:t>1</a:t>
            </a:r>
            <a:r>
              <a:rPr lang="en-US" altLang="ru-RU" sz="1800" b="1" dirty="0"/>
              <a:t> = 1,a</a:t>
            </a:r>
            <a:r>
              <a:rPr lang="en-US" altLang="ru-RU" sz="1800" b="1" baseline="-25000" dirty="0"/>
              <a:t>2</a:t>
            </a:r>
            <a:r>
              <a:rPr lang="en-US" altLang="ru-RU" sz="1800" b="1" dirty="0"/>
              <a:t> = </a:t>
            </a:r>
            <a:r>
              <a:rPr lang="ru-RU" altLang="ru-RU" sz="1800" b="1" dirty="0"/>
              <a:t>1</a:t>
            </a:r>
            <a:r>
              <a:rPr lang="en-US" altLang="ru-RU" sz="1800" b="1" dirty="0"/>
              <a:t>.</a:t>
            </a:r>
            <a:endParaRPr lang="ru-RU" altLang="ru-RU" sz="1800" b="1" dirty="0"/>
          </a:p>
          <a:p>
            <a:pPr marL="285750" indent="-285750" eaLnBrk="1" hangingPunct="1">
              <a:spcBef>
                <a:spcPct val="0"/>
              </a:spcBef>
              <a:defRPr/>
            </a:pPr>
            <a:r>
              <a:rPr lang="ru-RU" altLang="ru-RU" sz="1800" b="1" dirty="0"/>
              <a:t>Люка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i="1" dirty="0"/>
              <a:t>	</a:t>
            </a:r>
            <a:r>
              <a:rPr lang="en-US" altLang="ru-RU" sz="1800" b="1" i="1" dirty="0" err="1"/>
              <a:t>a</a:t>
            </a:r>
            <a:r>
              <a:rPr lang="en-US" altLang="ru-RU" sz="1800" b="1" i="1" baseline="-25000" dirty="0" err="1"/>
              <a:t>i</a:t>
            </a:r>
            <a:r>
              <a:rPr lang="en-US" altLang="ru-RU" sz="1800" b="1" dirty="0"/>
              <a:t> = </a:t>
            </a:r>
            <a:r>
              <a:rPr lang="en-US" altLang="ru-RU" sz="1800" b="1" i="1" dirty="0"/>
              <a:t>a</a:t>
            </a:r>
            <a:r>
              <a:rPr lang="en-US" altLang="ru-RU" sz="1800" b="1" i="1" baseline="-25000" dirty="0"/>
              <a:t>i</a:t>
            </a:r>
            <a:r>
              <a:rPr lang="en-US" altLang="ru-RU" sz="1800" b="1" baseline="-25000" dirty="0"/>
              <a:t>-2</a:t>
            </a:r>
            <a:r>
              <a:rPr lang="en-US" altLang="ru-RU" sz="1800" b="1" dirty="0"/>
              <a:t> + </a:t>
            </a:r>
            <a:r>
              <a:rPr lang="en-US" altLang="ru-RU" sz="1800" b="1" i="1" dirty="0"/>
              <a:t>a</a:t>
            </a:r>
            <a:r>
              <a:rPr lang="en-US" altLang="ru-RU" sz="1800" b="1" i="1" baseline="-25000" dirty="0"/>
              <a:t>i</a:t>
            </a:r>
            <a:r>
              <a:rPr lang="en-US" altLang="ru-RU" sz="1800" b="1" baseline="-25000" dirty="0"/>
              <a:t>-1</a:t>
            </a:r>
            <a:r>
              <a:rPr lang="en-US" altLang="ru-RU" sz="1800" b="1" dirty="0"/>
              <a:t>; </a:t>
            </a:r>
            <a:r>
              <a:rPr lang="en-US" altLang="ru-RU" sz="1800" b="1" i="1" dirty="0" err="1"/>
              <a:t>i</a:t>
            </a:r>
            <a:r>
              <a:rPr lang="en-US" altLang="ru-RU" sz="1800" b="1" i="1" dirty="0"/>
              <a:t> </a:t>
            </a:r>
            <a:r>
              <a:rPr lang="en-US" altLang="ru-RU" sz="1800" b="1" dirty="0"/>
              <a:t>&gt; 2; a</a:t>
            </a:r>
            <a:r>
              <a:rPr lang="en-US" altLang="ru-RU" sz="1800" b="1" baseline="-25000" dirty="0"/>
              <a:t>1</a:t>
            </a:r>
            <a:r>
              <a:rPr lang="en-US" altLang="ru-RU" sz="1800" b="1" dirty="0"/>
              <a:t> = </a:t>
            </a:r>
            <a:r>
              <a:rPr lang="ru-RU" altLang="ru-RU" sz="1800" b="1" dirty="0"/>
              <a:t>2</a:t>
            </a:r>
            <a:r>
              <a:rPr lang="en-US" altLang="ru-RU" sz="1800" b="1" dirty="0"/>
              <a:t>,a</a:t>
            </a:r>
            <a:r>
              <a:rPr lang="en-US" altLang="ru-RU" sz="1800" b="1" baseline="-25000" dirty="0"/>
              <a:t>2</a:t>
            </a:r>
            <a:r>
              <a:rPr lang="en-US" altLang="ru-RU" sz="1800" b="1" dirty="0"/>
              <a:t> = </a:t>
            </a:r>
            <a:r>
              <a:rPr lang="ru-RU" altLang="ru-RU" sz="1800" b="1" dirty="0"/>
              <a:t>1</a:t>
            </a:r>
            <a:r>
              <a:rPr lang="en-US" altLang="ru-RU" sz="1800" b="1" dirty="0"/>
              <a:t>.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/>
              <a:t>В основной программе, используя метод </a:t>
            </a:r>
            <a:r>
              <a:rPr lang="en-US" altLang="ru-RU" sz="1800" b="1" dirty="0" err="1">
                <a:solidFill>
                  <a:srgbClr val="0000FF"/>
                </a:solidFill>
              </a:rPr>
              <a:t>seriesPrint</a:t>
            </a:r>
            <a:r>
              <a:rPr lang="en-US" altLang="ru-RU" sz="1800" b="1" dirty="0">
                <a:solidFill>
                  <a:srgbClr val="0000FF"/>
                </a:solidFill>
              </a:rPr>
              <a:t>()</a:t>
            </a:r>
            <a:r>
              <a:rPr lang="ru-RU" altLang="ru-RU" sz="1800" b="1" dirty="0"/>
              <a:t> вывести на экран по </a:t>
            </a:r>
            <a:r>
              <a:rPr lang="en-US" altLang="ru-RU" sz="1800" b="1" dirty="0">
                <a:solidFill>
                  <a:srgbClr val="0000FF"/>
                </a:solidFill>
              </a:rPr>
              <a:t>N</a:t>
            </a:r>
            <a:r>
              <a:rPr lang="ru-RU" altLang="ru-RU" sz="1800" b="1" dirty="0"/>
              <a:t> членов рядов </a:t>
            </a:r>
            <a:r>
              <a:rPr lang="ru-RU" altLang="ru-RU" sz="1800" b="1" dirty="0" err="1"/>
              <a:t>Пелла</a:t>
            </a:r>
            <a:r>
              <a:rPr lang="ru-RU" altLang="ru-RU" sz="1800" b="1" dirty="0"/>
              <a:t>, Фибоначчи и Люка. </a:t>
            </a:r>
            <a:r>
              <a:rPr lang="en-US" altLang="ru-RU" sz="1800" b="1" dirty="0">
                <a:solidFill>
                  <a:srgbClr val="0000FF"/>
                </a:solidFill>
              </a:rPr>
              <a:t>N</a:t>
            </a:r>
            <a:r>
              <a:rPr lang="en-US" altLang="ru-RU" sz="1800" b="1" dirty="0"/>
              <a:t> </a:t>
            </a:r>
            <a:r>
              <a:rPr lang="ru-RU" altLang="ru-RU" sz="1800" b="1" dirty="0"/>
              <a:t>– вводится с клавиатуры пользователем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0A2C1A-10FE-4286-9F99-28E88C745DC7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4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20725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4" name="Прямоугольник 3"/>
          <p:cNvSpPr>
            <a:spLocks noChangeArrowheads="1"/>
          </p:cNvSpPr>
          <p:nvPr/>
        </p:nvSpPr>
        <p:spPr bwMode="auto">
          <a:xfrm>
            <a:off x="304800" y="990600"/>
            <a:ext cx="8691563" cy="92392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Определить интерфейс </a:t>
            </a:r>
            <a:r>
              <a:rPr lang="en-US" altLang="ru-RU" sz="1800" b="1"/>
              <a:t>IPublication (</a:t>
            </a:r>
            <a:r>
              <a:rPr lang="ru-RU" altLang="ru-RU" sz="1800" b="1"/>
              <a:t>Публикация</a:t>
            </a:r>
            <a:r>
              <a:rPr lang="en-US" altLang="ru-RU" sz="1800" b="1"/>
              <a:t>)</a:t>
            </a:r>
            <a:r>
              <a:rPr lang="ru-RU" altLang="ru-RU" sz="1800" b="1"/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От интерфейса «Публикация» унаследовать интерфейс </a:t>
            </a:r>
            <a:r>
              <a:rPr lang="en-US" altLang="ru-RU" sz="1800" b="1"/>
              <a:t>Ibook (</a:t>
            </a:r>
            <a:r>
              <a:rPr lang="ru-RU" altLang="ru-RU" sz="1800" b="1"/>
              <a:t>Книга</a:t>
            </a:r>
            <a:r>
              <a:rPr lang="en-US" altLang="ru-RU" sz="1800" b="1"/>
              <a:t>)</a:t>
            </a:r>
            <a:r>
              <a:rPr lang="ru-RU" altLang="ru-RU" sz="1800" b="1"/>
              <a:t>. Определить класс «Книга», реализующий одноименный интерфейс.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95183" y="2113379"/>
            <a:ext cx="8534400" cy="369331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IPublication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интерфейс публикаций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write();     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готовить публикацию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read();      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читать публикацию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название публикации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IBook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IPublication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интерфейс книг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Author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автор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страниц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Publisher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издательство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год опубликования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869421-1165-475B-B3C5-6125CB04DA92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4800" y="838200"/>
            <a:ext cx="8382000" cy="55092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IBook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title;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название книги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author;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автор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pages;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количество страниц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publisher;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издательство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year; 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год опубликования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title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title; }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Author {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author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author; }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Pages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pages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pages; }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Publisher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publisher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publisher;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Year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year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year; } }</a:t>
            </a:r>
          </a:p>
          <a:p>
            <a:pPr>
              <a:defRPr/>
            </a:pP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write() {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операторы метода */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read() {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операторы метода */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547F7A-B711-4E62-8389-0A588F2F878E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1028343"/>
            <a:ext cx="8229600" cy="25853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booklet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booklet.Author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Л.Н. Волгин"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booklet.Title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@"""</a:t>
            </a:r>
            <a:r>
              <a:rPr lang="ru-RU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Принцип согласованного оптимума"""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Автор: {0}, Название: {1}."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booklet.Author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booklet.Title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B2776E-3DB5-43AC-9D7D-24E68063EFA2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4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6" name="Прямоугольник 3"/>
          <p:cNvSpPr>
            <a:spLocks noChangeArrowheads="1"/>
          </p:cNvSpPr>
          <p:nvPr/>
        </p:nvSpPr>
        <p:spPr bwMode="auto">
          <a:xfrm>
            <a:off x="381000" y="720725"/>
            <a:ext cx="8382000" cy="397033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абстрактный класс «Животное». Животное характеризуется возрастом. </a:t>
            </a:r>
            <a:endParaRPr lang="en-US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интерфейсы «Прыгать», «Бегать», специфицирующие соответствующие методы.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Описать классы, наследники класса «Животное», реализующие необходимые интерфейсы: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«Таракан» - таракан может бегать с известной скоростью (каждый таракан с </a:t>
            </a:r>
            <a:r>
              <a:rPr lang="ru-RU" altLang="ru-RU" sz="1800" b="1" dirty="0" smtClean="0"/>
              <a:t>разной).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«Кенгуру» – кенгуру не может бегать, но может прыгать.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«Гепард» – гепард </a:t>
            </a:r>
            <a:r>
              <a:rPr lang="ru-RU" altLang="ru-RU" sz="1800" b="1" dirty="0" smtClean="0"/>
              <a:t>может и </a:t>
            </a:r>
            <a:r>
              <a:rPr lang="ru-RU" altLang="ru-RU" sz="1800" b="1" dirty="0"/>
              <a:t>бегать и прыгать.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Создать массив животных разных типов, инициализируя их характеристики (возраст, длина прыжка, скорость) случайными значениями.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Вывести массив на экран.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3F1A24-647A-4D20-AD1F-82BBFFEE352B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0500" y="976692"/>
            <a:ext cx="8763000" cy="427809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возраст животного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age) { Age = age;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age;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age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Descript()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"{0}.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Возраст: {1}"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.GetType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().Name, Age);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IRun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Бег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Run();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IJump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Прыжки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Jump();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594B7E-4CF6-4659-92A6-E46A8B5F0DD5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8600" y="1050081"/>
            <a:ext cx="8534400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Cockroach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IRun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//Таракан – животное и может бегать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speed;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Cockroach(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age,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speed) :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(age)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.speed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speed;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Run()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Таракан бегает со скоростью {0} км/ч"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speed);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Kangaroo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IJump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Кенгуру животное и может прыгать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Kangaroo(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age,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length) :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(age)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length;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Jump()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Кенгуру прыгает на {0} м"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C4FA99-80F7-4205-A06E-948137EB3824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4800" y="1066800"/>
            <a:ext cx="8610600" cy="378565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Chetar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IRun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IJump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Гепард животное, может бегать и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					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//прыгать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speed;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Chetar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age,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speed,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length) :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(age)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.speed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speed;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.length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length;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Run()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Гепард бегает со скоростью {0} км/ч"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speed);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Jump()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Гепард прыгает на {0} м"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0FBE1D-093A-4001-A97C-DF326F5573C8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4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5124" name="Прямоугольник 3"/>
          <p:cNvSpPr>
            <a:spLocks noChangeArrowheads="1"/>
          </p:cNvSpPr>
          <p:nvPr/>
        </p:nvSpPr>
        <p:spPr bwMode="auto">
          <a:xfrm>
            <a:off x="304800" y="720725"/>
            <a:ext cx="8610600" cy="230822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интерфейс, специфицирующий средства обработки геометрических фигур.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два класса: «круг» и «куб», реализующие интерфейс.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нестатический метод с параметром, имеющим тип интерфейса. Метод должен выводить сведения об объекте того класса, ссылка на который использована в качестве аргумента.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A881F1-71B5-4F58-A8C3-A33E1DADC724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95300" y="360363"/>
            <a:ext cx="8153400" cy="57554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genZoo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//Создание массива животных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Zoo;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gen;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gen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Zoo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pPr>
              <a:defRPr/>
            </a:pP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 {</a:t>
            </a:r>
          </a:p>
          <a:p>
            <a:pPr>
              <a:defRPr/>
            </a:pP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//0 –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Таракан, 1 – Кенгуру, 2 - Гепард</a:t>
            </a:r>
            <a:endParaRPr lang="nn-NO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AnimalType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3);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AnimalType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Таракан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Zoo[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Cockroach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5),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(3, 8));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Кенгуру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Zoo[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Kangaroo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30),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5));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Гепард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Zoo[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Chetar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30),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(70, 120),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(3, 8));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Zoo;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326601-7459-4944-B2E4-F10F30566A83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8600" y="1066800"/>
            <a:ext cx="8305800" cy="34163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Zoo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genZoo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//Создание массива животных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Zoo)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 массива на экран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An.Descript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IJump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//Если животное умеет прыгать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IJump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)An).Jump());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IRun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//Если животное умеет бегать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IRun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)An).Run());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>
              <a:defRPr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667BEA-DB20-4006-9C5D-AD3AA1439221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4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80" name="Прямоугольник 3"/>
          <p:cNvSpPr>
            <a:spLocks noChangeArrowheads="1"/>
          </p:cNvSpPr>
          <p:nvPr/>
        </p:nvSpPr>
        <p:spPr bwMode="auto">
          <a:xfrm>
            <a:off x="225425" y="762000"/>
            <a:ext cx="8691563" cy="147796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Реализовать вычисление корня математической функции с заданной точностью.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Интерфейсами представить математическую функцию и метод для вычисления корня.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Определить класс, реализующий оба интерфейса.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63513"/>
            <a:ext cx="8229600" cy="487362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</a:t>
            </a:r>
            <a:r>
              <a:rPr lang="en-US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</a:t>
            </a:r>
            <a:endParaRPr lang="ru-RU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B905DC-A00C-4ADF-B9CE-790444F049FD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400"/>
          </a:p>
        </p:txBody>
      </p:sp>
      <p:sp>
        <p:nvSpPr>
          <p:cNvPr id="25604" name="TextBox 5"/>
          <p:cNvSpPr txBox="1">
            <a:spLocks noChangeArrowheads="1"/>
          </p:cNvSpPr>
          <p:nvPr/>
        </p:nvSpPr>
        <p:spPr bwMode="auto">
          <a:xfrm>
            <a:off x="342900" y="1057275"/>
            <a:ext cx="4989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i="1">
                <a:solidFill>
                  <a:srgbClr val="C00000"/>
                </a:solidFill>
              </a:rPr>
              <a:t>Код интерфейсов в библиотеке классов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0500" y="1600200"/>
            <a:ext cx="8763000" cy="25853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IInterFun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ArifmeticFuction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r);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математическая функция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IInterRoot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RootSearch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поиск корня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IterationQuantity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количество итераций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116AC1-B3AB-4A11-9B5A-E757C3A86FFC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4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</a:t>
            </a:r>
            <a:r>
              <a:rPr lang="en-US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</a:t>
            </a:r>
            <a:endParaRPr lang="ru-RU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8" name="TextBox 5"/>
          <p:cNvSpPr txBox="1">
            <a:spLocks noChangeArrowheads="1"/>
          </p:cNvSpPr>
          <p:nvPr/>
        </p:nvSpPr>
        <p:spPr bwMode="auto">
          <a:xfrm>
            <a:off x="381000" y="874713"/>
            <a:ext cx="4135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i="1">
                <a:solidFill>
                  <a:srgbClr val="C00000"/>
                </a:solidFill>
              </a:rPr>
              <a:t>Код класса в библиотеке классов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6200" y="1344288"/>
            <a:ext cx="8915400" cy="5078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RealSearch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IInterFun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IInterRoot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b,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eps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границы интервала и точность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итераций оценки корня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IInterFun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.ArifmeticFuction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 {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реальная функция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Конструктор объектов класса:</a:t>
            </a:r>
            <a:endParaRPr lang="ru-RU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RealSearch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 = ai; b = bi; eps = ei; iter = 0;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IterationQuantity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RootSearch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код метода </a:t>
            </a:r>
            <a:r>
              <a:rPr lang="en-US" b="1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RootSearch</a:t>
            </a:r>
            <a:r>
              <a:rPr 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A55062-546F-42ED-AB8E-9CF62ED7A884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40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</a:t>
            </a:r>
            <a:r>
              <a:rPr lang="en-US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</a:t>
            </a:r>
            <a:endParaRPr lang="ru-RU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4598" y="1331711"/>
            <a:ext cx="8229600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поиск корня делением интервала пополам</a:t>
            </a: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RootSearch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fc, x = a, y = b, c;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IInterFun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ArifmeticFuction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IInterFun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ArifmeticFuction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(y);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0)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"Ошибка в локализации корня!"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 = (y + x) / 2;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fc = ((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IInterFun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ArifmeticFuction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(fc *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0) { x = c;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fc;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y = c;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fc;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   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подсчет итераций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(fc != 0 &amp;&amp; y - x &gt; eps);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E99649-8FF1-459E-BDD4-D01FA08827D6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ru-RU" altLang="ru-RU" sz="14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0850" y="69850"/>
            <a:ext cx="8229600" cy="715963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</a:t>
            </a:r>
            <a:r>
              <a:rPr lang="en-US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</a:t>
            </a:r>
            <a:endParaRPr lang="ru-RU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4800" y="1166843"/>
            <a:ext cx="8458200" cy="28623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RealSearch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RealSearch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(-0.2, 0.3, 0.001);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Корень функции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Sin(x) = {0:G4}"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func.RootSearch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Количество итераций = 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func.IterationQuantity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7BE790-DA31-45C1-A048-024029446D74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400"/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Домашняя работа</a:t>
            </a:r>
          </a:p>
        </p:txBody>
      </p:sp>
      <p:sp>
        <p:nvSpPr>
          <p:cNvPr id="29700" name="Прямоугольник 3"/>
          <p:cNvSpPr>
            <a:spLocks noChangeArrowheads="1"/>
          </p:cNvSpPr>
          <p:nvPr/>
        </p:nvSpPr>
        <p:spPr bwMode="auto">
          <a:xfrm>
            <a:off x="263525" y="838200"/>
            <a:ext cx="8615363" cy="341630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абстрактный класс «Фигура».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классы</a:t>
            </a:r>
            <a:r>
              <a:rPr lang="ru-RU" altLang="ru-RU" sz="1800" b="1" dirty="0"/>
              <a:t>, наследники класса «Фигура» </a:t>
            </a:r>
            <a:r>
              <a:rPr lang="ru-RU" altLang="ru-RU" sz="1800" b="1" dirty="0" smtClean="0"/>
              <a:t>:</a:t>
            </a:r>
            <a:r>
              <a:rPr lang="ru-RU" altLang="ru-RU" sz="1800" b="1" dirty="0" smtClean="0"/>
              <a:t> </a:t>
            </a:r>
            <a:r>
              <a:rPr lang="ru-RU" altLang="ru-RU" sz="1800" b="1" dirty="0"/>
              <a:t>«Треугольник», «Квадрат», «Куб».</a:t>
            </a:r>
            <a:endParaRPr lang="en-US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интерфейсы «Площадь», «Объем», специфицирующие соответствующие методы.</a:t>
            </a:r>
            <a:endParaRPr lang="en-US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Создать массив фигур, заполнив его элементами типа «Треугольник», «Квадрат» и «Куб». Вывести на печать массив. Для каждого элемента вывести значения площади (для куба – площади поверхности) и объема (для тех элементов, у которых он есть). Определить </a:t>
            </a:r>
            <a:r>
              <a:rPr lang="ru-RU" altLang="ru-RU" sz="1800" b="1" dirty="0" smtClean="0"/>
              <a:t>дополнительные  </a:t>
            </a:r>
            <a:r>
              <a:rPr lang="ru-RU" altLang="ru-RU" sz="1800" b="1" dirty="0"/>
              <a:t>необходимые классы (точка на плоскости и в трехмерном пространстве).</a:t>
            </a:r>
          </a:p>
        </p:txBody>
      </p:sp>
      <p:sp>
        <p:nvSpPr>
          <p:cNvPr id="29701" name="Прямоугольник 3"/>
          <p:cNvSpPr>
            <a:spLocks noChangeArrowheads="1"/>
          </p:cNvSpPr>
          <p:nvPr/>
        </p:nvSpPr>
        <p:spPr bwMode="auto">
          <a:xfrm>
            <a:off x="263525" y="4695825"/>
            <a:ext cx="8615363" cy="120015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Изучите задание по программированию интерфейсов для языка </a:t>
            </a:r>
            <a:r>
              <a:rPr lang="en-US" altLang="ru-RU" sz="1800" b="1"/>
              <a:t>Java</a:t>
            </a:r>
            <a:r>
              <a:rPr lang="ru-RU" altLang="ru-RU" sz="1800" b="1"/>
              <a:t> </a:t>
            </a:r>
            <a:r>
              <a:rPr lang="en-US" altLang="ru-RU" sz="1800" b="1"/>
              <a:t>[</a:t>
            </a:r>
            <a:r>
              <a:rPr lang="en-US" altLang="ru-RU" sz="1800" b="1">
                <a:hlinkClick r:id="rId2"/>
              </a:rPr>
              <a:t>https://www.cs.colostate.edu/~cs161/Summer15/more_assignments/P5/P5.html</a:t>
            </a:r>
            <a:r>
              <a:rPr lang="en-US" altLang="ru-RU" sz="1800" b="1"/>
              <a:t>]</a:t>
            </a:r>
            <a:r>
              <a:rPr lang="ru-RU" altLang="ru-RU" sz="1800" b="1"/>
              <a:t>. Реализуйте предложенную систему типов на языке С</a:t>
            </a:r>
            <a:r>
              <a:rPr lang="en-US" altLang="ru-RU" sz="1800" b="1"/>
              <a:t>#</a:t>
            </a:r>
            <a:r>
              <a:rPr lang="ru-RU" altLang="ru-RU" sz="1800" b="1"/>
              <a:t>. Результаты работы продемонстрируйте на следующем занятии.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ADFD79-B4F1-4962-B5F6-3614E52A2F06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127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866979"/>
            <a:ext cx="8382000" cy="535531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интерфейс преобразование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transform(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преобразовать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круг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rad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радиус круга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transform(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coef) { rad *= coef;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Площадь круга: {0: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G4}"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rad * rad);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Cube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куб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rib = 1;     </a:t>
            </a:r>
            <a:r>
              <a:rPr lang="fr-FR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ребро куба</a:t>
            </a:r>
            <a:endParaRPr lang="fr-FR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transform(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coef) { rib *= coef;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Объем куба: {0: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G4}"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rib * rib * rib);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3DC15B-BE90-49EA-8AEB-49EE910F6CD5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82600" y="25400"/>
            <a:ext cx="82296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600" y="838200"/>
            <a:ext cx="8572500" cy="48768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g) {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"Данные объекта класса {0}:"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g.GetType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(g);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report(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Cube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cub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Cube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report(cub);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report(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ru-RU" sz="3200" b="1" dirty="0"/>
              <a:t>Задание к задаче 1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DC6-F0B4-4DE9-B83E-7232428C9018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228600" y="1062789"/>
            <a:ext cx="869981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Дополните проект классом «Правильная </a:t>
            </a:r>
            <a:r>
              <a:rPr lang="ru-RU" sz="2000" dirty="0" smtClean="0"/>
              <a:t>четырехгранная </a:t>
            </a:r>
            <a:r>
              <a:rPr lang="ru-RU" sz="2000" dirty="0"/>
              <a:t>пирамида». </a:t>
            </a:r>
          </a:p>
          <a:p>
            <a:r>
              <a:rPr lang="ru-RU" sz="2000" dirty="0" err="1"/>
              <a:t>Автореализуемые</a:t>
            </a:r>
            <a:r>
              <a:rPr lang="ru-RU" sz="2000" dirty="0"/>
              <a:t> свойства: </a:t>
            </a:r>
          </a:p>
          <a:p>
            <a:r>
              <a:rPr lang="en-US" sz="2000" dirty="0"/>
              <a:t>B – </a:t>
            </a:r>
            <a:r>
              <a:rPr lang="ru-RU" sz="2000" dirty="0"/>
              <a:t>длина стороны основания</a:t>
            </a:r>
            <a:r>
              <a:rPr lang="en-US" sz="2000" dirty="0"/>
              <a:t>; H – </a:t>
            </a:r>
            <a:r>
              <a:rPr lang="ru-RU" sz="2000" dirty="0"/>
              <a:t>высота пирамиды;</a:t>
            </a:r>
          </a:p>
          <a:p>
            <a:r>
              <a:rPr lang="ru-RU" sz="2000" dirty="0"/>
              <a:t>Метод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увеличивает в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раз значения </a:t>
            </a:r>
            <a:r>
              <a:rPr lang="en-US" sz="2000" dirty="0"/>
              <a:t>B </a:t>
            </a:r>
            <a:r>
              <a:rPr lang="ru-RU" sz="2000" dirty="0"/>
              <a:t>и</a:t>
            </a:r>
            <a:r>
              <a:rPr lang="en-US" sz="2000" dirty="0"/>
              <a:t> H</a:t>
            </a:r>
            <a:r>
              <a:rPr lang="ru-RU" sz="2000" dirty="0"/>
              <a:t>. </a:t>
            </a:r>
          </a:p>
          <a:p>
            <a:r>
              <a:rPr lang="ru-RU" sz="2000" dirty="0"/>
              <a:t>Метод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выводит объем пирамиды и площадь боковой </a:t>
            </a:r>
          </a:p>
          <a:p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поверхности.  </a:t>
            </a:r>
          </a:p>
          <a:p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 основной программе создать объект класса Пирамида, </a:t>
            </a:r>
          </a:p>
          <a:p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вывести сведения о пирамиде, затем применить к объекту </a:t>
            </a:r>
          </a:p>
          <a:p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метод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и вывести сведения об измененном объекте.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2853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3184E1-A4FD-40F4-81B7-5B4EE386D270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03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8196" name="Прямоугольник 3"/>
          <p:cNvSpPr>
            <a:spLocks noChangeArrowheads="1"/>
          </p:cNvSpPr>
          <p:nvPr/>
        </p:nvSpPr>
        <p:spPr bwMode="auto">
          <a:xfrm>
            <a:off x="71438" y="468313"/>
            <a:ext cx="9001125" cy="58420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/>
              <a:t>Иллюстрация применения массива ссылок с типом интерфейса и методов с параметрами, имеющими тип</a:t>
            </a:r>
            <a:r>
              <a:rPr lang="en-US" altLang="ru-RU" sz="1600" dirty="0"/>
              <a:t>  </a:t>
            </a:r>
            <a:r>
              <a:rPr lang="ru-RU" altLang="ru-RU" sz="1600" dirty="0"/>
              <a:t>интерфейса.</a:t>
            </a:r>
          </a:p>
        </p:txBody>
      </p:sp>
      <p:pic>
        <p:nvPicPr>
          <p:cNvPr id="8197" name="Рисунок 10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4302125"/>
            <a:ext cx="367982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6259" y="1126113"/>
            <a:ext cx="8996362" cy="55092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g) {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"Данные объекта класса {0}:"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g.GetType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(g);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mapping(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g.transform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iarray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iarray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ira.transform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iarray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mapping(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Cube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2);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iarray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iarray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iarray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report(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задачам 1 и 2</a:t>
            </a:r>
          </a:p>
        </p:txBody>
      </p:sp>
      <p:sp>
        <p:nvSpPr>
          <p:cNvPr id="921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2153FF-5218-48AE-800B-50E8E526EDFD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400"/>
          </a:p>
        </p:txBody>
      </p:sp>
      <p:sp>
        <p:nvSpPr>
          <p:cNvPr id="9220" name="Прямоугольник 3"/>
          <p:cNvSpPr>
            <a:spLocks noChangeArrowheads="1"/>
          </p:cNvSpPr>
          <p:nvPr/>
        </p:nvSpPr>
        <p:spPr bwMode="auto">
          <a:xfrm>
            <a:off x="304800" y="720725"/>
            <a:ext cx="8610600" cy="5355312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/>
              <a:t>1) Определить класс: «цилиндр», реализующий интерфейс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</a:t>
            </a:r>
            <a:r>
              <a:rPr lang="ru-RU" altLang="ru-RU" sz="1800" b="1" dirty="0"/>
              <a:t>. 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ru-RU" altLang="ru-RU" sz="1800" b="1" dirty="0"/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/>
              <a:t>В основной программе декларировать массив ссылок типа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</a:t>
            </a:r>
            <a:r>
              <a:rPr lang="en-US" altLang="ru-RU" sz="1800" b="1" dirty="0"/>
              <a:t>. </a:t>
            </a:r>
            <a:r>
              <a:rPr lang="ru-RU" altLang="ru-RU" sz="1800" b="1" dirty="0"/>
              <a:t>Поместить в него три объекта: «круг», «куб» и «цилиндр»</a:t>
            </a:r>
            <a:r>
              <a:rPr lang="en-US" altLang="ru-RU" sz="1800" b="1" dirty="0"/>
              <a:t>. </a:t>
            </a:r>
            <a:r>
              <a:rPr lang="ru-RU" altLang="ru-RU" sz="1800" b="1" dirty="0"/>
              <a:t>Масштабировать объекты, используя обращения к методу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</a:t>
            </a:r>
            <a:r>
              <a:rPr lang="ru-RU" altLang="ru-RU" sz="1800" b="1" dirty="0"/>
              <a:t> с аргументом </a:t>
            </a:r>
            <a:r>
              <a:rPr lang="en-US" altLang="ru-RU" sz="1800" b="1" dirty="0">
                <a:solidFill>
                  <a:srgbClr val="0000FF"/>
                </a:solidFill>
              </a:rPr>
              <a:t>K</a:t>
            </a:r>
            <a:r>
              <a:rPr lang="ru-RU" altLang="ru-RU" sz="1800" b="1" dirty="0"/>
              <a:t> (</a:t>
            </a:r>
            <a:r>
              <a:rPr lang="en-US" altLang="ru-RU" sz="1800" b="1" dirty="0">
                <a:solidFill>
                  <a:srgbClr val="0000FF"/>
                </a:solidFill>
              </a:rPr>
              <a:t>K </a:t>
            </a:r>
            <a:r>
              <a:rPr lang="ru-RU" altLang="ru-RU" sz="1800" b="1" dirty="0"/>
              <a:t>вводится с клавиатуры пользователем). Вывести информацию об объектах до изменения и после изменения.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ru-RU" altLang="ru-RU" sz="1800" b="1" dirty="0"/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/>
              <a:t>2) Определить класс: </a:t>
            </a:r>
            <a:r>
              <a:rPr lang="en-US" altLang="ru-RU" sz="1800" b="1" dirty="0">
                <a:solidFill>
                  <a:srgbClr val="0000FF"/>
                </a:solidFill>
              </a:rPr>
              <a:t>Function</a:t>
            </a:r>
            <a:r>
              <a:rPr lang="en-US" altLang="ru-RU" sz="1800" b="1" dirty="0"/>
              <a:t> – </a:t>
            </a:r>
            <a:r>
              <a:rPr lang="ru-RU" altLang="ru-RU" sz="1800" b="1" dirty="0"/>
              <a:t>линейная функция, заданная коэффициентами.  </a:t>
            </a:r>
            <a:r>
              <a:rPr lang="en-US" altLang="ru-RU" sz="1800" b="1" dirty="0">
                <a:solidFill>
                  <a:srgbClr val="0000FF"/>
                </a:solidFill>
              </a:rPr>
              <a:t>Function</a:t>
            </a:r>
            <a:r>
              <a:rPr lang="en-US" altLang="ru-RU" sz="1800" b="1" dirty="0"/>
              <a:t> </a:t>
            </a:r>
            <a:r>
              <a:rPr lang="ru-RU" altLang="ru-RU" sz="1800" b="1" dirty="0"/>
              <a:t>реализует интерфейс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</a:t>
            </a:r>
            <a:r>
              <a:rPr lang="ru-RU" altLang="ru-RU" sz="1800" b="1" dirty="0"/>
              <a:t>,</a:t>
            </a:r>
            <a:r>
              <a:rPr lang="en-US" altLang="ru-RU" sz="1800" b="1" dirty="0"/>
              <a:t> </a:t>
            </a:r>
            <a:r>
              <a:rPr lang="ru-RU" altLang="ru-RU" sz="1800" b="1" dirty="0"/>
              <a:t>трансформация подразумевает смещение функции вдоль оси абсцисс на значение, переданное в качестве параметра.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ru-RU" altLang="ru-RU" sz="1800" b="1" dirty="0"/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/>
              <a:t>В основной программе к массиву ссылок типа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</a:t>
            </a:r>
            <a:r>
              <a:rPr lang="ru-RU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>
                <a:highlight>
                  <a:srgbClr val="FFFFFF"/>
                </a:highlight>
              </a:rPr>
              <a:t>добавить ещё одну и связать её с объектом типа </a:t>
            </a:r>
            <a:r>
              <a:rPr lang="en-US" sz="1800" b="1" dirty="0">
                <a:solidFill>
                  <a:srgbClr val="0000FF"/>
                </a:solidFill>
              </a:rPr>
              <a:t>Function</a:t>
            </a:r>
            <a:r>
              <a:rPr lang="ru-RU" sz="1800" b="1" dirty="0">
                <a:highlight>
                  <a:srgbClr val="FFFFFF"/>
                </a:highlight>
              </a:rPr>
              <a:t>. </a:t>
            </a:r>
            <a:r>
              <a:rPr lang="ru-RU" altLang="ru-RU" sz="1800" b="1" dirty="0"/>
              <a:t>Масштабировать объекты, используя обращения к методу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</a:t>
            </a:r>
            <a:r>
              <a:rPr lang="ru-RU" altLang="ru-RU" sz="1800" b="1" dirty="0"/>
              <a:t> с аргументом </a:t>
            </a:r>
            <a:r>
              <a:rPr lang="en-US" altLang="ru-RU" sz="1800" b="1" dirty="0">
                <a:solidFill>
                  <a:srgbClr val="0000FF"/>
                </a:solidFill>
              </a:rPr>
              <a:t>K</a:t>
            </a:r>
            <a:r>
              <a:rPr lang="ru-RU" altLang="ru-RU" sz="1800" b="1" dirty="0"/>
              <a:t> (</a:t>
            </a:r>
            <a:r>
              <a:rPr lang="en-US" altLang="ru-RU" sz="1800" b="1" dirty="0">
                <a:solidFill>
                  <a:srgbClr val="0000FF"/>
                </a:solidFill>
              </a:rPr>
              <a:t>K </a:t>
            </a:r>
            <a:r>
              <a:rPr lang="ru-RU" altLang="ru-RU" sz="1800" b="1" dirty="0"/>
              <a:t>вводится с клавиатуры пользователем). Вывести информацию об объектах до изменения и после изменения.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ru-RU" altLang="ru-RU" sz="1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EC4826-F4FF-478D-9D80-6E8FBAD54B6C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4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304800" y="914400"/>
            <a:ext cx="8615363" cy="120015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Определить интерфейс числовых рядов с целочисленными членами. Реализуя интерфейс, определить класс для представления числового ряда Пелла: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	</a:t>
            </a:r>
            <a:r>
              <a:rPr lang="en-US" altLang="ru-RU" sz="1800" b="1" i="1"/>
              <a:t>a</a:t>
            </a:r>
            <a:r>
              <a:rPr lang="en-US" altLang="ru-RU" sz="1800" b="1" i="1" baseline="-25000"/>
              <a:t>i</a:t>
            </a:r>
            <a:r>
              <a:rPr lang="en-US" altLang="ru-RU" sz="1800" b="1"/>
              <a:t> = </a:t>
            </a:r>
            <a:r>
              <a:rPr lang="en-US" altLang="ru-RU" sz="1800" b="1" i="1"/>
              <a:t>a</a:t>
            </a:r>
            <a:r>
              <a:rPr lang="en-US" altLang="ru-RU" sz="1800" b="1" i="1" baseline="-25000"/>
              <a:t>i</a:t>
            </a:r>
            <a:r>
              <a:rPr lang="en-US" altLang="ru-RU" sz="1800" b="1" baseline="-25000"/>
              <a:t>-2</a:t>
            </a:r>
            <a:r>
              <a:rPr lang="en-US" altLang="ru-RU" sz="1800" b="1"/>
              <a:t> + 2*</a:t>
            </a:r>
            <a:r>
              <a:rPr lang="en-US" altLang="ru-RU" sz="1800" b="1" i="1"/>
              <a:t>a</a:t>
            </a:r>
            <a:r>
              <a:rPr lang="en-US" altLang="ru-RU" sz="1800" b="1" i="1" baseline="-25000"/>
              <a:t>i</a:t>
            </a:r>
            <a:r>
              <a:rPr lang="en-US" altLang="ru-RU" sz="1800" b="1" baseline="-25000"/>
              <a:t>-1</a:t>
            </a:r>
            <a:r>
              <a:rPr lang="en-US" altLang="ru-RU" sz="1800" b="1"/>
              <a:t>; </a:t>
            </a:r>
            <a:r>
              <a:rPr lang="en-US" altLang="ru-RU" sz="1800" b="1" i="1"/>
              <a:t>i </a:t>
            </a:r>
            <a:r>
              <a:rPr lang="en-US" altLang="ru-RU" sz="1800" b="1"/>
              <a:t>&gt; 2; a</a:t>
            </a:r>
            <a:r>
              <a:rPr lang="en-US" altLang="ru-RU" sz="1800" b="1" baseline="-25000"/>
              <a:t>1</a:t>
            </a:r>
            <a:r>
              <a:rPr lang="en-US" altLang="ru-RU" sz="1800" b="1"/>
              <a:t> = 1,a</a:t>
            </a:r>
            <a:r>
              <a:rPr lang="en-US" altLang="ru-RU" sz="1800" b="1" baseline="-25000"/>
              <a:t>2</a:t>
            </a:r>
            <a:r>
              <a:rPr lang="en-US" altLang="ru-RU" sz="1800" b="1"/>
              <a:t> = 2.</a:t>
            </a:r>
            <a:endParaRPr lang="ru-RU" altLang="ru-RU" sz="1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1126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E8F0A5-13F8-4496-872F-42F1D67A1418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40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219200"/>
            <a:ext cx="8229600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ISeries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интерфейс числовых рядов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setBegin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задать начальное состояние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вернуть очередной член ряда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k] {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вернуть к-й член ряда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0070C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>
          <a:defRPr b="1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6690</TotalTime>
  <Words>2406</Words>
  <Application>Microsoft Office PowerPoint</Application>
  <PresentationFormat>Экран (4:3)</PresentationFormat>
  <Paragraphs>392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Модуль 3, практическое занятие 6</vt:lpstr>
      <vt:lpstr>Задача 1</vt:lpstr>
      <vt:lpstr>Презентация PowerPoint</vt:lpstr>
      <vt:lpstr>Презентация PowerPoint</vt:lpstr>
      <vt:lpstr>Задание к задаче 1</vt:lpstr>
      <vt:lpstr>Задача 2</vt:lpstr>
      <vt:lpstr>Задание к задачам 1 и 2</vt:lpstr>
      <vt:lpstr>Задача 3</vt:lpstr>
      <vt:lpstr>Задача 3</vt:lpstr>
      <vt:lpstr>Задача 3</vt:lpstr>
      <vt:lpstr>Презентация PowerPoint</vt:lpstr>
      <vt:lpstr>Задание к задаче 3</vt:lpstr>
      <vt:lpstr>Задача 4</vt:lpstr>
      <vt:lpstr>Презентация PowerPoint</vt:lpstr>
      <vt:lpstr>Презентация PowerPoint</vt:lpstr>
      <vt:lpstr>Задача 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6</vt:lpstr>
      <vt:lpstr>Задача 6</vt:lpstr>
      <vt:lpstr>Задача 6</vt:lpstr>
      <vt:lpstr>Задача 6</vt:lpstr>
      <vt:lpstr>Задача 6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Maksimenkova</dc:creator>
  <cp:lastModifiedBy>1</cp:lastModifiedBy>
  <cp:revision>280</cp:revision>
  <cp:lastPrinted>1601-01-01T00:00:00Z</cp:lastPrinted>
  <dcterms:created xsi:type="dcterms:W3CDTF">1601-01-01T00:00:00Z</dcterms:created>
  <dcterms:modified xsi:type="dcterms:W3CDTF">2018-02-08T10:17:19Z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