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23" r:id="rId2"/>
    <p:sldId id="342" r:id="rId3"/>
    <p:sldId id="343" r:id="rId4"/>
    <p:sldId id="347" r:id="rId5"/>
    <p:sldId id="345" r:id="rId6"/>
    <p:sldId id="346" r:id="rId7"/>
    <p:sldId id="344" r:id="rId8"/>
    <p:sldId id="348" r:id="rId9"/>
    <p:sldId id="350" r:id="rId10"/>
    <p:sldId id="351" r:id="rId11"/>
    <p:sldId id="352" r:id="rId12"/>
    <p:sldId id="353" r:id="rId13"/>
    <p:sldId id="354" r:id="rId14"/>
    <p:sldId id="349" r:id="rId15"/>
    <p:sldId id="332" r:id="rId16"/>
    <p:sldId id="355" r:id="rId17"/>
    <p:sldId id="356" r:id="rId18"/>
    <p:sldId id="357" r:id="rId19"/>
    <p:sldId id="358" r:id="rId20"/>
    <p:sldId id="359" r:id="rId21"/>
    <p:sldId id="360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291" r:id="rId32"/>
    <p:sldId id="294" r:id="rId33"/>
    <p:sldId id="324" r:id="rId34"/>
    <p:sldId id="309" r:id="rId35"/>
    <p:sldId id="310" r:id="rId36"/>
    <p:sldId id="314" r:id="rId37"/>
    <p:sldId id="315" r:id="rId38"/>
    <p:sldId id="316" r:id="rId39"/>
    <p:sldId id="326" r:id="rId40"/>
    <p:sldId id="327" r:id="rId41"/>
    <p:sldId id="328" r:id="rId42"/>
    <p:sldId id="329" r:id="rId43"/>
    <p:sldId id="330" r:id="rId44"/>
    <p:sldId id="331" r:id="rId45"/>
    <p:sldId id="325" r:id="rId46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8" autoAdjust="0"/>
    <p:restoredTop sz="81900" autoAdjust="0"/>
  </p:normalViewPr>
  <p:slideViewPr>
    <p:cSldViewPr>
      <p:cViewPr>
        <p:scale>
          <a:sx n="78" d="100"/>
          <a:sy n="78" d="100"/>
        </p:scale>
        <p:origin x="18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53" Type="http://schemas.microsoft.com/office/2016/11/relationships/changesInfo" Target="changesInfos/changesInfo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646F51E9-DA56-408B-AB5A-64B78412486F}"/>
    <pc:docChg chg="undo custSel addSld modSld">
      <pc:chgData name="Olga Maksimenkova" userId="f2714537069f5c5f" providerId="LiveId" clId="{646F51E9-DA56-408B-AB5A-64B78412486F}" dt="2018-02-10T20:12:49.453" v="2067" actId="20577"/>
      <pc:docMkLst>
        <pc:docMk/>
      </pc:docMkLst>
      <pc:sldChg chg="modSp">
        <pc:chgData name="Olga Maksimenkova" userId="f2714537069f5c5f" providerId="LiveId" clId="{646F51E9-DA56-408B-AB5A-64B78412486F}" dt="2018-02-10T19:45:53.228" v="1015" actId="20577"/>
        <pc:sldMkLst>
          <pc:docMk/>
          <pc:sldMk cId="0" sldId="291"/>
        </pc:sldMkLst>
        <pc:spChg chg="mod">
          <ac:chgData name="Olga Maksimenkova" userId="f2714537069f5c5f" providerId="LiveId" clId="{646F51E9-DA56-408B-AB5A-64B78412486F}" dt="2018-02-10T19:45:53.228" v="1015" actId="20577"/>
          <ac:spMkLst>
            <pc:docMk/>
            <pc:sldMk cId="0" sldId="291"/>
            <ac:spMk id="2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5:58.197" v="1017" actId="20577"/>
        <pc:sldMkLst>
          <pc:docMk/>
          <pc:sldMk cId="0" sldId="294"/>
        </pc:sldMkLst>
        <pc:spChg chg="mod">
          <ac:chgData name="Olga Maksimenkova" userId="f2714537069f5c5f" providerId="LiveId" clId="{646F51E9-DA56-408B-AB5A-64B78412486F}" dt="2018-02-10T19:45:58.197" v="1017" actId="20577"/>
          <ac:spMkLst>
            <pc:docMk/>
            <pc:sldMk cId="0" sldId="294"/>
            <ac:spMk id="8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15.949" v="1021" actId="20577"/>
        <pc:sldMkLst>
          <pc:docMk/>
          <pc:sldMk cId="0" sldId="309"/>
        </pc:sldMkLst>
        <pc:spChg chg="mod">
          <ac:chgData name="Olga Maksimenkova" userId="f2714537069f5c5f" providerId="LiveId" clId="{646F51E9-DA56-408B-AB5A-64B78412486F}" dt="2018-02-10T19:46:15.949" v="1021" actId="20577"/>
          <ac:spMkLst>
            <pc:docMk/>
            <pc:sldMk cId="0" sldId="309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25.513" v="1024" actId="20577"/>
        <pc:sldMkLst>
          <pc:docMk/>
          <pc:sldMk cId="0" sldId="310"/>
        </pc:sldMkLst>
        <pc:spChg chg="mod">
          <ac:chgData name="Olga Maksimenkova" userId="f2714537069f5c5f" providerId="LiveId" clId="{646F51E9-DA56-408B-AB5A-64B78412486F}" dt="2018-02-10T19:46:25.513" v="1024" actId="20577"/>
          <ac:spMkLst>
            <pc:docMk/>
            <pc:sldMk cId="0" sldId="310"/>
            <ac:spMk id="4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33.092" v="1026" actId="20577"/>
        <pc:sldMkLst>
          <pc:docMk/>
          <pc:sldMk cId="0" sldId="314"/>
        </pc:sldMkLst>
        <pc:spChg chg="mod">
          <ac:chgData name="Olga Maksimenkova" userId="f2714537069f5c5f" providerId="LiveId" clId="{646F51E9-DA56-408B-AB5A-64B78412486F}" dt="2018-02-10T19:46:33.092" v="1026" actId="20577"/>
          <ac:spMkLst>
            <pc:docMk/>
            <pc:sldMk cId="0" sldId="314"/>
            <ac:spMk id="4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46.593" v="1029" actId="6549"/>
        <pc:sldMkLst>
          <pc:docMk/>
          <pc:sldMk cId="0" sldId="315"/>
        </pc:sldMkLst>
        <pc:spChg chg="mod">
          <ac:chgData name="Olga Maksimenkova" userId="f2714537069f5c5f" providerId="LiveId" clId="{646F51E9-DA56-408B-AB5A-64B78412486F}" dt="2018-02-10T19:46:46.593" v="1029" actId="6549"/>
          <ac:spMkLst>
            <pc:docMk/>
            <pc:sldMk cId="0" sldId="315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58.938" v="1031" actId="20577"/>
        <pc:sldMkLst>
          <pc:docMk/>
          <pc:sldMk cId="0" sldId="316"/>
        </pc:sldMkLst>
        <pc:spChg chg="mod">
          <ac:chgData name="Olga Maksimenkova" userId="f2714537069f5c5f" providerId="LiveId" clId="{646F51E9-DA56-408B-AB5A-64B78412486F}" dt="2018-02-10T19:46:58.938" v="1031" actId="20577"/>
          <ac:spMkLst>
            <pc:docMk/>
            <pc:sldMk cId="0" sldId="316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6:09.589" v="1019" actId="20577"/>
        <pc:sldMkLst>
          <pc:docMk/>
          <pc:sldMk cId="0" sldId="324"/>
        </pc:sldMkLst>
        <pc:spChg chg="mod">
          <ac:chgData name="Olga Maksimenkova" userId="f2714537069f5c5f" providerId="LiveId" clId="{646F51E9-DA56-408B-AB5A-64B78412486F}" dt="2018-02-10T19:46:09.589" v="1019" actId="20577"/>
          <ac:spMkLst>
            <pc:docMk/>
            <pc:sldMk cId="0" sldId="324"/>
            <ac:spMk id="2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20:12:49.453" v="2067" actId="20577"/>
        <pc:sldMkLst>
          <pc:docMk/>
          <pc:sldMk cId="0" sldId="325"/>
        </pc:sldMkLst>
        <pc:spChg chg="mod">
          <ac:chgData name="Olga Maksimenkova" userId="f2714537069f5c5f" providerId="LiveId" clId="{646F51E9-DA56-408B-AB5A-64B78412486F}" dt="2018-02-10T20:12:49.453" v="2067" actId="20577"/>
          <ac:spMkLst>
            <pc:docMk/>
            <pc:sldMk cId="0" sldId="325"/>
            <ac:spMk id="26628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06.252" v="1033" actId="20577"/>
        <pc:sldMkLst>
          <pc:docMk/>
          <pc:sldMk cId="1885987058" sldId="326"/>
        </pc:sldMkLst>
        <pc:spChg chg="mod">
          <ac:chgData name="Olga Maksimenkova" userId="f2714537069f5c5f" providerId="LiveId" clId="{646F51E9-DA56-408B-AB5A-64B78412486F}" dt="2018-02-10T19:47:06.252" v="1033" actId="20577"/>
          <ac:spMkLst>
            <pc:docMk/>
            <pc:sldMk cId="1885987058" sldId="326"/>
            <ac:spMk id="4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11.549" v="1035" actId="20577"/>
        <pc:sldMkLst>
          <pc:docMk/>
          <pc:sldMk cId="1033849908" sldId="327"/>
        </pc:sldMkLst>
        <pc:spChg chg="mod">
          <ac:chgData name="Olga Maksimenkova" userId="f2714537069f5c5f" providerId="LiveId" clId="{646F51E9-DA56-408B-AB5A-64B78412486F}" dt="2018-02-10T19:47:11.549" v="1035" actId="20577"/>
          <ac:spMkLst>
            <pc:docMk/>
            <pc:sldMk cId="1033849908" sldId="327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26.363" v="1037" actId="20577"/>
        <pc:sldMkLst>
          <pc:docMk/>
          <pc:sldMk cId="4293883378" sldId="328"/>
        </pc:sldMkLst>
        <pc:spChg chg="mod">
          <ac:chgData name="Olga Maksimenkova" userId="f2714537069f5c5f" providerId="LiveId" clId="{646F51E9-DA56-408B-AB5A-64B78412486F}" dt="2018-02-10T19:47:26.363" v="1037" actId="20577"/>
          <ac:spMkLst>
            <pc:docMk/>
            <pc:sldMk cId="4293883378" sldId="328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31.176" v="1039" actId="20577"/>
        <pc:sldMkLst>
          <pc:docMk/>
          <pc:sldMk cId="1837317899" sldId="329"/>
        </pc:sldMkLst>
        <pc:spChg chg="mod">
          <ac:chgData name="Olga Maksimenkova" userId="f2714537069f5c5f" providerId="LiveId" clId="{646F51E9-DA56-408B-AB5A-64B78412486F}" dt="2018-02-10T19:47:31.176" v="1039" actId="20577"/>
          <ac:spMkLst>
            <pc:docMk/>
            <pc:sldMk cId="1837317899" sldId="329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42.006" v="1041" actId="20577"/>
        <pc:sldMkLst>
          <pc:docMk/>
          <pc:sldMk cId="3614863191" sldId="330"/>
        </pc:sldMkLst>
        <pc:spChg chg="mod">
          <ac:chgData name="Olga Maksimenkova" userId="f2714537069f5c5f" providerId="LiveId" clId="{646F51E9-DA56-408B-AB5A-64B78412486F}" dt="2018-02-10T19:47:42.006" v="1041" actId="20577"/>
          <ac:spMkLst>
            <pc:docMk/>
            <pc:sldMk cId="3614863191" sldId="330"/>
            <ac:spMk id="5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47:46.834" v="1043" actId="20577"/>
        <pc:sldMkLst>
          <pc:docMk/>
          <pc:sldMk cId="1877075296" sldId="331"/>
        </pc:sldMkLst>
        <pc:spChg chg="mod">
          <ac:chgData name="Olga Maksimenkova" userId="f2714537069f5c5f" providerId="LiveId" clId="{646F51E9-DA56-408B-AB5A-64B78412486F}" dt="2018-02-10T19:47:46.834" v="1043" actId="20577"/>
          <ac:spMkLst>
            <pc:docMk/>
            <pc:sldMk cId="1877075296" sldId="331"/>
            <ac:spMk id="2" creationId="{00000000-0000-0000-0000-000000000000}"/>
          </ac:spMkLst>
        </pc:spChg>
      </pc:sldChg>
      <pc:sldChg chg="modSp">
        <pc:chgData name="Olga Maksimenkova" userId="f2714537069f5c5f" providerId="LiveId" clId="{646F51E9-DA56-408B-AB5A-64B78412486F}" dt="2018-02-10T19:21:49.205" v="111" actId="114"/>
        <pc:sldMkLst>
          <pc:docMk/>
          <pc:sldMk cId="1871837389" sldId="336"/>
        </pc:sldMkLst>
        <pc:spChg chg="mod">
          <ac:chgData name="Olga Maksimenkova" userId="f2714537069f5c5f" providerId="LiveId" clId="{646F51E9-DA56-408B-AB5A-64B78412486F}" dt="2018-02-10T19:21:49.205" v="111" actId="114"/>
          <ac:spMkLst>
            <pc:docMk/>
            <pc:sldMk cId="1871837389" sldId="336"/>
            <ac:spMk id="3" creationId="{FE0A3BCF-16A8-4689-8CDE-C5EF4BD16889}"/>
          </ac:spMkLst>
        </pc:spChg>
      </pc:sldChg>
      <pc:sldChg chg="modSp add">
        <pc:chgData name="Olga Maksimenkova" userId="f2714537069f5c5f" providerId="LiveId" clId="{646F51E9-DA56-408B-AB5A-64B78412486F}" dt="2018-02-10T19:59:15.691" v="1308" actId="20577"/>
        <pc:sldMkLst>
          <pc:docMk/>
          <pc:sldMk cId="3703789347" sldId="337"/>
        </pc:sldMkLst>
        <pc:spChg chg="mod">
          <ac:chgData name="Olga Maksimenkova" userId="f2714537069f5c5f" providerId="LiveId" clId="{646F51E9-DA56-408B-AB5A-64B78412486F}" dt="2018-02-10T19:33:50.849" v="610" actId="108"/>
          <ac:spMkLst>
            <pc:docMk/>
            <pc:sldMk cId="3703789347" sldId="337"/>
            <ac:spMk id="2" creationId="{FCDF7127-C008-41CF-81F8-1EFFD7F8C879}"/>
          </ac:spMkLst>
        </pc:spChg>
        <pc:spChg chg="mod">
          <ac:chgData name="Olga Maksimenkova" userId="f2714537069f5c5f" providerId="LiveId" clId="{646F51E9-DA56-408B-AB5A-64B78412486F}" dt="2018-02-10T19:59:15.691" v="1308" actId="20577"/>
          <ac:spMkLst>
            <pc:docMk/>
            <pc:sldMk cId="3703789347" sldId="337"/>
            <ac:spMk id="3" creationId="{87BE36E5-4893-466F-B10F-7AA673CCAF37}"/>
          </ac:spMkLst>
        </pc:spChg>
      </pc:sldChg>
      <pc:sldChg chg="modSp add">
        <pc:chgData name="Olga Maksimenkova" userId="f2714537069f5c5f" providerId="LiveId" clId="{646F51E9-DA56-408B-AB5A-64B78412486F}" dt="2018-02-10T19:44:51.315" v="1009" actId="108"/>
        <pc:sldMkLst>
          <pc:docMk/>
          <pc:sldMk cId="3873394680" sldId="338"/>
        </pc:sldMkLst>
        <pc:spChg chg="mod">
          <ac:chgData name="Olga Maksimenkova" userId="f2714537069f5c5f" providerId="LiveId" clId="{646F51E9-DA56-408B-AB5A-64B78412486F}" dt="2018-02-10T19:44:51.315" v="1009" actId="108"/>
          <ac:spMkLst>
            <pc:docMk/>
            <pc:sldMk cId="3873394680" sldId="338"/>
            <ac:spMk id="2" creationId="{FA6B776B-99BF-4392-B8CF-3A3B1B966EF7}"/>
          </ac:spMkLst>
        </pc:spChg>
        <pc:spChg chg="mod">
          <ac:chgData name="Olga Maksimenkova" userId="f2714537069f5c5f" providerId="LiveId" clId="{646F51E9-DA56-408B-AB5A-64B78412486F}" dt="2018-02-10T19:43:30.385" v="984" actId="113"/>
          <ac:spMkLst>
            <pc:docMk/>
            <pc:sldMk cId="3873394680" sldId="338"/>
            <ac:spMk id="3" creationId="{25577FEC-229D-45CB-B398-4BFA65B8BAC1}"/>
          </ac:spMkLst>
        </pc:spChg>
      </pc:sldChg>
      <pc:sldChg chg="modSp add">
        <pc:chgData name="Olga Maksimenkova" userId="f2714537069f5c5f" providerId="LiveId" clId="{646F51E9-DA56-408B-AB5A-64B78412486F}" dt="2018-02-10T19:43:21.321" v="982" actId="1035"/>
        <pc:sldMkLst>
          <pc:docMk/>
          <pc:sldMk cId="3926445698" sldId="339"/>
        </pc:sldMkLst>
        <pc:spChg chg="mod">
          <ac:chgData name="Olga Maksimenkova" userId="f2714537069f5c5f" providerId="LiveId" clId="{646F51E9-DA56-408B-AB5A-64B78412486F}" dt="2018-02-10T19:43:16.430" v="978" actId="1035"/>
          <ac:spMkLst>
            <pc:docMk/>
            <pc:sldMk cId="3926445698" sldId="339"/>
            <ac:spMk id="2" creationId="{1662C4AB-9ABD-489B-8CB5-4692FDF1C940}"/>
          </ac:spMkLst>
        </pc:spChg>
        <pc:spChg chg="mod">
          <ac:chgData name="Olga Maksimenkova" userId="f2714537069f5c5f" providerId="LiveId" clId="{646F51E9-DA56-408B-AB5A-64B78412486F}" dt="2018-02-10T19:43:21.321" v="982" actId="1035"/>
          <ac:spMkLst>
            <pc:docMk/>
            <pc:sldMk cId="3926445698" sldId="339"/>
            <ac:spMk id="3" creationId="{9BD5BAEC-1880-466F-8AF3-BC2D4D0A3100}"/>
          </ac:spMkLst>
        </pc:spChg>
      </pc:sldChg>
      <pc:sldChg chg="modSp add">
        <pc:chgData name="Olga Maksimenkova" userId="f2714537069f5c5f" providerId="LiveId" clId="{646F51E9-DA56-408B-AB5A-64B78412486F}" dt="2018-02-10T19:45:16.115" v="1012" actId="208"/>
        <pc:sldMkLst>
          <pc:docMk/>
          <pc:sldMk cId="291110704" sldId="340"/>
        </pc:sldMkLst>
        <pc:spChg chg="mod">
          <ac:chgData name="Olga Maksimenkova" userId="f2714537069f5c5f" providerId="LiveId" clId="{646F51E9-DA56-408B-AB5A-64B78412486F}" dt="2018-02-10T19:45:10.942" v="1011" actId="14100"/>
          <ac:spMkLst>
            <pc:docMk/>
            <pc:sldMk cId="291110704" sldId="340"/>
            <ac:spMk id="2" creationId="{11DCE1AD-8CA1-4224-8422-EBCE52564CF0}"/>
          </ac:spMkLst>
        </pc:spChg>
        <pc:spChg chg="mod">
          <ac:chgData name="Olga Maksimenkova" userId="f2714537069f5c5f" providerId="LiveId" clId="{646F51E9-DA56-408B-AB5A-64B78412486F}" dt="2018-02-10T19:45:16.115" v="1012" actId="208"/>
          <ac:spMkLst>
            <pc:docMk/>
            <pc:sldMk cId="291110704" sldId="340"/>
            <ac:spMk id="3" creationId="{D2CD8510-1DC3-4E1D-932A-C9C0B68FB49D}"/>
          </ac:spMkLst>
        </pc:spChg>
      </pc:sldChg>
      <pc:sldChg chg="modSp add">
        <pc:chgData name="Olga Maksimenkova" userId="f2714537069f5c5f" providerId="LiveId" clId="{646F51E9-DA56-408B-AB5A-64B78412486F}" dt="2018-02-10T20:07:02.487" v="2054" actId="208"/>
        <pc:sldMkLst>
          <pc:docMk/>
          <pc:sldMk cId="145173530" sldId="341"/>
        </pc:sldMkLst>
        <pc:spChg chg="mod">
          <ac:chgData name="Olga Maksimenkova" userId="f2714537069f5c5f" providerId="LiveId" clId="{646F51E9-DA56-408B-AB5A-64B78412486F}" dt="2018-02-10T19:52:18.691" v="1068" actId="14100"/>
          <ac:spMkLst>
            <pc:docMk/>
            <pc:sldMk cId="145173530" sldId="341"/>
            <ac:spMk id="2" creationId="{46555502-BE33-4B2F-AE30-7649D878BF61}"/>
          </ac:spMkLst>
        </pc:spChg>
        <pc:spChg chg="mod">
          <ac:chgData name="Olga Maksimenkova" userId="f2714537069f5c5f" providerId="LiveId" clId="{646F51E9-DA56-408B-AB5A-64B78412486F}" dt="2018-02-10T20:07:02.487" v="2054" actId="208"/>
          <ac:spMkLst>
            <pc:docMk/>
            <pc:sldMk cId="145173530" sldId="341"/>
            <ac:spMk id="3" creationId="{A49C43F0-65DB-418A-B6AC-3D96454F847C}"/>
          </ac:spMkLst>
        </pc:spChg>
      </pc:sldChg>
    </pc:docChg>
  </pc:docChgLst>
  <pc:docChgLst>
    <pc:chgData name="Olga Maksimenkova" userId="f2714537069f5c5f" providerId="LiveId" clId="{51B2E2DB-6724-4345-890E-7159E313F059}"/>
    <pc:docChg chg="undo custSel addSld modSld">
      <pc:chgData name="Olga Maksimenkova" userId="f2714537069f5c5f" providerId="LiveId" clId="{51B2E2DB-6724-4345-890E-7159E313F059}" dt="2018-02-05T14:03:33.884" v="636" actId="1076"/>
      <pc:docMkLst>
        <pc:docMk/>
      </pc:docMkLst>
      <pc:sldChg chg="modSp">
        <pc:chgData name="Olga Maksimenkova" userId="f2714537069f5c5f" providerId="LiveId" clId="{51B2E2DB-6724-4345-890E-7159E313F059}" dt="2018-02-05T14:02:06.945" v="498" actId="20577"/>
        <pc:sldMkLst>
          <pc:docMk/>
          <pc:sldMk cId="0" sldId="291"/>
        </pc:sldMkLst>
        <pc:spChg chg="mod">
          <ac:chgData name="Olga Maksimenkova" userId="f2714537069f5c5f" providerId="LiveId" clId="{51B2E2DB-6724-4345-890E-7159E313F059}" dt="2018-02-05T14:02:06.945" v="498" actId="20577"/>
          <ac:spMkLst>
            <pc:docMk/>
            <pc:sldMk cId="0" sldId="291"/>
            <ac:spMk id="2" creationId="{00000000-0000-0000-0000-000000000000}"/>
          </ac:spMkLst>
        </pc:spChg>
      </pc:sldChg>
      <pc:sldChg chg="modSp">
        <pc:chgData name="Olga Maksimenkova" userId="f2714537069f5c5f" providerId="LiveId" clId="{51B2E2DB-6724-4345-890E-7159E313F059}" dt="2018-02-05T14:03:33.884" v="636" actId="1076"/>
        <pc:sldMkLst>
          <pc:docMk/>
          <pc:sldMk cId="0" sldId="294"/>
        </pc:sldMkLst>
        <pc:spChg chg="mod">
          <ac:chgData name="Olga Maksimenkova" userId="f2714537069f5c5f" providerId="LiveId" clId="{51B2E2DB-6724-4345-890E-7159E313F059}" dt="2018-02-05T14:03:29.426" v="635" actId="20577"/>
          <ac:spMkLst>
            <pc:docMk/>
            <pc:sldMk cId="0" sldId="294"/>
            <ac:spMk id="8" creationId="{00000000-0000-0000-0000-000000000000}"/>
          </ac:spMkLst>
        </pc:spChg>
        <pc:spChg chg="mod">
          <ac:chgData name="Olga Maksimenkova" userId="f2714537069f5c5f" providerId="LiveId" clId="{51B2E2DB-6724-4345-890E-7159E313F059}" dt="2018-02-05T14:03:33.884" v="636" actId="1076"/>
          <ac:spMkLst>
            <pc:docMk/>
            <pc:sldMk cId="0" sldId="294"/>
            <ac:spMk id="6148" creationId="{00000000-0000-0000-0000-000000000000}"/>
          </ac:spMkLst>
        </pc:spChg>
      </pc:sldChg>
      <pc:sldChg chg="modSp">
        <pc:chgData name="Olga Maksimenkova" userId="f2714537069f5c5f" providerId="LiveId" clId="{51B2E2DB-6724-4345-890E-7159E313F059}" dt="2018-02-05T13:50:32.694" v="1" actId="20577"/>
        <pc:sldMkLst>
          <pc:docMk/>
          <pc:sldMk cId="0" sldId="323"/>
        </pc:sldMkLst>
        <pc:spChg chg="mod">
          <ac:chgData name="Olga Maksimenkova" userId="f2714537069f5c5f" providerId="LiveId" clId="{51B2E2DB-6724-4345-890E-7159E313F059}" dt="2018-02-05T13:50:32.694" v="1" actId="20577"/>
          <ac:spMkLst>
            <pc:docMk/>
            <pc:sldMk cId="0" sldId="323"/>
            <ac:spMk id="2050" creationId="{00000000-0000-0000-0000-000000000000}"/>
          </ac:spMkLst>
        </pc:spChg>
      </pc:sldChg>
      <pc:sldChg chg="addSp delSp modSp add">
        <pc:chgData name="Olga Maksimenkova" userId="f2714537069f5c5f" providerId="LiveId" clId="{51B2E2DB-6724-4345-890E-7159E313F059}" dt="2018-02-05T13:55:08.562" v="167" actId="108"/>
        <pc:sldMkLst>
          <pc:docMk/>
          <pc:sldMk cId="2119636944" sldId="332"/>
        </pc:sldMkLst>
        <pc:spChg chg="mod">
          <ac:chgData name="Olga Maksimenkova" userId="f2714537069f5c5f" providerId="LiveId" clId="{51B2E2DB-6724-4345-890E-7159E313F059}" dt="2018-02-05T13:55:08.562" v="167" actId="108"/>
          <ac:spMkLst>
            <pc:docMk/>
            <pc:sldMk cId="2119636944" sldId="332"/>
            <ac:spMk id="2" creationId="{7E90687B-2AF9-4D87-91D2-0ECB7FE7139A}"/>
          </ac:spMkLst>
        </pc:spChg>
        <pc:spChg chg="mod">
          <ac:chgData name="Olga Maksimenkova" userId="f2714537069f5c5f" providerId="LiveId" clId="{51B2E2DB-6724-4345-890E-7159E313F059}" dt="2018-02-05T13:51:35.772" v="9" actId="404"/>
          <ac:spMkLst>
            <pc:docMk/>
            <pc:sldMk cId="2119636944" sldId="332"/>
            <ac:spMk id="3" creationId="{7EB34762-5389-41B0-BC62-E5C22B636AA6}"/>
          </ac:spMkLst>
        </pc:spChg>
        <pc:graphicFrameChg chg="add del modGraphic">
          <ac:chgData name="Olga Maksimenkova" userId="f2714537069f5c5f" providerId="LiveId" clId="{51B2E2DB-6724-4345-890E-7159E313F059}" dt="2018-02-05T13:51:23.226" v="5" actId="27309"/>
          <ac:graphicFrameMkLst>
            <pc:docMk/>
            <pc:sldMk cId="2119636944" sldId="332"/>
            <ac:graphicFrameMk id="6" creationId="{2CE880D6-10BE-437D-BEB9-00A3F2833A00}"/>
          </ac:graphicFrameMkLst>
        </pc:graphicFrameChg>
      </pc:sldChg>
      <pc:sldChg chg="modSp add">
        <pc:chgData name="Olga Maksimenkova" userId="f2714537069f5c5f" providerId="LiveId" clId="{51B2E2DB-6724-4345-890E-7159E313F059}" dt="2018-02-05T13:55:28.464" v="171" actId="208"/>
        <pc:sldMkLst>
          <pc:docMk/>
          <pc:sldMk cId="201079829" sldId="333"/>
        </pc:sldMkLst>
        <pc:spChg chg="mod">
          <ac:chgData name="Olga Maksimenkova" userId="f2714537069f5c5f" providerId="LiveId" clId="{51B2E2DB-6724-4345-890E-7159E313F059}" dt="2018-02-05T13:55:21.834" v="170" actId="1035"/>
          <ac:spMkLst>
            <pc:docMk/>
            <pc:sldMk cId="201079829" sldId="333"/>
            <ac:spMk id="2" creationId="{A1B57AF8-42B5-4B97-A6BC-5B959BF884C3}"/>
          </ac:spMkLst>
        </pc:spChg>
        <pc:spChg chg="mod">
          <ac:chgData name="Olga Maksimenkova" userId="f2714537069f5c5f" providerId="LiveId" clId="{51B2E2DB-6724-4345-890E-7159E313F059}" dt="2018-02-05T13:55:28.464" v="171" actId="208"/>
          <ac:spMkLst>
            <pc:docMk/>
            <pc:sldMk cId="201079829" sldId="333"/>
            <ac:spMk id="3" creationId="{469B7D6C-6257-4627-9370-3B0C8AE947BE}"/>
          </ac:spMkLst>
        </pc:spChg>
      </pc:sldChg>
      <pc:sldChg chg="modSp add">
        <pc:chgData name="Olga Maksimenkova" userId="f2714537069f5c5f" providerId="LiveId" clId="{51B2E2DB-6724-4345-890E-7159E313F059}" dt="2018-02-05T13:58:28.806" v="275" actId="113"/>
        <pc:sldMkLst>
          <pc:docMk/>
          <pc:sldMk cId="1506917517" sldId="334"/>
        </pc:sldMkLst>
        <pc:spChg chg="mod">
          <ac:chgData name="Olga Maksimenkova" userId="f2714537069f5c5f" providerId="LiveId" clId="{51B2E2DB-6724-4345-890E-7159E313F059}" dt="2018-02-05T13:56:01.908" v="182" actId="14100"/>
          <ac:spMkLst>
            <pc:docMk/>
            <pc:sldMk cId="1506917517" sldId="334"/>
            <ac:spMk id="2" creationId="{C2226FF2-3917-4F26-91A4-5F08FDD8377A}"/>
          </ac:spMkLst>
        </pc:spChg>
        <pc:spChg chg="mod">
          <ac:chgData name="Olga Maksimenkova" userId="f2714537069f5c5f" providerId="LiveId" clId="{51B2E2DB-6724-4345-890E-7159E313F059}" dt="2018-02-05T13:58:28.806" v="275" actId="113"/>
          <ac:spMkLst>
            <pc:docMk/>
            <pc:sldMk cId="1506917517" sldId="334"/>
            <ac:spMk id="3" creationId="{4AB72AA4-DE73-41C6-ABED-8478B8AB7E38}"/>
          </ac:spMkLst>
        </pc:spChg>
      </pc:sldChg>
      <pc:sldChg chg="modSp add">
        <pc:chgData name="Olga Maksimenkova" userId="f2714537069f5c5f" providerId="LiveId" clId="{51B2E2DB-6724-4345-890E-7159E313F059}" dt="2018-02-05T14:01:28.242" v="496" actId="113"/>
        <pc:sldMkLst>
          <pc:docMk/>
          <pc:sldMk cId="575252852" sldId="335"/>
        </pc:sldMkLst>
        <pc:spChg chg="mod">
          <ac:chgData name="Olga Maksimenkova" userId="f2714537069f5c5f" providerId="LiveId" clId="{51B2E2DB-6724-4345-890E-7159E313F059}" dt="2018-02-05T14:00:15.464" v="435" actId="14100"/>
          <ac:spMkLst>
            <pc:docMk/>
            <pc:sldMk cId="575252852" sldId="335"/>
            <ac:spMk id="2" creationId="{1C31BD49-A7E6-460B-8550-B49518D2F1EE}"/>
          </ac:spMkLst>
        </pc:spChg>
        <pc:spChg chg="mod">
          <ac:chgData name="Olga Maksimenkova" userId="f2714537069f5c5f" providerId="LiveId" clId="{51B2E2DB-6724-4345-890E-7159E313F059}" dt="2018-02-05T14:01:28.242" v="496" actId="113"/>
          <ac:spMkLst>
            <pc:docMk/>
            <pc:sldMk cId="575252852" sldId="335"/>
            <ac:spMk id="3" creationId="{FAFD41C3-3B59-4FF4-92E5-20ACA4745F79}"/>
          </ac:spMkLst>
        </pc:spChg>
      </pc:sldChg>
      <pc:sldChg chg="modSp add">
        <pc:chgData name="Olga Maksimenkova" userId="f2714537069f5c5f" providerId="LiveId" clId="{51B2E2DB-6724-4345-890E-7159E313F059}" dt="2018-02-05T14:03:22.570" v="633" actId="113"/>
        <pc:sldMkLst>
          <pc:docMk/>
          <pc:sldMk cId="1871837389" sldId="336"/>
        </pc:sldMkLst>
        <pc:spChg chg="mod">
          <ac:chgData name="Olga Maksimenkova" userId="f2714537069f5c5f" providerId="LiveId" clId="{51B2E2DB-6724-4345-890E-7159E313F059}" dt="2018-02-05T14:03:00.829" v="628" actId="108"/>
          <ac:spMkLst>
            <pc:docMk/>
            <pc:sldMk cId="1871837389" sldId="336"/>
            <ac:spMk id="2" creationId="{8103E9A3-B2D2-4946-ADE0-F5783662CB55}"/>
          </ac:spMkLst>
        </pc:spChg>
        <pc:spChg chg="mod">
          <ac:chgData name="Olga Maksimenkova" userId="f2714537069f5c5f" providerId="LiveId" clId="{51B2E2DB-6724-4345-890E-7159E313F059}" dt="2018-02-05T14:03:22.570" v="633" actId="113"/>
          <ac:spMkLst>
            <pc:docMk/>
            <pc:sldMk cId="1871837389" sldId="336"/>
            <ac:spMk id="3" creationId="{FE0A3BCF-16A8-4689-8CDE-C5EF4BD16889}"/>
          </ac:spMkLst>
        </pc:spChg>
      </pc:sldChg>
    </pc:docChg>
  </pc:docChgLst>
  <pc:docChgLst>
    <pc:chgData name="Olga Maksimenkova" userId="f2714537069f5c5f" providerId="LiveId" clId="{52ED0A07-577C-47FC-B9E7-4C6E6CE4C6B1}"/>
    <pc:docChg chg="modSld">
      <pc:chgData name="Olga Maksimenkova" userId="f2714537069f5c5f" providerId="LiveId" clId="{52ED0A07-577C-47FC-B9E7-4C6E6CE4C6B1}" dt="2018-02-08T10:27:45.697" v="0" actId="208"/>
      <pc:docMkLst>
        <pc:docMk/>
      </pc:docMkLst>
      <pc:sldChg chg="modSp">
        <pc:chgData name="Olga Maksimenkova" userId="f2714537069f5c5f" providerId="LiveId" clId="{52ED0A07-577C-47FC-B9E7-4C6E6CE4C6B1}" dt="2018-02-08T10:27:45.697" v="0" actId="208"/>
        <pc:sldMkLst>
          <pc:docMk/>
          <pc:sldMk cId="2119636944" sldId="332"/>
        </pc:sldMkLst>
        <pc:spChg chg="mod">
          <ac:chgData name="Olga Maksimenkova" userId="f2714537069f5c5f" providerId="LiveId" clId="{52ED0A07-577C-47FC-B9E7-4C6E6CE4C6B1}" dt="2018-02-08T10:27:45.697" v="0" actId="208"/>
          <ac:spMkLst>
            <pc:docMk/>
            <pc:sldMk cId="2119636944" sldId="332"/>
            <ac:spMk id="3" creationId="{7EB34762-5389-41B0-BC62-E5C22B636AA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629296DD-D60D-4368-B227-C267D18EF4B6}" type="datetimeFigureOut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9DBBB8C-8F57-4D87-8066-516EF7A5A3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78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00DE772D-1709-490E-854D-D1546B05EB20}" type="datetimeFigureOut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275" y="4722813"/>
            <a:ext cx="5408613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2EB7D73-F780-49AA-A1DF-B4CF7CCA7B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02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один момент в объявлении интерфейса: все его члены - методы и свойства не имеют модификаторов доступа, но фактически по умолчанию доступ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цель интерфейса - определение функционала для реализации его классом. Поэтому весь функционал должен быть открыт для реализации.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B7D73-F780-49AA-A1DF-B4CF7CCA7B15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848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Структуры используют большую часть того же синтаксиса, что и классы, однако они более ограничены по сравнению с ними.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объявлении структуры поля не могут быть инициализированы до тех пор, пока они будут объявлены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не может объявлять используемый по умолчанию конструктор (конструктор без параметров) или метод завершения.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Структуры копируются при присваивании. При присваивании структуры к новой переменной выполняется копирование всех данных, а любое изменение новой копии не влияет на данные в исходной копии. Это важно помнить при работе с коллекциями типов значений, такими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Dictionary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myStruct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Структуры являются типами значений, а классы — ссылочными типами.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отличие от классов структуры можно создавать без использования оператора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Структуры могут объявлять конструкторы, имеющие параметры.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не может наследовать от другой структуры или класса и не может быть базовой для класса. Все структуры наследуют непосредственно от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System.ValueType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наследует от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Структуры могут реализовывать интерфейсы.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может использоваться как тип, допускающий значение NULL, и ей можно назначить значение NULL.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Убедимся в том, что "Структура" действительно является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Создадим ещё одну комнату myRoom2 и скопируем ей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myRoom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этом произойдёт полное копирование полей. Изменим у второй комнаты количество окон на 1. Что при этом произойдёт с количеством окон первой комнаты? Останется также 2 окна. Это ещё раз говорит нам о том, что структура копируется по значению, а не по ссылке (в отличие от объектов):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у классов, у каждой структуры имеются свои члены: методы, поля, индексаторы, свойства, операторные методы и события. В структурах допускается также определять конструкторы, но не деструкторы. В то же время для структуры нельзя определить конструктор, используемый по умолчанию (т.е. конструктор без параметров). Дело в том, что конструктор, вызываемый по умолчанию, определяется для всех структур автоматически и не подлежит изменению. Такой конструктор инициализирует поля структуры значениями, задаваемыми по умолчанию. А поскольку структуры не поддерживают наследование, то их члены нельзя указывать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когда одна структура присваивается другой, создается копия ее объекта. В этом заключается одно из главных отличий структуры от класса. Когда ссылка на один класс присваивается ссылке на другой класс, в итоге ссылка в левой части оператора присваивания указывает на тот же самый объект, что и ссылка в правой его части. А когда переменная одной структуры присваивается переменной другой структуры, создается копия объекта структуры из правой части оператора присваивания.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Поэтому, если бы в предыдущем примере использовался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UserInfo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вместо структуры, получился бы следующий результат: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связи с изложенным выше возникает резонный вопрос: зачем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включена структура, если она обладает более скромными возможностями, чем класс? Ответ на этот вопрос заключается в повышении эффективности и производительности программ. Структуры относятся к типам значений, и поэтому ими можно оперировать непосредственно, а не по ссылке. Следовательно, для работы со структурой вообще не требуется переменная ссылочного типа, а это означает в ряде случаев существенную экономию оперативной памяти.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того, работа со структурой не приводит к ухудшению производительности, столь характерному для обращения к объекту класса. Ведь доступ к структуре осуществляется непосредственно, а к объектам — по ссылке, поскольку классы относятся к данным ссылочного типа. Косвенный характер доступа к объектам подразумевает дополнительные издержки вычислительных ресурсов на каждый такой доступ, тогда как обращение к структурам не влечет за собой подобные издержки. И вообще, если нужно просто сохранить группу связанных вместе данных, не требующих наследования и обращения по ссылке, то с точки зрения производительности для них лучше выбрать структуру.</a:t>
            </a:r>
          </a:p>
          <a:p>
            <a:pPr fontAlgn="base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Любопытно, что в С++ также имеются структуры и используется ключевое слово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эти структуры отличаются от тех, что имеются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#. Так, в С++ структура относится к типу класса, а значит, структура и класс в этом языке практически равноценны и отличаются друг от друга лишь доступом по умолчанию к их членам, которые оказываются закрытыми для класса и открытыми для структуры. А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структура относится к типу значения, тогда как класс — к ссылочному типу.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B7D73-F780-49AA-A1DF-B4CF7CCA7B15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199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Stack&lt;int&gt;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заполняет параметр типа </a:t>
            </a:r>
            <a:r>
              <a:rPr lang="ru-RU" smtClean="0"/>
              <a:t>T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аргументом типа </a:t>
            </a:r>
            <a:r>
              <a:rPr lang="ru-RU" smtClean="0"/>
              <a:t>int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автоматически создавая тип на лету (во время выполнения). Примечательно, что в последних двух строках не требуется приведение к типу производного класса (downcast). Это позволяет избежать ошибок при исполнении и уменьшить затраты ресурсов на приведение к объектному типу (boxing) и восстановление значения (unboxing). Все это делает использование обобщенного типа более удобным в использовании.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B7D73-F780-49AA-A1DF-B4CF7CCA7B15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4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B7D73-F780-49AA-A1DF-B4CF7CCA7B15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15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B71F3F-E60F-4C0A-8F36-3BE1F01D6ADE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3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Так как параметр имеет тип </a:t>
            </a:r>
            <a:r>
              <a:rPr lang="en-US" altLang="ru-RU"/>
              <a:t>object</a:t>
            </a:r>
            <a:r>
              <a:rPr lang="ru-RU" altLang="ru-RU"/>
              <a:t>, то требуется приведение типов. Так как приоритет операции «.» (точка) выше приоритета операции приведения типов, то для получения значения радиуса круга, представленного ссылкой object cs приходится использовать дополнительные скобки: ((</a:t>
            </a:r>
            <a:r>
              <a:rPr lang="en-US" altLang="ru-RU"/>
              <a:t>CircleS</a:t>
            </a:r>
            <a:r>
              <a:rPr lang="ru-RU" altLang="ru-RU"/>
              <a:t>)</a:t>
            </a:r>
            <a:r>
              <a:rPr lang="en-US" altLang="ru-RU"/>
              <a:t>cs</a:t>
            </a:r>
            <a:r>
              <a:rPr lang="ru-RU" altLang="ru-RU"/>
              <a:t>).</a:t>
            </a:r>
            <a:r>
              <a:rPr lang="en-US" altLang="ru-RU"/>
              <a:t>Rad</a:t>
            </a:r>
            <a:r>
              <a:rPr lang="ru-RU" altLang="ru-RU"/>
              <a:t>. </a:t>
            </a:r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2EE3C5-2C36-48DE-AA53-852AE17D06D7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8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Для того, чтобы экземпляры структуры </a:t>
            </a:r>
            <a:r>
              <a:rPr lang="en-US" altLang="ru-RU" b="1"/>
              <a:t>PointS</a:t>
            </a:r>
            <a:r>
              <a:rPr lang="ru-RU" altLang="ru-RU"/>
              <a:t> могли использоваться в качестве элементов массива ключей, в структуре должен быть реализован метод </a:t>
            </a:r>
            <a:r>
              <a:rPr lang="en-US" altLang="ru-RU"/>
              <a:t>CompareTo</a:t>
            </a:r>
            <a:r>
              <a:rPr lang="ru-RU" altLang="ru-RU"/>
              <a:t>() интерфейса </a:t>
            </a:r>
            <a:r>
              <a:rPr lang="en-US" altLang="ru-RU"/>
              <a:t>IComparable</a:t>
            </a:r>
            <a:r>
              <a:rPr lang="ru-RU" altLang="ru-RU"/>
              <a:t>. Придется изменять код структуры </a:t>
            </a:r>
            <a:r>
              <a:rPr lang="en-US" altLang="ru-RU" b="1"/>
              <a:t>PointS</a:t>
            </a:r>
            <a:r>
              <a:rPr lang="ru-RU" altLang="ru-RU"/>
              <a:t> (объявление структуры </a:t>
            </a:r>
            <a:r>
              <a:rPr lang="en-US" altLang="ru-RU" b="1"/>
              <a:t>CircleS</a:t>
            </a:r>
            <a:r>
              <a:rPr lang="ru-RU" altLang="ru-RU"/>
              <a:t> при этом не изменится).</a:t>
            </a:r>
          </a:p>
        </p:txBody>
      </p:sp>
      <p:sp>
        <p:nvSpPr>
          <p:cNvPr id="184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2DA993-F7D6-41B2-AC6D-71000D848E94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1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6012B-0595-4848-87D3-D40D212AFAFB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4B964-60B2-4DE3-9CDE-FADFE85CD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1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0E39-6801-4C8C-B8CC-24A977B16DB4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4FF82-B3FE-483C-8193-98D60232CA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3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A1CBF-BCA7-4044-9E4D-5776D22EBEA1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FB09D-BC3C-4789-9EB1-9217F4661F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3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AAB96-EB6D-44C8-B77C-A274077F4FBE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BEB9F-5BF9-43CA-9543-44BCCD6116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88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1A117-246F-44B6-8E68-7F94AE562999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F3A1A-547B-47E5-89E1-DC039D527C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3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2EF05-753A-4FD3-A560-78676F74CEAC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B7719-5DDB-4CF0-ACA6-B4DBA13689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79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CF258-F863-4A4C-BD61-B8BA2D7316AE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76D5F-B5B0-42C2-8164-36168A233D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5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5E914-1F90-4F07-A13E-5E0B5D92954E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C2C3B-6DFE-40BF-A2EA-F30B2BDCC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AA01-14C9-4F4F-B69B-1FA6E9BA356E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C1DE4-3AEE-4FF7-BD1C-9410336C17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2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51568-5F6F-4ABB-9C76-835108AE1213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8C5B7-2E01-4407-A81D-1A22DB9C40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8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58259-F459-46B2-AC3E-26395EC24BD2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09F12-A3F4-4A8C-87D2-F583FDE381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19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082F7826-F48F-44CC-9DAE-2122A0C6BF9A}" type="datetime1">
              <a:rPr lang="ru-RU"/>
              <a:pPr>
                <a:defRPr/>
              </a:pPr>
              <a:t>20.02.18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13E827F-09CD-43F0-A265-0A9FACC2FF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mp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40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3, практическое </a:t>
            </a:r>
            <a:r>
              <a:rPr lang="ru-RU" sz="4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занятие </a:t>
            </a:r>
            <a:r>
              <a:rPr lang="ru-RU" sz="4000" kern="12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4000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343400"/>
            <a:ext cx="6835775" cy="1676400"/>
          </a:xfrm>
          <a:ln>
            <a:solidFill>
              <a:srgbClr val="0070C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Структуры</a:t>
            </a:r>
          </a:p>
          <a:p>
            <a:pPr eaLnBrk="1" hangingPunct="1">
              <a:defRPr/>
            </a:pPr>
            <a:r>
              <a:rPr lang="ru-RU" sz="2800" b="1" kern="1200" dirty="0">
                <a:solidFill>
                  <a:srgbClr val="009900"/>
                </a:solidFill>
              </a:rPr>
              <a:t>Реализация интерфейса </a:t>
            </a:r>
            <a:r>
              <a:rPr lang="en-US" sz="2800" b="1" kern="1200" dirty="0" err="1">
                <a:solidFill>
                  <a:srgbClr val="009900"/>
                </a:solidFill>
              </a:rPr>
              <a:t>IComparable</a:t>
            </a:r>
            <a:endParaRPr lang="ru-RU" sz="2800" b="1" kern="1200" dirty="0">
              <a:solidFill>
                <a:srgbClr val="009900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2875" y="285750"/>
            <a:ext cx="892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cs typeface="Arial" panose="020B0604020202020204" pitchFamily="34" charset="0"/>
              </a:rPr>
              <a:t>Дисциплина «Программирование»	В.В. Подбельский, О.В. Максименкова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005"/>
            <a:ext cx="9144000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2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194"/>
            <a:ext cx="9144000" cy="33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7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8100"/>
            <a:ext cx="913311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charset="0"/>
              </a:rPr>
              <a:t>Temperature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charset="0"/>
              </a:rPr>
              <a:t>IComparable</a:t>
            </a:r>
            <a:endParaRPr lang="en-US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{ 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sz="1600" dirty="0" err="1" smtClean="0">
                <a:solidFill>
                  <a:srgbClr val="0000FF"/>
                </a:solidFill>
                <a:latin typeface="Consolas" charset="0"/>
              </a:rPr>
              <a:t>protected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 smtClean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 err="1" smtClean="0">
                <a:solidFill>
                  <a:srgbClr val="000000"/>
                </a:solidFill>
                <a:latin typeface="Consolas" charset="0"/>
              </a:rPr>
              <a:t>temperatureF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sz="1600" dirty="0" err="1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charset="0"/>
              </a:rPr>
              <a:t>CompareTo</a:t>
            </a:r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charset="0"/>
              </a:rPr>
              <a:t>object</a:t>
            </a:r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charset="0"/>
              </a:rPr>
              <a:t>obj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)  </a:t>
            </a:r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1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latin typeface="Consolas" charset="0"/>
              </a:rPr>
              <a:t>Temperature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otherTemperature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charset="0"/>
              </a:rPr>
              <a:t>Temperature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otherTemperature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.temperatureF.CompareTo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otherTemperature.temperatureF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hu-HU" sz="1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hu-HU" sz="1600" dirty="0" err="1">
                <a:solidFill>
                  <a:srgbClr val="0000FF"/>
                </a:solidFill>
                <a:latin typeface="Consolas" charset="0"/>
              </a:rPr>
              <a:t>else</a:t>
            </a:r>
            <a:endParaRPr lang="hu-HU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charset="0"/>
              </a:rPr>
              <a:t>ArgumentException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charset="0"/>
              </a:rPr>
              <a:t>"Object is not a Temperature"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de-DE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sz="1600" dirty="0" err="1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Fahrenheit {</a:t>
            </a:r>
            <a:endParaRPr lang="de-DE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sz="1600" dirty="0" err="1" smtClean="0">
                <a:solidFill>
                  <a:srgbClr val="0000FF"/>
                </a:solidFill>
                <a:latin typeface="Consolas" charset="0"/>
              </a:rPr>
              <a:t>get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 { </a:t>
            </a:r>
            <a:r>
              <a:rPr lang="de-DE" sz="1600" dirty="0" err="1" smtClean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charset="0"/>
              </a:rPr>
              <a:t>this</a:t>
            </a:r>
            <a:r>
              <a:rPr lang="de-DE" sz="1600" dirty="0" err="1">
                <a:solidFill>
                  <a:srgbClr val="000000"/>
                </a:solidFill>
                <a:latin typeface="Consolas" charset="0"/>
              </a:rPr>
              <a:t>.temperatureF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; }</a:t>
            </a:r>
            <a:endParaRPr lang="de-DE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ro-RO" sz="1600" dirty="0" smtClean="0">
                <a:solidFill>
                  <a:srgbClr val="0000FF"/>
                </a:solidFill>
                <a:latin typeface="Consolas" charset="0"/>
              </a:rPr>
              <a:t>set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onsolas" charset="0"/>
              </a:rPr>
              <a:t>this</a:t>
            </a:r>
            <a:r>
              <a:rPr lang="en-US" sz="1600" dirty="0" err="1" smtClean="0">
                <a:solidFill>
                  <a:srgbClr val="000000"/>
                </a:solidFill>
                <a:latin typeface="Consolas" charset="0"/>
              </a:rPr>
              <a:t>.temperatureF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; 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  </a:t>
            </a:r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de-DE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sz="1600" dirty="0" err="1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charset="0"/>
              </a:rPr>
              <a:t>double</a:t>
            </a:r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Celsius {</a:t>
            </a:r>
            <a:endParaRPr lang="de-DE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sz="1600" dirty="0" err="1" smtClean="0">
                <a:solidFill>
                  <a:srgbClr val="0000FF"/>
                </a:solidFill>
                <a:latin typeface="Consolas" charset="0"/>
              </a:rPr>
              <a:t>get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 {</a:t>
            </a:r>
            <a:endParaRPr lang="de-DE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.temperatureF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- 32) * (5.0 / 9);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r>
              <a:rPr lang="ro-RO" sz="1600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ro-RO" sz="1600" dirty="0" smtClean="0">
                <a:solidFill>
                  <a:srgbClr val="0000FF"/>
                </a:solidFill>
                <a:latin typeface="Consolas" charset="0"/>
              </a:rPr>
              <a:t>set</a:t>
            </a:r>
            <a:r>
              <a:rPr lang="en-US" sz="1600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Consolas" charset="0"/>
              </a:rPr>
              <a:t>{</a:t>
            </a:r>
            <a:endParaRPr lang="de-DE" sz="1600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latin typeface="Consolas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</a:rPr>
              <a:t>.temperatureF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= (</a:t>
            </a:r>
            <a:r>
              <a:rPr lang="en-US" sz="1600" dirty="0">
                <a:solidFill>
                  <a:srgbClr val="0000FF"/>
                </a:solidFill>
                <a:latin typeface="Consolas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charset="0"/>
              </a:rPr>
              <a:t> * 9.0 / 5) + 32;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charset="0"/>
              </a:rPr>
              <a:t>    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841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886" y="0"/>
            <a:ext cx="8991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charset="0"/>
              </a:rPr>
              <a:t>CompareTemperatures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{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Main()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temperatures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ArrayList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>
                <a:solidFill>
                  <a:srgbClr val="008000"/>
                </a:solidFill>
                <a:latin typeface="Consolas" charset="0"/>
              </a:rPr>
              <a:t>// Initialize </a:t>
            </a:r>
            <a:r>
              <a:rPr lang="de-DE" dirty="0" err="1">
                <a:solidFill>
                  <a:srgbClr val="008000"/>
                </a:solidFill>
                <a:latin typeface="Consolas" charset="0"/>
              </a:rPr>
              <a:t>random</a:t>
            </a:r>
            <a:r>
              <a:rPr lang="de-DE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charset="0"/>
              </a:rPr>
              <a:t>number</a:t>
            </a:r>
            <a:r>
              <a:rPr lang="de-DE" dirty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charset="0"/>
              </a:rPr>
              <a:t>generator</a:t>
            </a:r>
            <a:r>
              <a:rPr lang="de-DE" dirty="0">
                <a:solidFill>
                  <a:srgbClr val="008000"/>
                </a:solidFill>
                <a:latin typeface="Consolas" charset="0"/>
              </a:rPr>
              <a:t>.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2B91AF"/>
                </a:solidFill>
                <a:latin typeface="Consolas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rnd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charset="0"/>
              </a:rPr>
              <a:t>// Generate 10 temperatures between 0 and 100 randomly.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ctr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= 1;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ctr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&lt;= 10;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ctr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++)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degrees = </a:t>
            </a:r>
            <a:r>
              <a:rPr lang="en-US" dirty="0" err="1">
                <a:solidFill>
                  <a:srgbClr val="000000"/>
                </a:solidFill>
                <a:latin typeface="Consolas" charset="0"/>
              </a:rPr>
              <a:t>rnd.Next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(0, 100);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    Temperature temp =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Temperature();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temp.Fahrenheit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degrees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temperatures.Add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temp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smtClean="0">
                <a:solidFill>
                  <a:srgbClr val="000000"/>
                </a:solidFill>
                <a:latin typeface="Consolas" charset="0"/>
              </a:rPr>
              <a:t>}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smtClean="0">
                <a:solidFill>
                  <a:srgbClr val="008000"/>
                </a:solidFill>
                <a:latin typeface="Consolas" charset="0"/>
              </a:rPr>
              <a:t>// </a:t>
            </a:r>
            <a:r>
              <a:rPr lang="de-DE" dirty="0" err="1" smtClean="0">
                <a:solidFill>
                  <a:srgbClr val="008000"/>
                </a:solidFill>
                <a:latin typeface="Consolas" charset="0"/>
              </a:rPr>
              <a:t>Sort</a:t>
            </a:r>
            <a:r>
              <a:rPr lang="de-DE" dirty="0" smtClean="0">
                <a:solidFill>
                  <a:srgbClr val="008000"/>
                </a:solidFill>
                <a:latin typeface="Consolas" charset="0"/>
              </a:rPr>
              <a:t> </a:t>
            </a:r>
            <a:r>
              <a:rPr lang="de-DE" dirty="0" err="1" smtClean="0">
                <a:solidFill>
                  <a:srgbClr val="008000"/>
                </a:solidFill>
                <a:latin typeface="Consolas" charset="0"/>
              </a:rPr>
              <a:t>ArrayList</a:t>
            </a:r>
            <a:r>
              <a:rPr lang="de-DE" dirty="0" smtClean="0">
                <a:solidFill>
                  <a:srgbClr val="008000"/>
                </a:solidFill>
                <a:latin typeface="Consolas" charset="0"/>
              </a:rPr>
              <a:t>.</a:t>
            </a:r>
            <a:endParaRPr lang="de-DE" dirty="0" smtClean="0">
              <a:solidFill>
                <a:srgbClr val="000000"/>
              </a:solidFill>
              <a:latin typeface="Consolas" charset="0"/>
            </a:endParaRPr>
          </a:p>
          <a:p>
            <a:r>
              <a:rPr lang="ro-RO" dirty="0" smtClean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ro-RO" dirty="0" err="1" smtClean="0">
                <a:solidFill>
                  <a:srgbClr val="000000"/>
                </a:solidFill>
                <a:latin typeface="Consolas" charset="0"/>
              </a:rPr>
              <a:t>temperatures.Sort</a:t>
            </a:r>
            <a:r>
              <a:rPr lang="ro-RO" dirty="0" smtClean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endParaRPr lang="ro-RO" dirty="0">
              <a:solidFill>
                <a:srgbClr val="000000"/>
              </a:solidFill>
              <a:latin typeface="Consolas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ro-RO" dirty="0" err="1">
                <a:solidFill>
                  <a:srgbClr val="0000FF"/>
                </a:solidFill>
                <a:latin typeface="Consolas" charset="0"/>
              </a:rPr>
              <a:t>foreach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 (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Temperature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temp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ro-RO" dirty="0">
                <a:solidFill>
                  <a:srgbClr val="0000FF"/>
                </a:solidFill>
                <a:latin typeface="Consolas" charset="0"/>
              </a:rPr>
              <a:t>in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temperatures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temp.Fahrenheit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endParaRPr lang="ro-RO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47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algn="just"/>
            <a:r>
              <a:rPr lang="ru-RU" dirty="0"/>
              <a:t>Тип </a:t>
            </a:r>
            <a:r>
              <a:rPr lang="ru-RU" dirty="0" err="1"/>
              <a:t>struct</a:t>
            </a:r>
            <a:r>
              <a:rPr lang="ru-RU" dirty="0"/>
              <a:t> — это тип значения, который обычно используется для формирования небольших групп связанных переменных, например координат прямоугольника или характеристик предмета в инвентаре. 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392040"/>
            <a:ext cx="5791200" cy="28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4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90687B-2AF9-4D87-91D2-0ECB7FE7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EB34762-5389-41B0-BC62-E5C22B636AA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000" dirty="0"/>
              <a:t>Сравним классы и структуры, измеряя производительность программы. Для этого разработаем тестовый класс </a:t>
            </a:r>
            <a:r>
              <a:rPr lang="en-US" sz="2000" b="1" dirty="0" err="1"/>
              <a:t>TestClass</a:t>
            </a:r>
            <a:r>
              <a:rPr lang="en-US" sz="2000" dirty="0"/>
              <a:t> </a:t>
            </a:r>
            <a:r>
              <a:rPr lang="ru-RU" sz="2000" dirty="0"/>
              <a:t>с одним </a:t>
            </a:r>
            <a:r>
              <a:rPr lang="ru-RU" sz="2000" dirty="0" err="1"/>
              <a:t>автореализуемым</a:t>
            </a:r>
            <a:r>
              <a:rPr lang="ru-RU" sz="2000" dirty="0"/>
              <a:t> свойством целого типа. Класс реализует интерфейс </a:t>
            </a:r>
            <a:r>
              <a:rPr lang="en-US" sz="2000" b="1" dirty="0" err="1"/>
              <a:t>IComparable</a:t>
            </a:r>
            <a:r>
              <a:rPr lang="ru-RU" sz="2000" dirty="0"/>
              <a:t>. Сравнение происходит по значению </a:t>
            </a:r>
            <a:r>
              <a:rPr lang="ru-RU" sz="2000" dirty="0">
                <a:solidFill>
                  <a:srgbClr val="FF0000"/>
                </a:solidFill>
              </a:rPr>
              <a:t>свойства</a:t>
            </a:r>
            <a:r>
              <a:rPr lang="ru-RU" sz="2000" dirty="0"/>
              <a:t>. Также разработаем тестовую структуру </a:t>
            </a:r>
            <a:r>
              <a:rPr lang="en-US" sz="2000" b="1" dirty="0" err="1"/>
              <a:t>TestStruct</a:t>
            </a:r>
            <a:r>
              <a:rPr lang="en-US" sz="2000" dirty="0"/>
              <a:t> </a:t>
            </a:r>
            <a:r>
              <a:rPr lang="ru-RU" sz="2000" dirty="0"/>
              <a:t>с одним открытым целочисленным полем. Структура реализует интерфейс </a:t>
            </a:r>
            <a:r>
              <a:rPr lang="en-US" sz="2000" b="1" dirty="0" err="1"/>
              <a:t>IComparable</a:t>
            </a:r>
            <a:r>
              <a:rPr lang="ru-RU" sz="2000" dirty="0"/>
              <a:t>. Сравнение происходит по значению </a:t>
            </a:r>
            <a:r>
              <a:rPr lang="ru-RU" sz="2000" dirty="0">
                <a:solidFill>
                  <a:srgbClr val="FF0000"/>
                </a:solidFill>
              </a:rPr>
              <a:t>поля</a:t>
            </a:r>
            <a:r>
              <a:rPr lang="ru-RU" sz="2000" dirty="0"/>
              <a:t>.</a:t>
            </a:r>
          </a:p>
          <a:p>
            <a:r>
              <a:rPr lang="ru-RU" sz="2000" dirty="0"/>
              <a:t>В основной программе создать массивы объектов </a:t>
            </a:r>
            <a:r>
              <a:rPr lang="en-US" sz="2000" b="1" dirty="0" err="1"/>
              <a:t>TestClass</a:t>
            </a:r>
            <a:r>
              <a:rPr lang="ru-RU" sz="2000" dirty="0"/>
              <a:t> и </a:t>
            </a:r>
            <a:r>
              <a:rPr lang="en-US" sz="2000" b="1" dirty="0" err="1"/>
              <a:t>TestStruct</a:t>
            </a:r>
            <a:r>
              <a:rPr lang="ru-RU" sz="2000" dirty="0"/>
              <a:t>, состоящие из 100000 элементов. Отсортировать элементы массивов, используя </a:t>
            </a:r>
            <a:r>
              <a:rPr lang="en-US" sz="2000" b="1" dirty="0"/>
              <a:t>Array</a:t>
            </a:r>
            <a:r>
              <a:rPr lang="ru-RU" sz="2000" b="1" dirty="0"/>
              <a:t>.</a:t>
            </a:r>
            <a:r>
              <a:rPr lang="en-US" sz="2000" b="1" dirty="0"/>
              <a:t>Sort</a:t>
            </a:r>
            <a:r>
              <a:rPr lang="ru-RU" sz="2000" b="1" dirty="0"/>
              <a:t>()</a:t>
            </a:r>
            <a:r>
              <a:rPr lang="ru-RU" sz="2000" dirty="0"/>
              <a:t>. Время сортировки измерить, используя средства пространства имён </a:t>
            </a:r>
            <a:r>
              <a:rPr lang="en-US" sz="2000" b="1" dirty="0"/>
              <a:t>System</a:t>
            </a:r>
            <a:r>
              <a:rPr lang="ru-RU" sz="2000" b="1" dirty="0"/>
              <a:t>.</a:t>
            </a:r>
            <a:r>
              <a:rPr lang="en-US" sz="2000" b="1" dirty="0"/>
              <a:t>Diagnostics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7787386-0BBA-4FA4-9ABD-EF36D393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6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414"/>
            <a:ext cx="9144000" cy="42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1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438"/>
            <a:ext cx="9144000" cy="36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104"/>
            <a:ext cx="9144000" cy="43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2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928"/>
            <a:ext cx="9144000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197346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charset="0"/>
              </a:rPr>
              <a:t>ISome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{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ro-RO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 A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get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set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DoSomething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}</a:t>
            </a:r>
          </a:p>
          <a:p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Some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ISome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{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ro-RO" dirty="0" err="1">
                <a:solidFill>
                  <a:srgbClr val="0000FF"/>
                </a:solidFill>
                <a:latin typeface="Consolas" charset="0"/>
              </a:rPr>
              <a:t>int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 A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get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set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DoSomething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ro-RO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ro-RO" dirty="0">
                <a:solidFill>
                  <a:srgbClr val="A31515"/>
                </a:solidFill>
                <a:latin typeface="Consolas" charset="0"/>
              </a:rPr>
              <a:t>"Do!"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056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739"/>
            <a:ext cx="9144000" cy="50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9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989"/>
            <a:ext cx="9144000" cy="582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1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B57AF8-42B5-4B97-A6BC-5B959BF8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9B7D6C-6257-4627-9370-3B0C8AE9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821362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System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System.Diagnostics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IComparable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тестовый класс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{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CompareTo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(Object another)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((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)another).X)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((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)another).X)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-1;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IComparable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тестовая структура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CompareTo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(Object another)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((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)another).x)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.x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((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)another).x)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-1;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}</a:t>
            </a:r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6DB980D-F94C-4C91-89F7-A8BD704E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226FF2-3917-4F26-91A4-5F08FDD8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AB72AA4-DE73-41C6-ABED-8478B8A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2117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Random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rnd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Random();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100000;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PrintTime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elapsedTime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endParaRPr lang="ru-RU" sz="2000" b="1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2000" b="1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String.Format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"{0:00}:{1:00}:{2:00}.{3:00}"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timesp.Hours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timesp.Minutes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timesp.Seconds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timesp.Milliseconds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10);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 dirty="0" err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RunTime</a:t>
            </a:r>
            <a:r>
              <a:rPr lang="ru-RU" sz="2000" b="1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en-US" sz="2000" b="1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elapsedTime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}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D93EC57-69FA-4CCF-B812-DDD96FDA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31BD49-A7E6-460B-8550-B49518D2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AFD41C3-3B59-4FF4-92E5-20ACA474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b="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[N];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TestStruct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[N];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N;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 {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rnd.Next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].X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].x =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tmp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Stopwatch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Stopwatch();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sw.Start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Array.Sort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ts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сортируем массив структур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sw.Stop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sw.Elapsed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sw.Start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Array.Sort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tc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сортируем массив объектов классов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sw.Stop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PrintTime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sw.Elapsed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endParaRPr lang="ru-RU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1898962-7A8F-43B8-B5DE-8ABD2861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03E9A3-B2D2-4946-ADE0-F5783662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E0A3BCF-16A8-4689-8CDE-C5EF4BD1688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400" dirty="0"/>
              <a:t>Модифицируйте код, заменив </a:t>
            </a:r>
            <a:r>
              <a:rPr lang="en-US" sz="2400" b="1" dirty="0" err="1"/>
              <a:t>IComparable</a:t>
            </a:r>
            <a:r>
              <a:rPr lang="ru-RU" sz="2400" dirty="0"/>
              <a:t> обобщённой версией интерфейса </a:t>
            </a:r>
            <a:r>
              <a:rPr lang="en-US" sz="2400" b="1" dirty="0" err="1"/>
              <a:t>IComparable</a:t>
            </a:r>
            <a:r>
              <a:rPr lang="en-US" sz="2400" b="1" dirty="0"/>
              <a:t>&lt;T&gt;</a:t>
            </a:r>
            <a:endParaRPr lang="ru-RU" sz="2400" b="1" dirty="0"/>
          </a:p>
          <a:p>
            <a:pPr lvl="1"/>
            <a:r>
              <a:rPr lang="ru-RU" sz="2000" i="1" dirty="0" smtClean="0"/>
              <a:t>Подсказка: </a:t>
            </a:r>
            <a:r>
              <a:rPr lang="ru-RU" sz="2000" i="1" dirty="0"/>
              <a:t>интерфейс требуется </a:t>
            </a:r>
            <a:r>
              <a:rPr lang="ru-RU" sz="2000" i="1" dirty="0" smtClean="0"/>
              <a:t>параметризировать </a:t>
            </a:r>
            <a:r>
              <a:rPr lang="ru-RU" sz="2000" i="1" dirty="0"/>
              <a:t>типом класса и типом структуры, метод </a:t>
            </a:r>
            <a:r>
              <a:rPr lang="en-US" sz="2000" i="1" dirty="0" err="1"/>
              <a:t>CompareTo</a:t>
            </a:r>
            <a:r>
              <a:rPr lang="en-US" sz="2000" i="1" dirty="0"/>
              <a:t>()</a:t>
            </a:r>
            <a:r>
              <a:rPr lang="ru-RU" sz="2000" i="1" dirty="0"/>
              <a:t> также обобщённый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0AFA6BF-2B56-46D8-AD2D-F94CC081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83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DF7127-C008-41CF-81F8-1EFFD7F8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7BE36E5-4893-466F-B10F-7AA673CC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86" y="914400"/>
            <a:ext cx="8229600" cy="5181600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400" dirty="0" smtClean="0"/>
              <a:t>Определите </a:t>
            </a:r>
            <a:r>
              <a:rPr lang="ru-RU" sz="2400" dirty="0"/>
              <a:t>структуру </a:t>
            </a:r>
            <a:r>
              <a:rPr lang="en-US" sz="2400" dirty="0" err="1"/>
              <a:t>Coords</a:t>
            </a:r>
            <a:r>
              <a:rPr lang="ru-RU" sz="2400" dirty="0"/>
              <a:t>, представляющую две вещественные координаты.</a:t>
            </a:r>
          </a:p>
          <a:p>
            <a:pPr lvl="1"/>
            <a:r>
              <a:rPr lang="ru-RU" sz="2000" dirty="0"/>
              <a:t>Конструктор с двумя вещественными параметрами</a:t>
            </a:r>
          </a:p>
          <a:p>
            <a:pPr lvl="1"/>
            <a:r>
              <a:rPr lang="ru-RU" sz="2000" dirty="0"/>
              <a:t>Переопределите метод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  <a:r>
              <a:rPr lang="ru-RU" sz="2000" dirty="0"/>
              <a:t>.</a:t>
            </a:r>
          </a:p>
          <a:p>
            <a:r>
              <a:rPr lang="ru-RU" sz="2400" dirty="0"/>
              <a:t>Определите класс </a:t>
            </a:r>
            <a:r>
              <a:rPr lang="en-US" sz="2400" dirty="0"/>
              <a:t>Circle</a:t>
            </a:r>
            <a:r>
              <a:rPr lang="ru-RU" sz="2400" dirty="0"/>
              <a:t> – окружность на плоскости. </a:t>
            </a:r>
          </a:p>
          <a:p>
            <a:pPr lvl="1"/>
            <a:r>
              <a:rPr lang="ru-RU" sz="2000" dirty="0"/>
              <a:t>Поля: центр окружности – </a:t>
            </a:r>
            <a:r>
              <a:rPr lang="ru-RU" sz="2000" dirty="0" smtClean="0"/>
              <a:t>экземпляр структуры </a:t>
            </a:r>
            <a:r>
              <a:rPr lang="en-US" sz="2000" dirty="0" err="1"/>
              <a:t>Coords</a:t>
            </a:r>
            <a:r>
              <a:rPr lang="ru-RU" sz="2000" dirty="0"/>
              <a:t>, радиус – вещественное число</a:t>
            </a:r>
          </a:p>
          <a:p>
            <a:pPr lvl="1"/>
            <a:r>
              <a:rPr lang="ru-RU" sz="2000" dirty="0"/>
              <a:t>Свойства доступа к полям. В свойстве доступа к радиусу при отрицательных значениях выбрасывать исключение наиболее подходящего типа.</a:t>
            </a:r>
          </a:p>
          <a:p>
            <a:pPr lvl="1"/>
            <a:r>
              <a:rPr lang="ru-RU" sz="2000" dirty="0"/>
              <a:t>Конструктор с тремя вещественными параметрами.</a:t>
            </a:r>
          </a:p>
          <a:p>
            <a:pPr lvl="1"/>
            <a:r>
              <a:rPr lang="ru-RU" sz="2000" dirty="0"/>
              <a:t>Переопределить метод 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  <a:endParaRPr lang="ru-RU" sz="2000" dirty="0"/>
          </a:p>
          <a:p>
            <a:r>
              <a:rPr lang="ru-RU" sz="2400" dirty="0"/>
              <a:t>В консольном приложении протестируйте объект класса </a:t>
            </a:r>
            <a:r>
              <a:rPr lang="en-US" sz="2400" dirty="0"/>
              <a:t>Circle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21DDBB4-2D4B-454A-B81A-48E97219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7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6B776B-99BF-4392-B8CF-3A3B1B96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5577FEC-229D-45CB-B398-4BFA65B8B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589104"/>
            <a:ext cx="8198528" cy="453706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Coords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X = x; Y = y;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$"x=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;y=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{Y}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1A9FB26-B238-4534-8ACF-C157B08A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62C4AB-9ABD-489B-8CB5-4692FDF1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BD5BAEC-1880-466F-8AF3-BC2D4D0A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59475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Center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r;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(value &gt; 0)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r = value;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   //TODO: добавить конструктор без параметров и с двумя параметрами 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структурой и вещественным числом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R = r;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Center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(x, y);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Center.ToString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;r=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{R: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f3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7ADDD52-C7E1-47C7-9FEE-A297DADA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4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DCE1AD-8CA1-4224-8422-EBCE5256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CD8510-1DC3-4E1D-932A-C9C0B68F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Создаём окружность для тестирования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Circle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testCircle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Circle(0, 0, 4);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testCircle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1. Изменим значения координат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testCircle.Center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Coords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(1, 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testCircle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2. Добавить </a:t>
            </a:r>
            <a:r>
              <a:rPr lang="ru-RU" sz="18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код,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тестирующий </a:t>
            </a:r>
            <a:r>
              <a:rPr lang="ru-RU" sz="18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конструктор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с двумя параметрами</a:t>
            </a:r>
            <a:endParaRPr lang="ru-RU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800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18B1096-7CF3-4348-AF23-A62F6128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21771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charset="0"/>
              </a:rPr>
              <a:t>ISome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DoSomething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Some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ISome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DoSomething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{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ro-RO" dirty="0">
                <a:solidFill>
                  <a:srgbClr val="A31515"/>
                </a:solidFill>
                <a:latin typeface="Consolas" charset="0"/>
              </a:rPr>
              <a:t>"Do!"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993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555502-BE33-4B2F-AE30-7649D878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49C43F0-65DB-418A-B6AC-3D96454F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6151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ru-RU" sz="2000" dirty="0"/>
              <a:t>Используя структуру </a:t>
            </a:r>
            <a:r>
              <a:rPr lang="en-US" sz="2000" b="1" dirty="0" err="1"/>
              <a:t>Coords</a:t>
            </a:r>
            <a:r>
              <a:rPr lang="en-US" sz="2000" dirty="0"/>
              <a:t> </a:t>
            </a:r>
            <a:r>
              <a:rPr lang="ru-RU" sz="2000" dirty="0"/>
              <a:t>для представления координат </a:t>
            </a:r>
            <a:r>
              <a:rPr lang="ru-RU" sz="2000" dirty="0" smtClean="0"/>
              <a:t>определить </a:t>
            </a:r>
            <a:r>
              <a:rPr lang="ru-RU" sz="2000" dirty="0"/>
              <a:t>класс:</a:t>
            </a:r>
          </a:p>
          <a:p>
            <a:pPr lvl="1"/>
            <a:r>
              <a:rPr lang="ru-RU" sz="1800" dirty="0"/>
              <a:t>Прямоугольник, заданный координатами верхнего левого и нижнего правого углов.</a:t>
            </a:r>
            <a:r>
              <a:rPr lang="en-US" sz="1800" dirty="0"/>
              <a:t> </a:t>
            </a:r>
            <a:r>
              <a:rPr lang="ru-RU" sz="1800" dirty="0" smtClean="0"/>
              <a:t>Площадь прямоугольника - </a:t>
            </a:r>
            <a:r>
              <a:rPr lang="ru-RU" sz="1800" dirty="0"/>
              <a:t>свойство. </a:t>
            </a:r>
            <a:r>
              <a:rPr lang="ru-RU" sz="1800" dirty="0" smtClean="0"/>
              <a:t>Реализовать </a:t>
            </a:r>
            <a:r>
              <a:rPr lang="ru-RU" sz="1800" dirty="0"/>
              <a:t>интерфейс </a:t>
            </a:r>
            <a:r>
              <a:rPr lang="en-US" sz="1800" b="1" dirty="0" err="1"/>
              <a:t>IComparable</a:t>
            </a:r>
            <a:r>
              <a:rPr lang="ru-RU" sz="1800" dirty="0"/>
              <a:t>, большим считается прямоугольник с большей площадью. Предусмотреть проверку корректности данных </a:t>
            </a:r>
            <a:r>
              <a:rPr lang="ru-RU" sz="1800" dirty="0" smtClean="0"/>
              <a:t>(</a:t>
            </a:r>
            <a:r>
              <a:rPr lang="ru-RU" sz="1800" dirty="0"/>
              <a:t>левый верхний и правый нижний углы </a:t>
            </a:r>
            <a:r>
              <a:rPr lang="ru-RU" sz="1800" dirty="0" smtClean="0"/>
              <a:t>должны быть правильно расположены). </a:t>
            </a:r>
            <a:r>
              <a:rPr lang="ru-RU" sz="1800" dirty="0"/>
              <a:t>Переопределить метод </a:t>
            </a:r>
            <a:r>
              <a:rPr lang="en-US" sz="1800" b="1" dirty="0" err="1"/>
              <a:t>ToString</a:t>
            </a:r>
            <a:r>
              <a:rPr lang="en-US" sz="1800" b="1" dirty="0"/>
              <a:t>()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ru-RU" sz="2000" dirty="0"/>
              <a:t>В основной программе:</a:t>
            </a:r>
          </a:p>
          <a:p>
            <a:pPr lvl="1"/>
            <a:r>
              <a:rPr lang="ru-RU" sz="1600" dirty="0"/>
              <a:t>Создать </a:t>
            </a:r>
            <a:r>
              <a:rPr lang="ru-RU" sz="1600" dirty="0" smtClean="0"/>
              <a:t>массив из </a:t>
            </a:r>
            <a:r>
              <a:rPr lang="ru-RU" sz="1600" dirty="0"/>
              <a:t>20 прямоугольников. Координаты назначать случайным </a:t>
            </a:r>
            <a:r>
              <a:rPr lang="ru-RU" sz="1600" dirty="0" smtClean="0"/>
              <a:t>образом. Если </a:t>
            </a:r>
            <a:r>
              <a:rPr lang="ru-RU" sz="1600" dirty="0"/>
              <a:t>координаты не верны, то </a:t>
            </a:r>
            <a:r>
              <a:rPr lang="ru-RU" sz="1600" dirty="0" smtClean="0"/>
              <a:t>объект создавать заново </a:t>
            </a:r>
            <a:r>
              <a:rPr lang="ru-RU" sz="1600" dirty="0"/>
              <a:t>пока координаты не сгенерируются корректно. </a:t>
            </a:r>
          </a:p>
          <a:p>
            <a:pPr lvl="1"/>
            <a:r>
              <a:rPr lang="ru-RU" sz="1600" dirty="0"/>
              <a:t>Вывести на экран информацию об объектах массива.</a:t>
            </a:r>
          </a:p>
          <a:p>
            <a:pPr lvl="1"/>
            <a:r>
              <a:rPr lang="ru-RU" sz="1600" dirty="0"/>
              <a:t>Упорядочить прямоугольники по возрастанию </a:t>
            </a:r>
            <a:r>
              <a:rPr lang="ru-RU" sz="1600" dirty="0" smtClean="0"/>
              <a:t>значений </a:t>
            </a:r>
            <a:r>
              <a:rPr lang="ru-RU" sz="1600" dirty="0"/>
              <a:t>их площадей.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7D603D8-87C6-4EBF-9570-885EF338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4388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512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83817C-0FDE-4F7A-A1E6-F5DDBF56DC3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ru-RU" altLang="ru-RU" sz="1400"/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228600" y="720725"/>
            <a:ext cx="8686800" cy="48006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Создать библиотеку классов с именем </a:t>
            </a:r>
            <a:r>
              <a:rPr lang="en-US" altLang="ru-RU" sz="1800" b="1" dirty="0">
                <a:solidFill>
                  <a:srgbClr val="0000FF"/>
                </a:solidFill>
              </a:rPr>
              <a:t>Structures</a:t>
            </a:r>
            <a:r>
              <a:rPr lang="ru-RU" altLang="ru-RU" sz="1800" dirty="0"/>
              <a:t>. В библиотеке поместить структуру </a:t>
            </a:r>
            <a:r>
              <a:rPr lang="en-US" altLang="ru-RU" sz="1800" b="1" dirty="0" err="1">
                <a:solidFill>
                  <a:srgbClr val="0000FF"/>
                </a:solidFill>
              </a:rPr>
              <a:t>PointS</a:t>
            </a:r>
            <a:r>
              <a:rPr lang="ru-RU" altLang="ru-RU" sz="1800" dirty="0"/>
              <a:t> – «точка на плоскости» и структуру </a:t>
            </a:r>
            <a:r>
              <a:rPr lang="en-US" altLang="ru-RU" sz="1800" b="1" dirty="0" err="1">
                <a:solidFill>
                  <a:srgbClr val="0000FF"/>
                </a:solidFill>
              </a:rPr>
              <a:t>CircleS</a:t>
            </a:r>
            <a:r>
              <a:rPr lang="en-US" altLang="ru-RU" sz="1800" dirty="0"/>
              <a:t> </a:t>
            </a:r>
            <a:r>
              <a:rPr lang="ru-RU" altLang="ru-RU" sz="1800" dirty="0"/>
              <a:t>– «круг с центром в точке», реализующую интерфейс </a:t>
            </a:r>
            <a:r>
              <a:rPr lang="ru-RU" altLang="ru-RU" sz="1800" b="1" dirty="0" err="1">
                <a:solidFill>
                  <a:srgbClr val="0000FF"/>
                </a:solidFill>
              </a:rPr>
              <a:t>IComparable</a:t>
            </a:r>
            <a:r>
              <a:rPr lang="ru-RU" altLang="ru-RU" sz="1800" dirty="0"/>
              <a:t> и включающую экземпляр структуры </a:t>
            </a:r>
            <a:r>
              <a:rPr lang="en-US" altLang="ru-RU" sz="1800" b="1" dirty="0" err="1">
                <a:solidFill>
                  <a:srgbClr val="0000FF"/>
                </a:solidFill>
              </a:rPr>
              <a:t>PointS</a:t>
            </a:r>
            <a:r>
              <a:rPr lang="ru-RU" altLang="ru-RU" sz="1800" dirty="0"/>
              <a:t> как поле для представления центра круга. Структуры </a:t>
            </a:r>
            <a:r>
              <a:rPr lang="en-US" altLang="ru-RU" sz="1800" b="1" dirty="0" err="1">
                <a:solidFill>
                  <a:srgbClr val="0000FF"/>
                </a:solidFill>
              </a:rPr>
              <a:t>PointS</a:t>
            </a:r>
            <a:r>
              <a:rPr lang="ru-RU" altLang="ru-RU" sz="1800" dirty="0"/>
              <a:t> и </a:t>
            </a:r>
            <a:r>
              <a:rPr lang="en-US" altLang="ru-RU" sz="1800" b="1" dirty="0" err="1">
                <a:solidFill>
                  <a:srgbClr val="0000FF"/>
                </a:solidFill>
              </a:rPr>
              <a:t>CircleS</a:t>
            </a:r>
            <a:r>
              <a:rPr lang="ru-RU" altLang="ru-RU" sz="1800" dirty="0"/>
              <a:t> должны находиться в отношении композиции.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Члены структуры </a:t>
            </a:r>
            <a:r>
              <a:rPr lang="en-US" altLang="ru-RU" sz="1800" b="1" dirty="0">
                <a:solidFill>
                  <a:srgbClr val="0000FF"/>
                </a:solidFill>
              </a:rPr>
              <a:t>Point</a:t>
            </a:r>
            <a:r>
              <a:rPr lang="ru-RU" altLang="ru-RU" sz="1800" dirty="0"/>
              <a:t>: поля – координаты точки; свойства для доступа к координатам точки; явно определенный конструктор с двумя параметрами – координатами точки;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distance</a:t>
            </a:r>
            <a:r>
              <a:rPr lang="ru-RU" altLang="ru-RU" sz="1800" b="1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для вычисления расстояния между двумя точками.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Члены структуры </a:t>
            </a:r>
            <a:r>
              <a:rPr lang="en-US" altLang="ru-RU" sz="1800" b="1" dirty="0">
                <a:solidFill>
                  <a:srgbClr val="0000FF"/>
                </a:solidFill>
              </a:rPr>
              <a:t>Circle</a:t>
            </a:r>
            <a:r>
              <a:rPr lang="ru-RU" altLang="ru-RU" sz="1800" b="1" dirty="0"/>
              <a:t>:</a:t>
            </a:r>
            <a:r>
              <a:rPr lang="ru-RU" altLang="ru-RU" sz="1800" dirty="0"/>
              <a:t> поле </a:t>
            </a:r>
            <a:r>
              <a:rPr lang="ru-RU" altLang="ru-RU" sz="1800" b="1" dirty="0" err="1">
                <a:solidFill>
                  <a:srgbClr val="0000FF"/>
                </a:solidFill>
              </a:rPr>
              <a:t>rad</a:t>
            </a:r>
            <a:r>
              <a:rPr lang="ru-RU" altLang="ru-RU" sz="1800" dirty="0"/>
              <a:t> – радиус окружности и соответствующее ему свойство </a:t>
            </a:r>
            <a:r>
              <a:rPr lang="ru-RU" altLang="ru-RU" sz="1800" b="1" dirty="0" err="1">
                <a:solidFill>
                  <a:srgbClr val="0000FF"/>
                </a:solidFill>
              </a:rPr>
              <a:t>Rad</a:t>
            </a:r>
            <a:r>
              <a:rPr lang="ru-RU" altLang="ru-RU" sz="1800" dirty="0"/>
              <a:t>; поле </a:t>
            </a:r>
            <a:r>
              <a:rPr lang="ru-RU" altLang="ru-RU" sz="1800" b="1" dirty="0" err="1">
                <a:solidFill>
                  <a:srgbClr val="0000FF"/>
                </a:solidFill>
              </a:rPr>
              <a:t>PointS</a:t>
            </a:r>
            <a:r>
              <a:rPr lang="ru-RU" altLang="ru-RU" sz="1800" dirty="0"/>
              <a:t> </a:t>
            </a:r>
            <a:r>
              <a:rPr lang="ru-RU" altLang="ru-RU" sz="1800" b="1" dirty="0" err="1">
                <a:solidFill>
                  <a:srgbClr val="0000FF"/>
                </a:solidFill>
              </a:rPr>
              <a:t>center</a:t>
            </a:r>
            <a:r>
              <a:rPr lang="ru-RU" altLang="ru-RU" sz="1800" dirty="0"/>
              <a:t> - центр круга и свойство </a:t>
            </a:r>
            <a:r>
              <a:rPr lang="ru-RU" altLang="ru-RU" sz="1800" b="1" dirty="0" err="1">
                <a:solidFill>
                  <a:srgbClr val="0000FF"/>
                </a:solidFill>
              </a:rPr>
              <a:t>Сenter</a:t>
            </a:r>
            <a:r>
              <a:rPr lang="ru-RU" altLang="ru-RU" sz="1800" dirty="0"/>
              <a:t> для этого поля; конструктор общего вида с тремя параметрами; свойство для получения значения длины окружности; метод для создания строкового представления сведений об окружности; метод </a:t>
            </a:r>
            <a:r>
              <a:rPr lang="ru-RU" altLang="ru-RU" sz="1800" b="1" dirty="0" err="1">
                <a:solidFill>
                  <a:srgbClr val="0000FF"/>
                </a:solidFill>
              </a:rPr>
              <a:t>CompareTo</a:t>
            </a:r>
            <a:r>
              <a:rPr lang="ru-RU" altLang="ru-RU" sz="1800" b="1" dirty="0">
                <a:solidFill>
                  <a:srgbClr val="0000FF"/>
                </a:solidFill>
              </a:rPr>
              <a:t>()</a:t>
            </a:r>
            <a:r>
              <a:rPr lang="ru-RU" altLang="ru-RU" sz="1800" dirty="0"/>
              <a:t> - реализация метода интерфейса (сравнение радиусов).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6BB60C-505E-41A1-BFD9-436F3B92022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ru-RU" altLang="ru-RU" sz="1400"/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6148" name="Прямоугольник 3"/>
          <p:cNvSpPr>
            <a:spLocks noChangeArrowheads="1"/>
          </p:cNvSpPr>
          <p:nvPr/>
        </p:nvSpPr>
        <p:spPr bwMode="auto">
          <a:xfrm>
            <a:off x="228600" y="827027"/>
            <a:ext cx="8610600" cy="424656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using System;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namespace Structures   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public </a:t>
            </a:r>
            <a:r>
              <a:rPr lang="en-US" altLang="ru-RU" sz="1800" b="1" dirty="0" err="1"/>
              <a:t>struct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   {   </a:t>
            </a:r>
            <a:r>
              <a:rPr lang="en-US" altLang="ru-RU" sz="1800" b="1" dirty="0">
                <a:solidFill>
                  <a:srgbClr val="006600"/>
                </a:solidFill>
              </a:rPr>
              <a:t>// "</a:t>
            </a:r>
            <a:r>
              <a:rPr lang="ru-RU" altLang="ru-RU" sz="1800" b="1" dirty="0">
                <a:solidFill>
                  <a:srgbClr val="006600"/>
                </a:solidFill>
              </a:rPr>
              <a:t>точка на плоскости</a:t>
            </a:r>
            <a:r>
              <a:rPr lang="en-US" altLang="ru-RU" sz="1800" b="1" dirty="0">
                <a:solidFill>
                  <a:srgbClr val="006600"/>
                </a:solidFill>
              </a:rPr>
              <a:t>" 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/>
              <a:t>   </a:t>
            </a:r>
            <a:r>
              <a:rPr lang="en-US" altLang="ru-RU" sz="1800" b="1" dirty="0"/>
              <a:t>double x, y;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</a:t>
            </a:r>
            <a:r>
              <a:rPr lang="ru-RU" altLang="ru-RU" sz="1800" b="1" dirty="0"/>
              <a:t>   </a:t>
            </a:r>
            <a:r>
              <a:rPr lang="en-US" altLang="ru-RU" sz="1800" b="1" dirty="0"/>
              <a:t> public double X { get { return x; } set { x = value; }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/>
              <a:t>   </a:t>
            </a:r>
            <a:r>
              <a:rPr lang="en-US" altLang="ru-RU" sz="1800" b="1" dirty="0"/>
              <a:t>public double Y { get { return y; } set { y = value; }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</a:t>
            </a:r>
            <a:r>
              <a:rPr lang="ru-RU" altLang="ru-RU" sz="1800" b="1" dirty="0"/>
              <a:t>   </a:t>
            </a:r>
            <a:r>
              <a:rPr lang="en-US" altLang="ru-RU" sz="1800" b="1" dirty="0"/>
              <a:t> public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(double a, double b) { x = a; y = b;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</a:t>
            </a:r>
            <a:r>
              <a:rPr lang="ru-RU" altLang="ru-RU" sz="1800" b="1" dirty="0"/>
              <a:t>   </a:t>
            </a:r>
            <a:r>
              <a:rPr lang="en-US" altLang="ru-RU" sz="1800" b="1" dirty="0"/>
              <a:t> public double distance(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ps</a:t>
            </a:r>
            <a:r>
              <a:rPr lang="en-US" altLang="ru-RU" sz="1800" b="1" dirty="0"/>
              <a:t>) { </a:t>
            </a:r>
            <a:r>
              <a:rPr lang="en-US" altLang="ru-RU" sz="1800" b="1" dirty="0">
                <a:solidFill>
                  <a:srgbClr val="006600"/>
                </a:solidFill>
              </a:rPr>
              <a:t>// </a:t>
            </a:r>
            <a:r>
              <a:rPr lang="ru-RU" altLang="ru-RU" sz="1800" b="1" dirty="0">
                <a:solidFill>
                  <a:srgbClr val="006600"/>
                </a:solidFill>
              </a:rPr>
              <a:t>расстояние между точками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</a:t>
            </a:r>
            <a:r>
              <a:rPr lang="ru-RU" altLang="ru-RU" sz="1800" b="1" dirty="0"/>
              <a:t>  </a:t>
            </a:r>
            <a:r>
              <a:rPr lang="en-US" altLang="ru-RU" sz="1800" b="1" dirty="0"/>
              <a:t>   double dx = x - </a:t>
            </a:r>
            <a:r>
              <a:rPr lang="en-US" altLang="ru-RU" sz="1800" b="1" dirty="0" err="1"/>
              <a:t>ps.X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</a:t>
            </a:r>
            <a:r>
              <a:rPr lang="ru-RU" altLang="ru-RU" sz="1800" b="1" dirty="0"/>
              <a:t>  </a:t>
            </a:r>
            <a:r>
              <a:rPr lang="en-US" altLang="ru-RU" sz="1800" b="1" dirty="0"/>
              <a:t>  double </a:t>
            </a:r>
            <a:r>
              <a:rPr lang="en-US" altLang="ru-RU" sz="1800" b="1" dirty="0" err="1"/>
              <a:t>dy</a:t>
            </a:r>
            <a:r>
              <a:rPr lang="en-US" altLang="ru-RU" sz="1800" b="1" dirty="0"/>
              <a:t> = y - </a:t>
            </a:r>
            <a:r>
              <a:rPr lang="en-US" altLang="ru-RU" sz="1800" b="1" dirty="0" err="1"/>
              <a:t>ps.Y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</a:t>
            </a:r>
            <a:r>
              <a:rPr lang="ru-RU" altLang="ru-RU" sz="1800" b="1" dirty="0"/>
              <a:t>  </a:t>
            </a:r>
            <a:r>
              <a:rPr lang="en-US" altLang="ru-RU" sz="1800" b="1" dirty="0"/>
              <a:t>  return </a:t>
            </a:r>
            <a:r>
              <a:rPr lang="en-US" altLang="ru-RU" sz="1800" b="1" dirty="0" err="1"/>
              <a:t>Math.Sqrt</a:t>
            </a:r>
            <a:r>
              <a:rPr lang="en-US" altLang="ru-RU" sz="1800" b="1" dirty="0"/>
              <a:t>(dx * dx + </a:t>
            </a:r>
            <a:r>
              <a:rPr lang="en-US" altLang="ru-RU" sz="1800" b="1" dirty="0" err="1"/>
              <a:t>dy</a:t>
            </a:r>
            <a:r>
              <a:rPr lang="en-US" altLang="ru-RU" sz="1800" b="1" dirty="0"/>
              <a:t> * </a:t>
            </a:r>
            <a:r>
              <a:rPr lang="en-US" altLang="ru-RU" sz="1800" b="1" dirty="0" err="1"/>
              <a:t>dy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</a:t>
            </a:r>
            <a:r>
              <a:rPr lang="ru-RU" altLang="ru-RU" sz="1800" b="1" dirty="0"/>
              <a:t>  </a:t>
            </a:r>
            <a:r>
              <a:rPr lang="en-US" altLang="ru-RU" sz="1800" b="1" dirty="0"/>
              <a:t>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</a:t>
            </a:r>
            <a:r>
              <a:rPr lang="en-US" altLang="ru-RU" sz="1800" b="1" dirty="0"/>
              <a:t>}</a:t>
            </a:r>
            <a:r>
              <a:rPr lang="ru-RU" altLang="ru-RU" sz="1800" b="1" dirty="0"/>
              <a:t> </a:t>
            </a:r>
            <a:r>
              <a:rPr lang="ru-RU" altLang="ru-RU" sz="1800" b="1" dirty="0">
                <a:solidFill>
                  <a:srgbClr val="006600"/>
                </a:solidFill>
              </a:rPr>
              <a:t>// </a:t>
            </a:r>
            <a:r>
              <a:rPr lang="en-US" altLang="ru-RU" sz="1800" b="1" dirty="0">
                <a:solidFill>
                  <a:srgbClr val="006600"/>
                </a:solidFill>
              </a:rPr>
              <a:t>end of </a:t>
            </a:r>
            <a:r>
              <a:rPr lang="en-US" altLang="ru-RU" sz="1800" b="1" dirty="0" err="1">
                <a:solidFill>
                  <a:srgbClr val="006600"/>
                </a:solidFill>
              </a:rPr>
              <a:t>PointS</a:t>
            </a:r>
            <a:endParaRPr lang="en-US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C00000"/>
                </a:solidFill>
              </a:rPr>
              <a:t>   </a:t>
            </a:r>
            <a:r>
              <a:rPr lang="en-US" altLang="ru-RU" sz="1800" b="1" dirty="0">
                <a:solidFill>
                  <a:srgbClr val="C00000"/>
                </a:solidFill>
              </a:rPr>
              <a:t>// </a:t>
            </a:r>
            <a:r>
              <a:rPr lang="ru-RU" altLang="ru-RU" sz="1800" b="1" dirty="0">
                <a:solidFill>
                  <a:srgbClr val="C00000"/>
                </a:solidFill>
              </a:rPr>
              <a:t>КОД </a:t>
            </a:r>
            <a:r>
              <a:rPr lang="en-US" altLang="ru-RU" sz="1800" b="1" dirty="0" err="1">
                <a:solidFill>
                  <a:srgbClr val="C00000"/>
                </a:solidFill>
              </a:rPr>
              <a:t>struct</a:t>
            </a:r>
            <a:r>
              <a:rPr lang="en-US" altLang="ru-RU" sz="1800" b="1" dirty="0">
                <a:solidFill>
                  <a:srgbClr val="C00000"/>
                </a:solidFill>
              </a:rPr>
              <a:t> </a:t>
            </a:r>
            <a:r>
              <a:rPr lang="en-US" altLang="ru-RU" sz="1800" b="1" dirty="0" err="1">
                <a:solidFill>
                  <a:srgbClr val="C00000"/>
                </a:solidFill>
              </a:rPr>
              <a:t>CircleS</a:t>
            </a:r>
            <a:endParaRPr lang="ru-RU" altLang="ru-RU" sz="18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} </a:t>
            </a:r>
            <a:r>
              <a:rPr lang="ru-RU" altLang="ru-RU" sz="1800" b="1" dirty="0">
                <a:solidFill>
                  <a:srgbClr val="006600"/>
                </a:solidFill>
              </a:rPr>
              <a:t>// </a:t>
            </a:r>
            <a:r>
              <a:rPr lang="en-US" altLang="ru-RU" sz="1800" b="1" dirty="0">
                <a:solidFill>
                  <a:srgbClr val="006600"/>
                </a:solidFill>
              </a:rPr>
              <a:t>End of Structures</a:t>
            </a:r>
            <a:endParaRPr lang="ru-RU" altLang="ru-RU" sz="18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</a:p>
        </p:txBody>
      </p:sp>
      <p:sp>
        <p:nvSpPr>
          <p:cNvPr id="8195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C5E122-DA8E-47AD-8821-EC39E92A97CE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ru-RU" altLang="ru-RU" sz="1400"/>
          </a:p>
        </p:txBody>
      </p:sp>
      <p:sp>
        <p:nvSpPr>
          <p:cNvPr id="8196" name="Прямоугольник 3"/>
          <p:cNvSpPr>
            <a:spLocks noChangeArrowheads="1"/>
          </p:cNvSpPr>
          <p:nvPr/>
        </p:nvSpPr>
        <p:spPr bwMode="auto">
          <a:xfrm>
            <a:off x="304800" y="914400"/>
            <a:ext cx="8382000" cy="563245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public </a:t>
            </a:r>
            <a:r>
              <a:rPr lang="en-US" altLang="ru-RU" sz="1800" b="1" dirty="0" err="1"/>
              <a:t>struct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: </a:t>
            </a:r>
            <a:r>
              <a:rPr lang="en-US" altLang="ru-RU" sz="1800" b="1" dirty="0" err="1"/>
              <a:t>IComparable</a:t>
            </a:r>
            <a:r>
              <a:rPr lang="en-US" altLang="ru-RU" sz="1800" b="1" dirty="0"/>
              <a:t> {     </a:t>
            </a:r>
            <a:r>
              <a:rPr lang="en-US" altLang="ru-RU" sz="1800" b="1" dirty="0">
                <a:solidFill>
                  <a:srgbClr val="006600"/>
                </a:solidFill>
              </a:rPr>
              <a:t>// </a:t>
            </a:r>
            <a:r>
              <a:rPr lang="ru-RU" altLang="ru-RU" sz="1800" b="1" dirty="0">
                <a:solidFill>
                  <a:srgbClr val="006600"/>
                </a:solidFill>
              </a:rPr>
              <a:t>композиция структур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center;      </a:t>
            </a:r>
            <a:r>
              <a:rPr lang="en-US" altLang="ru-RU" sz="1800" b="1" dirty="0">
                <a:solidFill>
                  <a:srgbClr val="006600"/>
                </a:solidFill>
              </a:rPr>
              <a:t>// </a:t>
            </a:r>
            <a:r>
              <a:rPr lang="ru-RU" altLang="ru-RU" sz="1800" b="1" dirty="0">
                <a:solidFill>
                  <a:srgbClr val="006600"/>
                </a:solidFill>
              </a:rPr>
              <a:t>центр круга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double rad;         </a:t>
            </a:r>
            <a:r>
              <a:rPr lang="en-US" altLang="ru-RU" sz="1800" b="1" dirty="0">
                <a:solidFill>
                  <a:srgbClr val="006600"/>
                </a:solidFill>
              </a:rPr>
              <a:t>// </a:t>
            </a:r>
            <a:r>
              <a:rPr lang="ru-RU" altLang="ru-RU" sz="1800" b="1" dirty="0">
                <a:solidFill>
                  <a:srgbClr val="006600"/>
                </a:solidFill>
              </a:rPr>
              <a:t>радиус круга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public 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(double xc, double </a:t>
            </a:r>
            <a:r>
              <a:rPr lang="en-US" altLang="ru-RU" sz="1800" b="1" dirty="0" err="1"/>
              <a:t>yc</a:t>
            </a:r>
            <a:r>
              <a:rPr lang="en-US" altLang="ru-RU" sz="1800" b="1" dirty="0"/>
              <a:t>, double rad)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center = new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(xc, </a:t>
            </a:r>
            <a:r>
              <a:rPr lang="en-US" altLang="ru-RU" sz="1800" b="1" dirty="0" err="1"/>
              <a:t>yc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</a:t>
            </a:r>
            <a:r>
              <a:rPr lang="ru-RU" altLang="ru-RU" sz="1800" b="1" dirty="0" err="1"/>
              <a:t>this.rad</a:t>
            </a:r>
            <a:r>
              <a:rPr lang="ru-RU" altLang="ru-RU" sz="1800" b="1" dirty="0"/>
              <a:t> = </a:t>
            </a:r>
            <a:r>
              <a:rPr lang="ru-RU" altLang="ru-RU" sz="1800" b="1" dirty="0" err="1"/>
              <a:t>rad</a:t>
            </a:r>
            <a:r>
              <a:rPr lang="ru-RU" altLang="ru-RU" sz="1800" b="1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6600"/>
                </a:solidFill>
              </a:rPr>
              <a:t>    // </a:t>
            </a:r>
            <a:r>
              <a:rPr lang="ru-RU" altLang="ru-RU" sz="1800" b="1" dirty="0" err="1">
                <a:solidFill>
                  <a:srgbClr val="006600"/>
                </a:solidFill>
              </a:rPr>
              <a:t>Свойcтво</a:t>
            </a:r>
            <a:r>
              <a:rPr lang="ru-RU" altLang="ru-RU" sz="1800" b="1" dirty="0">
                <a:solidFill>
                  <a:srgbClr val="006600"/>
                </a:solidFill>
              </a:rPr>
              <a:t> для центра окружности: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public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Center {  get { return center;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</a:t>
            </a:r>
            <a:r>
              <a:rPr lang="ru-RU" altLang="ru-RU" sz="1800" b="1" dirty="0" err="1"/>
              <a:t>set</a:t>
            </a:r>
            <a:r>
              <a:rPr lang="ru-RU" altLang="ru-RU" sz="1800" b="1" dirty="0"/>
              <a:t> { </a:t>
            </a:r>
            <a:r>
              <a:rPr lang="ru-RU" altLang="ru-RU" sz="1800" b="1" dirty="0" err="1"/>
              <a:t>center</a:t>
            </a:r>
            <a:r>
              <a:rPr lang="ru-RU" altLang="ru-RU" sz="1800" b="1" dirty="0"/>
              <a:t> = </a:t>
            </a:r>
            <a:r>
              <a:rPr lang="ru-RU" altLang="ru-RU" sz="1800" b="1" dirty="0" err="1"/>
              <a:t>value</a:t>
            </a:r>
            <a:r>
              <a:rPr lang="ru-RU" altLang="ru-RU" sz="1800" b="1" dirty="0"/>
              <a:t>; }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6600"/>
                </a:solidFill>
              </a:rPr>
              <a:t>     // свойство для радиуса окружности: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ru-RU" altLang="ru-RU" sz="1800" b="1" dirty="0" err="1"/>
              <a:t>public</a:t>
            </a:r>
            <a:r>
              <a:rPr lang="ru-RU" altLang="ru-RU" sz="1800" b="1" dirty="0"/>
              <a:t> </a:t>
            </a:r>
            <a:r>
              <a:rPr lang="ru-RU" altLang="ru-RU" sz="1800" b="1" dirty="0" err="1"/>
              <a:t>double</a:t>
            </a:r>
            <a:r>
              <a:rPr lang="ru-RU" altLang="ru-RU" sz="1800" b="1" dirty="0"/>
              <a:t> </a:t>
            </a:r>
            <a:r>
              <a:rPr lang="ru-RU" altLang="ru-RU" sz="1800" b="1" dirty="0" err="1"/>
              <a:t>Rad</a:t>
            </a:r>
            <a:r>
              <a:rPr lang="ru-RU" altLang="ru-RU" sz="1800" b="1" dirty="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get { return rad;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set { rad = value;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6600"/>
                </a:solidFill>
              </a:rPr>
              <a:t>    // свойство для получения значения длины окружности: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/>
              <a:t>public double Len { get { return 2 * rad * </a:t>
            </a:r>
            <a:r>
              <a:rPr lang="en-US" altLang="ru-RU" sz="1800" b="1" dirty="0" err="1"/>
              <a:t>Math.PI</a:t>
            </a:r>
            <a:r>
              <a:rPr lang="en-US" altLang="ru-RU" sz="1800" b="1" dirty="0"/>
              <a:t>; }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C00000"/>
                </a:solidFill>
              </a:rPr>
              <a:t>    </a:t>
            </a:r>
            <a:r>
              <a:rPr lang="en-US" altLang="ru-RU" sz="1800" b="1" dirty="0">
                <a:solidFill>
                  <a:srgbClr val="C00000"/>
                </a:solidFill>
              </a:rPr>
              <a:t>// </a:t>
            </a:r>
            <a:r>
              <a:rPr lang="ru-RU" altLang="ru-RU" sz="1800" b="1" dirty="0">
                <a:solidFill>
                  <a:srgbClr val="C00000"/>
                </a:solidFill>
              </a:rPr>
              <a:t>КОД МЕТОДОВ</a:t>
            </a:r>
            <a:endParaRPr lang="en-US" altLang="ru-RU" sz="18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} </a:t>
            </a:r>
            <a:r>
              <a:rPr lang="ru-RU" altLang="ru-RU" sz="1800" b="1" dirty="0">
                <a:solidFill>
                  <a:srgbClr val="006600"/>
                </a:solidFill>
              </a:rPr>
              <a:t>// </a:t>
            </a:r>
            <a:r>
              <a:rPr lang="en-US" altLang="ru-RU" sz="1800" b="1" dirty="0">
                <a:solidFill>
                  <a:srgbClr val="006600"/>
                </a:solidFill>
              </a:rPr>
              <a:t>End of </a:t>
            </a:r>
            <a:r>
              <a:rPr lang="en-US" altLang="ru-RU" sz="1800" b="1" dirty="0" err="1">
                <a:solidFill>
                  <a:srgbClr val="006600"/>
                </a:solidFill>
              </a:rPr>
              <a:t>CircleS</a:t>
            </a:r>
            <a:endParaRPr lang="ru-RU" altLang="ru-RU" sz="1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09567C-99E3-40FA-B694-2639DC28999C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0"/>
            <a:ext cx="82296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3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9220" name="Прямоугольник 3"/>
          <p:cNvSpPr>
            <a:spLocks noChangeArrowheads="1"/>
          </p:cNvSpPr>
          <p:nvPr/>
        </p:nvSpPr>
        <p:spPr bwMode="auto">
          <a:xfrm>
            <a:off x="381000" y="720725"/>
            <a:ext cx="8458200" cy="36941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6600"/>
                </a:solidFill>
              </a:rPr>
              <a:t>// Строковое представление сведений об окружности: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public new string </a:t>
            </a:r>
            <a:r>
              <a:rPr lang="en-US" altLang="ru-RU" sz="1800" b="1" dirty="0" err="1"/>
              <a:t>ToString</a:t>
            </a:r>
            <a:r>
              <a:rPr lang="en-US" altLang="ru-RU" sz="1800" b="1" dirty="0"/>
              <a:t>()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string format = </a:t>
            </a:r>
            <a:r>
              <a:rPr lang="en-US" altLang="ru-RU" sz="1800" b="1" dirty="0">
                <a:solidFill>
                  <a:srgbClr val="800000"/>
                </a:solidFill>
              </a:rPr>
              <a:t>"xc={0},\</a:t>
            </a:r>
            <a:r>
              <a:rPr lang="en-US" altLang="ru-RU" sz="1800" b="1" dirty="0" err="1">
                <a:solidFill>
                  <a:srgbClr val="800000"/>
                </a:solidFill>
              </a:rPr>
              <a:t>tyc</a:t>
            </a:r>
            <a:r>
              <a:rPr lang="en-US" altLang="ru-RU" sz="1800" b="1" dirty="0">
                <a:solidFill>
                  <a:srgbClr val="800000"/>
                </a:solidFill>
              </a:rPr>
              <a:t>={1},\</a:t>
            </a:r>
            <a:r>
              <a:rPr lang="en-US" altLang="ru-RU" sz="1800" b="1" dirty="0" err="1">
                <a:solidFill>
                  <a:srgbClr val="800000"/>
                </a:solidFill>
              </a:rPr>
              <a:t>tRad</a:t>
            </a:r>
            <a:r>
              <a:rPr lang="en-US" altLang="ru-RU" sz="1800" b="1" dirty="0">
                <a:solidFill>
                  <a:srgbClr val="800000"/>
                </a:solidFill>
              </a:rPr>
              <a:t>={2}"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string res = </a:t>
            </a:r>
            <a:r>
              <a:rPr lang="en-US" altLang="ru-RU" sz="1800" b="1" dirty="0" err="1"/>
              <a:t>string.Format</a:t>
            </a:r>
            <a:r>
              <a:rPr lang="en-US" altLang="ru-RU" sz="1800" b="1" dirty="0"/>
              <a:t>(format, </a:t>
            </a:r>
            <a:r>
              <a:rPr lang="en-US" altLang="ru-RU" sz="1800" b="1" dirty="0" err="1"/>
              <a:t>center.X</a:t>
            </a:r>
            <a:r>
              <a:rPr lang="en-US" altLang="ru-RU" sz="1800" b="1" dirty="0"/>
              <a:t>, </a:t>
            </a:r>
            <a:r>
              <a:rPr lang="en-US" altLang="ru-RU" sz="1800" b="1" dirty="0" err="1"/>
              <a:t>center.Y</a:t>
            </a:r>
            <a:r>
              <a:rPr lang="en-US" altLang="ru-RU" sz="1800" b="1" dirty="0"/>
              <a:t>, Rad);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 err="1"/>
              <a:t>return</a:t>
            </a:r>
            <a:r>
              <a:rPr lang="ru-RU" altLang="ru-RU" sz="1800" b="1" dirty="0"/>
              <a:t> </a:t>
            </a:r>
            <a:r>
              <a:rPr lang="ru-RU" altLang="ru-RU" sz="1800" b="1" dirty="0" err="1"/>
              <a:t>res</a:t>
            </a:r>
            <a:r>
              <a:rPr lang="ru-RU" altLang="ru-RU" sz="1800" b="1" dirty="0"/>
              <a:t>;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}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6600"/>
                </a:solidFill>
              </a:rPr>
              <a:t>// Реализация метода интерфейса (сравнение радиусов):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public </a:t>
            </a:r>
            <a:r>
              <a:rPr lang="en-US" altLang="ru-RU" sz="1800" b="1" dirty="0" err="1"/>
              <a:t>int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CompareTo</a:t>
            </a:r>
            <a:r>
              <a:rPr lang="en-US" altLang="ru-RU" sz="1800" b="1" dirty="0"/>
              <a:t>(object </a:t>
            </a:r>
            <a:r>
              <a:rPr lang="en-US" altLang="ru-RU" sz="1800" b="1" dirty="0" err="1"/>
              <a:t>cs</a:t>
            </a:r>
            <a:r>
              <a:rPr lang="en-US" altLang="ru-RU" sz="1800" b="1" dirty="0"/>
              <a:t>)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if (</a:t>
            </a:r>
            <a:r>
              <a:rPr lang="en-US" altLang="ru-RU" sz="1800" b="1" dirty="0" err="1"/>
              <a:t>this.rad</a:t>
            </a:r>
            <a:r>
              <a:rPr lang="en-US" altLang="ru-RU" sz="1800" b="1" dirty="0"/>
              <a:t> &lt; ((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)</a:t>
            </a:r>
            <a:r>
              <a:rPr lang="en-US" altLang="ru-RU" sz="1800" b="1" dirty="0" err="1"/>
              <a:t>cs</a:t>
            </a:r>
            <a:r>
              <a:rPr lang="en-US" altLang="ru-RU" sz="1800" b="1" dirty="0"/>
              <a:t>).Rad) return -1;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if (</a:t>
            </a:r>
            <a:r>
              <a:rPr lang="en-US" altLang="ru-RU" sz="1800" b="1" dirty="0" err="1"/>
              <a:t>this.rad</a:t>
            </a:r>
            <a:r>
              <a:rPr lang="en-US" altLang="ru-RU" sz="1800" b="1" dirty="0"/>
              <a:t> &gt; ((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)</a:t>
            </a:r>
            <a:r>
              <a:rPr lang="en-US" altLang="ru-RU" sz="1800" b="1" dirty="0" err="1"/>
              <a:t>cs</a:t>
            </a:r>
            <a:r>
              <a:rPr lang="en-US" altLang="ru-RU" sz="1800" b="1" dirty="0"/>
              <a:t>).Rad) return 1;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 err="1"/>
              <a:t>return</a:t>
            </a:r>
            <a:r>
              <a:rPr lang="ru-RU" altLang="ru-RU" sz="1800" b="1" dirty="0"/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-44388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3</a:t>
            </a:r>
          </a:p>
        </p:txBody>
      </p:sp>
      <p:sp>
        <p:nvSpPr>
          <p:cNvPr id="1126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1CD72-1BCD-4879-BC04-9AD1B663F68E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ru-RU" altLang="ru-RU" sz="1400"/>
          </a:p>
        </p:txBody>
      </p:sp>
      <p:sp>
        <p:nvSpPr>
          <p:cNvPr id="11268" name="Прямоугольник 3"/>
          <p:cNvSpPr>
            <a:spLocks noChangeArrowheads="1"/>
          </p:cNvSpPr>
          <p:nvPr/>
        </p:nvSpPr>
        <p:spPr bwMode="auto">
          <a:xfrm>
            <a:off x="381000" y="720725"/>
            <a:ext cx="8458200" cy="2032000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 том же решении создайте проект – консольное приложение. Подключите к проекту ссылку на библиотеку со структурами. </a:t>
            </a:r>
            <a:endParaRPr lang="en-US" altLang="ru-R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 консольном приложении создайте и инициализируйте массив экземпляров структуры (</a:t>
            </a:r>
            <a:r>
              <a:rPr lang="en-US" altLang="ru-RU" sz="1800" b="1" dirty="0" err="1">
                <a:solidFill>
                  <a:srgbClr val="0000FF"/>
                </a:solidFill>
              </a:rPr>
              <a:t>CircleS</a:t>
            </a:r>
            <a:r>
              <a:rPr lang="ru-RU" altLang="ru-RU" sz="1800" dirty="0"/>
              <a:t>). Используя цикл </a:t>
            </a:r>
            <a:r>
              <a:rPr lang="en-US" altLang="ru-RU" sz="1800" b="1" dirty="0" err="1">
                <a:solidFill>
                  <a:srgbClr val="0000FF"/>
                </a:solidFill>
              </a:rPr>
              <a:t>foreach</a:t>
            </a:r>
            <a:r>
              <a:rPr lang="ru-RU" altLang="ru-RU" sz="1800" b="1" dirty="0"/>
              <a:t>,</a:t>
            </a:r>
            <a:r>
              <a:rPr lang="ru-RU" altLang="ru-RU" sz="1800" dirty="0"/>
              <a:t> выведите сведения о структурах в массиве. Примените к массиву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Array</a:t>
            </a:r>
            <a:r>
              <a:rPr lang="ru-RU" altLang="ru-RU" sz="1800" b="1" dirty="0">
                <a:solidFill>
                  <a:srgbClr val="0000FF"/>
                </a:solidFill>
              </a:rPr>
              <a:t>.</a:t>
            </a:r>
            <a:r>
              <a:rPr lang="en-US" altLang="ru-RU" sz="1800" b="1" dirty="0">
                <a:solidFill>
                  <a:srgbClr val="0000FF"/>
                </a:solidFill>
              </a:rPr>
              <a:t>Sort</a:t>
            </a:r>
            <a:r>
              <a:rPr lang="ru-RU" altLang="ru-RU" sz="1800" b="1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с одним параметром и вновь в цикле выведите сведения об элементах массива.</a:t>
            </a:r>
          </a:p>
        </p:txBody>
      </p:sp>
      <p:sp>
        <p:nvSpPr>
          <p:cNvPr id="5" name="Прямоугольник 3"/>
          <p:cNvSpPr>
            <a:spLocks noChangeArrowheads="1"/>
          </p:cNvSpPr>
          <p:nvPr/>
        </p:nvSpPr>
        <p:spPr bwMode="auto">
          <a:xfrm>
            <a:off x="381000" y="2900362"/>
            <a:ext cx="8458200" cy="2586038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Выполнить упорядочение </a:t>
            </a:r>
            <a:r>
              <a:rPr lang="ru-RU" altLang="ru-RU" sz="1800" dirty="0" smtClean="0"/>
              <a:t>(сортировку) массива </a:t>
            </a:r>
            <a:r>
              <a:rPr lang="ru-RU" altLang="ru-RU" sz="1800" dirty="0"/>
              <a:t>типа </a:t>
            </a:r>
            <a:r>
              <a:rPr lang="en-US" altLang="ru-RU" sz="1800" b="1" dirty="0" err="1">
                <a:solidFill>
                  <a:srgbClr val="0000FF"/>
                </a:solidFill>
              </a:rPr>
              <a:t>CircleS</a:t>
            </a:r>
            <a:r>
              <a:rPr lang="ru-RU" altLang="ru-RU" sz="1800" dirty="0"/>
              <a:t> по удаленности центров кругов от начала координат. </a:t>
            </a:r>
            <a:endParaRPr lang="en-US" altLang="ru-R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В консольном приложении создайте и инициализируйте массив экземпляров структуры (</a:t>
            </a:r>
            <a:r>
              <a:rPr lang="en-US" altLang="ru-RU" sz="1800" b="1" dirty="0" err="1">
                <a:solidFill>
                  <a:srgbClr val="0000FF"/>
                </a:solidFill>
              </a:rPr>
              <a:t>CircleS</a:t>
            </a:r>
            <a:r>
              <a:rPr lang="ru-RU" altLang="ru-RU" sz="1800" dirty="0"/>
              <a:t>). Создайте массив ключей, присвоив его элементам значения расстояний от центров кругов до начала координат. Выведите сведения о структурах в массиве и об удаленности представляемых ими кругов от начала координат. Примените к массиву метод </a:t>
            </a:r>
            <a:r>
              <a:rPr lang="en-US" altLang="ru-RU" sz="1800" b="1" dirty="0">
                <a:solidFill>
                  <a:srgbClr val="0000FF"/>
                </a:solidFill>
              </a:rPr>
              <a:t>Array</a:t>
            </a:r>
            <a:r>
              <a:rPr lang="ru-RU" altLang="ru-RU" sz="1800" b="1" dirty="0">
                <a:solidFill>
                  <a:srgbClr val="0000FF"/>
                </a:solidFill>
              </a:rPr>
              <a:t>.</a:t>
            </a:r>
            <a:r>
              <a:rPr lang="en-US" altLang="ru-RU" sz="1800" b="1" dirty="0">
                <a:solidFill>
                  <a:srgbClr val="0000FF"/>
                </a:solidFill>
              </a:rPr>
              <a:t>Sort</a:t>
            </a:r>
            <a:r>
              <a:rPr lang="ru-RU" altLang="ru-RU" sz="1800" b="1" dirty="0">
                <a:solidFill>
                  <a:srgbClr val="0000FF"/>
                </a:solidFill>
              </a:rPr>
              <a:t>() </a:t>
            </a:r>
            <a:r>
              <a:rPr lang="ru-RU" altLang="ru-RU" sz="1800" dirty="0"/>
              <a:t>с двумя параметрами и вновь в цикле выведите сведения об элементах массива.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</a:p>
        </p:txBody>
      </p:sp>
      <p:sp>
        <p:nvSpPr>
          <p:cNvPr id="1638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958588-356C-4C00-AD66-9C6E06D95FC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ru-RU" altLang="ru-RU" sz="1400"/>
          </a:p>
        </p:txBody>
      </p:sp>
      <p:sp>
        <p:nvSpPr>
          <p:cNvPr id="16388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610600" cy="92392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Модифицировать предыдущую программу, так изменив структуру </a:t>
            </a:r>
            <a:r>
              <a:rPr lang="en-US" altLang="ru-RU" sz="1800" b="1">
                <a:solidFill>
                  <a:srgbClr val="0000FF"/>
                </a:solidFill>
              </a:rPr>
              <a:t>PointS</a:t>
            </a:r>
            <a:r>
              <a:rPr lang="ru-RU" altLang="ru-RU" sz="1800"/>
              <a:t>, чтобы элементами массива ключей могли быть центры кругов (а не значения типа </a:t>
            </a:r>
            <a:r>
              <a:rPr lang="en-US" altLang="ru-RU" sz="1800" b="1">
                <a:solidFill>
                  <a:srgbClr val="0000FF"/>
                </a:solidFill>
              </a:rPr>
              <a:t>double</a:t>
            </a:r>
            <a:r>
              <a:rPr lang="ru-RU" altLang="ru-RU" sz="180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EAD3AC-0FA4-4CA1-BA64-B01794FB410E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173038"/>
            <a:ext cx="8229600" cy="3603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4. Библиотека классов</a:t>
            </a:r>
          </a:p>
        </p:txBody>
      </p:sp>
      <p:sp>
        <p:nvSpPr>
          <p:cNvPr id="17412" name="Прямоугольник 3"/>
          <p:cNvSpPr>
            <a:spLocks noChangeArrowheads="1"/>
          </p:cNvSpPr>
          <p:nvPr/>
        </p:nvSpPr>
        <p:spPr bwMode="auto">
          <a:xfrm>
            <a:off x="71438" y="996950"/>
            <a:ext cx="9001125" cy="507831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public </a:t>
            </a:r>
            <a:r>
              <a:rPr lang="en-US" altLang="ru-RU" sz="1800" b="1" dirty="0" err="1"/>
              <a:t>struct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: </a:t>
            </a:r>
            <a:r>
              <a:rPr lang="en-US" altLang="ru-RU" sz="1800" b="1" dirty="0" err="1"/>
              <a:t>IComparable</a:t>
            </a:r>
            <a:r>
              <a:rPr lang="en-US" altLang="ru-RU" sz="1800" b="1" dirty="0"/>
              <a:t>   {   </a:t>
            </a:r>
            <a:r>
              <a:rPr lang="en-US" altLang="ru-RU" sz="1800" b="1" dirty="0">
                <a:solidFill>
                  <a:srgbClr val="006600"/>
                </a:solidFill>
              </a:rPr>
              <a:t>// "</a:t>
            </a:r>
            <a:r>
              <a:rPr lang="ru-RU" altLang="ru-RU" sz="1800" b="1" dirty="0">
                <a:solidFill>
                  <a:srgbClr val="006600"/>
                </a:solidFill>
              </a:rPr>
              <a:t>точка на плоскости</a:t>
            </a:r>
            <a:r>
              <a:rPr lang="en-US" altLang="ru-RU" sz="1800" b="1" dirty="0">
                <a:solidFill>
                  <a:srgbClr val="006600"/>
                </a:solidFill>
              </a:rPr>
              <a:t>" 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double x, y;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public double X { get { return x; } set { x = value; }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public double Y { get { return y; } set { y = value; }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public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(double a, double b) { x = a; y = b; }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public double distance(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ps</a:t>
            </a:r>
            <a:r>
              <a:rPr lang="en-US" altLang="ru-RU" sz="1800" b="1" dirty="0"/>
              <a:t>) { </a:t>
            </a:r>
            <a:r>
              <a:rPr lang="en-US" altLang="ru-RU" sz="1800" b="1" dirty="0">
                <a:solidFill>
                  <a:srgbClr val="006600"/>
                </a:solidFill>
              </a:rPr>
              <a:t>// </a:t>
            </a:r>
            <a:r>
              <a:rPr lang="ru-RU" altLang="ru-RU" sz="1800" b="1" dirty="0">
                <a:solidFill>
                  <a:srgbClr val="006600"/>
                </a:solidFill>
              </a:rPr>
              <a:t>расстояние между точками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double dx = x - </a:t>
            </a:r>
            <a:r>
              <a:rPr lang="en-US" altLang="ru-RU" sz="1800" b="1" dirty="0" err="1"/>
              <a:t>ps.X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double </a:t>
            </a:r>
            <a:r>
              <a:rPr lang="en-US" altLang="ru-RU" sz="1800" b="1" dirty="0" err="1"/>
              <a:t>dy</a:t>
            </a:r>
            <a:r>
              <a:rPr lang="en-US" altLang="ru-RU" sz="1800" b="1" dirty="0"/>
              <a:t> = y - </a:t>
            </a:r>
            <a:r>
              <a:rPr lang="en-US" altLang="ru-RU" sz="1800" b="1" dirty="0" err="1"/>
              <a:t>ps.Y</a:t>
            </a:r>
            <a:r>
              <a:rPr lang="en-US" altLang="ru-RU" sz="1800" b="1" dirty="0"/>
              <a:t>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return </a:t>
            </a:r>
            <a:r>
              <a:rPr lang="en-US" altLang="ru-RU" sz="1800" b="1" dirty="0" err="1"/>
              <a:t>Math.Sqrt</a:t>
            </a:r>
            <a:r>
              <a:rPr lang="en-US" altLang="ru-RU" sz="1800" b="1" dirty="0"/>
              <a:t>(dx * dx + </a:t>
            </a:r>
            <a:r>
              <a:rPr lang="en-US" altLang="ru-RU" sz="1800" b="1" dirty="0" err="1"/>
              <a:t>dy</a:t>
            </a:r>
            <a:r>
              <a:rPr lang="en-US" altLang="ru-RU" sz="1800" b="1" dirty="0"/>
              <a:t> * </a:t>
            </a:r>
            <a:r>
              <a:rPr lang="en-US" altLang="ru-RU" sz="1800" b="1" dirty="0" err="1"/>
              <a:t>dy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6600"/>
                </a:solidFill>
              </a:rPr>
              <a:t>   </a:t>
            </a:r>
            <a:r>
              <a:rPr lang="ru-RU" altLang="ru-RU" sz="1800" b="1" dirty="0">
                <a:solidFill>
                  <a:srgbClr val="006600"/>
                </a:solidFill>
              </a:rPr>
              <a:t>// Реализация метода интерфейса (сравнение расстояний):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public </a:t>
            </a:r>
            <a:r>
              <a:rPr lang="en-US" altLang="ru-RU" sz="1800" b="1" dirty="0" err="1"/>
              <a:t>int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CompareTo</a:t>
            </a:r>
            <a:r>
              <a:rPr lang="en-US" altLang="ru-RU" sz="1800" b="1" dirty="0"/>
              <a:t>(object </a:t>
            </a:r>
            <a:r>
              <a:rPr lang="en-US" altLang="ru-RU" sz="1800" b="1" dirty="0" err="1"/>
              <a:t>ob</a:t>
            </a:r>
            <a:r>
              <a:rPr lang="en-US" altLang="ru-RU" sz="1800" b="1" dirty="0"/>
              <a:t>)   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temp = new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(0, 0);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if (</a:t>
            </a:r>
            <a:r>
              <a:rPr lang="en-US" altLang="ru-RU" sz="1800" b="1" dirty="0" err="1"/>
              <a:t>this.distance</a:t>
            </a:r>
            <a:r>
              <a:rPr lang="en-US" altLang="ru-RU" sz="1800" b="1" dirty="0"/>
              <a:t>(temp) &lt; </a:t>
            </a:r>
            <a:r>
              <a:rPr lang="en-US" altLang="ru-RU" sz="1800" b="1" dirty="0" smtClean="0"/>
              <a:t> </a:t>
            </a:r>
            <a:r>
              <a:rPr lang="en-US" altLang="ru-RU" sz="1800" b="1" dirty="0"/>
              <a:t>((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)</a:t>
            </a:r>
            <a:r>
              <a:rPr lang="en-US" altLang="ru-RU" sz="1800" b="1" dirty="0" err="1"/>
              <a:t>ob</a:t>
            </a:r>
            <a:r>
              <a:rPr lang="en-US" altLang="ru-RU" sz="1800" b="1" dirty="0"/>
              <a:t>).distance(temp)) return 1;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if (</a:t>
            </a:r>
            <a:r>
              <a:rPr lang="en-US" altLang="ru-RU" sz="1800" b="1" dirty="0" err="1"/>
              <a:t>this.distance</a:t>
            </a:r>
            <a:r>
              <a:rPr lang="en-US" altLang="ru-RU" sz="1800" b="1" dirty="0"/>
              <a:t>(temp) &gt; </a:t>
            </a:r>
            <a:r>
              <a:rPr lang="en-US" altLang="ru-RU" sz="1800" b="1" dirty="0" smtClean="0"/>
              <a:t> </a:t>
            </a:r>
            <a:r>
              <a:rPr lang="en-US" altLang="ru-RU" sz="1800" b="1" dirty="0"/>
              <a:t>((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)</a:t>
            </a:r>
            <a:r>
              <a:rPr lang="en-US" altLang="ru-RU" sz="1800" b="1" dirty="0" err="1"/>
              <a:t>ob</a:t>
            </a:r>
            <a:r>
              <a:rPr lang="en-US" altLang="ru-RU" sz="1800" b="1" dirty="0"/>
              <a:t>).distance(temp)) return -1;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 err="1"/>
              <a:t>return</a:t>
            </a:r>
            <a:r>
              <a:rPr lang="ru-RU" altLang="ru-RU" sz="1800" b="1" dirty="0"/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D54136-76D9-48A7-A93A-E42A43B318C3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3603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4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Консольное приложение</a:t>
            </a:r>
          </a:p>
        </p:txBody>
      </p:sp>
      <p:sp>
        <p:nvSpPr>
          <p:cNvPr id="19460" name="Прямоугольник 3"/>
          <p:cNvSpPr>
            <a:spLocks noChangeArrowheads="1"/>
          </p:cNvSpPr>
          <p:nvPr/>
        </p:nvSpPr>
        <p:spPr bwMode="auto">
          <a:xfrm>
            <a:off x="295275" y="534988"/>
            <a:ext cx="8467725" cy="5910262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static void Main()  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[ ] </a:t>
            </a:r>
            <a:r>
              <a:rPr lang="en-US" altLang="ru-RU" sz="1800" b="1" dirty="0" err="1"/>
              <a:t>circArr</a:t>
            </a:r>
            <a:r>
              <a:rPr lang="en-US" altLang="ru-RU" sz="1800" b="1" dirty="0"/>
              <a:t> = new 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 [ ] { new 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(1,1,3), new 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(2,3,4),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                        </a:t>
            </a:r>
            <a:r>
              <a:rPr lang="ru-RU" altLang="ru-RU" sz="1800" b="1" dirty="0" err="1"/>
              <a:t>new</a:t>
            </a:r>
            <a:r>
              <a:rPr lang="ru-RU" altLang="ru-RU" sz="1800" b="1" dirty="0"/>
              <a:t> </a:t>
            </a:r>
            <a:r>
              <a:rPr lang="ru-RU" altLang="ru-RU" sz="1800" b="1" dirty="0" err="1"/>
              <a:t>CircleS</a:t>
            </a:r>
            <a:r>
              <a:rPr lang="ru-RU" altLang="ru-RU" sz="1800" b="1" dirty="0"/>
              <a:t>(-1,-2,3), </a:t>
            </a:r>
            <a:r>
              <a:rPr lang="ru-RU" altLang="ru-RU" sz="1800" b="1" dirty="0" err="1"/>
              <a:t>new</a:t>
            </a:r>
            <a:r>
              <a:rPr lang="ru-RU" altLang="ru-RU" sz="1800" b="1" dirty="0"/>
              <a:t> </a:t>
            </a:r>
            <a:r>
              <a:rPr lang="ru-RU" altLang="ru-RU" sz="1800" b="1" dirty="0" err="1"/>
              <a:t>CircleS</a:t>
            </a:r>
            <a:r>
              <a:rPr lang="ru-RU" altLang="ru-RU" sz="1800" b="1" dirty="0"/>
              <a:t>(4,3,1)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ru-RU" altLang="ru-RU" sz="1800" b="1" dirty="0" err="1"/>
              <a:t>Console.WriteLine</a:t>
            </a:r>
            <a:r>
              <a:rPr lang="ru-RU" altLang="ru-RU" sz="1800" b="1" dirty="0"/>
              <a:t>(</a:t>
            </a:r>
            <a:r>
              <a:rPr lang="ru-RU" altLang="ru-RU" sz="1800" b="1" dirty="0">
                <a:solidFill>
                  <a:srgbClr val="800000"/>
                </a:solidFill>
              </a:rPr>
              <a:t>"Ключи и круги до сортировки:"</a:t>
            </a:r>
            <a:r>
              <a:rPr lang="ru-RU" altLang="ru-RU" sz="18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>
                <a:solidFill>
                  <a:srgbClr val="006600"/>
                </a:solidFill>
              </a:rPr>
              <a:t>// Массив ключей для сортировки по уменьшению удаленности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6600"/>
                </a:solidFill>
              </a:rPr>
              <a:t>// </a:t>
            </a:r>
            <a:r>
              <a:rPr lang="ru-RU" altLang="ru-RU" sz="1800" b="1" dirty="0">
                <a:solidFill>
                  <a:srgbClr val="006600"/>
                </a:solidFill>
              </a:rPr>
              <a:t>кругов от начала координат</a:t>
            </a:r>
            <a:r>
              <a:rPr lang="en-US" altLang="ru-RU" sz="1800" b="1" dirty="0">
                <a:solidFill>
                  <a:srgbClr val="006600"/>
                </a:solidFill>
              </a:rPr>
              <a:t>:</a:t>
            </a:r>
            <a:endParaRPr lang="ru-RU" altLang="ru-RU" sz="1800" b="1" dirty="0">
              <a:solidFill>
                <a:srgbClr val="0066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[</a:t>
            </a:r>
            <a:r>
              <a:rPr lang="ru-RU" altLang="ru-RU" sz="1800" b="1" dirty="0"/>
              <a:t> </a:t>
            </a:r>
            <a:r>
              <a:rPr lang="en-US" altLang="ru-RU" sz="1800" b="1" dirty="0"/>
              <a:t>] keys = new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[</a:t>
            </a:r>
            <a:r>
              <a:rPr lang="en-US" altLang="ru-RU" sz="1800" b="1" dirty="0" err="1"/>
              <a:t>circArr.Length</a:t>
            </a:r>
            <a:r>
              <a:rPr lang="en-US" altLang="ru-RU" sz="1800" b="1" dirty="0"/>
              <a:t>];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p0 = new </a:t>
            </a:r>
            <a:r>
              <a:rPr lang="en-US" altLang="ru-RU" sz="1800" b="1" dirty="0" err="1"/>
              <a:t>PointS</a:t>
            </a:r>
            <a:r>
              <a:rPr lang="en-US" altLang="ru-RU" sz="1800" b="1" dirty="0"/>
              <a:t> (0,0</a:t>
            </a:r>
            <a:r>
              <a:rPr lang="en-US" altLang="ru-RU" sz="1800" b="1" dirty="0" smtClean="0"/>
              <a:t>);</a:t>
            </a:r>
            <a:r>
              <a:rPr lang="ru-RU" altLang="ru-RU" sz="1800" b="1" dirty="0" smtClean="0"/>
              <a:t>                        </a:t>
            </a:r>
            <a:r>
              <a:rPr lang="en-US" altLang="ru-RU" sz="1800" b="1" dirty="0" smtClean="0">
                <a:solidFill>
                  <a:srgbClr val="006600"/>
                </a:solidFill>
              </a:rPr>
              <a:t>//</a:t>
            </a:r>
            <a:r>
              <a:rPr lang="ru-RU" altLang="ru-RU" sz="1800" b="1" dirty="0" smtClean="0">
                <a:solidFill>
                  <a:srgbClr val="006600"/>
                </a:solidFill>
              </a:rPr>
              <a:t>  начало </a:t>
            </a:r>
            <a:r>
              <a:rPr lang="ru-RU" altLang="ru-RU" sz="1800" b="1" dirty="0">
                <a:solidFill>
                  <a:srgbClr val="006600"/>
                </a:solidFill>
              </a:rPr>
              <a:t>координат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for (</a:t>
            </a:r>
            <a:r>
              <a:rPr lang="en-US" altLang="ru-RU" sz="1800" b="1" dirty="0" err="1"/>
              <a:t>int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 = 0; </a:t>
            </a:r>
            <a:r>
              <a:rPr lang="en-US" altLang="ru-RU" sz="1800" b="1" dirty="0" err="1" smtClean="0"/>
              <a:t>i</a:t>
            </a:r>
            <a:r>
              <a:rPr lang="ru-RU" altLang="ru-RU" sz="1800" b="1" dirty="0" smtClean="0"/>
              <a:t> </a:t>
            </a:r>
            <a:r>
              <a:rPr lang="en-US" altLang="ru-RU" sz="1800" b="1" dirty="0" smtClean="0"/>
              <a:t>&lt;</a:t>
            </a:r>
            <a:r>
              <a:rPr lang="ru-RU" altLang="ru-RU" sz="1800" b="1" dirty="0" smtClean="0"/>
              <a:t> </a:t>
            </a:r>
            <a:r>
              <a:rPr lang="en-US" altLang="ru-RU" sz="1800" b="1" dirty="0" err="1" smtClean="0"/>
              <a:t>circArr.Length</a:t>
            </a:r>
            <a:r>
              <a:rPr lang="en-US" altLang="ru-RU" sz="1800" b="1" dirty="0"/>
              <a:t>; 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++)    {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keys[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] = </a:t>
            </a:r>
            <a:r>
              <a:rPr lang="en-US" altLang="ru-RU" sz="1800" b="1" dirty="0" err="1"/>
              <a:t>circArr</a:t>
            </a:r>
            <a:r>
              <a:rPr lang="en-US" altLang="ru-RU" sz="1800" b="1" dirty="0"/>
              <a:t>[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].Center;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</a:t>
            </a:r>
            <a:r>
              <a:rPr lang="en-US" altLang="ru-RU" sz="1800" b="1" dirty="0" err="1"/>
              <a:t>Console.Write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800000"/>
                </a:solidFill>
              </a:rPr>
              <a:t>"distance[{0}]={1:g3}\t"</a:t>
            </a:r>
            <a:r>
              <a:rPr lang="en-US" altLang="ru-RU" sz="1800" b="1" dirty="0"/>
              <a:t>, 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, keys[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].distance(p0));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</a:t>
            </a:r>
            <a:r>
              <a:rPr lang="en-US" altLang="ru-RU" sz="1800" b="1" dirty="0" err="1"/>
              <a:t>Console.WriteLine</a:t>
            </a:r>
            <a:r>
              <a:rPr lang="en-US" altLang="ru-RU" sz="1800" b="1" dirty="0"/>
              <a:t>(</a:t>
            </a:r>
            <a:r>
              <a:rPr lang="en-US" altLang="ru-RU" sz="1800" b="1" dirty="0" err="1"/>
              <a:t>circArr</a:t>
            </a:r>
            <a:r>
              <a:rPr lang="en-US" altLang="ru-RU" sz="1800" b="1" dirty="0"/>
              <a:t>[</a:t>
            </a:r>
            <a:r>
              <a:rPr lang="en-US" altLang="ru-RU" sz="1800" b="1" dirty="0" err="1"/>
              <a:t>i</a:t>
            </a:r>
            <a:r>
              <a:rPr lang="en-US" altLang="ru-RU" sz="1800" b="1" dirty="0"/>
              <a:t>].</a:t>
            </a:r>
            <a:r>
              <a:rPr lang="en-US" altLang="ru-RU" sz="1800" b="1" dirty="0" err="1"/>
              <a:t>ToString</a:t>
            </a:r>
            <a:r>
              <a:rPr lang="en-US" altLang="ru-RU" sz="1800" b="1" dirty="0"/>
              <a:t>());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ru-RU" altLang="ru-RU" sz="1800" b="1" dirty="0" err="1"/>
              <a:t>Array.Sort</a:t>
            </a:r>
            <a:r>
              <a:rPr lang="ru-RU" altLang="ru-RU" sz="1800" b="1" dirty="0"/>
              <a:t>(</a:t>
            </a:r>
            <a:r>
              <a:rPr lang="ru-RU" altLang="ru-RU" sz="1800" b="1" dirty="0" err="1"/>
              <a:t>keys</a:t>
            </a:r>
            <a:r>
              <a:rPr lang="ru-RU" altLang="ru-RU" sz="1800" b="1" dirty="0"/>
              <a:t>, </a:t>
            </a:r>
            <a:r>
              <a:rPr lang="ru-RU" altLang="ru-RU" sz="1800" b="1" dirty="0" err="1"/>
              <a:t>circArr</a:t>
            </a:r>
            <a:r>
              <a:rPr lang="ru-RU" altLang="ru-RU" sz="18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ru-RU" altLang="ru-RU" sz="1800" b="1" dirty="0" err="1"/>
              <a:t>Console.WriteLine</a:t>
            </a:r>
            <a:r>
              <a:rPr lang="ru-RU" altLang="ru-RU" sz="1800" b="1" dirty="0"/>
              <a:t>(</a:t>
            </a:r>
            <a:r>
              <a:rPr lang="ru-RU" altLang="ru-RU" sz="1800" b="1" dirty="0">
                <a:solidFill>
                  <a:srgbClr val="800000"/>
                </a:solidFill>
              </a:rPr>
              <a:t>"Массив кругов после сортировки: "</a:t>
            </a:r>
            <a:r>
              <a:rPr lang="ru-RU" altLang="ru-RU" sz="1800" b="1" dirty="0"/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    </a:t>
            </a:r>
            <a:r>
              <a:rPr lang="en-US" altLang="ru-RU" sz="1800" b="1" dirty="0" err="1"/>
              <a:t>foreach</a:t>
            </a:r>
            <a:r>
              <a:rPr lang="en-US" altLang="ru-RU" sz="1800" b="1" dirty="0"/>
              <a:t> (</a:t>
            </a:r>
            <a:r>
              <a:rPr lang="en-US" altLang="ru-RU" sz="1800" b="1" dirty="0" err="1"/>
              <a:t>CircleS</a:t>
            </a:r>
            <a:r>
              <a:rPr lang="en-US" altLang="ru-RU" sz="1800" b="1" dirty="0"/>
              <a:t> </a:t>
            </a:r>
            <a:r>
              <a:rPr lang="en-US" altLang="ru-RU" sz="1800" b="1" dirty="0" err="1"/>
              <a:t>cs</a:t>
            </a:r>
            <a:r>
              <a:rPr lang="en-US" altLang="ru-RU" sz="1800" b="1" dirty="0"/>
              <a:t> in </a:t>
            </a:r>
            <a:r>
              <a:rPr lang="en-US" altLang="ru-RU" sz="1800" b="1" dirty="0" err="1"/>
              <a:t>circArr</a:t>
            </a:r>
            <a:r>
              <a:rPr lang="en-US" altLang="ru-RU" sz="1800" b="1" dirty="0"/>
              <a:t>)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    </a:t>
            </a:r>
            <a:r>
              <a:rPr lang="en-US" altLang="ru-RU" sz="1800" b="1" dirty="0" err="1"/>
              <a:t>Console.WriteLine</a:t>
            </a:r>
            <a:r>
              <a:rPr lang="en-US" altLang="ru-RU" sz="1800" b="1" dirty="0"/>
              <a:t>(</a:t>
            </a:r>
            <a:r>
              <a:rPr lang="en-US" altLang="ru-RU" sz="1800" b="1" dirty="0" err="1"/>
              <a:t>cs.ToString</a:t>
            </a:r>
            <a:r>
              <a:rPr lang="en-US" altLang="ru-RU" sz="1800" b="1" dirty="0"/>
              <a:t>());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en-US" altLang="ru-RU" sz="1800" b="1" dirty="0" err="1"/>
              <a:t>Console.WriteLine</a:t>
            </a:r>
            <a:r>
              <a:rPr lang="en-US" altLang="ru-RU" sz="1800" b="1" dirty="0"/>
              <a:t>(</a:t>
            </a:r>
            <a:r>
              <a:rPr lang="en-US" altLang="ru-RU" sz="1800" b="1" dirty="0">
                <a:solidFill>
                  <a:srgbClr val="800000"/>
                </a:solidFill>
              </a:rPr>
              <a:t>"</a:t>
            </a:r>
            <a:r>
              <a:rPr lang="ru-RU" altLang="ru-RU" sz="1800" b="1" dirty="0">
                <a:solidFill>
                  <a:srgbClr val="800000"/>
                </a:solidFill>
              </a:rPr>
              <a:t>Для выхода из программы нажмите</a:t>
            </a:r>
            <a:r>
              <a:rPr lang="en-US" altLang="ru-RU" sz="1800" b="1" dirty="0">
                <a:solidFill>
                  <a:srgbClr val="800000"/>
                </a:solidFill>
              </a:rPr>
              <a:t> ENTER."</a:t>
            </a:r>
            <a:r>
              <a:rPr lang="en-US" altLang="ru-RU" sz="1800" b="1" dirty="0"/>
              <a:t>);</a:t>
            </a:r>
            <a:endParaRPr lang="ru-RU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/>
              <a:t>    </a:t>
            </a:r>
            <a:r>
              <a:rPr lang="ru-RU" altLang="ru-RU" sz="1800" b="1" dirty="0" err="1"/>
              <a:t>Console.ReadLine</a:t>
            </a:r>
            <a:r>
              <a:rPr lang="ru-RU" altLang="ru-RU" sz="1800" b="1" dirty="0"/>
              <a:t>(); </a:t>
            </a:r>
            <a:endParaRPr lang="en-US" altLang="ru-R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</a:p>
        </p:txBody>
      </p:sp>
      <p:sp>
        <p:nvSpPr>
          <p:cNvPr id="20483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5A864-1A42-46B0-B57C-6F50735EA48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ru-RU" altLang="ru-RU" sz="1400"/>
          </a:p>
        </p:txBody>
      </p:sp>
      <p:sp>
        <p:nvSpPr>
          <p:cNvPr id="20484" name="Прямоугольник 3"/>
          <p:cNvSpPr>
            <a:spLocks noChangeArrowheads="1"/>
          </p:cNvSpPr>
          <p:nvPr/>
        </p:nvSpPr>
        <p:spPr bwMode="auto">
          <a:xfrm>
            <a:off x="304800" y="720725"/>
            <a:ext cx="8229600" cy="314007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Материальная точка – имеющее массу тело, размерами и формой которого можно пренебречь.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Класс «множество материальных точек на плоскости» -  совокупность точек, принадлежащих кругу с заданным радиусом. Свойство класса - центр масс «множество материальных точек».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800" b="1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 b="1" dirty="0"/>
              <a:t>В основной программе введите количество материальных точек и сформируйте массив со случайными значениями их полей. Вводя значения радиуса, выводите сведения о соответствующем  множестве с центром в начале координат.</a:t>
            </a:r>
          </a:p>
        </p:txBody>
      </p:sp>
    </p:spTree>
    <p:extLst>
      <p:ext uri="{BB962C8B-B14F-4D97-AF65-F5344CB8AC3E}">
        <p14:creationId xmlns:p14="http://schemas.microsoft.com/office/powerpoint/2010/main" val="18859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32657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charset="0"/>
              </a:rPr>
              <a:t>ISome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DoSomething();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Some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ISome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DoSomething()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{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ro-RO" dirty="0">
                <a:solidFill>
                  <a:srgbClr val="A31515"/>
                </a:solidFill>
                <a:latin typeface="Consolas" charset="0"/>
              </a:rPr>
              <a:t>"Do!"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473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3D61EF-0175-4541-8AFC-D3B9FE9BAD6B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6651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00" y="762000"/>
            <a:ext cx="8763000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точка на плоскости"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x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 }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y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 x = a; y = b;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distance(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расстояние между точками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dx = x -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 -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(dx * dx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Реализация метода интерфейса (сравнение расстояний):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.distance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(temp) &lt;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).distance(temp))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.distance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(temp) &gt;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((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).distance(temp))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338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15D17-18EA-4B50-A07B-F264EFCF3E3F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67032" y="152400"/>
            <a:ext cx="8229600" cy="5889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00" y="990600"/>
            <a:ext cx="8763000" cy="397031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Материальная точка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координаты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mass;         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масса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MassPoint(</a:t>
            </a:r>
            <a:r>
              <a:rPr lang="fr-FR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ps, </a:t>
            </a:r>
            <a:r>
              <a:rPr lang="fr-FR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mass;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mass;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format =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"x={0},\ty={1},\</a:t>
            </a:r>
            <a:r>
              <a:rPr lang="en-US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tmass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={2}"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=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(format,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mass);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9388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BC5B9-224E-4136-B5CC-C99C0188193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5127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Библиотека классов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6700" y="664730"/>
            <a:ext cx="8610600" cy="600164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SetOfMassPoint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Множество материальных точек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набор точек множества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rad; 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радиус множества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Конструктор выбирает из массива точки: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SetOfMassPoint(</a:t>
            </a:r>
            <a:r>
              <a:rPr lang="fr-FR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collection, </a:t>
            </a:r>
            <a:r>
              <a:rPr lang="fr-FR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ps, </a:t>
            </a:r>
            <a:r>
              <a:rPr lang="fr-FR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mp.coord.distance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&lt;= rad))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set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list.ToArray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rad;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Свойство формирует центр масс множества материальных точек: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MassCenter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xc = 0,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0, mc = 0;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set)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mc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mp.Mass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xc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mp.Mass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mp.coord.X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mp.Mass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mp.coord.Y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(xc / mc,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mc), mc);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MassCenter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3731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62691-1220-4EB0-A366-AF15247D0801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ru-RU" altLang="ru-RU" sz="140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457200" y="20638"/>
            <a:ext cx="8229600" cy="588962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5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Консольное приложение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1000" y="705805"/>
            <a:ext cx="8554065" cy="575542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) 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] elements;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N; </a:t>
            </a:r>
            <a:r>
              <a:rPr lang="ru-RU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количество точек на плоскости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gen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количество точек на плоскости: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N) || N &lt; 1);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elements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[N];</a:t>
            </a:r>
          </a:p>
          <a:p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elements.Length; i++)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(-10, 11),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(-10, 11));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elements[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gen.Next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6));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(elements[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SetOfMassPoint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real;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0;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радиус множества: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.TryParse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R) || R &lt;= 1);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real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SetOfMassPoint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(elements,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R);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real.MassCenter.ToString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"Для завершения работы нажмите </a:t>
            </a:r>
            <a:r>
              <a:rPr lang="ru-RU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Escape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).Key !=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ConsoleKey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.Escape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6148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Задание к задаче 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FCA03-CADE-4106-AFB3-DE6A53A2B735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69" y="1752600"/>
            <a:ext cx="6947862" cy="140176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33400" y="831412"/>
            <a:ext cx="81534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Если количество точек равно 1, а радиус множества 2, координаты центра масс выводятся на экран как </a:t>
            </a:r>
            <a:r>
              <a:rPr lang="en-US" b="1" dirty="0" err="1"/>
              <a:t>NaN</a:t>
            </a:r>
            <a:r>
              <a:rPr lang="ru-RU" b="1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026" y="3429000"/>
            <a:ext cx="81534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Доработать код задачи 2 так, чтобы на экран выводились только числа или сообщение об ошибке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187707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ru-RU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Домашняя работа</a:t>
            </a:r>
          </a:p>
        </p:txBody>
      </p:sp>
      <p:sp>
        <p:nvSpPr>
          <p:cNvPr id="26627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965C18-8BEF-4799-8B00-0B18B395D57D}" type="slidenum">
              <a:rPr lang="ru-RU" altLang="ru-RU" smtClean="0"/>
              <a:pPr/>
              <a:t>45</a:t>
            </a:fld>
            <a:endParaRPr lang="ru-RU" altLang="ru-RU"/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495670" y="990600"/>
            <a:ext cx="8153400" cy="120032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/>
              <a:t>Во всех рассмотренных кодах </a:t>
            </a:r>
            <a:r>
              <a:rPr lang="ru-RU" altLang="ru-RU" dirty="0" err="1"/>
              <a:t>аксессоров</a:t>
            </a:r>
            <a:r>
              <a:rPr lang="ru-RU" altLang="ru-RU" dirty="0"/>
              <a:t> </a:t>
            </a:r>
            <a:r>
              <a:rPr lang="en-US" altLang="ru-RU" dirty="0">
                <a:solidFill>
                  <a:srgbClr val="0000FF"/>
                </a:solidFill>
              </a:rPr>
              <a:t>set</a:t>
            </a:r>
            <a:r>
              <a:rPr lang="en-US" altLang="ru-RU" dirty="0"/>
              <a:t> </a:t>
            </a:r>
            <a:r>
              <a:rPr lang="ru-RU" altLang="ru-RU" dirty="0"/>
              <a:t>добавить код, </a:t>
            </a:r>
            <a:r>
              <a:rPr lang="ru-RU" altLang="ru-RU"/>
              <a:t>предусматривающий </a:t>
            </a:r>
            <a:r>
              <a:rPr lang="ru-RU" altLang="ru-RU" smtClean="0"/>
              <a:t>обработку появления </a:t>
            </a:r>
            <a:r>
              <a:rPr lang="ru-RU" altLang="ru-RU" dirty="0"/>
              <a:t>некорректных входных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10886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charset="0"/>
              </a:rPr>
              <a:t>ISome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DoSomething();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Some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ISome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DoSomething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()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{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ro-RO" dirty="0">
                <a:solidFill>
                  <a:srgbClr val="A31515"/>
                </a:solidFill>
                <a:latin typeface="Consolas" charset="0"/>
              </a:rPr>
              <a:t>"Do!"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231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20042"/>
            <a:ext cx="6858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charset="0"/>
              </a:rPr>
              <a:t>ISwimable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Swim();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interface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IJumpable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Jump();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Organism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Breathe()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{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"I </a:t>
            </a:r>
            <a:r>
              <a:rPr lang="de-DE" dirty="0" err="1">
                <a:solidFill>
                  <a:srgbClr val="A31515"/>
                </a:solidFill>
                <a:latin typeface="Consolas" charset="0"/>
              </a:rPr>
              <a:t>can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charset="0"/>
              </a:rPr>
              <a:t>breathe</a:t>
            </a:r>
            <a:r>
              <a:rPr lang="de-DE" dirty="0">
                <a:solidFill>
                  <a:srgbClr val="A31515"/>
                </a:solidFill>
                <a:latin typeface="Consolas" charset="0"/>
              </a:rPr>
              <a:t>!"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>
                <a:solidFill>
                  <a:srgbClr val="2B91AF"/>
                </a:solidFill>
                <a:latin typeface="Consolas" charset="0"/>
              </a:rPr>
              <a:t>Human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ISwimable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Organism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IJumpable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Swim() { }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Jump() {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22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10000" y="2474158"/>
            <a:ext cx="9372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charset="0"/>
              </a:rPr>
              <a:t>	 </a:t>
            </a:r>
            <a:r>
              <a:rPr lang="de-DE" dirty="0" err="1" smtClean="0">
                <a:solidFill>
                  <a:srgbClr val="0000FF"/>
                </a:solidFill>
                <a:latin typeface="Consolas" charset="0"/>
              </a:rPr>
              <a:t>interface</a:t>
            </a:r>
            <a:r>
              <a:rPr lang="de-DE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>
                <a:solidFill>
                  <a:srgbClr val="2B91AF"/>
                </a:solidFill>
                <a:latin typeface="Consolas" charset="0"/>
              </a:rPr>
              <a:t>A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Do();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interface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>
                <a:solidFill>
                  <a:srgbClr val="2B91AF"/>
                </a:solidFill>
                <a:latin typeface="Consolas" charset="0"/>
              </a:rPr>
              <a:t>B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Do();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ro-RO" dirty="0" err="1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ro-RO" dirty="0">
                <a:solidFill>
                  <a:srgbClr val="2B91AF"/>
                </a:solidFill>
                <a:latin typeface="Consolas" charset="0"/>
              </a:rPr>
              <a:t>C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ro-RO" dirty="0">
                <a:solidFill>
                  <a:srgbClr val="2B91AF"/>
                </a:solidFill>
                <a:latin typeface="Consolas" charset="0"/>
              </a:rPr>
              <a:t>A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, </a:t>
            </a:r>
            <a:r>
              <a:rPr lang="ro-RO" dirty="0">
                <a:solidFill>
                  <a:srgbClr val="2B91AF"/>
                </a:solidFill>
                <a:latin typeface="Consolas" charset="0"/>
              </a:rPr>
              <a:t>B</a:t>
            </a:r>
            <a:endParaRPr lang="ro-RO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Do()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{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ro-RO" dirty="0">
                <a:solidFill>
                  <a:srgbClr val="A31515"/>
                </a:solidFill>
                <a:latin typeface="Consolas" charset="0"/>
              </a:rPr>
              <a:t>"Do!"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smtClean="0">
                <a:solidFill>
                  <a:srgbClr val="000000"/>
                </a:solidFill>
                <a:latin typeface="Consolas" charset="0"/>
              </a:rPr>
              <a:t>}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6934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charset="0"/>
              </a:rPr>
              <a:t>MainClass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Main(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en-US" dirty="0">
                <a:solidFill>
                  <a:srgbClr val="2B91AF"/>
                </a:solidFill>
                <a:latin typeface="Consolas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c =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c.Do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hu-HU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hu-HU" dirty="0">
                <a:solidFill>
                  <a:srgbClr val="2B91AF"/>
                </a:solidFill>
                <a:latin typeface="Consolas" charset="0"/>
              </a:rPr>
              <a:t>A</a:t>
            </a:r>
            <a:r>
              <a:rPr lang="hu-HU" dirty="0">
                <a:solidFill>
                  <a:srgbClr val="000000"/>
                </a:solidFill>
                <a:latin typeface="Consolas" charset="0"/>
              </a:rPr>
              <a:t> a = c;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a.Do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de-DE" dirty="0">
                <a:solidFill>
                  <a:srgbClr val="2B91AF"/>
                </a:solidFill>
                <a:latin typeface="Consolas" charset="0"/>
              </a:rPr>
              <a:t>B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b = c;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de-DE" dirty="0" err="1">
                <a:solidFill>
                  <a:srgbClr val="000000"/>
                </a:solidFill>
                <a:latin typeface="Consolas" charset="0"/>
              </a:rPr>
              <a:t>b.Do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.ReadKey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4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6934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Consolas" charset="0"/>
              </a:rPr>
              <a:t>	 </a:t>
            </a:r>
            <a:r>
              <a:rPr lang="de-DE" dirty="0" err="1" smtClean="0">
                <a:solidFill>
                  <a:srgbClr val="0000FF"/>
                </a:solidFill>
                <a:latin typeface="Consolas" charset="0"/>
              </a:rPr>
              <a:t>interface</a:t>
            </a:r>
            <a:r>
              <a:rPr lang="de-DE" dirty="0" smtClean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>
                <a:solidFill>
                  <a:srgbClr val="2B91AF"/>
                </a:solidFill>
                <a:latin typeface="Consolas" charset="0"/>
              </a:rPr>
              <a:t>A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Do();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charset="0"/>
              </a:rPr>
              <a:t>interface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de-DE" dirty="0">
                <a:solidFill>
                  <a:srgbClr val="2B91AF"/>
                </a:solidFill>
                <a:latin typeface="Consolas" charset="0"/>
              </a:rPr>
              <a:t>B</a:t>
            </a:r>
            <a:r>
              <a:rPr lang="de-DE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de-DE" dirty="0">
                <a:solidFill>
                  <a:srgbClr val="2B91AF"/>
                </a:solidFill>
                <a:latin typeface="Consolas" charset="0"/>
              </a:rPr>
              <a:t>A</a:t>
            </a:r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Make();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</a:p>
          <a:p>
            <a:endParaRPr lang="de-DE" dirty="0">
              <a:solidFill>
                <a:srgbClr val="000000"/>
              </a:solidFill>
              <a:latin typeface="Consolas" charset="0"/>
            </a:endParaRP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</a:t>
            </a:r>
            <a:r>
              <a:rPr lang="ro-RO" dirty="0" err="1">
                <a:solidFill>
                  <a:srgbClr val="0000FF"/>
                </a:solidFill>
                <a:latin typeface="Consolas" charset="0"/>
              </a:rPr>
              <a:t>class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ro-RO" dirty="0">
                <a:solidFill>
                  <a:srgbClr val="2B91AF"/>
                </a:solidFill>
                <a:latin typeface="Consolas" charset="0"/>
              </a:rPr>
              <a:t>C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 : </a:t>
            </a:r>
            <a:r>
              <a:rPr lang="ro-RO" dirty="0">
                <a:solidFill>
                  <a:srgbClr val="2B91AF"/>
                </a:solidFill>
                <a:latin typeface="Consolas" charset="0"/>
              </a:rPr>
              <a:t>B</a:t>
            </a:r>
            <a:endParaRPr lang="ro-RO" dirty="0">
              <a:solidFill>
                <a:srgbClr val="000000"/>
              </a:solidFill>
              <a:latin typeface="Consolas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Do()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{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ro-RO" dirty="0">
                <a:solidFill>
                  <a:srgbClr val="A31515"/>
                </a:solidFill>
                <a:latin typeface="Consolas" charset="0"/>
              </a:rPr>
              <a:t>"Do"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Make()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{</a:t>
            </a:r>
          </a:p>
          <a:p>
            <a:r>
              <a:rPr lang="ro-RO" dirty="0">
                <a:solidFill>
                  <a:srgbClr val="000000"/>
                </a:solidFill>
                <a:latin typeface="Consolas" charset="0"/>
              </a:rPr>
              <a:t>                </a:t>
            </a:r>
            <a:r>
              <a:rPr lang="ro-RO" dirty="0" err="1">
                <a:solidFill>
                  <a:srgbClr val="2B91AF"/>
                </a:solidFill>
                <a:latin typeface="Consolas" charset="0"/>
              </a:rPr>
              <a:t>Console</a:t>
            </a:r>
            <a:r>
              <a:rPr lang="ro-RO" dirty="0" err="1">
                <a:solidFill>
                  <a:srgbClr val="000000"/>
                </a:solidFill>
                <a:latin typeface="Consolas" charset="0"/>
              </a:rPr>
              <a:t>.WriteLine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(</a:t>
            </a:r>
            <a:r>
              <a:rPr lang="ro-RO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ro-RO" dirty="0" err="1">
                <a:solidFill>
                  <a:srgbClr val="A31515"/>
                </a:solidFill>
                <a:latin typeface="Consolas" charset="0"/>
              </a:rPr>
              <a:t>Make</a:t>
            </a:r>
            <a:r>
              <a:rPr lang="ro-RO" dirty="0">
                <a:solidFill>
                  <a:srgbClr val="A31515"/>
                </a:solidFill>
                <a:latin typeface="Consolas" charset="0"/>
              </a:rPr>
              <a:t>"</a:t>
            </a:r>
            <a:r>
              <a:rPr lang="ro-RO" dirty="0">
                <a:solidFill>
                  <a:srgbClr val="000000"/>
                </a:solidFill>
                <a:latin typeface="Consolas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    }</a:t>
            </a:r>
          </a:p>
          <a:p>
            <a:r>
              <a:rPr lang="de-DE" dirty="0">
                <a:solidFill>
                  <a:srgbClr val="000000"/>
                </a:solidFill>
                <a:latin typeface="Consolas" charset="0"/>
              </a:rPr>
              <a:t>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74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BEB9F-5BF9-43CA-9543-44BCCD6116FD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646"/>
            <a:ext cx="9144000" cy="45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4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Тема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0070C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>
          <a:defRPr b="1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2035</TotalTime>
  <Words>3387</Words>
  <Application>Microsoft Macintosh PowerPoint</Application>
  <PresentationFormat>Экран (4:3)</PresentationFormat>
  <Paragraphs>573</Paragraphs>
  <Slides>45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Calibri</vt:lpstr>
      <vt:lpstr>Consolas</vt:lpstr>
      <vt:lpstr>Times New Roman</vt:lpstr>
      <vt:lpstr>Arial</vt:lpstr>
      <vt:lpstr>Тема Office</vt:lpstr>
      <vt:lpstr>Модуль 3, практическое занятие 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</vt:lpstr>
      <vt:lpstr>Задача 1</vt:lpstr>
      <vt:lpstr>Задача 1</vt:lpstr>
      <vt:lpstr>Задание к задаче 1</vt:lpstr>
      <vt:lpstr>Задача 2</vt:lpstr>
      <vt:lpstr>Задача 2</vt:lpstr>
      <vt:lpstr>Задача 2</vt:lpstr>
      <vt:lpstr>Задача 2</vt:lpstr>
      <vt:lpstr>Задание к задаче 2</vt:lpstr>
      <vt:lpstr>Задача 3</vt:lpstr>
      <vt:lpstr>Презентация PowerPoint</vt:lpstr>
      <vt:lpstr>Задача 3</vt:lpstr>
      <vt:lpstr>Презентация PowerPoint</vt:lpstr>
      <vt:lpstr>Задание к задаче 3</vt:lpstr>
      <vt:lpstr>Задача 4</vt:lpstr>
      <vt:lpstr>Презентация PowerPoint</vt:lpstr>
      <vt:lpstr>Презентация PowerPoint</vt:lpstr>
      <vt:lpstr>Задача 5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к задаче 5</vt:lpstr>
      <vt:lpstr>Домашняя работа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Maksimenkova</dc:creator>
  <cp:lastModifiedBy>Горденко Мария Константиновна</cp:lastModifiedBy>
  <cp:revision>275</cp:revision>
  <cp:lastPrinted>1601-01-01T00:00:00Z</cp:lastPrinted>
  <dcterms:created xsi:type="dcterms:W3CDTF">1601-01-01T00:00:00Z</dcterms:created>
  <dcterms:modified xsi:type="dcterms:W3CDTF">2018-02-19T21:55:12Z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