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aleway" panose="020B0604020202020204" charset="-52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99191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caf64b44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caf64b44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93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af64b44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caf64b44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4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caf64b44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caf64b44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63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cd19826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cd19826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69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caf64b44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caf64b44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69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caf64b44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caf64b44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19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caf64b44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caf64b44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32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caf64b44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caf64b44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98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caf64b44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caf64b44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936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caf64b44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caf64b44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944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caf64b44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caf64b44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39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655450" y="2926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40"/>
              <a:t>Исследование существующих атак на видеопоследовательности</a:t>
            </a:r>
            <a:endParaRPr sz="2040"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655450" y="1853850"/>
            <a:ext cx="7688700" cy="10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Московский Государственный Университет им. М.В.Ломоносова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Факультет Вычислительной Математики и Кибернетики.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2"/>
                </a:solidFill>
              </a:rPr>
              <a:t>Кафедра Информационной безопасности.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375" y="520350"/>
            <a:ext cx="24765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5532250" y="4181425"/>
            <a:ext cx="354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Выполнил студент 3 курса:  Садовников А.А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Научный руководитель:  Ильюшин Е.А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800225" y="4626250"/>
            <a:ext cx="13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Москва, 2021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7650" y="1340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обнаружения  с  помощью  ADDNets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99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446">
                <a:solidFill>
                  <a:srgbClr val="000000"/>
                </a:solidFill>
                <a:highlight>
                  <a:schemeClr val="lt1"/>
                </a:highlight>
              </a:rPr>
              <a:t>В данной работе были рассмотрены разные виды атак на видеопоследовательности и</a:t>
            </a:r>
            <a:endParaRPr sz="5446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446">
                <a:solidFill>
                  <a:srgbClr val="000000"/>
                </a:solidFill>
                <a:highlight>
                  <a:schemeClr val="lt1"/>
                </a:highlight>
              </a:rPr>
              <a:t>некоторые методы обнаружения этих атак.</a:t>
            </a:r>
            <a:endParaRPr sz="5446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46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446">
                <a:solidFill>
                  <a:srgbClr val="000000"/>
                </a:solidFill>
                <a:highlight>
                  <a:schemeClr val="lt1"/>
                </a:highlight>
              </a:rPr>
              <a:t>1. Были исследованы атаки с пространственным вмешательством, временным вмеша-</a:t>
            </a:r>
            <a:endParaRPr sz="5446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446">
                <a:solidFill>
                  <a:srgbClr val="000000"/>
                </a:solidFill>
                <a:highlight>
                  <a:schemeClr val="lt1"/>
                </a:highlight>
              </a:rPr>
              <a:t>тельством, пространственно-временным вмешательством и дипфейки.</a:t>
            </a:r>
            <a:endParaRPr sz="5446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46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446">
                <a:solidFill>
                  <a:srgbClr val="000000"/>
                </a:solidFill>
                <a:highlight>
                  <a:schemeClr val="lt1"/>
                </a:highlight>
              </a:rPr>
              <a:t>2. Были проанализированы активные и пассивные методы обнаружения, сеть обнару-</a:t>
            </a:r>
            <a:endParaRPr sz="5446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446">
                <a:solidFill>
                  <a:srgbClr val="000000"/>
                </a:solidFill>
                <a:highlight>
                  <a:schemeClr val="lt1"/>
                </a:highlight>
              </a:rPr>
              <a:t>жения дипфейков на основе внимания ADDNets.</a:t>
            </a:r>
            <a:endParaRPr sz="5446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46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446">
                <a:solidFill>
                  <a:srgbClr val="000000"/>
                </a:solidFill>
                <a:highlight>
                  <a:schemeClr val="lt1"/>
                </a:highlight>
              </a:rPr>
              <a:t>Необходимо продолжать исследовать атаки на видеопоследовательности и еще больше совершенствовать методы для их обнаружения.</a:t>
            </a:r>
            <a:endParaRPr sz="5446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Цель </a:t>
            </a:r>
            <a:r>
              <a:rPr lang="ru" dirty="0" smtClean="0"/>
              <a:t>работы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Цель работы: Исследовать существующие атаки на видеопоследовательности и некоторые методы их обнаружения 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Для достижения поставленной цели необходимо решить следующие задачи:</a:t>
            </a:r>
            <a:r>
              <a:rPr lang="ru" sz="1400" u="sng">
                <a:solidFill>
                  <a:schemeClr val="dk2"/>
                </a:solidFill>
              </a:rPr>
              <a:t> </a:t>
            </a:r>
            <a:endParaRPr sz="1400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</a:rPr>
              <a:t>1. Исследовать какие существуют виды атак на видеопоследовательности.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</a:rPr>
              <a:t>2. Проанализировать методы обнаружения атак на видеопоследовательности.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u="sng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атак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0" y="1916075"/>
            <a:ext cx="9081498" cy="28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62341" y="121339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11"/>
              <a:t>Методы обнаружения атак на видеопоследовательности</a:t>
            </a:r>
            <a:endParaRPr sz="171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84750" y="1530315"/>
            <a:ext cx="8033400" cy="3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2382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arenR"/>
            </a:pPr>
            <a:r>
              <a:rPr lang="ru" sz="2399" dirty="0">
                <a:solidFill>
                  <a:schemeClr val="dk2"/>
                </a:solidFill>
              </a:rPr>
              <a:t>Активные</a:t>
            </a:r>
            <a:endParaRPr sz="2399" dirty="0">
              <a:solidFill>
                <a:schemeClr val="dk2"/>
              </a:solidFill>
            </a:endParaRPr>
          </a:p>
          <a:p>
            <a:pPr marL="914400" lvl="1" indent="-31589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ru" sz="2199" dirty="0">
                <a:solidFill>
                  <a:schemeClr val="dk2"/>
                </a:solidFill>
              </a:rPr>
              <a:t>Цифровая подпись</a:t>
            </a:r>
            <a:endParaRPr sz="2199" dirty="0">
              <a:solidFill>
                <a:schemeClr val="dk2"/>
              </a:solidFill>
            </a:endParaRPr>
          </a:p>
          <a:p>
            <a:pPr marL="914400" lvl="1" indent="-31589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ru" sz="2199" dirty="0">
                <a:solidFill>
                  <a:schemeClr val="dk2"/>
                </a:solidFill>
              </a:rPr>
              <a:t>Интеллектуальные методы аутентификации</a:t>
            </a:r>
            <a:endParaRPr sz="2199" dirty="0">
              <a:solidFill>
                <a:schemeClr val="dk2"/>
              </a:solidFill>
            </a:endParaRPr>
          </a:p>
          <a:p>
            <a:pPr marL="914400" lvl="1" indent="-31589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ru" sz="2199" dirty="0">
                <a:solidFill>
                  <a:schemeClr val="dk2"/>
                </a:solidFill>
              </a:rPr>
              <a:t>Водяные знаки</a:t>
            </a:r>
            <a:endParaRPr sz="2199" dirty="0">
              <a:solidFill>
                <a:schemeClr val="dk2"/>
              </a:solidFill>
            </a:endParaRPr>
          </a:p>
          <a:p>
            <a:pPr marL="914400" lvl="1" indent="-31589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ru" sz="2199" dirty="0">
                <a:solidFill>
                  <a:schemeClr val="dk2"/>
                </a:solidFill>
              </a:rPr>
              <a:t>Другие методы аутентификации</a:t>
            </a:r>
            <a:endParaRPr sz="2199" dirty="0">
              <a:solidFill>
                <a:schemeClr val="dk2"/>
              </a:solidFill>
            </a:endParaRPr>
          </a:p>
          <a:p>
            <a:pPr marL="457200" lvl="0" indent="-32382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arenR"/>
            </a:pPr>
            <a:r>
              <a:rPr lang="ru" sz="2399" dirty="0">
                <a:solidFill>
                  <a:schemeClr val="dk2"/>
                </a:solidFill>
              </a:rPr>
              <a:t>Пассивные</a:t>
            </a:r>
            <a:endParaRPr sz="2399" dirty="0">
              <a:solidFill>
                <a:schemeClr val="dk2"/>
              </a:solidFill>
            </a:endParaRPr>
          </a:p>
          <a:p>
            <a:pPr marL="914400" lvl="1" indent="-31589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ru" sz="2199" dirty="0">
                <a:solidFill>
                  <a:schemeClr val="dk2"/>
                </a:solidFill>
              </a:rPr>
              <a:t>Обнаружение редактирования видео на основе камеры.</a:t>
            </a:r>
            <a:endParaRPr sz="2199" dirty="0">
              <a:solidFill>
                <a:schemeClr val="dk2"/>
              </a:solidFill>
            </a:endParaRPr>
          </a:p>
          <a:p>
            <a:pPr marL="914400" lvl="1" indent="-31589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ru" sz="2199" dirty="0">
                <a:solidFill>
                  <a:schemeClr val="dk2"/>
                </a:solidFill>
              </a:rPr>
              <a:t>Обнаружение на основе артефактов кодирования.</a:t>
            </a:r>
            <a:endParaRPr sz="2199" dirty="0">
              <a:solidFill>
                <a:schemeClr val="dk2"/>
              </a:solidFill>
            </a:endParaRPr>
          </a:p>
          <a:p>
            <a:pPr marL="914400" lvl="1" indent="-31589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ru" sz="2199" dirty="0">
                <a:solidFill>
                  <a:schemeClr val="dk2"/>
                </a:solidFill>
              </a:rPr>
              <a:t>Обнаружение несоответствий по содержанию.</a:t>
            </a:r>
            <a:endParaRPr sz="2199" dirty="0">
              <a:solidFill>
                <a:schemeClr val="dk2"/>
              </a:solidFill>
            </a:endParaRPr>
          </a:p>
          <a:p>
            <a:pPr marL="914400" lvl="1" indent="-31589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ru" sz="2199" dirty="0">
                <a:solidFill>
                  <a:schemeClr val="dk2"/>
                </a:solidFill>
              </a:rPr>
              <a:t>Обнаружение копирования-перемещения в видео.</a:t>
            </a:r>
            <a:endParaRPr sz="2199" dirty="0">
              <a:solidFill>
                <a:schemeClr val="dk2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85050" y="526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Дипфейки и их основные виды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296025" y="1383200"/>
            <a:ext cx="4422600" cy="3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Термин DeepFake стал использоваться более широко для обозначения любых видео,в которых происходит замена лиц с помощью ИИ. 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Сейчас выделяют 3 основных вида видео дипфейков: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ru" sz="1400">
                <a:solidFill>
                  <a:schemeClr val="dk2"/>
                </a:solidFill>
              </a:rPr>
              <a:t>Синтез видео головы и верхней части плеча двух людей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ru" sz="1400">
                <a:solidFill>
                  <a:schemeClr val="dk2"/>
                </a:solidFill>
              </a:rPr>
              <a:t>Замена лиц 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ru" sz="1400">
                <a:solidFill>
                  <a:schemeClr val="dk2"/>
                </a:solidFill>
              </a:rPr>
              <a:t>Синхронизация губ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00" y="1383200"/>
            <a:ext cx="4079424" cy="28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8732850" y="1739175"/>
            <a:ext cx="1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8732850" y="2723475"/>
            <a:ext cx="1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732850" y="3604150"/>
            <a:ext cx="6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методов обнаружения DeepFake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2"/>
                </a:solidFill>
              </a:rPr>
              <a:t>Методы делятся на три основные категории, которые основаны на:</a:t>
            </a:r>
            <a:endParaRPr sz="1700">
              <a:solidFill>
                <a:schemeClr val="dk2"/>
              </a:solidFill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ru" sz="1700">
                <a:solidFill>
                  <a:schemeClr val="dk2"/>
                </a:solidFill>
              </a:rPr>
              <a:t>Физических несоответствиях</a:t>
            </a:r>
            <a:endParaRPr sz="1700">
              <a:solidFill>
                <a:schemeClr val="dk2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ru" sz="1700">
                <a:solidFill>
                  <a:schemeClr val="dk2"/>
                </a:solidFill>
              </a:rPr>
              <a:t>Артефактах</a:t>
            </a:r>
            <a:endParaRPr sz="1700">
              <a:solidFill>
                <a:schemeClr val="dk2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ru" sz="1700">
                <a:solidFill>
                  <a:schemeClr val="dk2"/>
                </a:solidFill>
              </a:rPr>
              <a:t>Управляемых данных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Дикие  дипфейки (датасет WildDeepFake)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9">
                <a:solidFill>
                  <a:schemeClr val="dk2"/>
                </a:solidFill>
              </a:rPr>
              <a:t>Датасет диких дипфейков (WildDeepFake), состоящих из 707 хорошо сделанных и отобранных высококачественных дипфейк-видео из интернета, видеоконтент разнообразен: множество действий, разнообразные сцены, фоны и условия освещения, а также различные степени сжатия, разрешения и форматы. </a:t>
            </a:r>
            <a:endParaRPr sz="2009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48050" y="622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 дипфейков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648050" y="13240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Одним  из  широко  используемых  методов  глубокого  обучения  для  генерации  дипфейков  являются  генеративные  состязательные  сети  (GAN).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38" y="2000725"/>
            <a:ext cx="7532275" cy="30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92225" y="778400"/>
            <a:ext cx="86514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440"/>
              <a:t>Схема работы ADDNets для обнаружения дипфейк подделок видеопоследовательностях</a:t>
            </a:r>
            <a:endParaRPr sz="144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50" y="1307050"/>
            <a:ext cx="8060355" cy="34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338</Words>
  <Application>Microsoft Office PowerPoint</Application>
  <PresentationFormat>Экран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Raleway</vt:lpstr>
      <vt:lpstr>Arial</vt:lpstr>
      <vt:lpstr>Lato</vt:lpstr>
      <vt:lpstr>Streamline</vt:lpstr>
      <vt:lpstr>Исследование существующих атак на видеопоследовательности</vt:lpstr>
      <vt:lpstr>Цель работы</vt:lpstr>
      <vt:lpstr>Классификация атак</vt:lpstr>
      <vt:lpstr>Методы обнаружения атак на видеопоследовательности  </vt:lpstr>
      <vt:lpstr>Дипфейки и их основные виды</vt:lpstr>
      <vt:lpstr>Классификация методов обнаружения DeepFake  </vt:lpstr>
      <vt:lpstr>Дикие  дипфейки (датасет WildDeepFake)  </vt:lpstr>
      <vt:lpstr>Генерация  дипфейков  </vt:lpstr>
      <vt:lpstr>Схема работы ADDNets для обнаружения дипфейк подделок видеопоследовательностях</vt:lpstr>
      <vt:lpstr>Результаты обнаружения  с  помощью  ADDNets  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существующих атак на видеопоследовательности</dc:title>
  <cp:lastModifiedBy>ProAleksei</cp:lastModifiedBy>
  <cp:revision>2</cp:revision>
  <dcterms:modified xsi:type="dcterms:W3CDTF">2021-05-26T16:58:49Z</dcterms:modified>
</cp:coreProperties>
</file>