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Source Code Pr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1F800E-88B0-4C19-BEB4-EA7BE89E212A}">
  <a:tblStyle styleId="{3C1F800E-88B0-4C19-BEB4-EA7BE89E21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2ca0e39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2ca0e39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2ca0e39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2ca0e39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2ca0e399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2ca0e399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92ca0e39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92ca0e39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92ca0e39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92ca0e39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92ca0e39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92ca0e39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92ca0e399_4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92ca0e399_4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92ca0e39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92ca0e39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92ca0e39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92ca0e39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92ca0e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92ca0e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92ca0e399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92ca0e399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2ca0e399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2ca0e399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2ca0e399_4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2ca0e399_4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2ca0e399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2ca0e399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2ca0e399_4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2ca0e399_4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uciml/breast-cancer-wisconsin-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subTitle"/>
          </p:nvPr>
        </p:nvSpPr>
        <p:spPr>
          <a:xfrm>
            <a:off x="2108600" y="3331775"/>
            <a:ext cx="6763800" cy="161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GB" sz="1600">
                <a:solidFill>
                  <a:schemeClr val="dk1"/>
                </a:solidFill>
              </a:rPr>
              <a:t>RED Team:</a:t>
            </a:r>
            <a:endParaRPr b="1" sz="1600">
              <a:solidFill>
                <a:schemeClr val="dk1"/>
              </a:solidFill>
            </a:endParaRPr>
          </a:p>
          <a:p>
            <a:pPr indent="0" lvl="0" marL="0" rtl="0" algn="r">
              <a:spcBef>
                <a:spcPts val="0"/>
              </a:spcBef>
              <a:spcAft>
                <a:spcPts val="0"/>
              </a:spcAft>
              <a:buNone/>
            </a:pPr>
            <a:r>
              <a:rPr lang="en-GB" sz="1600">
                <a:solidFill>
                  <a:schemeClr val="dk1"/>
                </a:solidFill>
              </a:rPr>
              <a:t>Куценко Антон</a:t>
            </a:r>
            <a:endParaRPr sz="1600">
              <a:solidFill>
                <a:schemeClr val="dk1"/>
              </a:solidFill>
            </a:endParaRPr>
          </a:p>
          <a:p>
            <a:pPr indent="0" lvl="0" marL="0" rtl="0" algn="r">
              <a:spcBef>
                <a:spcPts val="0"/>
              </a:spcBef>
              <a:spcAft>
                <a:spcPts val="0"/>
              </a:spcAft>
              <a:buNone/>
            </a:pPr>
            <a:r>
              <a:rPr lang="en-GB" sz="1600">
                <a:solidFill>
                  <a:schemeClr val="dk1"/>
                </a:solidFill>
              </a:rPr>
              <a:t>Микаелян Айк</a:t>
            </a:r>
            <a:endParaRPr sz="1600">
              <a:solidFill>
                <a:schemeClr val="dk1"/>
              </a:solidFill>
            </a:endParaRPr>
          </a:p>
          <a:p>
            <a:pPr indent="0" lvl="0" marL="0" rtl="0" algn="r">
              <a:spcBef>
                <a:spcPts val="0"/>
              </a:spcBef>
              <a:spcAft>
                <a:spcPts val="0"/>
              </a:spcAft>
              <a:buNone/>
            </a:pPr>
            <a:r>
              <a:rPr lang="en-GB" sz="1600">
                <a:solidFill>
                  <a:schemeClr val="dk1"/>
                </a:solidFill>
              </a:rPr>
              <a:t>Соломоник Михаил</a:t>
            </a:r>
            <a:endParaRPr sz="1600">
              <a:solidFill>
                <a:schemeClr val="dk1"/>
              </a:solidFill>
            </a:endParaRPr>
          </a:p>
          <a:p>
            <a:pPr indent="0" lvl="0" marL="0" rtl="0" algn="r">
              <a:spcBef>
                <a:spcPts val="0"/>
              </a:spcBef>
              <a:spcAft>
                <a:spcPts val="0"/>
              </a:spcAft>
              <a:buNone/>
            </a:pPr>
            <a:r>
              <a:rPr lang="en-GB" sz="1600">
                <a:solidFill>
                  <a:schemeClr val="dk1"/>
                </a:solidFill>
              </a:rPr>
              <a:t>Францев Андрей</a:t>
            </a:r>
            <a:endParaRPr sz="1600">
              <a:solidFill>
                <a:schemeClr val="dk1"/>
              </a:solidFill>
            </a:endParaRPr>
          </a:p>
          <a:p>
            <a:pPr indent="0" lvl="0" marL="0" rtl="0" algn="r">
              <a:spcBef>
                <a:spcPts val="0"/>
              </a:spcBef>
              <a:spcAft>
                <a:spcPts val="0"/>
              </a:spcAft>
              <a:buNone/>
            </a:pPr>
            <a:r>
              <a:rPr lang="en-GB" sz="1100">
                <a:solidFill>
                  <a:schemeClr val="dk1"/>
                </a:solidFill>
              </a:rPr>
              <a:t>Ушел на другой экзамен, который пересекается по времени с защитой &gt;&gt;&gt;&gt; </a:t>
            </a:r>
            <a:r>
              <a:rPr lang="en-GB" sz="1600">
                <a:solidFill>
                  <a:schemeClr val="dk1"/>
                </a:solidFill>
              </a:rPr>
              <a:t>Алексей Сек </a:t>
            </a:r>
            <a:endParaRPr sz="1100">
              <a:solidFill>
                <a:schemeClr val="dk1"/>
              </a:solidFill>
            </a:endParaRPr>
          </a:p>
        </p:txBody>
      </p:sp>
      <p:sp>
        <p:nvSpPr>
          <p:cNvPr id="63" name="Google Shape;63;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Breast Cancer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Logistic Regression </a:t>
            </a:r>
            <a:r>
              <a:rPr lang="en-GB" sz="1620"/>
              <a:t>resulted in accuracy score of 95.8% </a:t>
            </a:r>
            <a:endParaRPr sz="1620"/>
          </a:p>
        </p:txBody>
      </p:sp>
      <p:cxnSp>
        <p:nvCxnSpPr>
          <p:cNvPr id="142" name="Google Shape;142;p22"/>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143" name="Google Shape;143;p22"/>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144" name="Google Shape;144;p22"/>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145" name="Google Shape;145;p22"/>
          <p:cNvSpPr txBox="1"/>
          <p:nvPr/>
        </p:nvSpPr>
        <p:spPr>
          <a:xfrm>
            <a:off x="277450" y="895825"/>
            <a:ext cx="769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Logistic regression is used to predict probability of tissue being malignant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lang="en-GB" sz="1200">
                <a:solidFill>
                  <a:schemeClr val="dk1"/>
                </a:solidFill>
              </a:rPr>
              <a:t>GridSearchCV with default number of folds  =  5 is used</a:t>
            </a:r>
            <a:endParaRPr sz="1200">
              <a:solidFill>
                <a:schemeClr val="dk1"/>
              </a:solidFill>
            </a:endParaRPr>
          </a:p>
          <a:p>
            <a:pPr indent="0" lvl="0" marL="0" rtl="0" algn="l">
              <a:spcBef>
                <a:spcPts val="0"/>
              </a:spcBef>
              <a:spcAft>
                <a:spcPts val="0"/>
              </a:spcAft>
              <a:buNone/>
            </a:pPr>
            <a:r>
              <a:rPr lang="en-GB" sz="1200">
                <a:solidFill>
                  <a:schemeClr val="dk1"/>
                </a:solidFill>
              </a:rPr>
              <a:t>to choose best penalty for Logistic Regression</a:t>
            </a:r>
            <a:endParaRPr sz="1200">
              <a:solidFill>
                <a:schemeClr val="dk1"/>
              </a:solidFill>
            </a:endParaRPr>
          </a:p>
        </p:txBody>
      </p:sp>
      <p:pic>
        <p:nvPicPr>
          <p:cNvPr id="146" name="Google Shape;146;p22"/>
          <p:cNvPicPr preferRelativeResize="0"/>
          <p:nvPr/>
        </p:nvPicPr>
        <p:blipFill>
          <a:blip r:embed="rId3">
            <a:alphaModFix/>
          </a:blip>
          <a:stretch>
            <a:fillRect/>
          </a:stretch>
        </p:blipFill>
        <p:spPr>
          <a:xfrm>
            <a:off x="417600" y="1819225"/>
            <a:ext cx="4105275" cy="1657350"/>
          </a:xfrm>
          <a:prstGeom prst="rect">
            <a:avLst/>
          </a:prstGeom>
          <a:noFill/>
          <a:ln>
            <a:noFill/>
          </a:ln>
        </p:spPr>
      </p:pic>
      <p:sp>
        <p:nvSpPr>
          <p:cNvPr id="147" name="Google Shape;147;p22"/>
          <p:cNvSpPr txBox="1"/>
          <p:nvPr/>
        </p:nvSpPr>
        <p:spPr>
          <a:xfrm>
            <a:off x="417600" y="3412163"/>
            <a:ext cx="769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Best penalty for logreg: l2 norm</a:t>
            </a:r>
            <a:endParaRPr sz="1200">
              <a:solidFill>
                <a:schemeClr val="dk1"/>
              </a:solidFill>
            </a:endParaRPr>
          </a:p>
        </p:txBody>
      </p:sp>
      <p:pic>
        <p:nvPicPr>
          <p:cNvPr id="148" name="Google Shape;148;p22"/>
          <p:cNvPicPr preferRelativeResize="0"/>
          <p:nvPr/>
        </p:nvPicPr>
        <p:blipFill>
          <a:blip r:embed="rId4">
            <a:alphaModFix/>
          </a:blip>
          <a:stretch>
            <a:fillRect/>
          </a:stretch>
        </p:blipFill>
        <p:spPr>
          <a:xfrm>
            <a:off x="417600" y="3916934"/>
            <a:ext cx="3536425" cy="923400"/>
          </a:xfrm>
          <a:prstGeom prst="rect">
            <a:avLst/>
          </a:prstGeom>
          <a:noFill/>
          <a:ln>
            <a:noFill/>
          </a:ln>
        </p:spPr>
      </p:pic>
      <p:sp>
        <p:nvSpPr>
          <p:cNvPr id="149" name="Google Shape;149;p22"/>
          <p:cNvSpPr txBox="1"/>
          <p:nvPr/>
        </p:nvSpPr>
        <p:spPr>
          <a:xfrm>
            <a:off x="5896638" y="1623013"/>
            <a:ext cx="24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Test set accuracy ~ 95.8%</a:t>
            </a:r>
            <a:endParaRPr b="1" sz="1200">
              <a:solidFill>
                <a:schemeClr val="dk1"/>
              </a:solidFill>
            </a:endParaRPr>
          </a:p>
        </p:txBody>
      </p:sp>
      <p:pic>
        <p:nvPicPr>
          <p:cNvPr id="150" name="Google Shape;150;p22"/>
          <p:cNvPicPr preferRelativeResize="0"/>
          <p:nvPr/>
        </p:nvPicPr>
        <p:blipFill>
          <a:blip r:embed="rId5">
            <a:alphaModFix/>
          </a:blip>
          <a:stretch>
            <a:fillRect/>
          </a:stretch>
        </p:blipFill>
        <p:spPr>
          <a:xfrm>
            <a:off x="4938550" y="2201888"/>
            <a:ext cx="3866675" cy="23912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SVM </a:t>
            </a:r>
            <a:r>
              <a:rPr lang="en-GB" sz="1620"/>
              <a:t>resulted in accuracy score of 98.6% </a:t>
            </a:r>
            <a:endParaRPr sz="1620"/>
          </a:p>
        </p:txBody>
      </p:sp>
      <p:cxnSp>
        <p:nvCxnSpPr>
          <p:cNvPr id="156" name="Google Shape;156;p23"/>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157" name="Google Shape;157;p23"/>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158" name="Google Shape;158;p23"/>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159" name="Google Shape;159;p23"/>
          <p:cNvSpPr txBox="1"/>
          <p:nvPr/>
        </p:nvSpPr>
        <p:spPr>
          <a:xfrm>
            <a:off x="277450" y="895825"/>
            <a:ext cx="769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Support Vector Classifier - looking for hyperplane to maximize margin between classes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60" name="Google Shape;160;p23"/>
          <p:cNvPicPr preferRelativeResize="0"/>
          <p:nvPr/>
        </p:nvPicPr>
        <p:blipFill>
          <a:blip r:embed="rId3">
            <a:alphaModFix/>
          </a:blip>
          <a:stretch>
            <a:fillRect/>
          </a:stretch>
        </p:blipFill>
        <p:spPr>
          <a:xfrm>
            <a:off x="4145075" y="1511825"/>
            <a:ext cx="4412900" cy="1186925"/>
          </a:xfrm>
          <a:prstGeom prst="rect">
            <a:avLst/>
          </a:prstGeom>
          <a:noFill/>
          <a:ln>
            <a:noFill/>
          </a:ln>
        </p:spPr>
      </p:pic>
      <p:sp>
        <p:nvSpPr>
          <p:cNvPr id="161" name="Google Shape;161;p23"/>
          <p:cNvSpPr txBox="1"/>
          <p:nvPr/>
        </p:nvSpPr>
        <p:spPr>
          <a:xfrm>
            <a:off x="277450" y="1366525"/>
            <a:ext cx="377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Parameters to search for:</a:t>
            </a:r>
            <a:endParaRPr b="1" sz="1200">
              <a:solidFill>
                <a:schemeClr val="dk1"/>
              </a:solidFill>
            </a:endParaRPr>
          </a:p>
          <a:p>
            <a:pPr indent="0" lvl="0" marL="0" rtl="0" algn="l">
              <a:spcBef>
                <a:spcPts val="0"/>
              </a:spcBef>
              <a:spcAft>
                <a:spcPts val="0"/>
              </a:spcAft>
              <a:buNone/>
            </a:pPr>
            <a:r>
              <a:rPr b="1" lang="en-GB" sz="1200">
                <a:solidFill>
                  <a:schemeClr val="dk1"/>
                </a:solidFill>
              </a:rPr>
              <a:t>Kernel: </a:t>
            </a:r>
            <a:r>
              <a:rPr lang="en-GB" sz="1200">
                <a:solidFill>
                  <a:schemeClr val="dk1"/>
                </a:solidFill>
              </a:rPr>
              <a:t>kernel type to be used in algorithm. Here we choose among linear, polynomial, radial basis function kernel (RBF) and sigmoid kernel</a:t>
            </a:r>
            <a:endParaRPr sz="1200">
              <a:solidFill>
                <a:schemeClr val="dk1"/>
              </a:solidFill>
            </a:endParaRPr>
          </a:p>
          <a:p>
            <a:pPr indent="0" lvl="0" marL="0" rtl="0" algn="l">
              <a:spcBef>
                <a:spcPts val="0"/>
              </a:spcBef>
              <a:spcAft>
                <a:spcPts val="0"/>
              </a:spcAft>
              <a:buNone/>
            </a:pPr>
            <a:r>
              <a:rPr b="1" lang="en-GB" sz="1200">
                <a:solidFill>
                  <a:schemeClr val="dk1"/>
                </a:solidFill>
              </a:rPr>
              <a:t>C </a:t>
            </a:r>
            <a:r>
              <a:rPr lang="en-GB" sz="1200">
                <a:solidFill>
                  <a:schemeClr val="dk1"/>
                </a:solidFill>
              </a:rPr>
              <a:t>- </a:t>
            </a:r>
            <a:r>
              <a:rPr lang="en-GB" sz="1200">
                <a:solidFill>
                  <a:schemeClr val="dk1"/>
                </a:solidFill>
                <a:highlight>
                  <a:srgbClr val="FFFFFF"/>
                </a:highlight>
                <a:latin typeface="Roboto"/>
                <a:ea typeface="Roboto"/>
                <a:cs typeface="Roboto"/>
                <a:sym typeface="Roboto"/>
              </a:rPr>
              <a:t>Regularization parameter. The strength of the regularization is inversely proportional to C.  The penalty is a squared l2 penalty. </a:t>
            </a:r>
            <a:endParaRPr sz="1200">
              <a:solidFill>
                <a:schemeClr val="dk1"/>
              </a:solidFill>
            </a:endParaRPr>
          </a:p>
        </p:txBody>
      </p:sp>
      <p:pic>
        <p:nvPicPr>
          <p:cNvPr id="162" name="Google Shape;162;p23"/>
          <p:cNvPicPr preferRelativeResize="0"/>
          <p:nvPr/>
        </p:nvPicPr>
        <p:blipFill>
          <a:blip r:embed="rId4">
            <a:alphaModFix/>
          </a:blip>
          <a:stretch>
            <a:fillRect/>
          </a:stretch>
        </p:blipFill>
        <p:spPr>
          <a:xfrm>
            <a:off x="76538" y="3301750"/>
            <a:ext cx="4177628" cy="738900"/>
          </a:xfrm>
          <a:prstGeom prst="rect">
            <a:avLst/>
          </a:prstGeom>
          <a:noFill/>
          <a:ln>
            <a:noFill/>
          </a:ln>
        </p:spPr>
      </p:pic>
      <p:sp>
        <p:nvSpPr>
          <p:cNvPr id="163" name="Google Shape;163;p23"/>
          <p:cNvSpPr txBox="1"/>
          <p:nvPr/>
        </p:nvSpPr>
        <p:spPr>
          <a:xfrm>
            <a:off x="4463625" y="3301750"/>
            <a:ext cx="377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Chosen parameters: C= 6 and RBF kernel</a:t>
            </a:r>
            <a:endParaRPr b="1" sz="1200">
              <a:solidFill>
                <a:schemeClr val="dk1"/>
              </a:solidFill>
            </a:endParaRPr>
          </a:p>
          <a:p>
            <a:pPr indent="0" lvl="0" marL="0" rtl="0" algn="l">
              <a:spcBef>
                <a:spcPts val="0"/>
              </a:spcBef>
              <a:spcAft>
                <a:spcPts val="0"/>
              </a:spcAft>
              <a:buNone/>
            </a:pPr>
            <a:r>
              <a:rPr lang="en-GB" sz="1200">
                <a:solidFill>
                  <a:schemeClr val="dk1"/>
                </a:solidFill>
              </a:rPr>
              <a:t>Fitting train set with such parameters results in </a:t>
            </a:r>
            <a:r>
              <a:rPr b="1" lang="en-GB" sz="1200">
                <a:solidFill>
                  <a:schemeClr val="dk1"/>
                </a:solidFill>
              </a:rPr>
              <a:t>98.6% </a:t>
            </a:r>
            <a:r>
              <a:rPr lang="en-GB" sz="1200">
                <a:solidFill>
                  <a:schemeClr val="dk1"/>
                </a:solidFill>
              </a:rPr>
              <a:t>accuracy on test set. </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Gradient Boosting </a:t>
            </a:r>
            <a:r>
              <a:rPr lang="en-GB" sz="1620"/>
              <a:t>resulted in accuracy score of 98.6 % </a:t>
            </a:r>
            <a:endParaRPr sz="1620"/>
          </a:p>
        </p:txBody>
      </p:sp>
      <p:cxnSp>
        <p:nvCxnSpPr>
          <p:cNvPr id="169" name="Google Shape;169;p24"/>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170" name="Google Shape;170;p24"/>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171" name="Google Shape;171;p24"/>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172" name="Google Shape;172;p24"/>
          <p:cNvSpPr txBox="1"/>
          <p:nvPr/>
        </p:nvSpPr>
        <p:spPr>
          <a:xfrm>
            <a:off x="277450" y="895825"/>
            <a:ext cx="769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highlight>
                  <a:srgbClr val="FFFFFF"/>
                </a:highlight>
              </a:rPr>
              <a:t>Gradient boosting produces a prediction model in the form of an ensemble of weak prediction models</a:t>
            </a:r>
            <a:endParaRPr b="1"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73" name="Google Shape;173;p24"/>
          <p:cNvPicPr preferRelativeResize="0"/>
          <p:nvPr/>
        </p:nvPicPr>
        <p:blipFill>
          <a:blip r:embed="rId3">
            <a:alphaModFix/>
          </a:blip>
          <a:stretch>
            <a:fillRect/>
          </a:stretch>
        </p:blipFill>
        <p:spPr>
          <a:xfrm>
            <a:off x="166850" y="1938027"/>
            <a:ext cx="4049500" cy="1468497"/>
          </a:xfrm>
          <a:prstGeom prst="rect">
            <a:avLst/>
          </a:prstGeom>
          <a:noFill/>
          <a:ln>
            <a:noFill/>
          </a:ln>
        </p:spPr>
      </p:pic>
      <p:sp>
        <p:nvSpPr>
          <p:cNvPr id="174" name="Google Shape;174;p24"/>
          <p:cNvSpPr txBox="1"/>
          <p:nvPr/>
        </p:nvSpPr>
        <p:spPr>
          <a:xfrm>
            <a:off x="4425900" y="1282475"/>
            <a:ext cx="378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Then</a:t>
            </a:r>
            <a:r>
              <a:rPr lang="en-GB" sz="1200">
                <a:solidFill>
                  <a:schemeClr val="dk1"/>
                </a:solidFill>
              </a:rPr>
              <a:t> select optimal </a:t>
            </a:r>
            <a:r>
              <a:rPr lang="en-GB" sz="1200">
                <a:solidFill>
                  <a:schemeClr val="dk1"/>
                </a:solidFill>
              </a:rPr>
              <a:t>parameters</a:t>
            </a:r>
            <a:r>
              <a:rPr lang="en-GB" sz="1200">
                <a:solidFill>
                  <a:schemeClr val="dk1"/>
                </a:solidFill>
              </a:rPr>
              <a:t> with cross-validation</a:t>
            </a:r>
            <a:endParaRPr sz="1200">
              <a:solidFill>
                <a:schemeClr val="dk1"/>
              </a:solidFill>
            </a:endParaRPr>
          </a:p>
        </p:txBody>
      </p:sp>
      <p:sp>
        <p:nvSpPr>
          <p:cNvPr id="175" name="Google Shape;175;p24"/>
          <p:cNvSpPr txBox="1"/>
          <p:nvPr/>
        </p:nvSpPr>
        <p:spPr>
          <a:xfrm>
            <a:off x="277450" y="1327025"/>
            <a:ext cx="400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First, let's choose </a:t>
            </a:r>
            <a:r>
              <a:rPr lang="en-GB" sz="1200">
                <a:solidFill>
                  <a:schemeClr val="dk1"/>
                </a:solidFill>
                <a:highlight>
                  <a:srgbClr val="FFFFFF"/>
                </a:highlight>
                <a:latin typeface="Roboto"/>
                <a:ea typeface="Roboto"/>
                <a:cs typeface="Roboto"/>
                <a:sym typeface="Roboto"/>
              </a:rPr>
              <a:t>the number of boosting stages to perform with graphics.</a:t>
            </a:r>
            <a:endParaRPr/>
          </a:p>
        </p:txBody>
      </p:sp>
      <p:pic>
        <p:nvPicPr>
          <p:cNvPr id="176" name="Google Shape;176;p24"/>
          <p:cNvPicPr preferRelativeResize="0"/>
          <p:nvPr/>
        </p:nvPicPr>
        <p:blipFill>
          <a:blip r:embed="rId4">
            <a:alphaModFix/>
          </a:blip>
          <a:stretch>
            <a:fillRect/>
          </a:stretch>
        </p:blipFill>
        <p:spPr>
          <a:xfrm>
            <a:off x="4425900" y="1736969"/>
            <a:ext cx="4389300" cy="1669556"/>
          </a:xfrm>
          <a:prstGeom prst="rect">
            <a:avLst/>
          </a:prstGeom>
          <a:noFill/>
          <a:ln>
            <a:noFill/>
          </a:ln>
        </p:spPr>
      </p:pic>
      <p:cxnSp>
        <p:nvCxnSpPr>
          <p:cNvPr id="177" name="Google Shape;177;p24"/>
          <p:cNvCxnSpPr/>
          <p:nvPr/>
        </p:nvCxnSpPr>
        <p:spPr>
          <a:xfrm>
            <a:off x="4294300" y="1263325"/>
            <a:ext cx="0" cy="2219400"/>
          </a:xfrm>
          <a:prstGeom prst="straightConnector1">
            <a:avLst/>
          </a:prstGeom>
          <a:noFill/>
          <a:ln cap="flat" cmpd="sng" w="9525">
            <a:solidFill>
              <a:schemeClr val="dk2"/>
            </a:solidFill>
            <a:prstDash val="solid"/>
            <a:round/>
            <a:headEnd len="med" w="med" type="none"/>
            <a:tailEnd len="med" w="med" type="none"/>
          </a:ln>
        </p:spPr>
      </p:cxnSp>
      <p:pic>
        <p:nvPicPr>
          <p:cNvPr id="178" name="Google Shape;178;p24"/>
          <p:cNvPicPr preferRelativeResize="0"/>
          <p:nvPr/>
        </p:nvPicPr>
        <p:blipFill>
          <a:blip r:embed="rId5">
            <a:alphaModFix/>
          </a:blip>
          <a:stretch>
            <a:fillRect/>
          </a:stretch>
        </p:blipFill>
        <p:spPr>
          <a:xfrm>
            <a:off x="3424313" y="3865687"/>
            <a:ext cx="5591238" cy="803338"/>
          </a:xfrm>
          <a:prstGeom prst="rect">
            <a:avLst/>
          </a:prstGeom>
          <a:noFill/>
          <a:ln>
            <a:noFill/>
          </a:ln>
        </p:spPr>
      </p:pic>
      <p:cxnSp>
        <p:nvCxnSpPr>
          <p:cNvPr id="179" name="Google Shape;179;p24"/>
          <p:cNvCxnSpPr/>
          <p:nvPr/>
        </p:nvCxnSpPr>
        <p:spPr>
          <a:xfrm>
            <a:off x="176400" y="3502975"/>
            <a:ext cx="87912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4"/>
          <p:cNvSpPr txBox="1"/>
          <p:nvPr/>
        </p:nvSpPr>
        <p:spPr>
          <a:xfrm>
            <a:off x="235500" y="3914100"/>
            <a:ext cx="315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Finally, fit the best gradient boosting model with 98.6 % accuracy score</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Random Forest resulted in accuracy score of 97.9% </a:t>
            </a:r>
            <a:endParaRPr sz="1620"/>
          </a:p>
        </p:txBody>
      </p:sp>
      <p:cxnSp>
        <p:nvCxnSpPr>
          <p:cNvPr id="186" name="Google Shape;186;p25"/>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187" name="Google Shape;187;p25"/>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188" name="Google Shape;188;p25"/>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189" name="Google Shape;189;p25"/>
          <p:cNvSpPr txBox="1"/>
          <p:nvPr/>
        </p:nvSpPr>
        <p:spPr>
          <a:xfrm>
            <a:off x="277450" y="895825"/>
            <a:ext cx="7694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Random forest - a number of the independent trees that work as an ensemble of methods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lang="en-GB" sz="1200">
                <a:solidFill>
                  <a:schemeClr val="dk1"/>
                </a:solidFill>
              </a:rPr>
              <a:t>Cross-validation implementation to search out the optimal values of parameters: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Optimal random forest model construction using the best values of parameters: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Features importances analysis:</a:t>
            </a:r>
            <a:endParaRPr sz="1200">
              <a:solidFill>
                <a:schemeClr val="dk1"/>
              </a:solidFill>
            </a:endParaRPr>
          </a:p>
          <a:p>
            <a:pPr indent="0" lvl="0" marL="0" rtl="0" algn="l">
              <a:spcBef>
                <a:spcPts val="0"/>
              </a:spcBef>
              <a:spcAft>
                <a:spcPts val="0"/>
              </a:spcAft>
              <a:buNone/>
            </a:pPr>
            <a:r>
              <a:rPr lang="en-GB" sz="1200">
                <a:solidFill>
                  <a:schemeClr val="dk1"/>
                </a:solidFill>
              </a:rPr>
              <a:t>getting the most and the least important features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90" name="Google Shape;190;p25"/>
          <p:cNvPicPr preferRelativeResize="0"/>
          <p:nvPr/>
        </p:nvPicPr>
        <p:blipFill>
          <a:blip r:embed="rId3">
            <a:alphaModFix/>
          </a:blip>
          <a:stretch>
            <a:fillRect/>
          </a:stretch>
        </p:blipFill>
        <p:spPr>
          <a:xfrm>
            <a:off x="644025" y="1545375"/>
            <a:ext cx="2784974" cy="800100"/>
          </a:xfrm>
          <a:prstGeom prst="rect">
            <a:avLst/>
          </a:prstGeom>
          <a:noFill/>
          <a:ln>
            <a:noFill/>
          </a:ln>
        </p:spPr>
      </p:pic>
      <p:pic>
        <p:nvPicPr>
          <p:cNvPr id="191" name="Google Shape;191;p25"/>
          <p:cNvPicPr preferRelativeResize="0"/>
          <p:nvPr/>
        </p:nvPicPr>
        <p:blipFill>
          <a:blip r:embed="rId4">
            <a:alphaModFix/>
          </a:blip>
          <a:stretch>
            <a:fillRect/>
          </a:stretch>
        </p:blipFill>
        <p:spPr>
          <a:xfrm>
            <a:off x="5341200" y="1545375"/>
            <a:ext cx="1455525" cy="800100"/>
          </a:xfrm>
          <a:prstGeom prst="rect">
            <a:avLst/>
          </a:prstGeom>
          <a:noFill/>
          <a:ln>
            <a:noFill/>
          </a:ln>
        </p:spPr>
      </p:pic>
      <p:sp>
        <p:nvSpPr>
          <p:cNvPr id="192" name="Google Shape;192;p25"/>
          <p:cNvSpPr/>
          <p:nvPr/>
        </p:nvSpPr>
        <p:spPr>
          <a:xfrm>
            <a:off x="3829350" y="1775175"/>
            <a:ext cx="11115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5"/>
          <p:cNvPicPr preferRelativeResize="0"/>
          <p:nvPr/>
        </p:nvPicPr>
        <p:blipFill>
          <a:blip r:embed="rId5">
            <a:alphaModFix/>
          </a:blip>
          <a:stretch>
            <a:fillRect/>
          </a:stretch>
        </p:blipFill>
        <p:spPr>
          <a:xfrm rot="10">
            <a:off x="311700" y="2676875"/>
            <a:ext cx="8791676" cy="243418"/>
          </a:xfrm>
          <a:prstGeom prst="rect">
            <a:avLst/>
          </a:prstGeom>
          <a:noFill/>
          <a:ln>
            <a:noFill/>
          </a:ln>
        </p:spPr>
      </p:pic>
      <p:pic>
        <p:nvPicPr>
          <p:cNvPr id="194" name="Google Shape;194;p25"/>
          <p:cNvPicPr preferRelativeResize="0"/>
          <p:nvPr/>
        </p:nvPicPr>
        <p:blipFill>
          <a:blip r:embed="rId6">
            <a:alphaModFix/>
          </a:blip>
          <a:stretch>
            <a:fillRect/>
          </a:stretch>
        </p:blipFill>
        <p:spPr>
          <a:xfrm>
            <a:off x="4291188" y="2977650"/>
            <a:ext cx="3939573" cy="1940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KNN model resulted in accuracy score of 98.6%</a:t>
            </a:r>
            <a:endParaRPr sz="1620"/>
          </a:p>
        </p:txBody>
      </p:sp>
      <p:cxnSp>
        <p:nvCxnSpPr>
          <p:cNvPr id="200" name="Google Shape;200;p26"/>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201" name="Google Shape;201;p26"/>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202" name="Google Shape;202;p26"/>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203" name="Google Shape;203;p26"/>
          <p:cNvSpPr txBox="1"/>
          <p:nvPr/>
        </p:nvSpPr>
        <p:spPr>
          <a:xfrm>
            <a:off x="277450" y="895825"/>
            <a:ext cx="5113500" cy="27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Summary:</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lang="en-GB" sz="1200">
                <a:solidFill>
                  <a:schemeClr val="dk1"/>
                </a:solidFill>
              </a:rPr>
              <a:t>Another method we tried to leverage was KNN</a:t>
            </a:r>
            <a:endParaRPr sz="1200">
              <a:solidFill>
                <a:schemeClr val="dk1"/>
              </a:solidFill>
            </a:endParaRPr>
          </a:p>
          <a:p>
            <a:pPr indent="0" lvl="0" marL="0" rtl="0" algn="l">
              <a:spcBef>
                <a:spcPts val="0"/>
              </a:spcBef>
              <a:spcAft>
                <a:spcPts val="0"/>
              </a:spcAft>
              <a:buNone/>
            </a:pPr>
            <a:br>
              <a:rPr lang="en-GB" sz="1200">
                <a:solidFill>
                  <a:schemeClr val="dk1"/>
                </a:solidFill>
              </a:rPr>
            </a:br>
            <a:r>
              <a:rPr lang="en-GB" sz="1200">
                <a:solidFill>
                  <a:schemeClr val="dk1"/>
                </a:solidFill>
              </a:rPr>
              <a:t>We used KNN with Cross-Validation to define optimal number of neighbours (hyperparameter)</a:t>
            </a:r>
            <a:endParaRPr sz="1200">
              <a:solidFill>
                <a:schemeClr val="dk1"/>
              </a:solidFill>
            </a:endParaRPr>
          </a:p>
          <a:p>
            <a:pPr indent="0" lvl="0" marL="0" rtl="0" algn="l">
              <a:spcBef>
                <a:spcPts val="0"/>
              </a:spcBef>
              <a:spcAft>
                <a:spcPts val="0"/>
              </a:spcAft>
              <a:buNone/>
            </a:pPr>
            <a:r>
              <a:rPr lang="en-GB" sz="1200">
                <a:solidFill>
                  <a:schemeClr val="dk1"/>
                </a:solidFill>
              </a:rPr>
              <a:t>Tried 1 to 10 neighbours, the best parameter after CV was 3 neighbours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We fitted KNN with 3 neighbours with our train data and made prediction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Accuracy score </a:t>
            </a:r>
            <a:r>
              <a:rPr lang="en-GB" sz="1200">
                <a:solidFill>
                  <a:schemeClr val="dk1"/>
                </a:solidFill>
              </a:rPr>
              <a:t>(Y_predict vs Y_test) </a:t>
            </a:r>
            <a:r>
              <a:rPr b="1" lang="en-GB" sz="1200">
                <a:solidFill>
                  <a:schemeClr val="dk1"/>
                </a:solidFill>
              </a:rPr>
              <a:t>~ 98.6%</a:t>
            </a:r>
            <a:endParaRPr b="1" sz="1200">
              <a:solidFill>
                <a:schemeClr val="dk1"/>
              </a:solidFill>
            </a:endParaRPr>
          </a:p>
        </p:txBody>
      </p:sp>
      <p:pic>
        <p:nvPicPr>
          <p:cNvPr id="204" name="Google Shape;204;p26"/>
          <p:cNvPicPr preferRelativeResize="0"/>
          <p:nvPr/>
        </p:nvPicPr>
        <p:blipFill>
          <a:blip r:embed="rId3">
            <a:alphaModFix/>
          </a:blip>
          <a:stretch>
            <a:fillRect/>
          </a:stretch>
        </p:blipFill>
        <p:spPr>
          <a:xfrm>
            <a:off x="5390950" y="834750"/>
            <a:ext cx="3326101" cy="287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p:nvPr/>
        </p:nvSpPr>
        <p:spPr>
          <a:xfrm>
            <a:off x="330400" y="1145225"/>
            <a:ext cx="980400" cy="20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Overall, all models showed very good results because initially data was very well prepared and mostly useful features were taken. There is no clear leader here as far as all models gave very high accuracy</a:t>
            </a:r>
            <a:endParaRPr sz="1620">
              <a:solidFill>
                <a:schemeClr val="dk1"/>
              </a:solidFill>
            </a:endParaRPr>
          </a:p>
        </p:txBody>
      </p:sp>
      <p:cxnSp>
        <p:nvCxnSpPr>
          <p:cNvPr id="211" name="Google Shape;211;p27"/>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212" name="Google Shape;212;p27"/>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213" name="Google Shape;213;p27"/>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214" name="Google Shape;214;p27"/>
          <p:cNvSpPr txBox="1"/>
          <p:nvPr/>
        </p:nvSpPr>
        <p:spPr>
          <a:xfrm>
            <a:off x="7483338" y="812725"/>
            <a:ext cx="111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1"/>
                </a:solidFill>
              </a:rPr>
              <a:t>KNN</a:t>
            </a:r>
            <a:endParaRPr sz="1200">
              <a:solidFill>
                <a:schemeClr val="dk1"/>
              </a:solidFill>
            </a:endParaRPr>
          </a:p>
        </p:txBody>
      </p:sp>
      <p:pic>
        <p:nvPicPr>
          <p:cNvPr id="215" name="Google Shape;215;p27"/>
          <p:cNvPicPr preferRelativeResize="0"/>
          <p:nvPr/>
        </p:nvPicPr>
        <p:blipFill>
          <a:blip r:embed="rId3">
            <a:alphaModFix/>
          </a:blip>
          <a:stretch>
            <a:fillRect/>
          </a:stretch>
        </p:blipFill>
        <p:spPr>
          <a:xfrm>
            <a:off x="7193700" y="1483213"/>
            <a:ext cx="1689300" cy="1446400"/>
          </a:xfrm>
          <a:prstGeom prst="rect">
            <a:avLst/>
          </a:prstGeom>
          <a:noFill/>
          <a:ln>
            <a:noFill/>
          </a:ln>
        </p:spPr>
      </p:pic>
      <p:sp>
        <p:nvSpPr>
          <p:cNvPr id="216" name="Google Shape;216;p27"/>
          <p:cNvSpPr txBox="1"/>
          <p:nvPr/>
        </p:nvSpPr>
        <p:spPr>
          <a:xfrm>
            <a:off x="5760538" y="812725"/>
            <a:ext cx="111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1"/>
                </a:solidFill>
              </a:rPr>
              <a:t>RF</a:t>
            </a:r>
            <a:endParaRPr sz="1200">
              <a:solidFill>
                <a:schemeClr val="dk1"/>
              </a:solidFill>
            </a:endParaRPr>
          </a:p>
        </p:txBody>
      </p:sp>
      <p:sp>
        <p:nvSpPr>
          <p:cNvPr id="217" name="Google Shape;217;p27"/>
          <p:cNvSpPr txBox="1"/>
          <p:nvPr/>
        </p:nvSpPr>
        <p:spPr>
          <a:xfrm>
            <a:off x="4037738" y="812725"/>
            <a:ext cx="111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1"/>
                </a:solidFill>
              </a:rPr>
              <a:t>GB</a:t>
            </a:r>
            <a:endParaRPr sz="1200">
              <a:solidFill>
                <a:schemeClr val="dk1"/>
              </a:solidFill>
            </a:endParaRPr>
          </a:p>
        </p:txBody>
      </p:sp>
      <p:sp>
        <p:nvSpPr>
          <p:cNvPr id="218" name="Google Shape;218;p27"/>
          <p:cNvSpPr txBox="1"/>
          <p:nvPr/>
        </p:nvSpPr>
        <p:spPr>
          <a:xfrm>
            <a:off x="2314938" y="812725"/>
            <a:ext cx="111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1"/>
                </a:solidFill>
              </a:rPr>
              <a:t>SVM</a:t>
            </a:r>
            <a:endParaRPr sz="1200">
              <a:solidFill>
                <a:schemeClr val="dk1"/>
              </a:solidFill>
            </a:endParaRPr>
          </a:p>
        </p:txBody>
      </p:sp>
      <p:sp>
        <p:nvSpPr>
          <p:cNvPr id="219" name="Google Shape;219;p27"/>
          <p:cNvSpPr txBox="1"/>
          <p:nvPr/>
        </p:nvSpPr>
        <p:spPr>
          <a:xfrm>
            <a:off x="592138" y="812725"/>
            <a:ext cx="111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1"/>
                </a:solidFill>
              </a:rPr>
              <a:t>Log Reg</a:t>
            </a:r>
            <a:endParaRPr sz="1200">
              <a:solidFill>
                <a:schemeClr val="dk1"/>
              </a:solidFill>
            </a:endParaRPr>
          </a:p>
        </p:txBody>
      </p:sp>
      <p:cxnSp>
        <p:nvCxnSpPr>
          <p:cNvPr id="220" name="Google Shape;220;p27"/>
          <p:cNvCxnSpPr/>
          <p:nvPr/>
        </p:nvCxnSpPr>
        <p:spPr>
          <a:xfrm rot="10800000">
            <a:off x="2008550" y="862525"/>
            <a:ext cx="0" cy="3872100"/>
          </a:xfrm>
          <a:prstGeom prst="straightConnector1">
            <a:avLst/>
          </a:prstGeom>
          <a:noFill/>
          <a:ln cap="flat" cmpd="sng" w="9525">
            <a:solidFill>
              <a:srgbClr val="CCCCCC"/>
            </a:solidFill>
            <a:prstDash val="solid"/>
            <a:round/>
            <a:headEnd len="med" w="med" type="none"/>
            <a:tailEnd len="med" w="med" type="none"/>
          </a:ln>
        </p:spPr>
      </p:cxnSp>
      <p:cxnSp>
        <p:nvCxnSpPr>
          <p:cNvPr id="221" name="Google Shape;221;p27"/>
          <p:cNvCxnSpPr/>
          <p:nvPr/>
        </p:nvCxnSpPr>
        <p:spPr>
          <a:xfrm rot="10800000">
            <a:off x="3731350" y="862525"/>
            <a:ext cx="0" cy="3872100"/>
          </a:xfrm>
          <a:prstGeom prst="straightConnector1">
            <a:avLst/>
          </a:prstGeom>
          <a:noFill/>
          <a:ln cap="flat" cmpd="sng" w="9525">
            <a:solidFill>
              <a:srgbClr val="CCCCCC"/>
            </a:solidFill>
            <a:prstDash val="solid"/>
            <a:round/>
            <a:headEnd len="med" w="med" type="none"/>
            <a:tailEnd len="med" w="med" type="none"/>
          </a:ln>
        </p:spPr>
      </p:cxnSp>
      <p:cxnSp>
        <p:nvCxnSpPr>
          <p:cNvPr id="222" name="Google Shape;222;p27"/>
          <p:cNvCxnSpPr/>
          <p:nvPr/>
        </p:nvCxnSpPr>
        <p:spPr>
          <a:xfrm rot="10800000">
            <a:off x="5454150" y="862525"/>
            <a:ext cx="0" cy="3872100"/>
          </a:xfrm>
          <a:prstGeom prst="straightConnector1">
            <a:avLst/>
          </a:prstGeom>
          <a:noFill/>
          <a:ln cap="flat" cmpd="sng" w="9525">
            <a:solidFill>
              <a:srgbClr val="CCCCCC"/>
            </a:solidFill>
            <a:prstDash val="solid"/>
            <a:round/>
            <a:headEnd len="med" w="med" type="none"/>
            <a:tailEnd len="med" w="med" type="none"/>
          </a:ln>
        </p:spPr>
      </p:cxnSp>
      <p:cxnSp>
        <p:nvCxnSpPr>
          <p:cNvPr id="223" name="Google Shape;223;p27"/>
          <p:cNvCxnSpPr/>
          <p:nvPr/>
        </p:nvCxnSpPr>
        <p:spPr>
          <a:xfrm rot="10800000">
            <a:off x="7176950" y="862525"/>
            <a:ext cx="0" cy="3872100"/>
          </a:xfrm>
          <a:prstGeom prst="straightConnector1">
            <a:avLst/>
          </a:prstGeom>
          <a:noFill/>
          <a:ln cap="flat" cmpd="sng" w="9525">
            <a:solidFill>
              <a:srgbClr val="CCCCCC"/>
            </a:solidFill>
            <a:prstDash val="solid"/>
            <a:round/>
            <a:headEnd len="med" w="med" type="none"/>
            <a:tailEnd len="med" w="med" type="none"/>
          </a:ln>
        </p:spPr>
      </p:cxnSp>
      <p:cxnSp>
        <p:nvCxnSpPr>
          <p:cNvPr id="224" name="Google Shape;224;p27"/>
          <p:cNvCxnSpPr/>
          <p:nvPr/>
        </p:nvCxnSpPr>
        <p:spPr>
          <a:xfrm rot="10800000">
            <a:off x="8899750" y="862525"/>
            <a:ext cx="0" cy="3872100"/>
          </a:xfrm>
          <a:prstGeom prst="straightConnector1">
            <a:avLst/>
          </a:prstGeom>
          <a:noFill/>
          <a:ln cap="flat" cmpd="sng" w="9525">
            <a:solidFill>
              <a:srgbClr val="CCCCCC"/>
            </a:solidFill>
            <a:prstDash val="solid"/>
            <a:round/>
            <a:headEnd len="med" w="med" type="none"/>
            <a:tailEnd len="med" w="med" type="none"/>
          </a:ln>
        </p:spPr>
      </p:cxnSp>
      <p:cxnSp>
        <p:nvCxnSpPr>
          <p:cNvPr id="225" name="Google Shape;225;p27"/>
          <p:cNvCxnSpPr/>
          <p:nvPr/>
        </p:nvCxnSpPr>
        <p:spPr>
          <a:xfrm rot="10800000">
            <a:off x="285750" y="862525"/>
            <a:ext cx="0" cy="3872100"/>
          </a:xfrm>
          <a:prstGeom prst="straightConnector1">
            <a:avLst/>
          </a:prstGeom>
          <a:noFill/>
          <a:ln cap="flat" cmpd="sng" w="9525">
            <a:solidFill>
              <a:srgbClr val="CCCCCC"/>
            </a:solidFill>
            <a:prstDash val="solid"/>
            <a:round/>
            <a:headEnd len="med" w="med" type="none"/>
            <a:tailEnd len="med" w="med" type="none"/>
          </a:ln>
        </p:spPr>
      </p:cxnSp>
      <p:sp>
        <p:nvSpPr>
          <p:cNvPr id="226" name="Google Shape;226;p27"/>
          <p:cNvSpPr txBox="1"/>
          <p:nvPr/>
        </p:nvSpPr>
        <p:spPr>
          <a:xfrm>
            <a:off x="7193700" y="1145225"/>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Confusion Matrix:</a:t>
            </a:r>
            <a:endParaRPr sz="1300"/>
          </a:p>
        </p:txBody>
      </p:sp>
      <p:sp>
        <p:nvSpPr>
          <p:cNvPr id="227" name="Google Shape;227;p27"/>
          <p:cNvSpPr txBox="1"/>
          <p:nvPr/>
        </p:nvSpPr>
        <p:spPr>
          <a:xfrm>
            <a:off x="5479275" y="1145225"/>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Confusion Matrix:</a:t>
            </a:r>
            <a:endParaRPr sz="1300"/>
          </a:p>
        </p:txBody>
      </p:sp>
      <p:sp>
        <p:nvSpPr>
          <p:cNvPr id="228" name="Google Shape;228;p27"/>
          <p:cNvSpPr txBox="1"/>
          <p:nvPr/>
        </p:nvSpPr>
        <p:spPr>
          <a:xfrm>
            <a:off x="3748100" y="1145225"/>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Confusion Matrix:</a:t>
            </a:r>
            <a:endParaRPr sz="1300"/>
          </a:p>
        </p:txBody>
      </p:sp>
      <p:sp>
        <p:nvSpPr>
          <p:cNvPr id="229" name="Google Shape;229;p27"/>
          <p:cNvSpPr txBox="1"/>
          <p:nvPr/>
        </p:nvSpPr>
        <p:spPr>
          <a:xfrm>
            <a:off x="2033675" y="1145225"/>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Confusion Matrix:</a:t>
            </a:r>
            <a:endParaRPr sz="1300"/>
          </a:p>
        </p:txBody>
      </p:sp>
      <p:sp>
        <p:nvSpPr>
          <p:cNvPr id="230" name="Google Shape;230;p27"/>
          <p:cNvSpPr txBox="1"/>
          <p:nvPr/>
        </p:nvSpPr>
        <p:spPr>
          <a:xfrm>
            <a:off x="302500" y="1145225"/>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Confusion Matrix:</a:t>
            </a:r>
            <a:endParaRPr sz="1300"/>
          </a:p>
        </p:txBody>
      </p:sp>
      <p:sp>
        <p:nvSpPr>
          <p:cNvPr id="231" name="Google Shape;231;p27"/>
          <p:cNvSpPr txBox="1"/>
          <p:nvPr/>
        </p:nvSpPr>
        <p:spPr>
          <a:xfrm>
            <a:off x="7193700" y="3060500"/>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highlight>
                  <a:schemeClr val="accent6"/>
                </a:highlight>
              </a:rPr>
              <a:t>Accuracy Score: 98.6%</a:t>
            </a:r>
            <a:endParaRPr sz="1100">
              <a:solidFill>
                <a:schemeClr val="dk1"/>
              </a:solidFill>
              <a:highlight>
                <a:schemeClr val="accent6"/>
              </a:highlight>
            </a:endParaRPr>
          </a:p>
        </p:txBody>
      </p:sp>
      <p:sp>
        <p:nvSpPr>
          <p:cNvPr id="232" name="Google Shape;232;p27"/>
          <p:cNvSpPr txBox="1"/>
          <p:nvPr/>
        </p:nvSpPr>
        <p:spPr>
          <a:xfrm>
            <a:off x="5479275" y="3060500"/>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highlight>
                  <a:schemeClr val="accent6"/>
                </a:highlight>
              </a:rPr>
              <a:t>Accuracy Score: 97.9%</a:t>
            </a:r>
            <a:endParaRPr sz="1100">
              <a:solidFill>
                <a:schemeClr val="dk1"/>
              </a:solidFill>
              <a:highlight>
                <a:schemeClr val="accent6"/>
              </a:highlight>
            </a:endParaRPr>
          </a:p>
        </p:txBody>
      </p:sp>
      <p:sp>
        <p:nvSpPr>
          <p:cNvPr id="233" name="Google Shape;233;p27"/>
          <p:cNvSpPr txBox="1"/>
          <p:nvPr/>
        </p:nvSpPr>
        <p:spPr>
          <a:xfrm>
            <a:off x="3748100" y="3060500"/>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highlight>
                  <a:schemeClr val="accent6"/>
                </a:highlight>
              </a:rPr>
              <a:t>Accuracy Score: 98.6%</a:t>
            </a:r>
            <a:endParaRPr sz="1100">
              <a:solidFill>
                <a:schemeClr val="dk1"/>
              </a:solidFill>
            </a:endParaRPr>
          </a:p>
        </p:txBody>
      </p:sp>
      <p:sp>
        <p:nvSpPr>
          <p:cNvPr id="234" name="Google Shape;234;p27"/>
          <p:cNvSpPr txBox="1"/>
          <p:nvPr/>
        </p:nvSpPr>
        <p:spPr>
          <a:xfrm>
            <a:off x="2033675" y="3060500"/>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highlight>
                  <a:schemeClr val="accent6"/>
                </a:highlight>
              </a:rPr>
              <a:t>Accuracy Score</a:t>
            </a:r>
            <a:r>
              <a:rPr lang="en-GB" sz="1100">
                <a:solidFill>
                  <a:schemeClr val="dk1"/>
                </a:solidFill>
                <a:highlight>
                  <a:schemeClr val="accent6"/>
                </a:highlight>
              </a:rPr>
              <a:t>: 98.6%</a:t>
            </a:r>
            <a:endParaRPr sz="1300">
              <a:highlight>
                <a:schemeClr val="accent6"/>
              </a:highlight>
            </a:endParaRPr>
          </a:p>
        </p:txBody>
      </p:sp>
      <p:sp>
        <p:nvSpPr>
          <p:cNvPr id="235" name="Google Shape;235;p27"/>
          <p:cNvSpPr txBox="1"/>
          <p:nvPr/>
        </p:nvSpPr>
        <p:spPr>
          <a:xfrm>
            <a:off x="302500" y="3060500"/>
            <a:ext cx="1689300" cy="3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highlight>
                  <a:schemeClr val="accent6"/>
                </a:highlight>
              </a:rPr>
              <a:t>Accuracy Score</a:t>
            </a:r>
            <a:r>
              <a:rPr lang="en-GB" sz="1100">
                <a:solidFill>
                  <a:schemeClr val="dk1"/>
                </a:solidFill>
                <a:highlight>
                  <a:schemeClr val="accent6"/>
                </a:highlight>
              </a:rPr>
              <a:t>: 95.8%</a:t>
            </a:r>
            <a:endParaRPr sz="1300">
              <a:highlight>
                <a:schemeClr val="accent6"/>
              </a:highlight>
            </a:endParaRPr>
          </a:p>
        </p:txBody>
      </p:sp>
      <p:sp>
        <p:nvSpPr>
          <p:cNvPr id="236" name="Google Shape;236;p27"/>
          <p:cNvSpPr txBox="1"/>
          <p:nvPr/>
        </p:nvSpPr>
        <p:spPr>
          <a:xfrm>
            <a:off x="7193700" y="3495425"/>
            <a:ext cx="16893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Summary:</a:t>
            </a:r>
            <a:endParaRPr sz="1100">
              <a:solidFill>
                <a:schemeClr val="dk1"/>
              </a:solidFill>
            </a:endParaRPr>
          </a:p>
          <a:p>
            <a:pPr indent="0" lvl="0" marL="0" rtl="0" algn="l">
              <a:spcBef>
                <a:spcPts val="0"/>
              </a:spcBef>
              <a:spcAft>
                <a:spcPts val="0"/>
              </a:spcAft>
              <a:buNone/>
            </a:pPr>
            <a:r>
              <a:rPr lang="en-GB" sz="1100">
                <a:solidFill>
                  <a:schemeClr val="dk1"/>
                </a:solidFill>
              </a:rPr>
              <a:t>Though this method is quite simple, on this data it showed quite good results</a:t>
            </a:r>
            <a:endParaRPr sz="1100">
              <a:solidFill>
                <a:schemeClr val="dk1"/>
              </a:solidFill>
            </a:endParaRPr>
          </a:p>
        </p:txBody>
      </p:sp>
      <p:sp>
        <p:nvSpPr>
          <p:cNvPr id="237" name="Google Shape;237;p27"/>
          <p:cNvSpPr txBox="1"/>
          <p:nvPr/>
        </p:nvSpPr>
        <p:spPr>
          <a:xfrm>
            <a:off x="5479275" y="3495425"/>
            <a:ext cx="16893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Summary: Random forest gave pretty high accuracy score but was outperformed by some other models </a:t>
            </a:r>
            <a:endParaRPr sz="1100">
              <a:solidFill>
                <a:schemeClr val="dk1"/>
              </a:solidFill>
            </a:endParaRPr>
          </a:p>
        </p:txBody>
      </p:sp>
      <p:sp>
        <p:nvSpPr>
          <p:cNvPr id="238" name="Google Shape;238;p27"/>
          <p:cNvSpPr txBox="1"/>
          <p:nvPr/>
        </p:nvSpPr>
        <p:spPr>
          <a:xfrm>
            <a:off x="3748100" y="3495425"/>
            <a:ext cx="16893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Summary: So the </a:t>
            </a:r>
            <a:r>
              <a:rPr lang="en-GB" sz="1100">
                <a:solidFill>
                  <a:schemeClr val="dk1"/>
                </a:solidFill>
                <a:highlight>
                  <a:srgbClr val="FFFFFF"/>
                </a:highlight>
              </a:rPr>
              <a:t>ensemble of weak prediction models</a:t>
            </a:r>
            <a:r>
              <a:rPr lang="en-GB" sz="1000">
                <a:solidFill>
                  <a:schemeClr val="dk1"/>
                </a:solidFill>
              </a:rPr>
              <a:t> </a:t>
            </a:r>
            <a:r>
              <a:rPr lang="en-GB" sz="1100">
                <a:solidFill>
                  <a:schemeClr val="dk1"/>
                </a:solidFill>
              </a:rPr>
              <a:t>does an excellent job of classification and is one of the most powerful predicting methods</a:t>
            </a:r>
            <a:endParaRPr sz="1100">
              <a:solidFill>
                <a:schemeClr val="dk1"/>
              </a:solidFill>
            </a:endParaRPr>
          </a:p>
        </p:txBody>
      </p:sp>
      <p:sp>
        <p:nvSpPr>
          <p:cNvPr id="239" name="Google Shape;239;p27"/>
          <p:cNvSpPr txBox="1"/>
          <p:nvPr/>
        </p:nvSpPr>
        <p:spPr>
          <a:xfrm>
            <a:off x="2033675" y="3495425"/>
            <a:ext cx="16893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Summary: Since we see on pairplots that there are features combinations almost perfect separating classes then SVM can be extremely useful</a:t>
            </a:r>
            <a:endParaRPr sz="1100">
              <a:solidFill>
                <a:schemeClr val="dk1"/>
              </a:solidFill>
            </a:endParaRPr>
          </a:p>
        </p:txBody>
      </p:sp>
      <p:sp>
        <p:nvSpPr>
          <p:cNvPr id="240" name="Google Shape;240;p27"/>
          <p:cNvSpPr txBox="1"/>
          <p:nvPr/>
        </p:nvSpPr>
        <p:spPr>
          <a:xfrm>
            <a:off x="302500" y="3495425"/>
            <a:ext cx="16893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Summary</a:t>
            </a:r>
            <a:r>
              <a:rPr lang="en-GB" sz="1100">
                <a:solidFill>
                  <a:schemeClr val="dk1"/>
                </a:solidFill>
              </a:rPr>
              <a:t>: Major of probability predictions are close 0 and 1 and correct. So, logistic regression gives very confident </a:t>
            </a:r>
            <a:r>
              <a:rPr lang="en-GB" sz="1100">
                <a:solidFill>
                  <a:schemeClr val="dk1"/>
                </a:solidFill>
              </a:rPr>
              <a:t>forecasts</a:t>
            </a:r>
            <a:r>
              <a:rPr lang="en-GB" sz="1100">
                <a:solidFill>
                  <a:schemeClr val="dk1"/>
                </a:solidFill>
              </a:rPr>
              <a:t> of tissues being </a:t>
            </a:r>
            <a:r>
              <a:rPr lang="en-GB" sz="1100">
                <a:solidFill>
                  <a:schemeClr val="dk1"/>
                </a:solidFill>
              </a:rPr>
              <a:t>benign</a:t>
            </a:r>
            <a:r>
              <a:rPr lang="en-GB" sz="1100">
                <a:solidFill>
                  <a:schemeClr val="dk1"/>
                </a:solidFill>
              </a:rPr>
              <a:t> and malignant</a:t>
            </a:r>
            <a:endParaRPr sz="1300"/>
          </a:p>
        </p:txBody>
      </p:sp>
      <p:pic>
        <p:nvPicPr>
          <p:cNvPr id="241" name="Google Shape;241;p27"/>
          <p:cNvPicPr preferRelativeResize="0"/>
          <p:nvPr/>
        </p:nvPicPr>
        <p:blipFill>
          <a:blip r:embed="rId4">
            <a:alphaModFix/>
          </a:blip>
          <a:stretch>
            <a:fillRect/>
          </a:stretch>
        </p:blipFill>
        <p:spPr>
          <a:xfrm>
            <a:off x="5471234" y="1483213"/>
            <a:ext cx="1688400" cy="1447200"/>
          </a:xfrm>
          <a:prstGeom prst="rect">
            <a:avLst/>
          </a:prstGeom>
          <a:noFill/>
          <a:ln>
            <a:noFill/>
          </a:ln>
        </p:spPr>
      </p:pic>
      <p:pic>
        <p:nvPicPr>
          <p:cNvPr id="242" name="Google Shape;242;p27"/>
          <p:cNvPicPr preferRelativeResize="0"/>
          <p:nvPr/>
        </p:nvPicPr>
        <p:blipFill>
          <a:blip r:embed="rId5">
            <a:alphaModFix/>
          </a:blip>
          <a:stretch>
            <a:fillRect/>
          </a:stretch>
        </p:blipFill>
        <p:spPr>
          <a:xfrm>
            <a:off x="302950" y="1483212"/>
            <a:ext cx="1688400" cy="1445600"/>
          </a:xfrm>
          <a:prstGeom prst="rect">
            <a:avLst/>
          </a:prstGeom>
          <a:noFill/>
          <a:ln>
            <a:noFill/>
          </a:ln>
        </p:spPr>
      </p:pic>
      <p:pic>
        <p:nvPicPr>
          <p:cNvPr id="243" name="Google Shape;243;p27"/>
          <p:cNvPicPr preferRelativeResize="0"/>
          <p:nvPr/>
        </p:nvPicPr>
        <p:blipFill>
          <a:blip r:embed="rId6">
            <a:alphaModFix/>
          </a:blip>
          <a:stretch>
            <a:fillRect/>
          </a:stretch>
        </p:blipFill>
        <p:spPr>
          <a:xfrm>
            <a:off x="2034120" y="1483213"/>
            <a:ext cx="1688400" cy="1447200"/>
          </a:xfrm>
          <a:prstGeom prst="rect">
            <a:avLst/>
          </a:prstGeom>
          <a:noFill/>
          <a:ln>
            <a:noFill/>
          </a:ln>
        </p:spPr>
      </p:pic>
      <p:pic>
        <p:nvPicPr>
          <p:cNvPr id="244" name="Google Shape;244;p27"/>
          <p:cNvPicPr preferRelativeResize="0"/>
          <p:nvPr/>
        </p:nvPicPr>
        <p:blipFill>
          <a:blip r:embed="rId7">
            <a:alphaModFix/>
          </a:blip>
          <a:stretch>
            <a:fillRect/>
          </a:stretch>
        </p:blipFill>
        <p:spPr>
          <a:xfrm>
            <a:off x="3768988" y="1500700"/>
            <a:ext cx="1647525" cy="141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7500"/>
              <a:t>Thank you!</a:t>
            </a:r>
            <a:endParaRPr sz="7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1500"/>
            <a:ext cx="85881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620"/>
              <a:t>Executive Summary: we applied 5 ML methods to predict the diagnosis based on the data about each cell nucleus, which resulted in prediction with more than 95% accuracy</a:t>
            </a:r>
            <a:endParaRPr sz="1620">
              <a:solidFill>
                <a:schemeClr val="dk1"/>
              </a:solidFill>
            </a:endParaRPr>
          </a:p>
        </p:txBody>
      </p:sp>
      <p:cxnSp>
        <p:nvCxnSpPr>
          <p:cNvPr id="69" name="Google Shape;69;p14"/>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cxnSp>
        <p:nvCxnSpPr>
          <p:cNvPr id="70" name="Google Shape;70;p14"/>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71" name="Google Shape;71;p14"/>
          <p:cNvSpPr txBox="1"/>
          <p:nvPr>
            <p:ph idx="1"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72" name="Google Shape;72;p14"/>
          <p:cNvSpPr/>
          <p:nvPr/>
        </p:nvSpPr>
        <p:spPr>
          <a:xfrm>
            <a:off x="379775" y="1201475"/>
            <a:ext cx="929100" cy="18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8300" y="728738"/>
            <a:ext cx="8561400" cy="4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Data Set:</a:t>
            </a:r>
            <a:r>
              <a:rPr lang="en-GB"/>
              <a:t> </a:t>
            </a:r>
            <a:r>
              <a:rPr lang="en-GB" u="sng">
                <a:solidFill>
                  <a:schemeClr val="hlink"/>
                </a:solidFill>
                <a:hlinkClick r:id="rId3"/>
              </a:rPr>
              <a:t>Breast Cancer Wisconsin (Diagnostic)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Task:</a:t>
            </a:r>
            <a:r>
              <a:rPr lang="en-GB"/>
              <a:t> Binary classification (malignant or benign tumor)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Data:</a:t>
            </a:r>
            <a:r>
              <a:rPr lang="en-GB"/>
              <a:t> ~30 useful features, 569 rows, 1 useless feature with all NaN values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Models used:</a:t>
            </a:r>
            <a:r>
              <a:rPr lang="en-GB"/>
              <a:t> Logistic regression, SVM, Gradient Boosting, Random Forest, KNN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Results:</a:t>
            </a:r>
            <a:r>
              <a:rPr lang="en-GB"/>
              <a:t> We used accuracy as the main metric to compare results. All of the models showed accuracy of more than 95% which is quite unnatural. </a:t>
            </a:r>
            <a:r>
              <a:rPr lang="en-GB"/>
              <a:t>Actually, this happened due to the fact that data was initially prepared and features were chosen very well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Economic significance:</a:t>
            </a:r>
            <a:r>
              <a:rPr lang="en-GB"/>
              <a:t> as far as early diagnosis of cancer is incredibly important for its treatment, such ML models can save lives of individuals. </a:t>
            </a:r>
            <a:endParaRPr/>
          </a:p>
          <a:p>
            <a:pPr indent="0" lvl="0" marL="0" rtl="0" algn="l">
              <a:spcBef>
                <a:spcPts val="0"/>
              </a:spcBef>
              <a:spcAft>
                <a:spcPts val="0"/>
              </a:spcAft>
              <a:buNone/>
            </a:pPr>
            <a:r>
              <a:rPr lang="en-GB"/>
              <a:t>It could result in, for example:</a:t>
            </a:r>
            <a:endParaRPr/>
          </a:p>
          <a:p>
            <a:pPr indent="-317500" lvl="0" marL="457200" rtl="0" algn="l">
              <a:spcBef>
                <a:spcPts val="0"/>
              </a:spcBef>
              <a:spcAft>
                <a:spcPts val="0"/>
              </a:spcAft>
              <a:buSzPts val="1400"/>
              <a:buChar char="-"/>
            </a:pPr>
            <a:r>
              <a:rPr lang="en-GB"/>
              <a:t>Lower losses of insurance companies (for treatment of late stage diseases)</a:t>
            </a:r>
            <a:endParaRPr/>
          </a:p>
          <a:p>
            <a:pPr indent="-317500" lvl="0" marL="457200" rtl="0" algn="l">
              <a:spcBef>
                <a:spcPts val="0"/>
              </a:spcBef>
              <a:spcAft>
                <a:spcPts val="0"/>
              </a:spcAft>
              <a:buSzPts val="1400"/>
              <a:buChar char="-"/>
            </a:pPr>
            <a:r>
              <a:rPr lang="en-GB"/>
              <a:t>Decrease costs for companies in which employees suffer from such disease (e.g. they do not need to find a new employee)</a:t>
            </a:r>
            <a:endParaRPr/>
          </a:p>
          <a:p>
            <a:pPr indent="-317500" lvl="0" marL="457200" rtl="0" algn="l">
              <a:spcBef>
                <a:spcPts val="0"/>
              </a:spcBef>
              <a:spcAft>
                <a:spcPts val="0"/>
              </a:spcAft>
              <a:buSzPts val="1400"/>
              <a:buChar char="-"/>
            </a:pPr>
            <a:r>
              <a:rPr lang="en-GB"/>
              <a:t>For hospitals it will save doctors’ time on diagnosing the type of disease (less working hours)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1797000" y="1078425"/>
            <a:ext cx="5550000" cy="629100"/>
          </a:xfrm>
          <a:prstGeom prst="rect">
            <a:avLst/>
          </a:prstGeom>
          <a:solidFill>
            <a:schemeClr val="dk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lt1"/>
              </a:buClr>
              <a:buSzPts val="3000"/>
              <a:buAutoNum type="arabicPeriod"/>
            </a:pPr>
            <a:r>
              <a:rPr lang="en-GB" sz="3000">
                <a:solidFill>
                  <a:schemeClr val="lt1"/>
                </a:solidFill>
              </a:rPr>
              <a:t>Introduction</a:t>
            </a:r>
            <a:endParaRPr sz="3000">
              <a:solidFill>
                <a:schemeClr val="lt1"/>
              </a:solidFill>
            </a:endParaRPr>
          </a:p>
        </p:txBody>
      </p:sp>
      <p:sp>
        <p:nvSpPr>
          <p:cNvPr id="79" name="Google Shape;79;p15"/>
          <p:cNvSpPr/>
          <p:nvPr/>
        </p:nvSpPr>
        <p:spPr>
          <a:xfrm>
            <a:off x="1797000" y="2002363"/>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startAt="2"/>
            </a:pPr>
            <a:r>
              <a:rPr lang="en-GB" sz="3000">
                <a:solidFill>
                  <a:schemeClr val="dk1"/>
                </a:solidFill>
              </a:rPr>
              <a:t>Exploratory </a:t>
            </a:r>
            <a:r>
              <a:rPr lang="en-GB" sz="3000">
                <a:solidFill>
                  <a:schemeClr val="dk1"/>
                </a:solidFill>
              </a:rPr>
              <a:t>Data Analysis</a:t>
            </a:r>
            <a:endParaRPr sz="3000">
              <a:solidFill>
                <a:schemeClr val="dk1"/>
              </a:solidFill>
            </a:endParaRPr>
          </a:p>
        </p:txBody>
      </p:sp>
      <p:sp>
        <p:nvSpPr>
          <p:cNvPr id="80" name="Google Shape;80;p15"/>
          <p:cNvSpPr/>
          <p:nvPr/>
        </p:nvSpPr>
        <p:spPr>
          <a:xfrm>
            <a:off x="1797000" y="2926300"/>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startAt="3"/>
            </a:pPr>
            <a:r>
              <a:rPr lang="en-GB" sz="3000">
                <a:solidFill>
                  <a:schemeClr val="dk1"/>
                </a:solidFill>
              </a:rPr>
              <a:t>Summary of 5 Models </a:t>
            </a:r>
            <a:endParaRPr sz="3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cxnSp>
        <p:nvCxnSpPr>
          <p:cNvPr id="85" name="Google Shape;85;p16"/>
          <p:cNvCxnSpPr/>
          <p:nvPr/>
        </p:nvCxnSpPr>
        <p:spPr>
          <a:xfrm>
            <a:off x="277450" y="621400"/>
            <a:ext cx="8622300" cy="0"/>
          </a:xfrm>
          <a:prstGeom prst="straightConnector1">
            <a:avLst/>
          </a:prstGeom>
          <a:noFill/>
          <a:ln cap="flat" cmpd="sng" w="9525">
            <a:solidFill>
              <a:srgbClr val="CCCCCC"/>
            </a:solidFill>
            <a:prstDash val="solid"/>
            <a:round/>
            <a:headEnd len="med" w="med" type="none"/>
            <a:tailEnd len="med" w="med" type="none"/>
          </a:ln>
        </p:spPr>
      </p:cxnSp>
      <p:sp>
        <p:nvSpPr>
          <p:cNvPr id="86" name="Google Shape;86;p16"/>
          <p:cNvSpPr txBox="1"/>
          <p:nvPr>
            <p:ph type="title"/>
          </p:nvPr>
        </p:nvSpPr>
        <p:spPr>
          <a:xfrm>
            <a:off x="265500" y="201225"/>
            <a:ext cx="4045200" cy="3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020"/>
              <a:t>Task and Data</a:t>
            </a:r>
            <a:endParaRPr sz="2000"/>
          </a:p>
        </p:txBody>
      </p:sp>
      <p:cxnSp>
        <p:nvCxnSpPr>
          <p:cNvPr id="87" name="Google Shape;87;p16"/>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88" name="Google Shape;88;p16"/>
          <p:cNvSpPr txBox="1"/>
          <p:nvPr>
            <p:ph idx="1" type="subTitle"/>
          </p:nvPr>
        </p:nvSpPr>
        <p:spPr>
          <a:xfrm>
            <a:off x="205800" y="2089800"/>
            <a:ext cx="4164600" cy="2679000"/>
          </a:xfrm>
          <a:prstGeom prst="rect">
            <a:avLst/>
          </a:prstGeom>
        </p:spPr>
        <p:txBody>
          <a:bodyPr anchorCtr="0" anchor="t" bIns="91425" lIns="91425" spcFirstLastPara="1" rIns="91425" wrap="square" tIns="91425">
            <a:normAutofit fontScale="25000"/>
          </a:bodyPr>
          <a:lstStyle/>
          <a:p>
            <a:pPr indent="0" lvl="0" marL="0" rtl="0" algn="l">
              <a:lnSpc>
                <a:spcPct val="135714"/>
              </a:lnSpc>
              <a:spcBef>
                <a:spcPts val="0"/>
              </a:spcBef>
              <a:spcAft>
                <a:spcPts val="0"/>
              </a:spcAft>
              <a:buNone/>
            </a:pPr>
            <a:r>
              <a:rPr lang="en-GB" sz="4000">
                <a:latin typeface="Arial"/>
                <a:ea typeface="Arial"/>
                <a:cs typeface="Arial"/>
                <a:sym typeface="Arial"/>
              </a:rPr>
              <a:t>T</a:t>
            </a:r>
            <a:r>
              <a:rPr lang="en-GB" sz="4000">
                <a:latin typeface="Arial"/>
                <a:ea typeface="Arial"/>
                <a:cs typeface="Arial"/>
                <a:sym typeface="Arial"/>
              </a:rPr>
              <a:t>en real-valued features are computed for each cell nucleus:</a:t>
            </a:r>
            <a:endParaRPr sz="4000">
              <a:latin typeface="Arial"/>
              <a:ea typeface="Arial"/>
              <a:cs typeface="Arial"/>
              <a:sym typeface="Arial"/>
            </a:endParaRPr>
          </a:p>
          <a:p>
            <a:pPr indent="0" lvl="0" marL="0" rtl="0" algn="l">
              <a:lnSpc>
                <a:spcPct val="135714"/>
              </a:lnSpc>
              <a:spcBef>
                <a:spcPts val="0"/>
              </a:spcBef>
              <a:spcAft>
                <a:spcPts val="0"/>
              </a:spcAft>
              <a:buNone/>
            </a:pPr>
            <a:r>
              <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1. radius (mean of distances from center to points on the perimeter)</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2. texture (standard deviation of gray-scale values)</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3. perimeter</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4. area</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5. smoothness (local variation in radius lengths)</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6. compactness (perimeter^2 / area - 1.0)</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7. concavity (severity of concave portions of the contour)</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8. concave points (number of concave portions of the contour)</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9. symmetry</a:t>
            </a:r>
            <a:endParaRPr sz="4000">
              <a:latin typeface="Arial"/>
              <a:ea typeface="Arial"/>
              <a:cs typeface="Arial"/>
              <a:sym typeface="Arial"/>
            </a:endParaRPr>
          </a:p>
          <a:p>
            <a:pPr indent="0" lvl="0" marL="0" rtl="0" algn="l">
              <a:lnSpc>
                <a:spcPct val="135714"/>
              </a:lnSpc>
              <a:spcBef>
                <a:spcPts val="0"/>
              </a:spcBef>
              <a:spcAft>
                <a:spcPts val="0"/>
              </a:spcAft>
              <a:buNone/>
            </a:pPr>
            <a:r>
              <a:rPr lang="en-GB" sz="4000">
                <a:latin typeface="Arial"/>
                <a:ea typeface="Arial"/>
                <a:cs typeface="Arial"/>
                <a:sym typeface="Arial"/>
              </a:rPr>
              <a:t>10. fractal dimension ("coastline approximation" - 1)</a:t>
            </a:r>
            <a:endParaRPr sz="4000"/>
          </a:p>
        </p:txBody>
      </p:sp>
      <p:sp>
        <p:nvSpPr>
          <p:cNvPr id="89" name="Google Shape;89;p16"/>
          <p:cNvSpPr txBox="1"/>
          <p:nvPr>
            <p:ph idx="1" type="subTitle"/>
          </p:nvPr>
        </p:nvSpPr>
        <p:spPr>
          <a:xfrm>
            <a:off x="205800" y="782050"/>
            <a:ext cx="43683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predict whether diagnosis of breast tissues is malignant or benign</a:t>
            </a:r>
            <a:endParaRPr sz="1050">
              <a:solidFill>
                <a:srgbClr val="0000FF"/>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90" name="Google Shape;90;p16"/>
          <p:cNvSpPr txBox="1"/>
          <p:nvPr>
            <p:ph idx="1" type="subTitle"/>
          </p:nvPr>
        </p:nvSpPr>
        <p:spPr>
          <a:xfrm>
            <a:off x="4735150" y="705275"/>
            <a:ext cx="4164600" cy="13455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b="1" lang="en-GB" sz="2100">
                <a:solidFill>
                  <a:schemeClr val="dk1"/>
                </a:solidFill>
                <a:latin typeface="Arial"/>
                <a:ea typeface="Arial"/>
                <a:cs typeface="Arial"/>
                <a:sym typeface="Arial"/>
              </a:rPr>
              <a:t>Number of features:</a:t>
            </a:r>
            <a:r>
              <a:rPr lang="en-GB" sz="2100">
                <a:solidFill>
                  <a:schemeClr val="dk1"/>
                </a:solidFill>
                <a:latin typeface="Arial"/>
                <a:ea typeface="Arial"/>
                <a:cs typeface="Arial"/>
                <a:sym typeface="Arial"/>
              </a:rPr>
              <a:t> 30 (</a:t>
            </a:r>
            <a:r>
              <a:rPr lang="en-GB" sz="2100">
                <a:solidFill>
                  <a:schemeClr val="dk1"/>
                </a:solidFill>
                <a:highlight>
                  <a:srgbClr val="FFFFFF"/>
                </a:highlight>
                <a:latin typeface="Arial"/>
                <a:ea typeface="Arial"/>
                <a:cs typeface="Arial"/>
                <a:sym typeface="Arial"/>
              </a:rPr>
              <a:t>mean, standard error and "worst" or largest for each real feature)</a:t>
            </a:r>
            <a:endParaRPr sz="2100">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GB" sz="2100">
                <a:solidFill>
                  <a:schemeClr val="dk1"/>
                </a:solidFill>
                <a:highlight>
                  <a:srgbClr val="FFFFFF"/>
                </a:highlight>
                <a:latin typeface="Arial"/>
                <a:ea typeface="Arial"/>
                <a:cs typeface="Arial"/>
                <a:sym typeface="Arial"/>
              </a:rPr>
              <a:t>All features are numerical</a:t>
            </a:r>
            <a:endParaRPr sz="2100">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b="1" lang="en-GB" sz="2100">
                <a:solidFill>
                  <a:schemeClr val="dk1"/>
                </a:solidFill>
                <a:highlight>
                  <a:srgbClr val="FFFFFF"/>
                </a:highlight>
                <a:latin typeface="Arial"/>
                <a:ea typeface="Arial"/>
                <a:cs typeface="Arial"/>
                <a:sym typeface="Arial"/>
              </a:rPr>
              <a:t>Number of observations: </a:t>
            </a:r>
            <a:r>
              <a:rPr lang="en-GB" sz="2100">
                <a:solidFill>
                  <a:schemeClr val="dk1"/>
                </a:solidFill>
                <a:highlight>
                  <a:srgbClr val="FFFFFF"/>
                </a:highlight>
                <a:latin typeface="Arial"/>
                <a:ea typeface="Arial"/>
                <a:cs typeface="Arial"/>
                <a:sym typeface="Arial"/>
              </a:rPr>
              <a:t>569</a:t>
            </a:r>
            <a:endParaRPr sz="2100">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GB" sz="2100">
                <a:solidFill>
                  <a:schemeClr val="dk1"/>
                </a:solidFill>
                <a:highlight>
                  <a:srgbClr val="FFFFFE"/>
                </a:highlight>
                <a:latin typeface="Arial"/>
                <a:ea typeface="Arial"/>
                <a:cs typeface="Arial"/>
                <a:sym typeface="Arial"/>
              </a:rPr>
              <a:t>357 benign, 212 malignant</a:t>
            </a:r>
            <a:endParaRPr sz="210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lang="en-GB" sz="1217">
                <a:solidFill>
                  <a:schemeClr val="dk1"/>
                </a:solidFill>
                <a:highlight>
                  <a:srgbClr val="FFFFFF"/>
                </a:highlight>
                <a:latin typeface="Arial"/>
                <a:ea typeface="Arial"/>
                <a:cs typeface="Arial"/>
                <a:sym typeface="Arial"/>
              </a:rPr>
              <a:t> </a:t>
            </a:r>
            <a:endParaRPr sz="1217">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p:txBody>
      </p:sp>
      <p:pic>
        <p:nvPicPr>
          <p:cNvPr id="91" name="Google Shape;91;p16"/>
          <p:cNvPicPr preferRelativeResize="0"/>
          <p:nvPr/>
        </p:nvPicPr>
        <p:blipFill>
          <a:blip r:embed="rId3">
            <a:alphaModFix/>
          </a:blip>
          <a:stretch>
            <a:fillRect/>
          </a:stretch>
        </p:blipFill>
        <p:spPr>
          <a:xfrm>
            <a:off x="4836450" y="1899001"/>
            <a:ext cx="4164599" cy="2565425"/>
          </a:xfrm>
          <a:prstGeom prst="rect">
            <a:avLst/>
          </a:prstGeom>
          <a:noFill/>
          <a:ln>
            <a:noFill/>
          </a:ln>
        </p:spPr>
      </p:pic>
      <p:sp>
        <p:nvSpPr>
          <p:cNvPr id="92" name="Google Shape;92;p16"/>
          <p:cNvSpPr txBox="1"/>
          <p:nvPr>
            <p:ph idx="2"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1797000" y="1078425"/>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a:pPr>
            <a:r>
              <a:rPr lang="en-GB" sz="3000">
                <a:solidFill>
                  <a:schemeClr val="dk1"/>
                </a:solidFill>
              </a:rPr>
              <a:t>Introduction</a:t>
            </a:r>
            <a:endParaRPr sz="3000">
              <a:solidFill>
                <a:schemeClr val="dk1"/>
              </a:solidFill>
            </a:endParaRPr>
          </a:p>
        </p:txBody>
      </p:sp>
      <p:sp>
        <p:nvSpPr>
          <p:cNvPr id="98" name="Google Shape;98;p17"/>
          <p:cNvSpPr/>
          <p:nvPr/>
        </p:nvSpPr>
        <p:spPr>
          <a:xfrm>
            <a:off x="1797000" y="2002363"/>
            <a:ext cx="5550000" cy="629100"/>
          </a:xfrm>
          <a:prstGeom prst="rect">
            <a:avLst/>
          </a:prstGeom>
          <a:solidFill>
            <a:schemeClr val="dk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lt1"/>
              </a:buClr>
              <a:buSzPts val="3000"/>
              <a:buAutoNum type="arabicPeriod" startAt="2"/>
            </a:pPr>
            <a:r>
              <a:rPr lang="en-GB" sz="3000">
                <a:solidFill>
                  <a:schemeClr val="lt1"/>
                </a:solidFill>
              </a:rPr>
              <a:t>Exploratory Data Analysis</a:t>
            </a:r>
            <a:endParaRPr sz="3000">
              <a:solidFill>
                <a:schemeClr val="lt1"/>
              </a:solidFill>
            </a:endParaRPr>
          </a:p>
        </p:txBody>
      </p:sp>
      <p:sp>
        <p:nvSpPr>
          <p:cNvPr id="99" name="Google Shape;99;p17"/>
          <p:cNvSpPr/>
          <p:nvPr/>
        </p:nvSpPr>
        <p:spPr>
          <a:xfrm>
            <a:off x="1797000" y="2926300"/>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startAt="3"/>
            </a:pPr>
            <a:r>
              <a:rPr lang="en-GB" sz="3000">
                <a:solidFill>
                  <a:schemeClr val="dk1"/>
                </a:solidFill>
              </a:rPr>
              <a:t>Summary of 5 Models </a:t>
            </a:r>
            <a:endParaRPr sz="3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77450" y="382775"/>
            <a:ext cx="4045200" cy="3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020"/>
              <a:t>Correlation matrix analysis</a:t>
            </a:r>
            <a:endParaRPr sz="2000"/>
          </a:p>
        </p:txBody>
      </p:sp>
      <p:cxnSp>
        <p:nvCxnSpPr>
          <p:cNvPr id="105" name="Google Shape;105;p18"/>
          <p:cNvCxnSpPr/>
          <p:nvPr/>
        </p:nvCxnSpPr>
        <p:spPr>
          <a:xfrm>
            <a:off x="277450" y="4975775"/>
            <a:ext cx="8622300" cy="0"/>
          </a:xfrm>
          <a:prstGeom prst="straightConnector1">
            <a:avLst/>
          </a:prstGeom>
          <a:noFill/>
          <a:ln cap="flat" cmpd="sng" w="9525">
            <a:solidFill>
              <a:srgbClr val="CCCCCC"/>
            </a:solidFill>
            <a:prstDash val="solid"/>
            <a:round/>
            <a:headEnd len="med" w="med" type="none"/>
            <a:tailEnd len="med" w="med" type="none"/>
          </a:ln>
        </p:spPr>
      </p:cxnSp>
      <p:sp>
        <p:nvSpPr>
          <p:cNvPr id="106" name="Google Shape;106;p18"/>
          <p:cNvSpPr txBox="1"/>
          <p:nvPr>
            <p:ph idx="1" type="subTitle"/>
          </p:nvPr>
        </p:nvSpPr>
        <p:spPr>
          <a:xfrm>
            <a:off x="203700" y="898200"/>
            <a:ext cx="43683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t>From this correlation matrix we can make several conclusions:</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GB" sz="1000"/>
              <a:t>Diagnosis has quite high correlations with predictors</a:t>
            </a:r>
            <a:endParaRPr sz="1000"/>
          </a:p>
          <a:p>
            <a:pPr indent="-292100" lvl="0" marL="457200" rtl="0" algn="l">
              <a:spcBef>
                <a:spcPts val="0"/>
              </a:spcBef>
              <a:spcAft>
                <a:spcPts val="0"/>
              </a:spcAft>
              <a:buSzPts val="1000"/>
              <a:buAutoNum type="arabicPeriod"/>
            </a:pPr>
            <a:r>
              <a:rPr lang="en-GB" sz="1000"/>
              <a:t>Almost all predictors are </a:t>
            </a:r>
            <a:r>
              <a:rPr lang="en-GB" sz="1000"/>
              <a:t>positively</a:t>
            </a:r>
            <a:r>
              <a:rPr lang="en-GB" sz="1000"/>
              <a:t> correlated with diagnosis and each other</a:t>
            </a:r>
            <a:endParaRPr sz="1000"/>
          </a:p>
          <a:p>
            <a:pPr indent="-292100" lvl="0" marL="457200" rtl="0" algn="l">
              <a:spcBef>
                <a:spcPts val="0"/>
              </a:spcBef>
              <a:spcAft>
                <a:spcPts val="0"/>
              </a:spcAft>
              <a:buSzPts val="1000"/>
              <a:buAutoNum type="arabicPeriod"/>
            </a:pPr>
            <a:r>
              <a:rPr lang="en-GB" sz="1000"/>
              <a:t>There is multicollinearity as far as some predictors are strongly correlated with each other</a:t>
            </a:r>
            <a:endParaRPr sz="1000"/>
          </a:p>
        </p:txBody>
      </p:sp>
      <p:sp>
        <p:nvSpPr>
          <p:cNvPr id="107" name="Google Shape;107;p18"/>
          <p:cNvSpPr txBox="1"/>
          <p:nvPr>
            <p:ph idx="2" type="body"/>
          </p:nvPr>
        </p:nvSpPr>
        <p:spPr>
          <a:xfrm>
            <a:off x="311700" y="4975775"/>
            <a:ext cx="8327100" cy="145800"/>
          </a:xfrm>
          <a:prstGeom prst="rect">
            <a:avLst/>
          </a:prstGeom>
        </p:spPr>
        <p:txBody>
          <a:bodyPr anchorCtr="0" anchor="ctr" bIns="0" lIns="0" spcFirstLastPara="1" rIns="0" wrap="square" tIns="0">
            <a:normAutofit/>
          </a:bodyPr>
          <a:lstStyle/>
          <a:p>
            <a:pPr indent="0" lvl="0" marL="0" rtl="0" algn="l">
              <a:spcBef>
                <a:spcPts val="0"/>
              </a:spcBef>
              <a:spcAft>
                <a:spcPts val="1200"/>
              </a:spcAft>
              <a:buSzPts val="688"/>
              <a:buNone/>
            </a:pPr>
            <a:r>
              <a:rPr lang="en-GB" sz="625"/>
              <a:t>Source: team analysis</a:t>
            </a:r>
            <a:endParaRPr sz="625"/>
          </a:p>
        </p:txBody>
      </p:sp>
      <p:sp>
        <p:nvSpPr>
          <p:cNvPr id="108" name="Google Shape;108;p18"/>
          <p:cNvSpPr/>
          <p:nvPr/>
        </p:nvSpPr>
        <p:spPr>
          <a:xfrm>
            <a:off x="4859600" y="4362250"/>
            <a:ext cx="1285800" cy="390000"/>
          </a:xfrm>
          <a:prstGeom prst="rect">
            <a:avLst/>
          </a:prstGeom>
          <a:solidFill>
            <a:srgbClr val="FFF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8"/>
          <p:cNvPicPr preferRelativeResize="0"/>
          <p:nvPr/>
        </p:nvPicPr>
        <p:blipFill>
          <a:blip r:embed="rId3">
            <a:alphaModFix/>
          </a:blip>
          <a:stretch>
            <a:fillRect/>
          </a:stretch>
        </p:blipFill>
        <p:spPr>
          <a:xfrm>
            <a:off x="4607300" y="201225"/>
            <a:ext cx="4325649" cy="45351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9"/>
          <p:cNvPicPr preferRelativeResize="0"/>
          <p:nvPr/>
        </p:nvPicPr>
        <p:blipFill>
          <a:blip r:embed="rId3">
            <a:alphaModFix/>
          </a:blip>
          <a:stretch>
            <a:fillRect/>
          </a:stretch>
        </p:blipFill>
        <p:spPr>
          <a:xfrm>
            <a:off x="4689663" y="1206100"/>
            <a:ext cx="4336671" cy="3859549"/>
          </a:xfrm>
          <a:prstGeom prst="rect">
            <a:avLst/>
          </a:prstGeom>
          <a:noFill/>
          <a:ln>
            <a:noFill/>
          </a:ln>
        </p:spPr>
      </p:pic>
      <p:sp>
        <p:nvSpPr>
          <p:cNvPr id="116" name="Google Shape;116;p19"/>
          <p:cNvSpPr txBox="1"/>
          <p:nvPr>
            <p:ph idx="1" type="subTitle"/>
          </p:nvPr>
        </p:nvSpPr>
        <p:spPr>
          <a:xfrm>
            <a:off x="4775700" y="537525"/>
            <a:ext cx="4140600" cy="668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chemeClr val="dk1"/>
                </a:solidFill>
              </a:rPr>
              <a:t>From this </a:t>
            </a:r>
            <a:r>
              <a:rPr b="1" lang="en-GB" sz="1000">
                <a:solidFill>
                  <a:schemeClr val="dk1"/>
                </a:solidFill>
              </a:rPr>
              <a:t>Pair plots</a:t>
            </a:r>
            <a:r>
              <a:rPr b="1" lang="en-GB" sz="1000">
                <a:solidFill>
                  <a:schemeClr val="dk1"/>
                </a:solidFill>
              </a:rPr>
              <a:t> we can clearly see that using some features it is possible to predict the class even linearly</a:t>
            </a:r>
            <a:endParaRPr sz="1000">
              <a:solidFill>
                <a:schemeClr val="dk1"/>
              </a:solidFill>
            </a:endParaRPr>
          </a:p>
        </p:txBody>
      </p:sp>
      <p:sp>
        <p:nvSpPr>
          <p:cNvPr id="117" name="Google Shape;117;p19"/>
          <p:cNvSpPr txBox="1"/>
          <p:nvPr>
            <p:ph type="title"/>
          </p:nvPr>
        </p:nvSpPr>
        <p:spPr>
          <a:xfrm>
            <a:off x="4835400" y="201225"/>
            <a:ext cx="4045200" cy="3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020">
                <a:solidFill>
                  <a:schemeClr val="dk1"/>
                </a:solidFill>
              </a:rPr>
              <a:t>Pair plots</a:t>
            </a:r>
            <a:r>
              <a:rPr lang="en-GB" sz="2020">
                <a:solidFill>
                  <a:schemeClr val="dk1"/>
                </a:solidFill>
              </a:rPr>
              <a:t> analysis</a:t>
            </a:r>
            <a:endParaRPr sz="2000">
              <a:solidFill>
                <a:schemeClr val="dk1"/>
              </a:solidFill>
            </a:endParaRPr>
          </a:p>
        </p:txBody>
      </p:sp>
      <p:graphicFrame>
        <p:nvGraphicFramePr>
          <p:cNvPr id="118" name="Google Shape;118;p19"/>
          <p:cNvGraphicFramePr/>
          <p:nvPr/>
        </p:nvGraphicFramePr>
        <p:xfrm>
          <a:off x="318325" y="626200"/>
          <a:ext cx="3000000" cy="3000000"/>
        </p:xfrm>
        <a:graphic>
          <a:graphicData uri="http://schemas.openxmlformats.org/drawingml/2006/table">
            <a:tbl>
              <a:tblPr>
                <a:noFill/>
                <a:tableStyleId>{3C1F800E-88B0-4C19-BEB4-EA7BE89E212A}</a:tableStyleId>
              </a:tblPr>
              <a:tblGrid>
                <a:gridCol w="857000"/>
                <a:gridCol w="200000"/>
                <a:gridCol w="399750"/>
                <a:gridCol w="399750"/>
                <a:gridCol w="404275"/>
                <a:gridCol w="399750"/>
                <a:gridCol w="399750"/>
                <a:gridCol w="436100"/>
                <a:gridCol w="399750"/>
              </a:tblGrid>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feature</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count</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mean</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std</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min</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25%</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50%</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75%</a:t>
                      </a:r>
                      <a:endParaRPr b="1"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b="1" lang="en-GB" sz="550">
                          <a:solidFill>
                            <a:srgbClr val="212121"/>
                          </a:solidFill>
                          <a:latin typeface="Roboto"/>
                          <a:ea typeface="Roboto"/>
                          <a:cs typeface="Roboto"/>
                          <a:sym typeface="Roboto"/>
                        </a:rPr>
                        <a:t>max</a:t>
                      </a:r>
                      <a:endParaRPr b="1"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diagnosis</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0.372583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0.483918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1.00000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radius_mean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14.127292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3.524049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6.981000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11.700000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13.370000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15.780000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28.11000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texture_mean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19.289649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4.301036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9.710000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16.170000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18.840000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21.800000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39.28000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perimeter_mean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91.969033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24.298981</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43.790000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75.170000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86.240000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104.100000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188.50000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area_mean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654.88910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351.91412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143.50000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420.30000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551.10000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782.700000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2501.0000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smoothness_mean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0.096360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0.014064</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0.052630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0.086370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0.095870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0.105300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0.16340</a:t>
                      </a:r>
                      <a:endParaRPr sz="550">
                        <a:solidFill>
                          <a:srgbClr val="212121"/>
                        </a:solidFill>
                        <a:latin typeface="Roboto"/>
                        <a:ea typeface="Roboto"/>
                        <a:cs typeface="Roboto"/>
                        <a:sym typeface="Roboto"/>
                      </a:endParaRPr>
                    </a:p>
                  </a:txBody>
                  <a:tcPr marT="0" marB="0" marR="0" marL="0"/>
                </a:tc>
              </a:tr>
              <a:tr h="10000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compactness_mean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0.104341</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0.052813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0.019380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0.064920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0.092630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0.130400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0.34540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concavity_mean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0.088799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0.079720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0.029560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0.061540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0.130700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0.42680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concave points_mean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0.048919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0.038803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0.020310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0.033500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0.074000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0.20120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symmetry_mean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0.181162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0.027414</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0.106000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0.161900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0.179200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0.195700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0.30400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fractal_dimension_mean</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0.062798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0.007060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0.049960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0.057700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0.061540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0.066120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0.09744</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radius_se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0.405172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0.277313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0.111500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0.232400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0.324200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0.478900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2.87300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texture_se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1.216853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0.551648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0.360200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0.833900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1.108000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1.474000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4.88500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perimeter_se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2.866059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2.021855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0.757000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1.606000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2.287000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3.357000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21.98000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area_se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40.337079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45.491006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6.802000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17.850000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24.530000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45.190000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542.20000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smoothness_se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0.007041</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0.003003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0.001713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0.005169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0.006380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0.008146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0.03113</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compactness_se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0.025478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0.017908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0.002252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0.013080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0.020450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0.032450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0.13540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concavity_se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0.031894</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0.030186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0.015090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0.025890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0.042050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0.39600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concave points_se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0.011796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0.006170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0.007638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0.010930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0.014710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0.05279</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symmetry_se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0.020542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0.008266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0.007882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0.015160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0.018730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0.023480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0.07895</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fractal_dimension_se</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0.003795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0.002646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0.000895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0.002248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0.003187</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0.004558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0.02984</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radius_worst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16.269190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4.833242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7.930000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13.010000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14.970000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18.790000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36.04000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texture_worst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25.677223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6.146258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12.020000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21.080000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25.410000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29.720000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49.54000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perimeter_worst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107.26121</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33.602542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50.410000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84.110000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97.660000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125.400000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251.20000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area_worst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880.5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185.2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515.3</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686.5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1084.0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4254.0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smoothness_worst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0.132369</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0.022832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0.071170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0.116600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0.131300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0.146000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0.22260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compactness_worst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0.254265</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0.157336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0.027290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0.147200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0.211900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0.339100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1.05800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concavity_worst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0.272188</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0.208624</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0.114500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0.226700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0.382900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1.25200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concave points_worst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0.114606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0.065732</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0.000000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0.064930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0.099930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0.161400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0.29100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symmetry_worst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0.290076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0.061867</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0.156500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0.250400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0.282200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0.317900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0.66380</a:t>
                      </a:r>
                      <a:endParaRPr sz="550">
                        <a:solidFill>
                          <a:srgbClr val="212121"/>
                        </a:solidFill>
                        <a:latin typeface="Roboto"/>
                        <a:ea typeface="Roboto"/>
                        <a:cs typeface="Roboto"/>
                        <a:sym typeface="Roboto"/>
                      </a:endParaRPr>
                    </a:p>
                  </a:txBody>
                  <a:tcPr marT="0" marB="0" marR="0" marL="0"/>
                </a:tc>
              </a:tr>
              <a:tr h="138350">
                <a:tc>
                  <a:txBody>
                    <a:bodyPr/>
                    <a:lstStyle/>
                    <a:p>
                      <a:pPr indent="0" lvl="0" marL="0" rtl="0" algn="l">
                        <a:lnSpc>
                          <a:spcPct val="115000"/>
                        </a:lnSpc>
                        <a:spcBef>
                          <a:spcPts val="0"/>
                        </a:spcBef>
                        <a:spcAft>
                          <a:spcPts val="0"/>
                        </a:spcAft>
                        <a:buNone/>
                      </a:pPr>
                      <a:r>
                        <a:rPr b="1" lang="en-GB" sz="550">
                          <a:solidFill>
                            <a:srgbClr val="212121"/>
                          </a:solidFill>
                          <a:latin typeface="Roboto"/>
                          <a:ea typeface="Roboto"/>
                          <a:cs typeface="Roboto"/>
                          <a:sym typeface="Roboto"/>
                        </a:rPr>
                        <a:t>fractal_dimension_worst</a:t>
                      </a:r>
                      <a:endParaRPr b="1" sz="550">
                        <a:solidFill>
                          <a:srgbClr val="212121"/>
                        </a:solidFill>
                        <a:latin typeface="Roboto"/>
                        <a:ea typeface="Roboto"/>
                        <a:cs typeface="Roboto"/>
                        <a:sym typeface="Roboto"/>
                      </a:endParaRPr>
                    </a:p>
                  </a:txBody>
                  <a:tcPr marT="0" marB="0" marR="0" marL="0" anchor="ctr"/>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569.0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0.083946</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0.018061</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0.055040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0.071460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0.080040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0.092080</a:t>
                      </a:r>
                      <a:endParaRPr sz="550">
                        <a:solidFill>
                          <a:srgbClr val="212121"/>
                        </a:solidFill>
                        <a:latin typeface="Roboto"/>
                        <a:ea typeface="Roboto"/>
                        <a:cs typeface="Roboto"/>
                        <a:sym typeface="Roboto"/>
                      </a:endParaRPr>
                    </a:p>
                  </a:txBody>
                  <a:tcPr marT="0" marB="0" marR="0" marL="0"/>
                </a:tc>
                <a:tc>
                  <a:txBody>
                    <a:bodyPr/>
                    <a:lstStyle/>
                    <a:p>
                      <a:pPr indent="0" lvl="0" marL="0" rtl="0" algn="ctr">
                        <a:lnSpc>
                          <a:spcPct val="115000"/>
                        </a:lnSpc>
                        <a:spcBef>
                          <a:spcPts val="0"/>
                        </a:spcBef>
                        <a:spcAft>
                          <a:spcPts val="0"/>
                        </a:spcAft>
                        <a:buNone/>
                      </a:pPr>
                      <a:r>
                        <a:rPr lang="en-GB" sz="550">
                          <a:solidFill>
                            <a:srgbClr val="212121"/>
                          </a:solidFill>
                          <a:latin typeface="Roboto"/>
                          <a:ea typeface="Roboto"/>
                          <a:cs typeface="Roboto"/>
                          <a:sym typeface="Roboto"/>
                        </a:rPr>
                        <a:t>0.20750</a:t>
                      </a:r>
                      <a:endParaRPr sz="550">
                        <a:solidFill>
                          <a:srgbClr val="212121"/>
                        </a:solidFill>
                        <a:latin typeface="Roboto"/>
                        <a:ea typeface="Roboto"/>
                        <a:cs typeface="Roboto"/>
                        <a:sym typeface="Roboto"/>
                      </a:endParaRPr>
                    </a:p>
                  </a:txBody>
                  <a:tcPr marT="0" marB="0" marR="0" marL="0"/>
                </a:tc>
              </a:tr>
            </a:tbl>
          </a:graphicData>
        </a:graphic>
      </p:graphicFrame>
      <p:sp>
        <p:nvSpPr>
          <p:cNvPr id="119" name="Google Shape;119;p19"/>
          <p:cNvSpPr txBox="1"/>
          <p:nvPr>
            <p:ph type="title"/>
          </p:nvPr>
        </p:nvSpPr>
        <p:spPr>
          <a:xfrm>
            <a:off x="243788" y="201225"/>
            <a:ext cx="4045200" cy="3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020">
                <a:solidFill>
                  <a:srgbClr val="FFFFFE"/>
                </a:solidFill>
              </a:rPr>
              <a:t>Descriptive statistics</a:t>
            </a:r>
            <a:endParaRPr sz="2000">
              <a:solidFill>
                <a:srgbClr val="FFFFF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1797000" y="1078425"/>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a:pPr>
            <a:r>
              <a:rPr lang="en-GB" sz="3000">
                <a:solidFill>
                  <a:schemeClr val="dk1"/>
                </a:solidFill>
              </a:rPr>
              <a:t>Introduction</a:t>
            </a:r>
            <a:endParaRPr sz="3000">
              <a:solidFill>
                <a:schemeClr val="dk1"/>
              </a:solidFill>
            </a:endParaRPr>
          </a:p>
        </p:txBody>
      </p:sp>
      <p:sp>
        <p:nvSpPr>
          <p:cNvPr id="125" name="Google Shape;125;p20"/>
          <p:cNvSpPr/>
          <p:nvPr/>
        </p:nvSpPr>
        <p:spPr>
          <a:xfrm>
            <a:off x="1797000" y="2002363"/>
            <a:ext cx="5550000" cy="629100"/>
          </a:xfrm>
          <a:prstGeom prst="rect">
            <a:avLst/>
          </a:prstGeom>
          <a:solidFill>
            <a:schemeClr val="lt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dk1"/>
              </a:buClr>
              <a:buSzPts val="3000"/>
              <a:buAutoNum type="arabicPeriod" startAt="2"/>
            </a:pPr>
            <a:r>
              <a:rPr lang="en-GB" sz="3000">
                <a:solidFill>
                  <a:schemeClr val="dk1"/>
                </a:solidFill>
              </a:rPr>
              <a:t>Exploratory Data Analysis</a:t>
            </a:r>
            <a:endParaRPr sz="3000">
              <a:solidFill>
                <a:schemeClr val="dk1"/>
              </a:solidFill>
            </a:endParaRPr>
          </a:p>
        </p:txBody>
      </p:sp>
      <p:sp>
        <p:nvSpPr>
          <p:cNvPr id="126" name="Google Shape;126;p20"/>
          <p:cNvSpPr/>
          <p:nvPr/>
        </p:nvSpPr>
        <p:spPr>
          <a:xfrm>
            <a:off x="1797000" y="2926300"/>
            <a:ext cx="5550000" cy="629100"/>
          </a:xfrm>
          <a:prstGeom prst="rect">
            <a:avLst/>
          </a:prstGeom>
          <a:solidFill>
            <a:schemeClr val="dk1"/>
          </a:solidFill>
          <a:ln>
            <a:noFill/>
          </a:ln>
        </p:spPr>
        <p:txBody>
          <a:bodyPr anchorCtr="0" anchor="ctr" bIns="91425" lIns="360000" spcFirstLastPara="1" rIns="91425" wrap="square" tIns="90000">
            <a:noAutofit/>
          </a:bodyPr>
          <a:lstStyle/>
          <a:p>
            <a:pPr indent="-419100" lvl="0" marL="457200" rtl="0" algn="l">
              <a:spcBef>
                <a:spcPts val="0"/>
              </a:spcBef>
              <a:spcAft>
                <a:spcPts val="0"/>
              </a:spcAft>
              <a:buClr>
                <a:schemeClr val="lt1"/>
              </a:buClr>
              <a:buSzPts val="3000"/>
              <a:buAutoNum type="arabicPeriod" startAt="3"/>
            </a:pPr>
            <a:r>
              <a:rPr lang="en-GB" sz="3000">
                <a:solidFill>
                  <a:schemeClr val="lt1"/>
                </a:solidFill>
              </a:rPr>
              <a:t>Summary of 5 Models </a:t>
            </a:r>
            <a:endParaRPr sz="3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preparation</a:t>
            </a:r>
            <a:endParaRPr/>
          </a:p>
        </p:txBody>
      </p:sp>
      <p:pic>
        <p:nvPicPr>
          <p:cNvPr id="132" name="Google Shape;132;p21"/>
          <p:cNvPicPr preferRelativeResize="0"/>
          <p:nvPr/>
        </p:nvPicPr>
        <p:blipFill>
          <a:blip r:embed="rId3">
            <a:alphaModFix/>
          </a:blip>
          <a:stretch>
            <a:fillRect/>
          </a:stretch>
        </p:blipFill>
        <p:spPr>
          <a:xfrm>
            <a:off x="5067850" y="1216200"/>
            <a:ext cx="3409978" cy="773950"/>
          </a:xfrm>
          <a:prstGeom prst="rect">
            <a:avLst/>
          </a:prstGeom>
          <a:noFill/>
          <a:ln>
            <a:noFill/>
          </a:ln>
        </p:spPr>
      </p:pic>
      <p:sp>
        <p:nvSpPr>
          <p:cNvPr id="133" name="Google Shape;133;p21"/>
          <p:cNvSpPr txBox="1"/>
          <p:nvPr/>
        </p:nvSpPr>
        <p:spPr>
          <a:xfrm>
            <a:off x="5067850" y="242050"/>
            <a:ext cx="331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We scaled data using </a:t>
            </a:r>
            <a:r>
              <a:rPr b="1" lang="en-GB" sz="1200">
                <a:solidFill>
                  <a:schemeClr val="dk1"/>
                </a:solidFill>
              </a:rPr>
              <a:t>StandardScaler (!)</a:t>
            </a:r>
            <a:endParaRPr b="1" sz="1200">
              <a:solidFill>
                <a:schemeClr val="dk1"/>
              </a:solidFill>
            </a:endParaRPr>
          </a:p>
          <a:p>
            <a:pPr indent="0" lvl="0" marL="0" rtl="0" algn="l">
              <a:spcBef>
                <a:spcPts val="0"/>
              </a:spcBef>
              <a:spcAft>
                <a:spcPts val="0"/>
              </a:spcAft>
              <a:buNone/>
            </a:pPr>
            <a:r>
              <a:rPr lang="en-GB" sz="1200">
                <a:solidFill>
                  <a:schemeClr val="dk1"/>
                </a:solidFill>
                <a:highlight>
                  <a:srgbClr val="FFFFFF"/>
                </a:highlight>
              </a:rPr>
              <a:t>z = (x - u) / s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u - mean and s - standard deviation</a:t>
            </a:r>
            <a:endParaRPr sz="1200">
              <a:solidFill>
                <a:schemeClr val="dk1"/>
              </a:solidFill>
              <a:highlight>
                <a:srgbClr val="FFFFFF"/>
              </a:highlight>
            </a:endParaRPr>
          </a:p>
        </p:txBody>
      </p:sp>
      <p:sp>
        <p:nvSpPr>
          <p:cNvPr id="134" name="Google Shape;134;p21"/>
          <p:cNvSpPr txBox="1"/>
          <p:nvPr/>
        </p:nvSpPr>
        <p:spPr>
          <a:xfrm>
            <a:off x="5067838" y="2294700"/>
            <a:ext cx="3312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1"/>
                </a:solidFill>
              </a:rPr>
              <a:t>Chosen test set size is 25% of dataset</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35" name="Google Shape;135;p21"/>
          <p:cNvPicPr preferRelativeResize="0"/>
          <p:nvPr/>
        </p:nvPicPr>
        <p:blipFill rotWithShape="1">
          <a:blip r:embed="rId4">
            <a:alphaModFix/>
          </a:blip>
          <a:srcRect b="0" l="5589" r="0" t="0"/>
          <a:stretch/>
        </p:blipFill>
        <p:spPr>
          <a:xfrm>
            <a:off x="4784125" y="2867950"/>
            <a:ext cx="4232125" cy="257725"/>
          </a:xfrm>
          <a:prstGeom prst="rect">
            <a:avLst/>
          </a:prstGeom>
          <a:noFill/>
          <a:ln>
            <a:noFill/>
          </a:ln>
        </p:spPr>
      </p:pic>
      <p:sp>
        <p:nvSpPr>
          <p:cNvPr id="136" name="Google Shape;136;p21"/>
          <p:cNvSpPr txBox="1"/>
          <p:nvPr/>
        </p:nvSpPr>
        <p:spPr>
          <a:xfrm>
            <a:off x="5067788" y="3373500"/>
            <a:ext cx="341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We split data to train and test sets to check models’ performance after getting best hyperparameters using CV</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