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  <p:sldMasterId id="214748366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49" roundtripDataSignature="AMtx7mia624q9guJBUHX1J46Ovba22f0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E04868-5FE0-45EC-A2B0-4820B638CBB5}">
  <a:tblStyle styleId="{06E04868-5FE0-45EC-A2B0-4820B638CBB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2" name="Google Shape;74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3" name="Google Shape;74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2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47" name="Google Shape;147;p52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48" name="Google Shape;148;p5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54" name="Google Shape;154;p5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5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6"/>
          <p:cNvSpPr txBox="1"/>
          <p:nvPr>
            <p:ph idx="1" type="body"/>
          </p:nvPr>
        </p:nvSpPr>
        <p:spPr>
          <a:xfrm rot="5400000">
            <a:off x="2396332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5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5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5" name="Google Shape;185;p5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6" name="Google Shape;186;p5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1" name="Google Shape;201;p6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6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3" name="Google Shape;203;p6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6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62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62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6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6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6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4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7" name="Google Shape;97;p4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7" name="Google Shape;217;p6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6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6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6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6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6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6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6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7"/>
          <p:cNvSpPr txBox="1"/>
          <p:nvPr>
            <p:ph type="title"/>
          </p:nvPr>
        </p:nvSpPr>
        <p:spPr>
          <a:xfrm rot="5400000">
            <a:off x="4653757" y="2097882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7"/>
          <p:cNvSpPr txBox="1"/>
          <p:nvPr>
            <p:ph idx="1" type="body"/>
          </p:nvPr>
        </p:nvSpPr>
        <p:spPr>
          <a:xfrm rot="5400000">
            <a:off x="462756" y="116681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12" name="Google Shape;112;p4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1" type="body"/>
          </p:nvPr>
        </p:nvSpPr>
        <p:spPr>
          <a:xfrm rot="5400000">
            <a:off x="2366169" y="-189707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5" name="Google Shape;125;p4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31" name="Google Shape;131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2" name="Google Shape;132;p5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8" name="Google Shape;138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39" name="Google Shape;139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0" name="Google Shape;140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41" name="Google Shape;141;p5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1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" name="Google Shape;11;p41"/>
          <p:cNvGrpSpPr/>
          <p:nvPr/>
        </p:nvGrpSpPr>
        <p:grpSpPr>
          <a:xfrm>
            <a:off x="7493000" y="2992437"/>
            <a:ext cx="1338262" cy="2189162"/>
            <a:chOff x="4704" y="1885"/>
            <a:chExt cx="843" cy="1379"/>
          </a:xfrm>
        </p:grpSpPr>
        <p:sp>
          <p:nvSpPr>
            <p:cNvPr id="12" name="Google Shape;12;p41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1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1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1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1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1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1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1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1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1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1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1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1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1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1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1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1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1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1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1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1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1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1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1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1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1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41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" name="Google Shape;44;p4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43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" name="Google Shape;57;p4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3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62" name="Google Shape;62;p43"/>
          <p:cNvGrpSpPr/>
          <p:nvPr/>
        </p:nvGrpSpPr>
        <p:grpSpPr>
          <a:xfrm>
            <a:off x="8153400" y="152400"/>
            <a:ext cx="792162" cy="1295400"/>
            <a:chOff x="5136" y="960"/>
            <a:chExt cx="528" cy="864"/>
          </a:xfrm>
        </p:grpSpPr>
        <p:sp>
          <p:nvSpPr>
            <p:cNvPr id="63" name="Google Shape;63;p43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3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3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3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3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3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3"/>
            <p:cNvSpPr/>
            <p:nvPr/>
          </p:nvSpPr>
          <p:spPr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3"/>
            <p:cNvSpPr/>
            <p:nvPr/>
          </p:nvSpPr>
          <p:spPr>
            <a:xfrm>
              <a:off x="5136" y="1184"/>
              <a:ext cx="80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3"/>
            <p:cNvSpPr/>
            <p:nvPr/>
          </p:nvSpPr>
          <p:spPr>
            <a:xfrm>
              <a:off x="5248" y="1184"/>
              <a:ext cx="79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3"/>
            <p:cNvSpPr/>
            <p:nvPr/>
          </p:nvSpPr>
          <p:spPr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3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3"/>
            <p:cNvSpPr/>
            <p:nvPr/>
          </p:nvSpPr>
          <p:spPr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3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3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3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3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3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3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3"/>
            <p:cNvSpPr/>
            <p:nvPr/>
          </p:nvSpPr>
          <p:spPr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3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3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3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3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3"/>
            <p:cNvSpPr/>
            <p:nvPr/>
          </p:nvSpPr>
          <p:spPr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3"/>
            <p:cNvSpPr/>
            <p:nvPr/>
          </p:nvSpPr>
          <p:spPr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3"/>
            <p:cNvSpPr/>
            <p:nvPr/>
          </p:nvSpPr>
          <p:spPr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3"/>
            <p:cNvSpPr/>
            <p:nvPr/>
          </p:nvSpPr>
          <p:spPr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3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3"/>
            <p:cNvSpPr/>
            <p:nvPr/>
          </p:nvSpPr>
          <p:spPr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5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/>
          <p:nvPr>
            <p:ph type="ctrTitle"/>
          </p:nvPr>
        </p:nvSpPr>
        <p:spPr>
          <a:xfrm>
            <a:off x="315912" y="692150"/>
            <a:ext cx="6781800" cy="165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Распределенные системы</a:t>
            </a:r>
            <a:endParaRPr/>
          </a:p>
        </p:txBody>
      </p:sp>
      <p:sp>
        <p:nvSpPr>
          <p:cNvPr id="237" name="Google Shape;237;p1"/>
          <p:cNvSpPr txBox="1"/>
          <p:nvPr/>
        </p:nvSpPr>
        <p:spPr>
          <a:xfrm>
            <a:off x="5148262" y="3119437"/>
            <a:ext cx="1884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Лекция 2_1</a:t>
            </a:r>
            <a:endParaRPr/>
          </a:p>
        </p:txBody>
      </p:sp>
      <p:sp>
        <p:nvSpPr>
          <p:cNvPr id="238" name="Google Shape;238;p1"/>
          <p:cNvSpPr txBox="1"/>
          <p:nvPr>
            <p:ph idx="1" type="subTitle"/>
          </p:nvPr>
        </p:nvSpPr>
        <p:spPr>
          <a:xfrm>
            <a:off x="3887787" y="5157787"/>
            <a:ext cx="3368675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к.т.н. Приходько Т.А.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84212" y="3736975"/>
            <a:ext cx="6408737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Математическое представление распределенной системы</a:t>
            </a:r>
            <a:endParaRPr/>
          </a:p>
        </p:txBody>
      </p:sp>
      <p:sp>
        <p:nvSpPr>
          <p:cNvPr id="240" name="Google Shape;240;p1"/>
          <p:cNvSpPr txBox="1"/>
          <p:nvPr/>
        </p:nvSpPr>
        <p:spPr>
          <a:xfrm>
            <a:off x="684212" y="5735637"/>
            <a:ext cx="77771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материалам учебного пособия проф. Микова А.И.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"Распределенные компьютерные системы и алгоритмы"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p10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Сосредоточенные и распределенные системы</a:t>
            </a:r>
            <a:endParaRPr/>
          </a:p>
        </p:txBody>
      </p:sp>
      <p:grpSp>
        <p:nvGrpSpPr>
          <p:cNvPr id="330" name="Google Shape;330;p10"/>
          <p:cNvGrpSpPr/>
          <p:nvPr/>
        </p:nvGrpSpPr>
        <p:grpSpPr>
          <a:xfrm>
            <a:off x="755650" y="1628775"/>
            <a:ext cx="6553200" cy="3868737"/>
            <a:chOff x="1715" y="2836"/>
            <a:chExt cx="7199" cy="4599"/>
          </a:xfrm>
        </p:grpSpPr>
        <p:sp>
          <p:nvSpPr>
            <p:cNvPr id="331" name="Google Shape;331;p10"/>
            <p:cNvSpPr txBox="1"/>
            <p:nvPr/>
          </p:nvSpPr>
          <p:spPr>
            <a:xfrm>
              <a:off x="1715" y="2836"/>
              <a:ext cx="7199" cy="4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2" name="Google Shape;332;p10"/>
            <p:cNvGrpSpPr/>
            <p:nvPr/>
          </p:nvGrpSpPr>
          <p:grpSpPr>
            <a:xfrm>
              <a:off x="1997" y="2975"/>
              <a:ext cx="6455" cy="4142"/>
              <a:chOff x="1997" y="2975"/>
              <a:chExt cx="6455" cy="4142"/>
            </a:xfrm>
          </p:grpSpPr>
          <p:sp>
            <p:nvSpPr>
              <p:cNvPr id="333" name="Google Shape;333;p10"/>
              <p:cNvSpPr txBox="1"/>
              <p:nvPr/>
            </p:nvSpPr>
            <p:spPr>
              <a:xfrm>
                <a:off x="6232" y="5902"/>
                <a:ext cx="704" cy="41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1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Server</a:t>
                </a:r>
                <a:endParaRPr/>
              </a:p>
            </p:txBody>
          </p:sp>
          <p:sp>
            <p:nvSpPr>
              <p:cNvPr id="334" name="Google Shape;334;p10"/>
              <p:cNvSpPr/>
              <p:nvPr/>
            </p:nvSpPr>
            <p:spPr>
              <a:xfrm>
                <a:off x="3267" y="367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0"/>
              <p:cNvSpPr/>
              <p:nvPr/>
            </p:nvSpPr>
            <p:spPr>
              <a:xfrm>
                <a:off x="2844" y="4230"/>
                <a:ext cx="102" cy="99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0"/>
              <p:cNvSpPr/>
              <p:nvPr/>
            </p:nvSpPr>
            <p:spPr>
              <a:xfrm>
                <a:off x="2279" y="4090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0"/>
              <p:cNvSpPr/>
              <p:nvPr/>
            </p:nvSpPr>
            <p:spPr>
              <a:xfrm>
                <a:off x="2421" y="4787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0"/>
              <p:cNvSpPr/>
              <p:nvPr/>
            </p:nvSpPr>
            <p:spPr>
              <a:xfrm>
                <a:off x="1997" y="4787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0"/>
              <p:cNvSpPr/>
              <p:nvPr/>
            </p:nvSpPr>
            <p:spPr>
              <a:xfrm>
                <a:off x="2138" y="5623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0"/>
              <p:cNvSpPr/>
              <p:nvPr/>
            </p:nvSpPr>
            <p:spPr>
              <a:xfrm>
                <a:off x="2844" y="590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0"/>
              <p:cNvSpPr/>
              <p:nvPr/>
            </p:nvSpPr>
            <p:spPr>
              <a:xfrm>
                <a:off x="5244" y="367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0"/>
              <p:cNvSpPr/>
              <p:nvPr/>
            </p:nvSpPr>
            <p:spPr>
              <a:xfrm>
                <a:off x="3590" y="4943"/>
                <a:ext cx="103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0"/>
              <p:cNvSpPr/>
              <p:nvPr/>
            </p:nvSpPr>
            <p:spPr>
              <a:xfrm>
                <a:off x="5809" y="367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0"/>
              <p:cNvSpPr/>
              <p:nvPr/>
            </p:nvSpPr>
            <p:spPr>
              <a:xfrm>
                <a:off x="5526" y="3115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0"/>
              <p:cNvSpPr/>
              <p:nvPr/>
            </p:nvSpPr>
            <p:spPr>
              <a:xfrm>
                <a:off x="6514" y="2975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0"/>
              <p:cNvSpPr/>
              <p:nvPr/>
            </p:nvSpPr>
            <p:spPr>
              <a:xfrm>
                <a:off x="7220" y="3254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0"/>
              <p:cNvSpPr/>
              <p:nvPr/>
            </p:nvSpPr>
            <p:spPr>
              <a:xfrm>
                <a:off x="7644" y="2975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0"/>
              <p:cNvSpPr/>
              <p:nvPr/>
            </p:nvSpPr>
            <p:spPr>
              <a:xfrm>
                <a:off x="7785" y="3812"/>
                <a:ext cx="102" cy="99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0"/>
              <p:cNvSpPr/>
              <p:nvPr/>
            </p:nvSpPr>
            <p:spPr>
              <a:xfrm>
                <a:off x="7785" y="4369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0"/>
              <p:cNvSpPr/>
              <p:nvPr/>
            </p:nvSpPr>
            <p:spPr>
              <a:xfrm>
                <a:off x="7220" y="4369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0"/>
              <p:cNvSpPr/>
              <p:nvPr/>
            </p:nvSpPr>
            <p:spPr>
              <a:xfrm>
                <a:off x="5950" y="5763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0"/>
              <p:cNvSpPr/>
              <p:nvPr/>
            </p:nvSpPr>
            <p:spPr>
              <a:xfrm>
                <a:off x="7220" y="5623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0"/>
              <p:cNvSpPr/>
              <p:nvPr/>
            </p:nvSpPr>
            <p:spPr>
              <a:xfrm>
                <a:off x="7785" y="5763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0"/>
              <p:cNvSpPr/>
              <p:nvPr/>
            </p:nvSpPr>
            <p:spPr>
              <a:xfrm>
                <a:off x="8350" y="590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0"/>
              <p:cNvSpPr/>
              <p:nvPr/>
            </p:nvSpPr>
            <p:spPr>
              <a:xfrm>
                <a:off x="7785" y="6041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0"/>
              <p:cNvSpPr/>
              <p:nvPr/>
            </p:nvSpPr>
            <p:spPr>
              <a:xfrm>
                <a:off x="7361" y="6181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0"/>
              <p:cNvSpPr/>
              <p:nvPr/>
            </p:nvSpPr>
            <p:spPr>
              <a:xfrm>
                <a:off x="8350" y="6320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0"/>
              <p:cNvSpPr/>
              <p:nvPr/>
            </p:nvSpPr>
            <p:spPr>
              <a:xfrm>
                <a:off x="8067" y="6738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0"/>
              <p:cNvSpPr/>
              <p:nvPr/>
            </p:nvSpPr>
            <p:spPr>
              <a:xfrm>
                <a:off x="7361" y="7017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0"/>
              <p:cNvSpPr/>
              <p:nvPr/>
            </p:nvSpPr>
            <p:spPr>
              <a:xfrm>
                <a:off x="5809" y="6904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0"/>
              <p:cNvSpPr/>
              <p:nvPr/>
            </p:nvSpPr>
            <p:spPr>
              <a:xfrm>
                <a:off x="6797" y="7017"/>
                <a:ext cx="103" cy="98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0"/>
              <p:cNvSpPr/>
              <p:nvPr/>
            </p:nvSpPr>
            <p:spPr>
              <a:xfrm>
                <a:off x="5996" y="5811"/>
                <a:ext cx="236" cy="92"/>
              </a:xfrm>
              <a:custGeom>
                <a:rect b="b" l="l" r="r" t="t"/>
                <a:pathLst>
                  <a:path extrusionOk="0" h="119" w="301">
                    <a:moveTo>
                      <a:pt x="301" y="11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0"/>
              <p:cNvSpPr/>
              <p:nvPr/>
            </p:nvSpPr>
            <p:spPr>
              <a:xfrm>
                <a:off x="3330" y="3736"/>
                <a:ext cx="3043" cy="2166"/>
              </a:xfrm>
              <a:custGeom>
                <a:rect b="b" l="l" r="r" t="t"/>
                <a:pathLst>
                  <a:path extrusionOk="0" h="2798" w="3881">
                    <a:moveTo>
                      <a:pt x="3881" y="279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0"/>
              <p:cNvSpPr/>
              <p:nvPr/>
            </p:nvSpPr>
            <p:spPr>
              <a:xfrm>
                <a:off x="2906" y="4278"/>
                <a:ext cx="3326" cy="1764"/>
              </a:xfrm>
              <a:custGeom>
                <a:rect b="b" l="l" r="r" t="t"/>
                <a:pathLst>
                  <a:path extrusionOk="0" h="2279" w="4241">
                    <a:moveTo>
                      <a:pt x="4241" y="227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0"/>
              <p:cNvSpPr/>
              <p:nvPr/>
            </p:nvSpPr>
            <p:spPr>
              <a:xfrm>
                <a:off x="2342" y="4154"/>
                <a:ext cx="3890" cy="1887"/>
              </a:xfrm>
              <a:custGeom>
                <a:rect b="b" l="l" r="r" t="t"/>
                <a:pathLst>
                  <a:path extrusionOk="0" h="2438" w="4961">
                    <a:moveTo>
                      <a:pt x="4961" y="243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0"/>
              <p:cNvSpPr/>
              <p:nvPr/>
            </p:nvSpPr>
            <p:spPr>
              <a:xfrm>
                <a:off x="3659" y="5021"/>
                <a:ext cx="2573" cy="1020"/>
              </a:xfrm>
              <a:custGeom>
                <a:rect b="b" l="l" r="r" t="t"/>
                <a:pathLst>
                  <a:path extrusionOk="0" h="1318" w="3281">
                    <a:moveTo>
                      <a:pt x="3281" y="131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0"/>
              <p:cNvSpPr/>
              <p:nvPr/>
            </p:nvSpPr>
            <p:spPr>
              <a:xfrm>
                <a:off x="2514" y="4851"/>
                <a:ext cx="3718" cy="1331"/>
              </a:xfrm>
              <a:custGeom>
                <a:rect b="b" l="l" r="r" t="t"/>
                <a:pathLst>
                  <a:path extrusionOk="0" h="1720" w="4741">
                    <a:moveTo>
                      <a:pt x="4741" y="172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0"/>
              <p:cNvSpPr/>
              <p:nvPr/>
            </p:nvSpPr>
            <p:spPr>
              <a:xfrm>
                <a:off x="2075" y="4835"/>
                <a:ext cx="4157" cy="1347"/>
              </a:xfrm>
              <a:custGeom>
                <a:rect b="b" l="l" r="r" t="t"/>
                <a:pathLst>
                  <a:path extrusionOk="0" h="1740" w="5301">
                    <a:moveTo>
                      <a:pt x="5301" y="174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0"/>
              <p:cNvSpPr/>
              <p:nvPr/>
            </p:nvSpPr>
            <p:spPr>
              <a:xfrm>
                <a:off x="2216" y="5687"/>
                <a:ext cx="4017" cy="495"/>
              </a:xfrm>
              <a:custGeom>
                <a:rect b="b" l="l" r="r" t="t"/>
                <a:pathLst>
                  <a:path extrusionOk="0" h="640" w="5122">
                    <a:moveTo>
                      <a:pt x="5122" y="64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0"/>
              <p:cNvSpPr/>
              <p:nvPr/>
            </p:nvSpPr>
            <p:spPr>
              <a:xfrm>
                <a:off x="2906" y="5965"/>
                <a:ext cx="3294" cy="279"/>
              </a:xfrm>
              <a:custGeom>
                <a:rect b="b" l="l" r="r" t="t"/>
                <a:pathLst>
                  <a:path extrusionOk="0" h="360" w="4200">
                    <a:moveTo>
                      <a:pt x="4200" y="36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0"/>
              <p:cNvSpPr/>
              <p:nvPr/>
            </p:nvSpPr>
            <p:spPr>
              <a:xfrm>
                <a:off x="5290" y="3736"/>
                <a:ext cx="1226" cy="2166"/>
              </a:xfrm>
              <a:custGeom>
                <a:rect b="b" l="l" r="r" t="t"/>
                <a:pathLst>
                  <a:path extrusionOk="0" h="2798" w="1563">
                    <a:moveTo>
                      <a:pt x="1563" y="279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0"/>
              <p:cNvSpPr/>
              <p:nvPr/>
            </p:nvSpPr>
            <p:spPr>
              <a:xfrm>
                <a:off x="5588" y="3178"/>
                <a:ext cx="927" cy="2724"/>
              </a:xfrm>
              <a:custGeom>
                <a:rect b="b" l="l" r="r" t="t"/>
                <a:pathLst>
                  <a:path extrusionOk="0" h="3518" w="1182">
                    <a:moveTo>
                      <a:pt x="1182" y="351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0"/>
              <p:cNvSpPr/>
              <p:nvPr/>
            </p:nvSpPr>
            <p:spPr>
              <a:xfrm>
                <a:off x="5871" y="3751"/>
                <a:ext cx="645" cy="2151"/>
              </a:xfrm>
              <a:custGeom>
                <a:rect b="b" l="l" r="r" t="t"/>
                <a:pathLst>
                  <a:path extrusionOk="0" h="2778" w="823">
                    <a:moveTo>
                      <a:pt x="823" y="277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0"/>
              <p:cNvSpPr/>
              <p:nvPr/>
            </p:nvSpPr>
            <p:spPr>
              <a:xfrm>
                <a:off x="6545" y="3054"/>
                <a:ext cx="112" cy="2848"/>
              </a:xfrm>
              <a:custGeom>
                <a:rect b="b" l="l" r="r" t="t"/>
                <a:pathLst>
                  <a:path extrusionOk="0" h="3678" w="142">
                    <a:moveTo>
                      <a:pt x="142" y="367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0"/>
              <p:cNvSpPr/>
              <p:nvPr/>
            </p:nvSpPr>
            <p:spPr>
              <a:xfrm>
                <a:off x="6656" y="3318"/>
                <a:ext cx="595" cy="2584"/>
              </a:xfrm>
              <a:custGeom>
                <a:rect b="b" l="l" r="r" t="t"/>
                <a:pathLst>
                  <a:path extrusionOk="0" h="3338" w="759">
                    <a:moveTo>
                      <a:pt x="0" y="3338"/>
                    </a:moveTo>
                    <a:lnTo>
                      <a:pt x="75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0"/>
              <p:cNvSpPr/>
              <p:nvPr/>
            </p:nvSpPr>
            <p:spPr>
              <a:xfrm>
                <a:off x="6656" y="3054"/>
                <a:ext cx="1034" cy="2848"/>
              </a:xfrm>
              <a:custGeom>
                <a:rect b="b" l="l" r="r" t="t"/>
                <a:pathLst>
                  <a:path extrusionOk="0" h="3678" w="1319">
                    <a:moveTo>
                      <a:pt x="0" y="3678"/>
                    </a:moveTo>
                    <a:lnTo>
                      <a:pt x="131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0"/>
              <p:cNvSpPr/>
              <p:nvPr/>
            </p:nvSpPr>
            <p:spPr>
              <a:xfrm>
                <a:off x="6797" y="4448"/>
                <a:ext cx="454" cy="1454"/>
              </a:xfrm>
              <a:custGeom>
                <a:rect b="b" l="l" r="r" t="t"/>
                <a:pathLst>
                  <a:path extrusionOk="0" h="1878" w="579">
                    <a:moveTo>
                      <a:pt x="0" y="1878"/>
                    </a:moveTo>
                    <a:lnTo>
                      <a:pt x="57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0"/>
              <p:cNvSpPr/>
              <p:nvPr/>
            </p:nvSpPr>
            <p:spPr>
              <a:xfrm>
                <a:off x="6797" y="3875"/>
                <a:ext cx="1019" cy="2027"/>
              </a:xfrm>
              <a:custGeom>
                <a:rect b="b" l="l" r="r" t="t"/>
                <a:pathLst>
                  <a:path extrusionOk="0" h="2618" w="1299">
                    <a:moveTo>
                      <a:pt x="0" y="2618"/>
                    </a:moveTo>
                    <a:lnTo>
                      <a:pt x="129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0"/>
              <p:cNvSpPr/>
              <p:nvPr/>
            </p:nvSpPr>
            <p:spPr>
              <a:xfrm>
                <a:off x="6797" y="4432"/>
                <a:ext cx="1034" cy="1470"/>
              </a:xfrm>
              <a:custGeom>
                <a:rect b="b" l="l" r="r" t="t"/>
                <a:pathLst>
                  <a:path extrusionOk="0" h="1898" w="1319">
                    <a:moveTo>
                      <a:pt x="0" y="1898"/>
                    </a:moveTo>
                    <a:lnTo>
                      <a:pt x="131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0"/>
              <p:cNvSpPr/>
              <p:nvPr/>
            </p:nvSpPr>
            <p:spPr>
              <a:xfrm>
                <a:off x="6938" y="5687"/>
                <a:ext cx="313" cy="215"/>
              </a:xfrm>
              <a:custGeom>
                <a:rect b="b" l="l" r="r" t="t"/>
                <a:pathLst>
                  <a:path extrusionOk="0" h="278" w="399">
                    <a:moveTo>
                      <a:pt x="0" y="278"/>
                    </a:moveTo>
                    <a:lnTo>
                      <a:pt x="39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0"/>
              <p:cNvSpPr/>
              <p:nvPr/>
            </p:nvSpPr>
            <p:spPr>
              <a:xfrm>
                <a:off x="6938" y="5795"/>
                <a:ext cx="862" cy="108"/>
              </a:xfrm>
              <a:custGeom>
                <a:rect b="b" l="l" r="r" t="t"/>
                <a:pathLst>
                  <a:path extrusionOk="0" h="139" w="1099">
                    <a:moveTo>
                      <a:pt x="0" y="139"/>
                    </a:moveTo>
                    <a:lnTo>
                      <a:pt x="109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0"/>
              <p:cNvSpPr/>
              <p:nvPr/>
            </p:nvSpPr>
            <p:spPr>
              <a:xfrm>
                <a:off x="6938" y="5902"/>
                <a:ext cx="1458" cy="48"/>
              </a:xfrm>
              <a:custGeom>
                <a:rect b="b" l="l" r="r" t="t"/>
                <a:pathLst>
                  <a:path extrusionOk="0" h="62" w="1859">
                    <a:moveTo>
                      <a:pt x="0" y="0"/>
                    </a:moveTo>
                    <a:lnTo>
                      <a:pt x="1859" y="62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0"/>
              <p:cNvSpPr/>
              <p:nvPr/>
            </p:nvSpPr>
            <p:spPr>
              <a:xfrm>
                <a:off x="6938" y="6041"/>
                <a:ext cx="862" cy="48"/>
              </a:xfrm>
              <a:custGeom>
                <a:rect b="b" l="l" r="r" t="t"/>
                <a:pathLst>
                  <a:path extrusionOk="0" h="62" w="1099">
                    <a:moveTo>
                      <a:pt x="0" y="0"/>
                    </a:moveTo>
                    <a:lnTo>
                      <a:pt x="1099" y="62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0"/>
              <p:cNvSpPr/>
              <p:nvPr/>
            </p:nvSpPr>
            <p:spPr>
              <a:xfrm>
                <a:off x="6938" y="6041"/>
                <a:ext cx="1442" cy="311"/>
              </a:xfrm>
              <a:custGeom>
                <a:rect b="b" l="l" r="r" t="t"/>
                <a:pathLst>
                  <a:path extrusionOk="0" h="402" w="1839">
                    <a:moveTo>
                      <a:pt x="0" y="0"/>
                    </a:moveTo>
                    <a:lnTo>
                      <a:pt x="1839" y="402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5" name="Google Shape;385;p10"/>
              <p:cNvCxnSpPr/>
              <p:nvPr/>
            </p:nvCxnSpPr>
            <p:spPr>
              <a:xfrm>
                <a:off x="6938" y="6041"/>
                <a:ext cx="424" cy="1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86" name="Google Shape;386;p10"/>
              <p:cNvSpPr/>
              <p:nvPr/>
            </p:nvSpPr>
            <p:spPr>
              <a:xfrm>
                <a:off x="6938" y="6181"/>
                <a:ext cx="1129" cy="590"/>
              </a:xfrm>
              <a:custGeom>
                <a:rect b="b" l="l" r="r" t="t"/>
                <a:pathLst>
                  <a:path extrusionOk="0" h="761" w="1439">
                    <a:moveTo>
                      <a:pt x="0" y="0"/>
                    </a:moveTo>
                    <a:lnTo>
                      <a:pt x="1439" y="761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0"/>
              <p:cNvSpPr/>
              <p:nvPr/>
            </p:nvSpPr>
            <p:spPr>
              <a:xfrm>
                <a:off x="6938" y="6320"/>
                <a:ext cx="438" cy="698"/>
              </a:xfrm>
              <a:custGeom>
                <a:rect b="b" l="l" r="r" t="t"/>
                <a:pathLst>
                  <a:path extrusionOk="0" h="902" w="559">
                    <a:moveTo>
                      <a:pt x="0" y="0"/>
                    </a:moveTo>
                    <a:lnTo>
                      <a:pt x="559" y="902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0"/>
              <p:cNvSpPr/>
              <p:nvPr/>
            </p:nvSpPr>
            <p:spPr>
              <a:xfrm>
                <a:off x="6797" y="6320"/>
                <a:ext cx="46" cy="698"/>
              </a:xfrm>
              <a:custGeom>
                <a:rect b="b" l="l" r="r" t="t"/>
                <a:pathLst>
                  <a:path extrusionOk="0" h="902" w="59">
                    <a:moveTo>
                      <a:pt x="0" y="0"/>
                    </a:moveTo>
                    <a:lnTo>
                      <a:pt x="59" y="902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0"/>
              <p:cNvSpPr/>
              <p:nvPr/>
            </p:nvSpPr>
            <p:spPr>
              <a:xfrm>
                <a:off x="5886" y="6320"/>
                <a:ext cx="487" cy="621"/>
              </a:xfrm>
              <a:custGeom>
                <a:rect b="b" l="l" r="r" t="t"/>
                <a:pathLst>
                  <a:path extrusionOk="0" h="802" w="621">
                    <a:moveTo>
                      <a:pt x="621" y="0"/>
                    </a:moveTo>
                    <a:lnTo>
                      <a:pt x="0" y="802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0"/>
              <p:cNvSpPr txBox="1"/>
              <p:nvPr/>
            </p:nvSpPr>
            <p:spPr>
              <a:xfrm>
                <a:off x="7503" y="4787"/>
                <a:ext cx="706" cy="5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r>
                  <a:rPr b="0" baseline="30000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sa</a:t>
                </a:r>
                <a:endParaRPr/>
              </a:p>
            </p:txBody>
          </p:sp>
        </p:grpSp>
      </p:grpSp>
      <p:sp>
        <p:nvSpPr>
          <p:cNvPr id="391" name="Google Shape;391;p10"/>
          <p:cNvSpPr txBox="1"/>
          <p:nvPr/>
        </p:nvSpPr>
        <p:spPr>
          <a:xfrm>
            <a:off x="3419475" y="5661025"/>
            <a:ext cx="302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Сосредоточенная система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7" name="Google Shape;397;p1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Сосредоточенные и распределенные системы</a:t>
            </a:r>
            <a:endParaRPr/>
          </a:p>
        </p:txBody>
      </p:sp>
      <p:sp>
        <p:nvSpPr>
          <p:cNvPr id="398" name="Google Shape;398;p11"/>
          <p:cNvSpPr txBox="1"/>
          <p:nvPr/>
        </p:nvSpPr>
        <p:spPr>
          <a:xfrm>
            <a:off x="3276600" y="5734050"/>
            <a:ext cx="29797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Распределенная  система</a:t>
            </a:r>
            <a:endParaRPr/>
          </a:p>
        </p:txBody>
      </p:sp>
      <p:grpSp>
        <p:nvGrpSpPr>
          <p:cNvPr id="399" name="Google Shape;399;p11"/>
          <p:cNvGrpSpPr/>
          <p:nvPr/>
        </p:nvGrpSpPr>
        <p:grpSpPr>
          <a:xfrm>
            <a:off x="971550" y="1438275"/>
            <a:ext cx="7200900" cy="4518025"/>
            <a:chOff x="1715" y="2836"/>
            <a:chExt cx="7199" cy="4459"/>
          </a:xfrm>
        </p:grpSpPr>
        <p:sp>
          <p:nvSpPr>
            <p:cNvPr id="400" name="Google Shape;400;p11"/>
            <p:cNvSpPr txBox="1"/>
            <p:nvPr/>
          </p:nvSpPr>
          <p:spPr>
            <a:xfrm>
              <a:off x="1715" y="2836"/>
              <a:ext cx="7199" cy="4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1" name="Google Shape;401;p11"/>
            <p:cNvGrpSpPr/>
            <p:nvPr/>
          </p:nvGrpSpPr>
          <p:grpSpPr>
            <a:xfrm>
              <a:off x="1997" y="2975"/>
              <a:ext cx="6455" cy="4142"/>
              <a:chOff x="1997" y="2975"/>
              <a:chExt cx="6455" cy="4142"/>
            </a:xfrm>
          </p:grpSpPr>
          <p:sp>
            <p:nvSpPr>
              <p:cNvPr id="402" name="Google Shape;402;p11"/>
              <p:cNvSpPr txBox="1"/>
              <p:nvPr/>
            </p:nvSpPr>
            <p:spPr>
              <a:xfrm>
                <a:off x="2985" y="5066"/>
                <a:ext cx="707" cy="41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1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Serv</a:t>
                </a:r>
                <a:r>
                  <a:rPr b="1" baseline="-25000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  <p:sp>
            <p:nvSpPr>
              <p:cNvPr id="403" name="Google Shape;403;p11"/>
              <p:cNvSpPr txBox="1"/>
              <p:nvPr/>
            </p:nvSpPr>
            <p:spPr>
              <a:xfrm>
                <a:off x="5385" y="6459"/>
                <a:ext cx="704" cy="420"/>
              </a:xfrm>
              <a:prstGeom prst="rect">
                <a:avLst/>
              </a:prstGeom>
              <a:solidFill>
                <a:srgbClr val="FFFFFF"/>
              </a:solidFill>
              <a:ln cap="flat" cmpd="sng" w="254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1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Server</a:t>
                </a:r>
                <a:endParaRPr/>
              </a:p>
            </p:txBody>
          </p:sp>
          <p:sp>
            <p:nvSpPr>
              <p:cNvPr id="404" name="Google Shape;404;p11"/>
              <p:cNvSpPr txBox="1"/>
              <p:nvPr/>
            </p:nvSpPr>
            <p:spPr>
              <a:xfrm>
                <a:off x="6232" y="3812"/>
                <a:ext cx="847" cy="41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1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Serv</a:t>
                </a:r>
                <a:r>
                  <a:rPr b="1" baseline="-25000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  <p:sp>
            <p:nvSpPr>
              <p:cNvPr id="405" name="Google Shape;405;p11"/>
              <p:cNvSpPr txBox="1"/>
              <p:nvPr/>
            </p:nvSpPr>
            <p:spPr>
              <a:xfrm>
                <a:off x="6232" y="5902"/>
                <a:ext cx="707" cy="41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1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Serv</a:t>
                </a:r>
                <a:r>
                  <a:rPr b="0" baseline="-25000" i="1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 rot="2100000">
                <a:off x="3408" y="6041"/>
                <a:ext cx="2138" cy="195"/>
              </a:xfrm>
              <a:prstGeom prst="leftRightArrow">
                <a:avLst>
                  <a:gd fmla="val 4318" name="adj1"/>
                  <a:gd fmla="val 42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 rot="1200000">
                <a:off x="5755" y="4085"/>
                <a:ext cx="146" cy="2490"/>
              </a:xfrm>
              <a:prstGeom prst="upDownArrow">
                <a:avLst>
                  <a:gd fmla="val 5997" name="adj1"/>
                  <a:gd fmla="val 6079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 rot="-2460000">
                <a:off x="5825" y="6226"/>
                <a:ext cx="424" cy="139"/>
              </a:xfrm>
              <a:prstGeom prst="leftRightArrow">
                <a:avLst>
                  <a:gd fmla="val 5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3267" y="367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2844" y="4230"/>
                <a:ext cx="102" cy="99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2279" y="4090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2421" y="4787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1997" y="4787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2138" y="5623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2844" y="590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5244" y="367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3590" y="4943"/>
                <a:ext cx="103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307" y="3767"/>
                <a:ext cx="1" cy="1269"/>
              </a:xfrm>
              <a:custGeom>
                <a:rect b="b" l="l" r="r" t="t"/>
                <a:pathLst>
                  <a:path extrusionOk="0" h="1640" w="1">
                    <a:moveTo>
                      <a:pt x="0" y="164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2899" y="4309"/>
                <a:ext cx="126" cy="727"/>
              </a:xfrm>
              <a:custGeom>
                <a:rect b="b" l="l" r="r" t="t"/>
                <a:pathLst>
                  <a:path extrusionOk="0" h="940" w="161">
                    <a:moveTo>
                      <a:pt x="161" y="94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2334" y="4169"/>
                <a:ext cx="651" cy="897"/>
              </a:xfrm>
              <a:custGeom>
                <a:rect b="b" l="l" r="r" t="t"/>
                <a:pathLst>
                  <a:path extrusionOk="0" h="1158" w="830">
                    <a:moveTo>
                      <a:pt x="830" y="115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2491" y="4835"/>
                <a:ext cx="495" cy="370"/>
              </a:xfrm>
              <a:custGeom>
                <a:rect b="b" l="l" r="r" t="t"/>
                <a:pathLst>
                  <a:path extrusionOk="0" h="478" w="631">
                    <a:moveTo>
                      <a:pt x="631" y="47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2068" y="4835"/>
                <a:ext cx="917" cy="509"/>
              </a:xfrm>
              <a:custGeom>
                <a:rect b="b" l="l" r="r" t="t"/>
                <a:pathLst>
                  <a:path extrusionOk="0" h="658" w="1170">
                    <a:moveTo>
                      <a:pt x="1170" y="65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2209" y="5484"/>
                <a:ext cx="776" cy="172"/>
              </a:xfrm>
              <a:custGeom>
                <a:rect b="b" l="l" r="r" t="t"/>
                <a:pathLst>
                  <a:path extrusionOk="0" h="222" w="990">
                    <a:moveTo>
                      <a:pt x="990" y="0"/>
                    </a:moveTo>
                    <a:lnTo>
                      <a:pt x="0" y="222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2915" y="5484"/>
                <a:ext cx="70" cy="388"/>
              </a:xfrm>
              <a:custGeom>
                <a:rect b="b" l="l" r="r" t="t"/>
                <a:pathLst>
                  <a:path extrusionOk="0" h="502" w="90">
                    <a:moveTo>
                      <a:pt x="90" y="0"/>
                    </a:moveTo>
                    <a:lnTo>
                      <a:pt x="0" y="502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5809" y="367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5526" y="3115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6514" y="2975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7220" y="3254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7644" y="2975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7785" y="3812"/>
                <a:ext cx="102" cy="99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7785" y="4369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7220" y="4369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5950" y="5763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5880" y="3736"/>
                <a:ext cx="351" cy="215"/>
              </a:xfrm>
              <a:custGeom>
                <a:rect b="b" l="l" r="r" t="t"/>
                <a:pathLst>
                  <a:path extrusionOk="0" h="278" w="448">
                    <a:moveTo>
                      <a:pt x="448" y="27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5331" y="3736"/>
                <a:ext cx="901" cy="354"/>
              </a:xfrm>
              <a:custGeom>
                <a:rect b="b" l="l" r="r" t="t"/>
                <a:pathLst>
                  <a:path extrusionOk="0" h="458" w="1149">
                    <a:moveTo>
                      <a:pt x="1149" y="45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5598" y="3178"/>
                <a:ext cx="775" cy="635"/>
              </a:xfrm>
              <a:custGeom>
                <a:rect b="b" l="l" r="r" t="t"/>
                <a:pathLst>
                  <a:path extrusionOk="0" h="820" w="989">
                    <a:moveTo>
                      <a:pt x="989" y="82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6514" y="3070"/>
                <a:ext cx="40" cy="743"/>
              </a:xfrm>
              <a:custGeom>
                <a:rect b="b" l="l" r="r" t="t"/>
                <a:pathLst>
                  <a:path extrusionOk="0" h="960" w="52">
                    <a:moveTo>
                      <a:pt x="0" y="960"/>
                    </a:moveTo>
                    <a:lnTo>
                      <a:pt x="52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7041" y="3318"/>
                <a:ext cx="204" cy="480"/>
              </a:xfrm>
              <a:custGeom>
                <a:rect b="b" l="l" r="r" t="t"/>
                <a:pathLst>
                  <a:path extrusionOk="0" h="619" w="261">
                    <a:moveTo>
                      <a:pt x="0" y="619"/>
                    </a:moveTo>
                    <a:lnTo>
                      <a:pt x="261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7088" y="3054"/>
                <a:ext cx="596" cy="821"/>
              </a:xfrm>
              <a:custGeom>
                <a:rect b="b" l="l" r="r" t="t"/>
                <a:pathLst>
                  <a:path extrusionOk="0" h="1060" w="760">
                    <a:moveTo>
                      <a:pt x="0" y="1060"/>
                    </a:moveTo>
                    <a:lnTo>
                      <a:pt x="76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7079" y="3890"/>
                <a:ext cx="699" cy="60"/>
              </a:xfrm>
              <a:custGeom>
                <a:rect b="b" l="l" r="r" t="t"/>
                <a:pathLst>
                  <a:path extrusionOk="0" h="77" w="891">
                    <a:moveTo>
                      <a:pt x="0" y="77"/>
                    </a:moveTo>
                    <a:lnTo>
                      <a:pt x="891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1" name="Google Shape;441;p11"/>
              <p:cNvCxnSpPr/>
              <p:nvPr/>
            </p:nvCxnSpPr>
            <p:spPr>
              <a:xfrm>
                <a:off x="7079" y="4090"/>
                <a:ext cx="706" cy="27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11"/>
              <p:cNvCxnSpPr/>
              <p:nvPr/>
            </p:nvCxnSpPr>
            <p:spPr>
              <a:xfrm>
                <a:off x="7079" y="4230"/>
                <a:ext cx="141" cy="13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43" name="Google Shape;443;p11"/>
              <p:cNvSpPr/>
              <p:nvPr/>
            </p:nvSpPr>
            <p:spPr>
              <a:xfrm>
                <a:off x="7220" y="5623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7785" y="5763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8350" y="590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7785" y="6041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7361" y="6181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8350" y="6320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8067" y="6738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7361" y="7017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5809" y="6904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6036" y="5829"/>
                <a:ext cx="196" cy="74"/>
              </a:xfrm>
              <a:custGeom>
                <a:rect b="b" l="l" r="r" t="t"/>
                <a:pathLst>
                  <a:path extrusionOk="0" h="96" w="250">
                    <a:moveTo>
                      <a:pt x="250" y="96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6938" y="5690"/>
                <a:ext cx="290" cy="212"/>
              </a:xfrm>
              <a:custGeom>
                <a:rect b="b" l="l" r="r" t="t"/>
                <a:pathLst>
                  <a:path extrusionOk="0" h="274" w="370">
                    <a:moveTo>
                      <a:pt x="0" y="274"/>
                    </a:moveTo>
                    <a:lnTo>
                      <a:pt x="37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6938" y="5814"/>
                <a:ext cx="855" cy="228"/>
              </a:xfrm>
              <a:custGeom>
                <a:rect b="b" l="l" r="r" t="t"/>
                <a:pathLst>
                  <a:path extrusionOk="0" h="295" w="1090">
                    <a:moveTo>
                      <a:pt x="0" y="295"/>
                    </a:moveTo>
                    <a:lnTo>
                      <a:pt x="109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6930" y="5953"/>
                <a:ext cx="1412" cy="139"/>
              </a:xfrm>
              <a:custGeom>
                <a:rect b="b" l="l" r="r" t="t"/>
                <a:pathLst>
                  <a:path extrusionOk="0" h="180" w="1800">
                    <a:moveTo>
                      <a:pt x="0" y="180"/>
                    </a:moveTo>
                    <a:lnTo>
                      <a:pt x="180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6946" y="6077"/>
                <a:ext cx="862" cy="62"/>
              </a:xfrm>
              <a:custGeom>
                <a:rect b="b" l="l" r="r" t="t"/>
                <a:pathLst>
                  <a:path extrusionOk="0" h="80" w="1100">
                    <a:moveTo>
                      <a:pt x="0" y="80"/>
                    </a:moveTo>
                    <a:lnTo>
                      <a:pt x="110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6938" y="6181"/>
                <a:ext cx="447" cy="51"/>
              </a:xfrm>
              <a:custGeom>
                <a:rect b="b" l="l" r="r" t="t"/>
                <a:pathLst>
                  <a:path extrusionOk="0" h="65" w="570">
                    <a:moveTo>
                      <a:pt x="0" y="0"/>
                    </a:moveTo>
                    <a:lnTo>
                      <a:pt x="570" y="65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6930" y="6247"/>
                <a:ext cx="1427" cy="140"/>
              </a:xfrm>
              <a:custGeom>
                <a:rect b="b" l="l" r="r" t="t"/>
                <a:pathLst>
                  <a:path extrusionOk="0" h="180" w="1820">
                    <a:moveTo>
                      <a:pt x="0" y="0"/>
                    </a:moveTo>
                    <a:lnTo>
                      <a:pt x="1820" y="18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9" name="Google Shape;459;p11"/>
              <p:cNvCxnSpPr/>
              <p:nvPr/>
            </p:nvCxnSpPr>
            <p:spPr>
              <a:xfrm>
                <a:off x="6938" y="6320"/>
                <a:ext cx="1129" cy="4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60" name="Google Shape;460;p11"/>
              <p:cNvSpPr/>
              <p:nvPr/>
            </p:nvSpPr>
            <p:spPr>
              <a:xfrm>
                <a:off x="6938" y="6320"/>
                <a:ext cx="423" cy="697"/>
              </a:xfrm>
              <a:custGeom>
                <a:rect b="b" l="l" r="r" t="t"/>
                <a:pathLst>
                  <a:path extrusionOk="0" h="1066" w="230">
                    <a:moveTo>
                      <a:pt x="0" y="0"/>
                    </a:moveTo>
                    <a:lnTo>
                      <a:pt x="230" y="1066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6797" y="7017"/>
                <a:ext cx="103" cy="98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6837" y="6340"/>
                <a:ext cx="31" cy="666"/>
              </a:xfrm>
              <a:custGeom>
                <a:rect b="b" l="l" r="r" t="t"/>
                <a:pathLst>
                  <a:path extrusionOk="0" h="860" w="40">
                    <a:moveTo>
                      <a:pt x="0" y="0"/>
                    </a:moveTo>
                    <a:lnTo>
                      <a:pt x="40" y="86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3" name="Google Shape;463;p11"/>
              <p:cNvCxnSpPr/>
              <p:nvPr/>
            </p:nvCxnSpPr>
            <p:spPr>
              <a:xfrm rot="5400000">
                <a:off x="5931" y="6300"/>
                <a:ext cx="634" cy="675"/>
              </a:xfrm>
              <a:prstGeom prst="curvedConnector2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64" name="Google Shape;464;p11"/>
              <p:cNvSpPr txBox="1"/>
              <p:nvPr/>
            </p:nvSpPr>
            <p:spPr>
              <a:xfrm>
                <a:off x="3832" y="6181"/>
                <a:ext cx="565" cy="4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r>
                  <a:rPr b="0" baseline="-25000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r>
                  <a:rPr b="0" baseline="30000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465" name="Google Shape;465;p11"/>
              <p:cNvSpPr txBox="1"/>
              <p:nvPr/>
            </p:nvSpPr>
            <p:spPr>
              <a:xfrm>
                <a:off x="3409" y="3951"/>
                <a:ext cx="565" cy="4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0" i="1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r>
                  <a:rPr b="0" baseline="-25000" i="1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r>
                  <a:rPr b="0" baseline="30000" i="1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1" name="Google Shape;471;p1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Сосредоточенные и распределенные системы</a:t>
            </a:r>
            <a:endParaRPr/>
          </a:p>
        </p:txBody>
      </p:sp>
      <p:sp>
        <p:nvSpPr>
          <p:cNvPr id="472" name="Google Shape;472;p12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элементы из множества </a:t>
            </a: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Wd (связи распред. систем)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могут быть весьма разнообразными, с большим количеством характеристик. Примером является передача сигналов посредством радиосвязи на сверхвысоких частотах. При этом эфир становится элементом системы. Поскольку радиоволны распространяются во всех направлениях, то эфир характеризуется тремя пространственными координатами </a:t>
            </a: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Напротив, в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сосредоточенных системах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из множества </a:t>
            </a: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Wsa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описываются просто, а часто вообще исключаются из рассмотрения как несущественные для анализа свойств системы. Таким элементом, например, в компьютере является набор проводников, соединяющих процессор с микросхемами памяти.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8" name="Google Shape;478;p1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Сосредоточенные и распределенные системы</a:t>
            </a:r>
            <a:endParaRPr/>
          </a:p>
        </p:txBody>
      </p:sp>
      <p:sp>
        <p:nvSpPr>
          <p:cNvPr id="479" name="Google Shape;479;p13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Множества элементов </a:t>
            </a: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r>
              <a:rPr b="1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Ud</a:t>
            </a:r>
            <a:r>
              <a:rPr b="1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сосредоточенной и распределенной систем также могут отличаться.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сосредоточенной системе функционирование элементов из </a:t>
            </a: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r>
              <a:rPr b="1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инвариантно их местоположению.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распределенной системе функционирование элементов из </a:t>
            </a: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Ud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общем случае зависит от их местоположения. Эта зависимость может быть нескольких видов: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зависимость от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источников информации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имеющих определенное местоположение;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зависимость от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поставленных задач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которые должны решаться элементами системы;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зависимость от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параметров среды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различных точках.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5" name="Google Shape;485;p1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Тандемы распределенных систем</a:t>
            </a:r>
            <a:endParaRPr/>
          </a:p>
        </p:txBody>
      </p:sp>
      <p:sp>
        <p:nvSpPr>
          <p:cNvPr id="486" name="Google Shape;486;p14"/>
          <p:cNvSpPr txBox="1"/>
          <p:nvPr>
            <p:ph idx="1" type="body"/>
          </p:nvPr>
        </p:nvSpPr>
        <p:spPr>
          <a:xfrm>
            <a:off x="457200" y="1719262"/>
            <a:ext cx="8229600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Рассмотрим две системы, </a:t>
            </a:r>
            <a:r>
              <a:rPr b="1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49555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2" lvl="1" marL="6921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Первая система функционирует для достижения некоторой цели </a:t>
            </a: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G1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При этом в любой момент времени имеется некоторая степень достижения этой цели.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Вторая система функционирует для того, чтобы ускорить достижение цели первой системой или увеличить степень достижения цели первой системой. Таким образом, система </a:t>
            </a: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является основной, а система </a:t>
            </a: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вспомогательной.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 </a:t>
            </a: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G2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создания системы </a:t>
            </a: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и/или цель ее функционирования является производной от цели </a:t>
            </a: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G1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63207" lvl="1" marL="6921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образом, системы </a:t>
            </a:r>
            <a:r>
              <a:rPr b="1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S1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S2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образуют своего рода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«тандем»,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являющийся новой системой – фирмой с корпоративной информационной системой.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2" name="Google Shape;492;p15"/>
          <p:cNvSpPr txBox="1"/>
          <p:nvPr>
            <p:ph type="title"/>
          </p:nvPr>
        </p:nvSpPr>
        <p:spPr>
          <a:xfrm>
            <a:off x="457200" y="122237"/>
            <a:ext cx="75438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Тандемы DS</a:t>
            </a:r>
            <a:endParaRPr/>
          </a:p>
        </p:txBody>
      </p:sp>
      <p:sp>
        <p:nvSpPr>
          <p:cNvPr id="493" name="Google Shape;493;p15"/>
          <p:cNvSpPr txBox="1"/>
          <p:nvPr>
            <p:ph idx="1" type="body"/>
          </p:nvPr>
        </p:nvSpPr>
        <p:spPr>
          <a:xfrm>
            <a:off x="395287" y="1008062"/>
            <a:ext cx="8229600" cy="544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809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Систему </a:t>
            </a: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можно описать как набор </a:t>
            </a:r>
            <a:endParaRPr/>
          </a:p>
          <a:p>
            <a:pPr indent="-180975" lvl="0" marL="180975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	S</a:t>
            </a:r>
            <a:r>
              <a:rPr b="1" baseline="-25000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{V</a:t>
            </a:r>
            <a:r>
              <a:rPr b="1" baseline="-25000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, {P</a:t>
            </a:r>
            <a:r>
              <a:rPr b="1" baseline="-25000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j</a:t>
            </a: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где </a:t>
            </a:r>
            <a:endParaRPr/>
          </a:p>
          <a:p>
            <a:pPr indent="-347662" lvl="1" marL="809625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индекс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обозначает арность отношения (или количество мест предиката), </a:t>
            </a:r>
            <a:endParaRPr/>
          </a:p>
          <a:p>
            <a:pPr indent="-347662" lvl="1" marL="809625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индекс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дает возможность различать отношения одной и той же арности. </a:t>
            </a:r>
            <a:endParaRPr/>
          </a:p>
          <a:p>
            <a:pPr indent="-347662" lvl="1" marL="809625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Отдельные предикаты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1, j 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характеризуют местоположение элементов системы. </a:t>
            </a:r>
            <a:endParaRPr/>
          </a:p>
          <a:p>
            <a:pPr indent="-347662" lvl="1" marL="809625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Некоторые из предикатов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2, j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характеризуют взаимное расположение элементов.</a:t>
            </a:r>
            <a:endParaRPr/>
          </a:p>
          <a:p>
            <a:pPr indent="-180975" lvl="0" marL="180975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Соответственно, система </a:t>
            </a: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описывается как набор </a:t>
            </a:r>
            <a:endParaRPr/>
          </a:p>
          <a:p>
            <a:pPr indent="-180975" lvl="0" marL="180975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	S</a:t>
            </a:r>
            <a:r>
              <a:rPr b="1" baseline="-25000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baseline="-25000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, {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i, j</a:t>
            </a:r>
            <a:r>
              <a:rPr b="1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7662" lvl="1" marL="809625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Здесь отдельные предикаты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1, j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характеризуют местоположение элементов системы, </a:t>
            </a:r>
            <a:endParaRPr/>
          </a:p>
          <a:p>
            <a:pPr indent="-347662" lvl="1" marL="809625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отдельные предикаты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2, j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характеризуют взаимное расположение элементов системы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180975" lvl="0" marL="180975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Множество элементов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baseline="-2500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«порождается» множеством элементов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baseline="-2500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Множества предикатов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1, j </a:t>
            </a: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2, j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«зависят» от множеств предикатов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1, </a:t>
            </a:r>
            <a:r>
              <a:rPr b="1" baseline="-25000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baseline="-2500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2, j </a:t>
            </a: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частности, сайты системы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формируются, как правило, на основе сайтов системы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9" name="Google Shape;499;p1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Распределенные задачи и алгоритмы </a:t>
            </a:r>
            <a:endParaRPr/>
          </a:p>
        </p:txBody>
      </p:sp>
      <p:sp>
        <p:nvSpPr>
          <p:cNvPr id="500" name="Google Shape;500;p16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Распределенная система порождает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распределенную задачу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поскольку исходные данные для задачи возникают в различных точках пространства. Также в различных точках требуются те или иные результаты решения задачи. Зачастую, задачу можно разбить на совокупность подзадач, некоторые из них могут быть сосредоточенными: все исходные данные возникают в одной точке пространства, и там же требуются результаты решения подзадачи.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Распределенная задача решается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распределенным алгоритмом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собирающим исходные данные из разных точек и посылающим результаты расчетов в разные точки.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6" name="Google Shape;506;p1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Распределенные задачи и алгоритмы </a:t>
            </a:r>
            <a:endParaRPr/>
          </a:p>
        </p:txBody>
      </p:sp>
      <p:sp>
        <p:nvSpPr>
          <p:cNvPr id="507" name="Google Shape;507;p17"/>
          <p:cNvSpPr txBox="1"/>
          <p:nvPr>
            <p:ph idx="1" type="body"/>
          </p:nvPr>
        </p:nvSpPr>
        <p:spPr>
          <a:xfrm>
            <a:off x="457200" y="1719262"/>
            <a:ext cx="8229600" cy="466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 из видов распределенных алгоритмов –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протоколы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Протокол характеризуется тем, что имеется как минимум две стороны, разделенные каналом связи. На каждой из сторон выполняется локальный (сосредоточенный) алгоритм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Локальный алгоритм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выполняется до некоторого момента времени, когда для продолжения работы ему требуются данные от другого локального алгоритма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Он посылает через линию связи запрос на данные локальному алгоритму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Алгоритм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отвечает, пересылая сообщение по линии связи. После этого локальный алгоритм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продолжает свою работу.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Протоколы, обычно, играют техническую роль и служат для установления режимов приема/передачи данных между удаленными объектами. В вычислительном отношении локальные алгоритмы – части протокола – не являются сложными.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3" name="Google Shape;513;p1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Распределенные задачи и алгоритмы </a:t>
            </a:r>
            <a:endParaRPr/>
          </a:p>
        </p:txBody>
      </p:sp>
      <p:sp>
        <p:nvSpPr>
          <p:cNvPr id="514" name="Google Shape;514;p18"/>
          <p:cNvSpPr txBox="1"/>
          <p:nvPr>
            <p:ph idx="1" type="body"/>
          </p:nvPr>
        </p:nvSpPr>
        <p:spPr>
          <a:xfrm>
            <a:off x="468312" y="2420937"/>
            <a:ext cx="7859712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Особый вид распределенных алгоритмов –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криптографические протоколы.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Они предназначены для доказательства одной или обеими сторонами, что они именно те, за кого себя выдают, для обмена конфиденциальной информацией и других подобных целей.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Рассмотрим один из простейших криптографических протоколов – распределенных алгоритмов.</a:t>
            </a:r>
            <a:endParaRPr/>
          </a:p>
        </p:txBody>
      </p:sp>
      <p:sp>
        <p:nvSpPr>
          <p:cNvPr id="515" name="Google Shape;515;p18"/>
          <p:cNvSpPr txBox="1"/>
          <p:nvPr/>
        </p:nvSpPr>
        <p:spPr>
          <a:xfrm>
            <a:off x="457200" y="1484312"/>
            <a:ext cx="4105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Криптографические протоколы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1" name="Google Shape;521;p1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Распределенные задачи и алгоритмы </a:t>
            </a:r>
            <a:endParaRPr/>
          </a:p>
        </p:txBody>
      </p:sp>
      <p:sp>
        <p:nvSpPr>
          <p:cNvPr id="522" name="Google Shape;522;p19"/>
          <p:cNvSpPr txBox="1"/>
          <p:nvPr>
            <p:ph idx="1" type="body"/>
          </p:nvPr>
        </p:nvSpPr>
        <p:spPr>
          <a:xfrm>
            <a:off x="323850" y="1754187"/>
            <a:ext cx="8362950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Предположим, что в разных точках пространства находятся два объекта,</a:t>
            </a:r>
            <a:r>
              <a:rPr b="1" i="0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каждый из которых решает свою часть (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общей задачи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Вместе с тем, кроме стремления решить общую задачу, объекты имеют и свои частные задачи,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образом, объект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решает одновременно задачи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объект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задачи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И, если задачи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совместимы и взаимно дополняют друг друга, то задачи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противоречат друг другу.</a:t>
            </a:r>
            <a:endParaRPr/>
          </a:p>
          <a:p>
            <a:pPr indent="-254000" lvl="0" marL="34290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9"/>
          <p:cNvSpPr txBox="1"/>
          <p:nvPr/>
        </p:nvSpPr>
        <p:spPr>
          <a:xfrm>
            <a:off x="457200" y="1412875"/>
            <a:ext cx="4105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Криптографические протоколы </a:t>
            </a:r>
            <a:endParaRPr/>
          </a:p>
        </p:txBody>
      </p:sp>
      <p:sp>
        <p:nvSpPr>
          <p:cNvPr id="524" name="Google Shape;524;p19"/>
          <p:cNvSpPr txBox="1"/>
          <p:nvPr/>
        </p:nvSpPr>
        <p:spPr>
          <a:xfrm>
            <a:off x="323850" y="4437062"/>
            <a:ext cx="5049837" cy="225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Следовательно, объекты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сотрудничают, но, одновременно, и конкурируют. А можно сказать и, что объекты конкурируют, но вынуждены сотрудничать. Смотря как расставить акценты, какая из задач,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важнее для объекта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525" name="Google Shape;525;p19"/>
          <p:cNvGrpSpPr/>
          <p:nvPr/>
        </p:nvGrpSpPr>
        <p:grpSpPr>
          <a:xfrm>
            <a:off x="5475287" y="4384675"/>
            <a:ext cx="3394075" cy="2287587"/>
            <a:chOff x="5292080" y="4293096"/>
            <a:chExt cx="3528392" cy="2430944"/>
          </a:xfrm>
        </p:grpSpPr>
        <p:sp>
          <p:nvSpPr>
            <p:cNvPr id="526" name="Google Shape;526;p19"/>
            <p:cNvSpPr/>
            <p:nvPr/>
          </p:nvSpPr>
          <p:spPr>
            <a:xfrm>
              <a:off x="5292080" y="4293096"/>
              <a:ext cx="3528392" cy="243094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9595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5795428" y="4293096"/>
              <a:ext cx="2487038" cy="2430944"/>
            </a:xfrm>
            <a:prstGeom prst="ellipse">
              <a:avLst/>
            </a:prstGeom>
            <a:solidFill>
              <a:srgbClr val="CCFF99"/>
            </a:solidFill>
            <a:ln cap="flat" cmpd="sng" w="25400">
              <a:solidFill>
                <a:srgbClr val="9595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5868042" y="4922341"/>
              <a:ext cx="1115619" cy="1307412"/>
            </a:xfrm>
            <a:prstGeom prst="ellipse">
              <a:avLst/>
            </a:prstGeom>
            <a:solidFill>
              <a:srgbClr val="92D050"/>
            </a:solidFill>
            <a:ln cap="flat" cmpd="sng" w="25400">
              <a:solidFill>
                <a:srgbClr val="9595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7056275" y="4922341"/>
              <a:ext cx="1115619" cy="1307412"/>
            </a:xfrm>
            <a:prstGeom prst="ellipse">
              <a:avLst/>
            </a:prstGeom>
            <a:solidFill>
              <a:srgbClr val="92D050"/>
            </a:solidFill>
            <a:ln cap="flat" cmpd="sng" w="25400">
              <a:solidFill>
                <a:srgbClr val="9595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530" name="Google Shape;530;p19"/>
            <p:cNvSpPr txBox="1"/>
            <p:nvPr/>
          </p:nvSpPr>
          <p:spPr>
            <a:xfrm>
              <a:off x="6852350" y="4552222"/>
              <a:ext cx="504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5330037" y="5912600"/>
              <a:ext cx="696437" cy="792882"/>
            </a:xfrm>
            <a:prstGeom prst="ellipse">
              <a:avLst/>
            </a:prstGeom>
            <a:solidFill>
              <a:srgbClr val="FFFF47"/>
            </a:solidFill>
            <a:ln cap="flat" cmpd="sng" w="25400">
              <a:solidFill>
                <a:srgbClr val="9595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Q1</a:t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8097630" y="4293096"/>
              <a:ext cx="696437" cy="792882"/>
            </a:xfrm>
            <a:prstGeom prst="ellipse">
              <a:avLst/>
            </a:prstGeom>
            <a:solidFill>
              <a:srgbClr val="FFFF47"/>
            </a:solidFill>
            <a:ln cap="flat" cmpd="sng" w="25400">
              <a:solidFill>
                <a:srgbClr val="9595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Q2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Лекция 2</a:t>
            </a:r>
            <a:endParaRPr/>
          </a:p>
        </p:txBody>
      </p:sp>
      <p:sp>
        <p:nvSpPr>
          <p:cNvPr id="247" name="Google Shape;247;p2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Математическое представление распределенной системы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Сосредоточенные и распределенные системы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Распределенные задачи и алгоритмы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Надежность и безопасность распределенных систем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8" name="Google Shape;538;p20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Распределенные задачи и алгоритмы </a:t>
            </a:r>
            <a:endParaRPr/>
          </a:p>
        </p:txBody>
      </p:sp>
      <p:sp>
        <p:nvSpPr>
          <p:cNvPr id="539" name="Google Shape;539;p20"/>
          <p:cNvSpPr txBox="1"/>
          <p:nvPr>
            <p:ph idx="1" type="body"/>
          </p:nvPr>
        </p:nvSpPr>
        <p:spPr>
          <a:xfrm>
            <a:off x="457200" y="2060575"/>
            <a:ext cx="7859712" cy="407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нашей задаче объекты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должны прийти к общему компромиссному решению в интересах решения задачи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Предположим, что имеется два равноценных (с точки зрения задачи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решения. Одно из них также устраивает объект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другое – устраивает объект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Тогда объекты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решают бросить жребий, однако, бросить жребий и «увидеть»  результат, находясь на большом расстоянии – весьма затруднительно.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Процедуру мог бы выполнить объект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сообщить результат объекту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Но объект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вполне доверяет объекту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 состоит в следующем:</a:t>
            </a:r>
            <a:endParaRPr/>
          </a:p>
        </p:txBody>
      </p:sp>
      <p:sp>
        <p:nvSpPr>
          <p:cNvPr id="540" name="Google Shape;540;p20"/>
          <p:cNvSpPr txBox="1"/>
          <p:nvPr/>
        </p:nvSpPr>
        <p:spPr>
          <a:xfrm>
            <a:off x="457200" y="1341437"/>
            <a:ext cx="41052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Криптографические протоколы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6" name="Google Shape;546;p2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Распределенные задачи и алгоритмы </a:t>
            </a:r>
            <a:endParaRPr/>
          </a:p>
        </p:txBody>
      </p:sp>
      <p:sp>
        <p:nvSpPr>
          <p:cNvPr id="547" name="Google Shape;547;p21"/>
          <p:cNvSpPr txBox="1"/>
          <p:nvPr>
            <p:ph idx="1" type="body"/>
          </p:nvPr>
        </p:nvSpPr>
        <p:spPr>
          <a:xfrm>
            <a:off x="323850" y="1844675"/>
            <a:ext cx="8640762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Обозначим одно из решений числом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другое – числом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Каждый из объектов независимо от другого должен назвать какое-нибудь целое число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пределах, например, от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Затем объекты обмениваются числами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вычисляют результат (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0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)(mod 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Это и будет решение, т.е. число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Абсолютно одновременно переслать друг другу числа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объекты не могут. Кто-то пришлет свое число первым и окажется в невыигрышном положении. Например,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переслал свое число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объекту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заинтересованному в том, чтобы выиграло решение «1». Тогда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зная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решает уравнение (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 (mod 2) = 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относительно переменной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и посылает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найденное значение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Решение уравнения практически не требует времени: получив от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четное число, 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должен ответить нечетным, и наоборот.</a:t>
            </a:r>
            <a:endParaRPr/>
          </a:p>
        </p:txBody>
      </p:sp>
      <p:sp>
        <p:nvSpPr>
          <p:cNvPr id="548" name="Google Shape;548;p21"/>
          <p:cNvSpPr txBox="1"/>
          <p:nvPr/>
        </p:nvSpPr>
        <p:spPr>
          <a:xfrm>
            <a:off x="457200" y="1341437"/>
            <a:ext cx="41052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Криптографические протоколы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2"/>
          <p:cNvSpPr txBox="1"/>
          <p:nvPr/>
        </p:nvSpPr>
        <p:spPr>
          <a:xfrm>
            <a:off x="8172450" y="6248400"/>
            <a:ext cx="514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4" name="Google Shape;554;p2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Распределенные задачи и алгоритмы </a:t>
            </a:r>
            <a:endParaRPr/>
          </a:p>
        </p:txBody>
      </p:sp>
      <p:sp>
        <p:nvSpPr>
          <p:cNvPr id="555" name="Google Shape;555;p22"/>
          <p:cNvSpPr txBox="1"/>
          <p:nvPr>
            <p:ph idx="1" type="body"/>
          </p:nvPr>
        </p:nvSpPr>
        <p:spPr>
          <a:xfrm>
            <a:off x="457200" y="1773237"/>
            <a:ext cx="8507412" cy="476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 несправедливость должна быть устранена. Ясно, что какая-то из сторон обмена сообщениями первой пришлет свое число.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Необходимо сделать так, чтобы у второй стороны не хватило времени на «подбор ответа».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Выход: 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Объекты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могут договориться, что вся процедура «бросания жребия» на расстоянии должна завершиться за несколько минут. Если, при этом, оба объекта знают, что </a:t>
            </a: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подбор ответа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требует нескольких часов работы суперЭВМ, то они могут быть спокойны за то, что решение не «подстроено» другой стороной.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обеспечения таких временн</a:t>
            </a: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ы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 параметров в вычислениях должна использоваться функция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значение которой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при известном аргументе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вычислить можно относительно быстро. Но вот решить уравнение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т.е. отыскать неизвестное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 известном значении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быстро нельзя. Более того, желательно, чтобы не было известно никаких математических методов для решения этого уравнения, кроме полного перебора или подобного ему по сложности.</a:t>
            </a:r>
            <a:endParaRPr/>
          </a:p>
        </p:txBody>
      </p:sp>
      <p:sp>
        <p:nvSpPr>
          <p:cNvPr id="556" name="Google Shape;556;p22"/>
          <p:cNvSpPr txBox="1"/>
          <p:nvPr/>
        </p:nvSpPr>
        <p:spPr>
          <a:xfrm>
            <a:off x="457200" y="1341437"/>
            <a:ext cx="41052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Криптографические протоколы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2" name="Google Shape;562;p2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Распределенные задачи и алгоритмы </a:t>
            </a:r>
            <a:endParaRPr/>
          </a:p>
        </p:txBody>
      </p:sp>
      <p:sp>
        <p:nvSpPr>
          <p:cNvPr id="563" name="Google Shape;563;p23"/>
          <p:cNvSpPr txBox="1"/>
          <p:nvPr>
            <p:ph idx="1" type="body"/>
          </p:nvPr>
        </p:nvSpPr>
        <p:spPr>
          <a:xfrm>
            <a:off x="273050" y="1709737"/>
            <a:ext cx="8578850" cy="474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Распределенный алгоритм бросания жребия состоит из шагов:</a:t>
            </a:r>
            <a:endParaRPr/>
          </a:p>
          <a:p>
            <a:pPr indent="-173036" lvl="2" marL="53657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выбирает случайным образом число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из большого интервала [0,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1]. Вычисляет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173036" lvl="2" marL="53657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пересылает число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объекту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не сможет восстановить число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3036" lvl="2" marL="53657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выбирает случайным образом число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из большого интервала [0,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1],  и случайный бит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Эти действия могут выполняться одновременно с п.1. </a:t>
            </a:r>
            <a:endParaRPr/>
          </a:p>
          <a:p>
            <a:pPr indent="-173036" lvl="2" marL="53657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вычисляет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Число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здесь необходимо для «маскировки» бита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число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для «проверки» объектом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правильности действий объекта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173036" lvl="2" marL="53657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пересылает число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объекту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Бит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отправляется объекту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но он «запрятан» в числе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не сможет восстановить этот бит.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не сможет восстановить и число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3036" lvl="2" marL="53657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выбирает случайный бит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 отправляет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его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объекту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открытой пересылкой. </a:t>
            </a:r>
            <a:endParaRPr/>
          </a:p>
          <a:p>
            <a:pPr indent="-173036" lvl="2" marL="53657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пересылает число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бит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объекту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Открытая пересылка.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уже может определить результат бросания жребия: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 2).</a:t>
            </a:r>
            <a:endParaRPr/>
          </a:p>
          <a:p>
            <a:pPr indent="-173036" lvl="2" marL="53657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вычисляет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Здесь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только что получены от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а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было вычислено  в п.1.</a:t>
            </a:r>
            <a:endParaRPr/>
          </a:p>
          <a:p>
            <a:pPr indent="-173036" lvl="2" marL="53657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сравнивает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ранее полученное от объекта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173036" lvl="2" marL="53657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Если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объект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вычисляет результат бросания жребия: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 2).</a:t>
            </a:r>
            <a:endParaRPr/>
          </a:p>
        </p:txBody>
      </p:sp>
      <p:sp>
        <p:nvSpPr>
          <p:cNvPr id="564" name="Google Shape;564;p23"/>
          <p:cNvSpPr txBox="1"/>
          <p:nvPr/>
        </p:nvSpPr>
        <p:spPr>
          <a:xfrm>
            <a:off x="457200" y="1341437"/>
            <a:ext cx="41052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Криптографические протоколы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0" name="Google Shape;570;p2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Распределенные задачи и алгоритмы </a:t>
            </a:r>
            <a:endParaRPr/>
          </a:p>
        </p:txBody>
      </p:sp>
      <p:sp>
        <p:nvSpPr>
          <p:cNvPr id="571" name="Google Shape;571;p24"/>
          <p:cNvSpPr txBox="1"/>
          <p:nvPr>
            <p:ph idx="1" type="body"/>
          </p:nvPr>
        </p:nvSpPr>
        <p:spPr>
          <a:xfrm>
            <a:off x="457200" y="1719262"/>
            <a:ext cx="7859712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Целые числа, с которыми приходится оперировать, должны иметь в десятичной записи не менее 150-200 цифр или не менее 512 бит в двоичной записи. Такие числа называют «длинными».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Пусть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и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две таких трудно обращаемых функции. </a:t>
            </a:r>
            <a:endParaRPr/>
          </a:p>
          <a:p>
            <a:pPr indent="-347661" lvl="1" marL="692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функции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первые два аргумента – длинные числа, а третий – битовый. </a:t>
            </a:r>
            <a:endParaRPr/>
          </a:p>
          <a:p>
            <a:pPr indent="-347661" lvl="1" marL="692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известны объектам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и они владеют алгоритмами быстрого вычисления значений этих функций при заданных значениях аргументов, но не умеют быстро обращать эти функции, т.е. решать уравнения.</a:t>
            </a:r>
            <a:endParaRPr/>
          </a:p>
          <a:p>
            <a:pPr indent="-262890" lvl="0" marL="342900" rtl="0" algn="l"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4"/>
          <p:cNvSpPr txBox="1"/>
          <p:nvPr/>
        </p:nvSpPr>
        <p:spPr>
          <a:xfrm>
            <a:off x="457200" y="1341437"/>
            <a:ext cx="74136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Криптографические протоколы (дополнительные условия)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8" name="Google Shape;578;p25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Распределенные задачи и алгоритмы </a:t>
            </a:r>
            <a:endParaRPr/>
          </a:p>
        </p:txBody>
      </p:sp>
      <p:sp>
        <p:nvSpPr>
          <p:cNvPr id="579" name="Google Shape;579;p25"/>
          <p:cNvSpPr txBox="1"/>
          <p:nvPr>
            <p:ph idx="1" type="body"/>
          </p:nvPr>
        </p:nvSpPr>
        <p:spPr>
          <a:xfrm>
            <a:off x="457200" y="1719262"/>
            <a:ext cx="8075612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могут быть различными. В частности, используются функции: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 = 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30000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(mod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  и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30000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30000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(mod 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Здесь «секретные» значения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находятся в показателях степеней, и для того, чтобы найти их, требуется решить задачу дискретного логарифмирования, для которой эффективный алгоритм, существенно лучший полного перебора, неизвестен.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Константы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должны быть известны тому и другому объектам. Число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длинное простое число. Число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также длинное простое число, являющееся делителем числа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1. Число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не равное 1, удовлетворяет условию 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30000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i="1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 (mod p).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5" name="Google Shape;585;p26"/>
          <p:cNvSpPr txBox="1"/>
          <p:nvPr>
            <p:ph type="title"/>
          </p:nvPr>
        </p:nvSpPr>
        <p:spPr>
          <a:xfrm>
            <a:off x="971550" y="2492375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Надежность и безопасность распределенных систем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1" name="Google Shape;591;p2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Надежность и безопасность распределенных систем</a:t>
            </a:r>
            <a:endParaRPr/>
          </a:p>
        </p:txBody>
      </p:sp>
      <p:sp>
        <p:nvSpPr>
          <p:cNvPr id="592" name="Google Shape;592;p27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надежностью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понимается в соответствии с ГОСТ 27.002-89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свойство системы сохранять во времени в установленных пределах значения всех параметров, характеризующих способность выполнять требуемые функции в заданных режимах и условиях применения, технического обслуживания и транспортирования.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Многие системы не являются абсолютно надежными, т.е. свойство надежности системы проявляется на </a:t>
            </a:r>
            <a:r>
              <a:rPr b="0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конечном интервале времени эксплуатации системы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по истечении которого происходит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отказ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работе. Длительность интервала безотказной работы зависит от очень большого числа факторов, предсказать которые нереально, поэтому, отказ обычно считают </a:t>
            </a:r>
            <a:r>
              <a:rPr b="1" i="1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случайным событием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8" name="Google Shape;598;p28"/>
          <p:cNvSpPr txBox="1"/>
          <p:nvPr>
            <p:ph idx="4294967295"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Надежность и безопасность распределенных систем</a:t>
            </a:r>
            <a:endParaRPr/>
          </a:p>
        </p:txBody>
      </p:sp>
      <p:sp>
        <p:nvSpPr>
          <p:cNvPr id="599" name="Google Shape;599;p28"/>
          <p:cNvSpPr txBox="1"/>
          <p:nvPr>
            <p:ph idx="4294967295" type="body"/>
          </p:nvPr>
        </p:nvSpPr>
        <p:spPr>
          <a:xfrm>
            <a:off x="684212" y="1700212"/>
            <a:ext cx="7632700" cy="172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Надежность принято характеризовать </a:t>
            </a:r>
            <a:r>
              <a:rPr b="1" i="1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вероятностью отказа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работе (или </a:t>
            </a:r>
            <a:r>
              <a:rPr b="1" i="1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вероятностью безотказной работы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в течение определенного отрезка времени.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Другой характеристикой надежности системы является </a:t>
            </a:r>
            <a:r>
              <a:rPr b="1" i="1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среднее время наработки на отказ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descr="http://technomag.bmstu.ru/data/2014/04/06/1235007979/image112.png" id="600" name="Google Shape;6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3419475"/>
            <a:ext cx="4672012" cy="30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28"/>
          <p:cNvSpPr txBox="1"/>
          <p:nvPr/>
        </p:nvSpPr>
        <p:spPr>
          <a:xfrm>
            <a:off x="5867400" y="4554537"/>
            <a:ext cx="298291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надежности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тестовой МАС PA(t) и экспериментальные значения вероятности безотказной работы PS(t)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7" name="Google Shape;607;p29"/>
          <p:cNvSpPr txBox="1"/>
          <p:nvPr>
            <p:ph idx="4294967295" type="title"/>
          </p:nvPr>
        </p:nvSpPr>
        <p:spPr>
          <a:xfrm>
            <a:off x="468300" y="800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Надежность и безопасность распределенных систем</a:t>
            </a:r>
            <a:endParaRPr/>
          </a:p>
        </p:txBody>
      </p:sp>
      <p:sp>
        <p:nvSpPr>
          <p:cNvPr id="608" name="Google Shape;608;p29"/>
          <p:cNvSpPr txBox="1"/>
          <p:nvPr>
            <p:ph idx="4294967295" type="body"/>
          </p:nvPr>
        </p:nvSpPr>
        <p:spPr>
          <a:xfrm>
            <a:off x="468312" y="1484312"/>
            <a:ext cx="82296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 </a:t>
            </a:r>
            <a:r>
              <a:rPr b="1" i="1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безопасностью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понимается состояние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защищенности системы от потенциально и реально существующих угроз, или отсутствие таких угроз.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Система находится в состоянии безопасности, если действие внешних и внутренних факторов не приводит к ухудшению или невозможности ее функционирования.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Угрозы могут быть различного рода, в том числе угроза физического разрушения.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контексте нашей темы интересны угрозы </a:t>
            </a:r>
            <a:r>
              <a:rPr b="1" i="1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информационные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К ним относятся угрозы получения системой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недостоверной входной информации,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искажения внутрисистемной информации,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утечка информации о функционировании системы.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Математическое представление распределенной системы</a:t>
            </a:r>
            <a:endParaRPr/>
          </a:p>
        </p:txBody>
      </p:sp>
      <p:sp>
        <p:nvSpPr>
          <p:cNvPr id="254" name="Google Shape;254;p3"/>
          <p:cNvSpPr txBox="1"/>
          <p:nvPr>
            <p:ph idx="1" type="body"/>
          </p:nvPr>
        </p:nvSpPr>
        <p:spPr>
          <a:xfrm>
            <a:off x="439737" y="1557337"/>
            <a:ext cx="8229600" cy="2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системой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понимается множество элементов и связей между ними.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Обозначим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множество элементов системы. Тогда бинарное отношение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⊆ V × V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задает наличие попарных связей между элементами. Если для некоторых элементов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x∈V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y∈V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пара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(x, y)∈ R</a:t>
            </a:r>
            <a:r>
              <a:rPr b="1" baseline="-2500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в системе существует связь от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Если </a:t>
            </a:r>
            <a:r>
              <a:rPr b="1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)∉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1" baseline="-2500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такой связи нет. </a:t>
            </a:r>
            <a:endParaRPr/>
          </a:p>
        </p:txBody>
      </p:sp>
      <p:pic>
        <p:nvPicPr>
          <p:cNvPr id="255" name="Google Shape;2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387" y="4221162"/>
            <a:ext cx="366395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"/>
          <p:cNvSpPr txBox="1"/>
          <p:nvPr/>
        </p:nvSpPr>
        <p:spPr>
          <a:xfrm>
            <a:off x="611187" y="4595812"/>
            <a:ext cx="4105275" cy="1970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Порядок элементов в паре важен, так как связи могут быть направленными, несимметричными.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4" name="Google Shape;614;p30"/>
          <p:cNvSpPr txBox="1"/>
          <p:nvPr>
            <p:ph idx="4294967295" type="title"/>
          </p:nvPr>
        </p:nvSpPr>
        <p:spPr>
          <a:xfrm>
            <a:off x="457200" y="44450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Надежность и безопасность распределенных систем</a:t>
            </a:r>
            <a:endParaRPr/>
          </a:p>
        </p:txBody>
      </p:sp>
      <p:sp>
        <p:nvSpPr>
          <p:cNvPr id="615" name="Google Shape;615;p30"/>
          <p:cNvSpPr txBox="1"/>
          <p:nvPr>
            <p:ph idx="4294967295" type="body"/>
          </p:nvPr>
        </p:nvSpPr>
        <p:spPr>
          <a:xfrm>
            <a:off x="323850" y="1406525"/>
            <a:ext cx="8424862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Информационная безопасность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состояние защищенности информационной среды общества, обеспечивающее ее формирование, использование и развитие в интересах граждан, организаций, государства.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качестве стандартной модели безопасности часто приводят модель CIA: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1" i="1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конфиденциальность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информации – confidentiality (обязательное для выполнения лицом, получившим доступ к определенной информации, требование не передавать такую информацию третьим лицам без согласия ее владельца);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1" i="1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целостность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(integrity) - гарантия существования информации в непротиворечивом виде;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1" i="1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доступность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(availability) - возможность получение информации авторизованным пользователем в нужное для него время.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1" name="Google Shape;621;p31"/>
          <p:cNvSpPr txBox="1"/>
          <p:nvPr>
            <p:ph idx="4294967295" type="title"/>
          </p:nvPr>
        </p:nvSpPr>
        <p:spPr>
          <a:xfrm>
            <a:off x="457200" y="44450"/>
            <a:ext cx="7543800" cy="1152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Надежность и безопасность распределенных систем</a:t>
            </a:r>
            <a:endParaRPr/>
          </a:p>
        </p:txBody>
      </p:sp>
      <p:sp>
        <p:nvSpPr>
          <p:cNvPr id="622" name="Google Shape;622;p31"/>
          <p:cNvSpPr txBox="1"/>
          <p:nvPr>
            <p:ph idx="4294967295" type="body"/>
          </p:nvPr>
        </p:nvSpPr>
        <p:spPr>
          <a:xfrm>
            <a:off x="468312" y="1773237"/>
            <a:ext cx="828040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Выделяют и другие категории безопасности:</a:t>
            </a:r>
            <a:endParaRPr/>
          </a:p>
          <a:p>
            <a:pPr indent="-141287" lvl="1" marL="5984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1" i="1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аутентичность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возможность установления автора информации; </a:t>
            </a:r>
            <a:endParaRPr/>
          </a:p>
          <a:p>
            <a:pPr indent="-141287" lvl="1" marL="5984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1" i="1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апеллируемость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возможность доказать что автором является именно заявленный человек, и не никто другой.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физические элементы любой системы являются потенциально ненадежными и уязвимыми с точки зрения безопасности.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8" name="Google Shape;628;p32"/>
          <p:cNvSpPr txBox="1"/>
          <p:nvPr>
            <p:ph idx="4294967295" type="title"/>
          </p:nvPr>
        </p:nvSpPr>
        <p:spPr>
          <a:xfrm>
            <a:off x="457200" y="44450"/>
            <a:ext cx="7543800" cy="1152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Надежность и безопасность распределенных систем</a:t>
            </a:r>
            <a:endParaRPr/>
          </a:p>
        </p:txBody>
      </p:sp>
      <p:sp>
        <p:nvSpPr>
          <p:cNvPr id="629" name="Google Shape;629;p32"/>
          <p:cNvSpPr txBox="1"/>
          <p:nvPr>
            <p:ph idx="4294967295" type="body"/>
          </p:nvPr>
        </p:nvSpPr>
        <p:spPr>
          <a:xfrm>
            <a:off x="539750" y="1916112"/>
            <a:ext cx="8353425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Ненадежность элементов системы, осуществляющих переработку информации, может заключаться </a:t>
            </a:r>
            <a:endParaRPr/>
          </a:p>
          <a:p>
            <a:pPr indent="-215900" lvl="2" marL="993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полном отказе от переработки, </a:t>
            </a:r>
            <a:endParaRPr/>
          </a:p>
          <a:p>
            <a:pPr indent="-215900" lvl="2" marL="993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изменении функции (стабильном получении неверных результатов), </a:t>
            </a:r>
            <a:endParaRPr/>
          </a:p>
          <a:p>
            <a:pPr indent="-215900" lvl="2" marL="993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сбоях (периодическом возникновении ошибок).</a:t>
            </a:r>
            <a:endParaRPr/>
          </a:p>
          <a:p>
            <a:pPr indent="-215900" lvl="2" marL="993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полном прекращении передачи, в одностороннем прекращении передачи (для двунаправленных каналов), </a:t>
            </a:r>
            <a:endParaRPr/>
          </a:p>
          <a:p>
            <a:pPr indent="-215900" lvl="2" marL="993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возникновении случайных ошибок при передаче (помех).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5" name="Google Shape;635;p33"/>
          <p:cNvSpPr txBox="1"/>
          <p:nvPr>
            <p:ph idx="4294967295" type="title"/>
          </p:nvPr>
        </p:nvSpPr>
        <p:spPr>
          <a:xfrm>
            <a:off x="457200" y="44450"/>
            <a:ext cx="7543800" cy="1152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Надежность и безопасность распределенных систем</a:t>
            </a:r>
            <a:endParaRPr/>
          </a:p>
        </p:txBody>
      </p:sp>
      <p:sp>
        <p:nvSpPr>
          <p:cNvPr id="636" name="Google Shape;636;p33"/>
          <p:cNvSpPr txBox="1"/>
          <p:nvPr>
            <p:ph idx="4294967295" type="body"/>
          </p:nvPr>
        </p:nvSpPr>
        <p:spPr>
          <a:xfrm>
            <a:off x="323850" y="1628775"/>
            <a:ext cx="8351837" cy="45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образом, проблемы надежности и безопасности во многом родственны. Они связаны с вмешательством в функционирование системы. Различие заключается в том, что ненадежность определяется физическими, природными факторами и не связана с чьими-то целями. </a:t>
            </a:r>
            <a:endParaRPr/>
          </a:p>
          <a:p>
            <a:pPr indent="-355600" lvl="0" marL="355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Небезопасность определяется, в основном, «человеческим фактором» - наличием злоумышленников и/или беспечных сотрудников. Но одна из проблем безопасности – утечка информации при несанкциони-рованном доступе – не имеет аналога среди проблем надежности.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2" name="Google Shape;642;p34"/>
          <p:cNvSpPr txBox="1"/>
          <p:nvPr>
            <p:ph idx="4294967295" type="title"/>
          </p:nvPr>
        </p:nvSpPr>
        <p:spPr>
          <a:xfrm>
            <a:off x="457200" y="44450"/>
            <a:ext cx="7543800" cy="1152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Надежность и безопасность распределенных систем</a:t>
            </a:r>
            <a:endParaRPr/>
          </a:p>
        </p:txBody>
      </p:sp>
      <p:sp>
        <p:nvSpPr>
          <p:cNvPr id="643" name="Google Shape;643;p34"/>
          <p:cNvSpPr txBox="1"/>
          <p:nvPr>
            <p:ph idx="4294967295" type="body"/>
          </p:nvPr>
        </p:nvSpPr>
        <p:spPr>
          <a:xfrm>
            <a:off x="323850" y="1341437"/>
            <a:ext cx="8424862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распределенной системе количество элементов больше, чем в сосредоточенной: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включает дополнительные серверы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дополнительные элементы (линии связи)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Количество линий связи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объектов с серверами в сосредоточенной и распределенной системах одинаково – оно определяется количеством объектов.</a:t>
            </a:r>
            <a:endParaRPr/>
          </a:p>
        </p:txBody>
      </p:sp>
      <p:grpSp>
        <p:nvGrpSpPr>
          <p:cNvPr id="644" name="Google Shape;644;p34"/>
          <p:cNvGrpSpPr/>
          <p:nvPr/>
        </p:nvGrpSpPr>
        <p:grpSpPr>
          <a:xfrm>
            <a:off x="3478212" y="2924175"/>
            <a:ext cx="5486400" cy="3397250"/>
            <a:chOff x="1856" y="2975"/>
            <a:chExt cx="6776" cy="4142"/>
          </a:xfrm>
        </p:grpSpPr>
        <p:sp>
          <p:nvSpPr>
            <p:cNvPr id="645" name="Google Shape;645;p34"/>
            <p:cNvSpPr txBox="1"/>
            <p:nvPr/>
          </p:nvSpPr>
          <p:spPr>
            <a:xfrm>
              <a:off x="1856" y="2975"/>
              <a:ext cx="6776" cy="41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6" name="Google Shape;646;p34"/>
            <p:cNvGrpSpPr/>
            <p:nvPr/>
          </p:nvGrpSpPr>
          <p:grpSpPr>
            <a:xfrm>
              <a:off x="1997" y="2975"/>
              <a:ext cx="6455" cy="4142"/>
              <a:chOff x="1997" y="2975"/>
              <a:chExt cx="6455" cy="4142"/>
            </a:xfrm>
          </p:grpSpPr>
          <p:sp>
            <p:nvSpPr>
              <p:cNvPr id="647" name="Google Shape;647;p34"/>
              <p:cNvSpPr txBox="1"/>
              <p:nvPr/>
            </p:nvSpPr>
            <p:spPr>
              <a:xfrm>
                <a:off x="2985" y="5066"/>
                <a:ext cx="707" cy="41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Serv</a:t>
                </a:r>
                <a:r>
                  <a:rPr b="0" baseline="-25000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  <p:sp>
            <p:nvSpPr>
              <p:cNvPr id="648" name="Google Shape;648;p34"/>
              <p:cNvSpPr txBox="1"/>
              <p:nvPr/>
            </p:nvSpPr>
            <p:spPr>
              <a:xfrm>
                <a:off x="5385" y="6459"/>
                <a:ext cx="704" cy="420"/>
              </a:xfrm>
              <a:prstGeom prst="rect">
                <a:avLst/>
              </a:prstGeom>
              <a:solidFill>
                <a:srgbClr val="FFFFFF"/>
              </a:solidFill>
              <a:ln cap="flat" cmpd="sng" w="254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Server</a:t>
                </a:r>
                <a:endParaRPr/>
              </a:p>
            </p:txBody>
          </p:sp>
          <p:sp>
            <p:nvSpPr>
              <p:cNvPr id="649" name="Google Shape;649;p34"/>
              <p:cNvSpPr txBox="1"/>
              <p:nvPr/>
            </p:nvSpPr>
            <p:spPr>
              <a:xfrm>
                <a:off x="6232" y="3812"/>
                <a:ext cx="847" cy="41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Serv</a:t>
                </a:r>
                <a:r>
                  <a:rPr b="0" baseline="-25000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  <p:sp>
            <p:nvSpPr>
              <p:cNvPr id="650" name="Google Shape;650;p34"/>
              <p:cNvSpPr txBox="1"/>
              <p:nvPr/>
            </p:nvSpPr>
            <p:spPr>
              <a:xfrm>
                <a:off x="6232" y="5902"/>
                <a:ext cx="707" cy="41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1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Serv</a:t>
                </a:r>
                <a:r>
                  <a:rPr b="0" baseline="-25000" i="1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  <p:sp>
            <p:nvSpPr>
              <p:cNvPr id="651" name="Google Shape;651;p34"/>
              <p:cNvSpPr/>
              <p:nvPr/>
            </p:nvSpPr>
            <p:spPr>
              <a:xfrm rot="2100000">
                <a:off x="3408" y="6041"/>
                <a:ext cx="2138" cy="195"/>
              </a:xfrm>
              <a:prstGeom prst="leftRightArrow">
                <a:avLst>
                  <a:gd fmla="val 4318" name="adj1"/>
                  <a:gd fmla="val 42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4"/>
              <p:cNvSpPr/>
              <p:nvPr/>
            </p:nvSpPr>
            <p:spPr>
              <a:xfrm rot="1200000">
                <a:off x="5755" y="4085"/>
                <a:ext cx="146" cy="2490"/>
              </a:xfrm>
              <a:prstGeom prst="upDownArrow">
                <a:avLst>
                  <a:gd fmla="val 5997" name="adj1"/>
                  <a:gd fmla="val 6079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4"/>
              <p:cNvSpPr/>
              <p:nvPr/>
            </p:nvSpPr>
            <p:spPr>
              <a:xfrm rot="-2460000">
                <a:off x="5825" y="6226"/>
                <a:ext cx="424" cy="139"/>
              </a:xfrm>
              <a:prstGeom prst="leftRightArrow">
                <a:avLst>
                  <a:gd fmla="val 5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4"/>
              <p:cNvSpPr/>
              <p:nvPr/>
            </p:nvSpPr>
            <p:spPr>
              <a:xfrm>
                <a:off x="3267" y="367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4"/>
              <p:cNvSpPr/>
              <p:nvPr/>
            </p:nvSpPr>
            <p:spPr>
              <a:xfrm>
                <a:off x="2844" y="4230"/>
                <a:ext cx="102" cy="99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4"/>
              <p:cNvSpPr/>
              <p:nvPr/>
            </p:nvSpPr>
            <p:spPr>
              <a:xfrm>
                <a:off x="2279" y="4090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34"/>
              <p:cNvSpPr/>
              <p:nvPr/>
            </p:nvSpPr>
            <p:spPr>
              <a:xfrm>
                <a:off x="2421" y="4787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34"/>
              <p:cNvSpPr/>
              <p:nvPr/>
            </p:nvSpPr>
            <p:spPr>
              <a:xfrm>
                <a:off x="1997" y="4787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34"/>
              <p:cNvSpPr/>
              <p:nvPr/>
            </p:nvSpPr>
            <p:spPr>
              <a:xfrm>
                <a:off x="2138" y="5623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34"/>
              <p:cNvSpPr/>
              <p:nvPr/>
            </p:nvSpPr>
            <p:spPr>
              <a:xfrm>
                <a:off x="2844" y="590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4"/>
              <p:cNvSpPr/>
              <p:nvPr/>
            </p:nvSpPr>
            <p:spPr>
              <a:xfrm>
                <a:off x="5244" y="367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4"/>
              <p:cNvSpPr/>
              <p:nvPr/>
            </p:nvSpPr>
            <p:spPr>
              <a:xfrm>
                <a:off x="3590" y="4943"/>
                <a:ext cx="103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4"/>
              <p:cNvSpPr/>
              <p:nvPr/>
            </p:nvSpPr>
            <p:spPr>
              <a:xfrm>
                <a:off x="3307" y="3767"/>
                <a:ext cx="1" cy="1269"/>
              </a:xfrm>
              <a:custGeom>
                <a:rect b="b" l="l" r="r" t="t"/>
                <a:pathLst>
                  <a:path extrusionOk="0" h="1640" w="1">
                    <a:moveTo>
                      <a:pt x="0" y="164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34"/>
              <p:cNvSpPr/>
              <p:nvPr/>
            </p:nvSpPr>
            <p:spPr>
              <a:xfrm>
                <a:off x="2899" y="4309"/>
                <a:ext cx="126" cy="727"/>
              </a:xfrm>
              <a:custGeom>
                <a:rect b="b" l="l" r="r" t="t"/>
                <a:pathLst>
                  <a:path extrusionOk="0" h="940" w="161">
                    <a:moveTo>
                      <a:pt x="161" y="94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34"/>
              <p:cNvSpPr/>
              <p:nvPr/>
            </p:nvSpPr>
            <p:spPr>
              <a:xfrm>
                <a:off x="2334" y="4169"/>
                <a:ext cx="651" cy="897"/>
              </a:xfrm>
              <a:custGeom>
                <a:rect b="b" l="l" r="r" t="t"/>
                <a:pathLst>
                  <a:path extrusionOk="0" h="1158" w="830">
                    <a:moveTo>
                      <a:pt x="830" y="115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4"/>
              <p:cNvSpPr/>
              <p:nvPr/>
            </p:nvSpPr>
            <p:spPr>
              <a:xfrm>
                <a:off x="2491" y="4835"/>
                <a:ext cx="495" cy="370"/>
              </a:xfrm>
              <a:custGeom>
                <a:rect b="b" l="l" r="r" t="t"/>
                <a:pathLst>
                  <a:path extrusionOk="0" h="478" w="631">
                    <a:moveTo>
                      <a:pt x="631" y="47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2068" y="4835"/>
                <a:ext cx="917" cy="509"/>
              </a:xfrm>
              <a:custGeom>
                <a:rect b="b" l="l" r="r" t="t"/>
                <a:pathLst>
                  <a:path extrusionOk="0" h="658" w="1170">
                    <a:moveTo>
                      <a:pt x="1170" y="65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2209" y="5484"/>
                <a:ext cx="776" cy="172"/>
              </a:xfrm>
              <a:custGeom>
                <a:rect b="b" l="l" r="r" t="t"/>
                <a:pathLst>
                  <a:path extrusionOk="0" h="222" w="990">
                    <a:moveTo>
                      <a:pt x="990" y="0"/>
                    </a:moveTo>
                    <a:lnTo>
                      <a:pt x="0" y="222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2915" y="5484"/>
                <a:ext cx="70" cy="388"/>
              </a:xfrm>
              <a:custGeom>
                <a:rect b="b" l="l" r="r" t="t"/>
                <a:pathLst>
                  <a:path extrusionOk="0" h="502" w="90">
                    <a:moveTo>
                      <a:pt x="90" y="0"/>
                    </a:moveTo>
                    <a:lnTo>
                      <a:pt x="0" y="502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34"/>
              <p:cNvSpPr/>
              <p:nvPr/>
            </p:nvSpPr>
            <p:spPr>
              <a:xfrm>
                <a:off x="5809" y="367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5526" y="3115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4"/>
              <p:cNvSpPr/>
              <p:nvPr/>
            </p:nvSpPr>
            <p:spPr>
              <a:xfrm>
                <a:off x="6514" y="2975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4"/>
              <p:cNvSpPr/>
              <p:nvPr/>
            </p:nvSpPr>
            <p:spPr>
              <a:xfrm>
                <a:off x="7220" y="3254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4"/>
              <p:cNvSpPr/>
              <p:nvPr/>
            </p:nvSpPr>
            <p:spPr>
              <a:xfrm>
                <a:off x="7644" y="2975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4"/>
              <p:cNvSpPr/>
              <p:nvPr/>
            </p:nvSpPr>
            <p:spPr>
              <a:xfrm>
                <a:off x="7785" y="3812"/>
                <a:ext cx="102" cy="99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4"/>
              <p:cNvSpPr/>
              <p:nvPr/>
            </p:nvSpPr>
            <p:spPr>
              <a:xfrm>
                <a:off x="7785" y="4369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>
                <a:off x="7220" y="4369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4"/>
              <p:cNvSpPr/>
              <p:nvPr/>
            </p:nvSpPr>
            <p:spPr>
              <a:xfrm>
                <a:off x="5950" y="5763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4"/>
              <p:cNvSpPr/>
              <p:nvPr/>
            </p:nvSpPr>
            <p:spPr>
              <a:xfrm>
                <a:off x="5880" y="3736"/>
                <a:ext cx="351" cy="215"/>
              </a:xfrm>
              <a:custGeom>
                <a:rect b="b" l="l" r="r" t="t"/>
                <a:pathLst>
                  <a:path extrusionOk="0" h="278" w="448">
                    <a:moveTo>
                      <a:pt x="448" y="27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>
                <a:off x="5331" y="3736"/>
                <a:ext cx="901" cy="354"/>
              </a:xfrm>
              <a:custGeom>
                <a:rect b="b" l="l" r="r" t="t"/>
                <a:pathLst>
                  <a:path extrusionOk="0" h="458" w="1149">
                    <a:moveTo>
                      <a:pt x="1149" y="45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4"/>
              <p:cNvSpPr/>
              <p:nvPr/>
            </p:nvSpPr>
            <p:spPr>
              <a:xfrm>
                <a:off x="5598" y="3178"/>
                <a:ext cx="775" cy="635"/>
              </a:xfrm>
              <a:custGeom>
                <a:rect b="b" l="l" r="r" t="t"/>
                <a:pathLst>
                  <a:path extrusionOk="0" h="820" w="989">
                    <a:moveTo>
                      <a:pt x="989" y="82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>
                <a:off x="6514" y="3070"/>
                <a:ext cx="40" cy="743"/>
              </a:xfrm>
              <a:custGeom>
                <a:rect b="b" l="l" r="r" t="t"/>
                <a:pathLst>
                  <a:path extrusionOk="0" h="960" w="52">
                    <a:moveTo>
                      <a:pt x="0" y="960"/>
                    </a:moveTo>
                    <a:lnTo>
                      <a:pt x="52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>
                <a:off x="7041" y="3318"/>
                <a:ext cx="204" cy="480"/>
              </a:xfrm>
              <a:custGeom>
                <a:rect b="b" l="l" r="r" t="t"/>
                <a:pathLst>
                  <a:path extrusionOk="0" h="619" w="261">
                    <a:moveTo>
                      <a:pt x="0" y="619"/>
                    </a:moveTo>
                    <a:lnTo>
                      <a:pt x="261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7088" y="3054"/>
                <a:ext cx="596" cy="821"/>
              </a:xfrm>
              <a:custGeom>
                <a:rect b="b" l="l" r="r" t="t"/>
                <a:pathLst>
                  <a:path extrusionOk="0" h="1060" w="760">
                    <a:moveTo>
                      <a:pt x="0" y="1060"/>
                    </a:moveTo>
                    <a:lnTo>
                      <a:pt x="76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7079" y="3890"/>
                <a:ext cx="699" cy="60"/>
              </a:xfrm>
              <a:custGeom>
                <a:rect b="b" l="l" r="r" t="t"/>
                <a:pathLst>
                  <a:path extrusionOk="0" h="77" w="891">
                    <a:moveTo>
                      <a:pt x="0" y="77"/>
                    </a:moveTo>
                    <a:lnTo>
                      <a:pt x="891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6" name="Google Shape;686;p34"/>
              <p:cNvCxnSpPr/>
              <p:nvPr/>
            </p:nvCxnSpPr>
            <p:spPr>
              <a:xfrm>
                <a:off x="7079" y="4090"/>
                <a:ext cx="706" cy="27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34"/>
              <p:cNvCxnSpPr/>
              <p:nvPr/>
            </p:nvCxnSpPr>
            <p:spPr>
              <a:xfrm>
                <a:off x="7079" y="4230"/>
                <a:ext cx="141" cy="13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88" name="Google Shape;688;p34"/>
              <p:cNvSpPr/>
              <p:nvPr/>
            </p:nvSpPr>
            <p:spPr>
              <a:xfrm>
                <a:off x="7220" y="5623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7785" y="5763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8350" y="5902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7785" y="6041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7361" y="6181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8350" y="6320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8067" y="6738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7361" y="7017"/>
                <a:ext cx="102" cy="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5809" y="6904"/>
                <a:ext cx="102" cy="101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6036" y="5829"/>
                <a:ext cx="196" cy="74"/>
              </a:xfrm>
              <a:custGeom>
                <a:rect b="b" l="l" r="r" t="t"/>
                <a:pathLst>
                  <a:path extrusionOk="0" h="96" w="250">
                    <a:moveTo>
                      <a:pt x="250" y="96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>
                <a:off x="6938" y="5690"/>
                <a:ext cx="290" cy="212"/>
              </a:xfrm>
              <a:custGeom>
                <a:rect b="b" l="l" r="r" t="t"/>
                <a:pathLst>
                  <a:path extrusionOk="0" h="274" w="370">
                    <a:moveTo>
                      <a:pt x="0" y="274"/>
                    </a:moveTo>
                    <a:lnTo>
                      <a:pt x="37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4"/>
              <p:cNvSpPr/>
              <p:nvPr/>
            </p:nvSpPr>
            <p:spPr>
              <a:xfrm>
                <a:off x="6938" y="5814"/>
                <a:ext cx="855" cy="228"/>
              </a:xfrm>
              <a:custGeom>
                <a:rect b="b" l="l" r="r" t="t"/>
                <a:pathLst>
                  <a:path extrusionOk="0" h="295" w="1090">
                    <a:moveTo>
                      <a:pt x="0" y="295"/>
                    </a:moveTo>
                    <a:lnTo>
                      <a:pt x="109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>
                <a:off x="6930" y="5953"/>
                <a:ext cx="1412" cy="139"/>
              </a:xfrm>
              <a:custGeom>
                <a:rect b="b" l="l" r="r" t="t"/>
                <a:pathLst>
                  <a:path extrusionOk="0" h="180" w="1800">
                    <a:moveTo>
                      <a:pt x="0" y="180"/>
                    </a:moveTo>
                    <a:lnTo>
                      <a:pt x="180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6946" y="6077"/>
                <a:ext cx="862" cy="62"/>
              </a:xfrm>
              <a:custGeom>
                <a:rect b="b" l="l" r="r" t="t"/>
                <a:pathLst>
                  <a:path extrusionOk="0" h="80" w="1100">
                    <a:moveTo>
                      <a:pt x="0" y="80"/>
                    </a:moveTo>
                    <a:lnTo>
                      <a:pt x="110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6938" y="6181"/>
                <a:ext cx="447" cy="51"/>
              </a:xfrm>
              <a:custGeom>
                <a:rect b="b" l="l" r="r" t="t"/>
                <a:pathLst>
                  <a:path extrusionOk="0" h="65" w="570">
                    <a:moveTo>
                      <a:pt x="0" y="0"/>
                    </a:moveTo>
                    <a:lnTo>
                      <a:pt x="570" y="65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6930" y="6247"/>
                <a:ext cx="1427" cy="140"/>
              </a:xfrm>
              <a:custGeom>
                <a:rect b="b" l="l" r="r" t="t"/>
                <a:pathLst>
                  <a:path extrusionOk="0" h="180" w="1820">
                    <a:moveTo>
                      <a:pt x="0" y="0"/>
                    </a:moveTo>
                    <a:lnTo>
                      <a:pt x="1820" y="18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4" name="Google Shape;704;p34"/>
              <p:cNvCxnSpPr/>
              <p:nvPr/>
            </p:nvCxnSpPr>
            <p:spPr>
              <a:xfrm>
                <a:off x="6938" y="6320"/>
                <a:ext cx="1129" cy="4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5" name="Google Shape;705;p34"/>
              <p:cNvSpPr/>
              <p:nvPr/>
            </p:nvSpPr>
            <p:spPr>
              <a:xfrm>
                <a:off x="6938" y="6320"/>
                <a:ext cx="423" cy="697"/>
              </a:xfrm>
              <a:custGeom>
                <a:rect b="b" l="l" r="r" t="t"/>
                <a:pathLst>
                  <a:path extrusionOk="0" h="1066" w="230">
                    <a:moveTo>
                      <a:pt x="0" y="0"/>
                    </a:moveTo>
                    <a:lnTo>
                      <a:pt x="230" y="1066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6797" y="7017"/>
                <a:ext cx="103" cy="98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6837" y="6340"/>
                <a:ext cx="31" cy="666"/>
              </a:xfrm>
              <a:custGeom>
                <a:rect b="b" l="l" r="r" t="t"/>
                <a:pathLst>
                  <a:path extrusionOk="0" h="860" w="40">
                    <a:moveTo>
                      <a:pt x="0" y="0"/>
                    </a:moveTo>
                    <a:lnTo>
                      <a:pt x="40" y="86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8" name="Google Shape;708;p34"/>
              <p:cNvCxnSpPr/>
              <p:nvPr/>
            </p:nvCxnSpPr>
            <p:spPr>
              <a:xfrm rot="5400000">
                <a:off x="5931" y="6300"/>
                <a:ext cx="634" cy="675"/>
              </a:xfrm>
              <a:prstGeom prst="curvedConnector2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9" name="Google Shape;709;p34"/>
              <p:cNvSpPr txBox="1"/>
              <p:nvPr/>
            </p:nvSpPr>
            <p:spPr>
              <a:xfrm>
                <a:off x="3832" y="6181"/>
                <a:ext cx="565" cy="4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r>
                  <a:rPr b="0" baseline="-25000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r>
                  <a:rPr b="0" baseline="30000" i="1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710" name="Google Shape;710;p34"/>
              <p:cNvSpPr txBox="1"/>
              <p:nvPr/>
            </p:nvSpPr>
            <p:spPr>
              <a:xfrm>
                <a:off x="3409" y="3951"/>
                <a:ext cx="565" cy="4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0" i="1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r>
                  <a:rPr b="0" baseline="-25000" i="1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r>
                  <a:rPr b="0" baseline="30000" i="1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</p:grpSp>
      </p:grpSp>
      <p:sp>
        <p:nvSpPr>
          <p:cNvPr id="711" name="Google Shape;711;p34"/>
          <p:cNvSpPr txBox="1"/>
          <p:nvPr/>
        </p:nvSpPr>
        <p:spPr>
          <a:xfrm>
            <a:off x="755650" y="3089275"/>
            <a:ext cx="2519362" cy="242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001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фактор с точки зрения надежности, если его рассматривать изолированно, играет положительную или отрицательную роль.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7" name="Google Shape;717;p35"/>
          <p:cNvSpPr txBox="1"/>
          <p:nvPr>
            <p:ph idx="4294967295" type="title"/>
          </p:nvPr>
        </p:nvSpPr>
        <p:spPr>
          <a:xfrm>
            <a:off x="457200" y="44450"/>
            <a:ext cx="7543800" cy="1152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Надежность и безопасность распределенных систем</a:t>
            </a:r>
            <a:endParaRPr/>
          </a:p>
        </p:txBody>
      </p:sp>
      <p:sp>
        <p:nvSpPr>
          <p:cNvPr id="718" name="Google Shape;718;p35"/>
          <p:cNvSpPr txBox="1"/>
          <p:nvPr>
            <p:ph idx="4294967295" type="body"/>
          </p:nvPr>
        </p:nvSpPr>
        <p:spPr>
          <a:xfrm>
            <a:off x="179387" y="1220787"/>
            <a:ext cx="8748712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1" i="1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Негативно влияет на надежность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41287" lvl="1" marL="6762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увеличение количества ненадежных элементов в системе при прочих равных условиях играет отрицательную роль. Под прочими равными условиями здесь понимается</a:t>
            </a:r>
            <a:endParaRPr/>
          </a:p>
          <a:p>
            <a:pPr indent="-215899" lvl="2" marL="1071562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33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неизменность архитектуры (соединений и распределения функций) системы, </a:t>
            </a:r>
            <a:endParaRPr/>
          </a:p>
          <a:p>
            <a:pPr indent="-215899" lvl="2" marL="1071562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33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неизменность параметров элементов и проч. </a:t>
            </a:r>
            <a:endParaRPr/>
          </a:p>
          <a:p>
            <a:pPr indent="-141287" lvl="1" marL="6762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же архитектуру изменить, например, использовать дополнительные элементы для дублирования (резервирования), то надежность, напротив, повышается.</a:t>
            </a:r>
            <a:endParaRPr/>
          </a:p>
          <a:p>
            <a:pPr indent="-141287" lvl="1" marL="6762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Увеличение длины линий связи: Обычно с увеличением длины линии увеличивается </a:t>
            </a:r>
            <a:endParaRPr/>
          </a:p>
          <a:p>
            <a:pPr indent="-215899" lvl="2" marL="1071562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33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количество помех, </a:t>
            </a:r>
            <a:endParaRPr/>
          </a:p>
          <a:p>
            <a:pPr indent="-215899" lvl="2" marL="1071562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33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стоимость передачи, </a:t>
            </a:r>
            <a:endParaRPr/>
          </a:p>
          <a:p>
            <a:pPr indent="-215899" lvl="2" marL="1071562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33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возможности злоумышленников по съему информации или по ее искажению.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4" name="Google Shape;724;p36"/>
          <p:cNvSpPr txBox="1"/>
          <p:nvPr>
            <p:ph idx="4294967295" type="title"/>
          </p:nvPr>
        </p:nvSpPr>
        <p:spPr>
          <a:xfrm>
            <a:off x="250825" y="0"/>
            <a:ext cx="7543800" cy="1152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Методики построения алгоритмов для обеспечения надежности DS</a:t>
            </a:r>
            <a:endParaRPr/>
          </a:p>
        </p:txBody>
      </p:sp>
      <p:sp>
        <p:nvSpPr>
          <p:cNvPr id="725" name="Google Shape;725;p36"/>
          <p:cNvSpPr txBox="1"/>
          <p:nvPr>
            <p:ph idx="4294967295" type="body"/>
          </p:nvPr>
        </p:nvSpPr>
        <p:spPr>
          <a:xfrm>
            <a:off x="323850" y="1412875"/>
            <a:ext cx="8351837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88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эти факторы надо учитывать при разработке </a:t>
            </a:r>
            <a:r>
              <a:rPr b="1" i="1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методики построения алгоритмов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41287" lvl="1" marL="6762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Она должна быть рассчитана на возможные сбои или рассогласования в работе узлов системы (при программировании в сосредоточенных системах возможность сбоя обычно не учитывается).</a:t>
            </a:r>
            <a:endParaRPr/>
          </a:p>
          <a:p>
            <a:pPr indent="-88900" lvl="0" marL="88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настоящее время существует два подхода к разработке распределенных алгоритмов: </a:t>
            </a:r>
            <a:endParaRPr/>
          </a:p>
          <a:p>
            <a:pPr indent="-141287" lvl="1" marL="6762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построение отказоустойчивых алгоритмов и </a:t>
            </a:r>
            <a:endParaRPr/>
          </a:p>
          <a:p>
            <a:pPr indent="-141287" lvl="1" marL="6762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построение стабилизирующих алгоритмов. </a:t>
            </a:r>
            <a:endParaRPr/>
          </a:p>
          <a:p>
            <a:pPr indent="-88900" lvl="0" marL="88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b="1" i="1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устойчивых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алгоритмах каждый шаг каждого процесса предпринимается с достаточной осторожностью, чтобы гарантировать, что, несмотря на сбои, правильные процессы выполняют только правильные шаги. </a:t>
            </a:r>
            <a:endParaRPr/>
          </a:p>
          <a:p>
            <a:pPr indent="-88900" lvl="0" marL="88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b="1" i="1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стабилизирующих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алгоритмах  правильные процессы могу быть подвержены сбоям, но алгоритм в целом гарантирует  исправление ошибок.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1" name="Google Shape;731;p37"/>
          <p:cNvSpPr txBox="1"/>
          <p:nvPr>
            <p:ph idx="4294967295" type="title"/>
          </p:nvPr>
        </p:nvSpPr>
        <p:spPr>
          <a:xfrm>
            <a:off x="457200" y="44450"/>
            <a:ext cx="75438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Устойчивые алгоритмы</a:t>
            </a:r>
            <a:endParaRPr/>
          </a:p>
        </p:txBody>
      </p:sp>
      <p:sp>
        <p:nvSpPr>
          <p:cNvPr id="732" name="Google Shape;732;p37"/>
          <p:cNvSpPr txBox="1"/>
          <p:nvPr/>
        </p:nvSpPr>
        <p:spPr>
          <a:xfrm>
            <a:off x="323850" y="1268412"/>
            <a:ext cx="8351837" cy="511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55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Разработаны так, чтобы учитывать возможность сбоев в некоторых процессах (относительно небольшом их количестве) и гарантировать при этом правильность выполнения тех процессов, в которых не произошло сбоев. </a:t>
            </a:r>
            <a:endParaRPr/>
          </a:p>
          <a:p>
            <a:pPr indent="-355600" lvl="0" marL="3556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Эти алгоритмы используют такие стратегии как голосование, вследствие чего процесс воспримет только такую информацию извне, о получении которой объявит достаточно много других процессов. Однако процесс никогда не должен ждать получения информации от всех процессов, потому что может возникнуть тупик, если при выполнении какого-либо процесса произойдет сбой.</a:t>
            </a:r>
            <a:endParaRPr/>
          </a:p>
          <a:p>
            <a:pPr indent="-355600" lvl="0" marL="3556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Устойчивые алгоритмы защищают систему от </a:t>
            </a:r>
            <a:r>
              <a:rPr b="0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отказов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ограниченного числа узлов. Остающиеся работоспособными узлы поддерживают правильное (хотя возможно менее эффективное) поведение во время восстановления и реконфигурации системы. </a:t>
            </a:r>
            <a:endParaRPr/>
          </a:p>
          <a:p>
            <a:pPr indent="-355600" lvl="0" marL="3556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Следовательно, устойчивые алгоритмы должны использоваться, когда невозможно временное прерывание работы.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8" name="Google Shape;738;p38"/>
          <p:cNvSpPr txBox="1"/>
          <p:nvPr>
            <p:ph idx="4294967295" type="title"/>
          </p:nvPr>
        </p:nvSpPr>
        <p:spPr>
          <a:xfrm>
            <a:off x="457200" y="44450"/>
            <a:ext cx="75438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Стабилизирующие алгоритмы</a:t>
            </a:r>
            <a:endParaRPr/>
          </a:p>
        </p:txBody>
      </p:sp>
      <p:sp>
        <p:nvSpPr>
          <p:cNvPr id="739" name="Google Shape;739;p38"/>
          <p:cNvSpPr txBox="1"/>
          <p:nvPr>
            <p:ph idx="4294967295" type="body"/>
          </p:nvPr>
        </p:nvSpPr>
        <p:spPr>
          <a:xfrm>
            <a:off x="447675" y="1052512"/>
            <a:ext cx="8351837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Предлагают защиту против </a:t>
            </a:r>
            <a:r>
              <a:rPr b="0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временных сбоев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есть, временного аномального поведения компонент системы. Эти сбои могут происходить в больших частях распределенной системы, когда физические условия временно достигают критических значений, стимулируя ошибочное поведение памяти и процессоров.</a:t>
            </a:r>
            <a:endParaRPr/>
          </a:p>
          <a:p>
            <a:pPr indent="-355600" lvl="0" marL="355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Примером может быть система управления космической станцией, когда станция подвергается сильному космическому излучению, а также системы, в которых на многие компоненты одновременно воздействуют неблагоприятные природные условия. Когда воздействие этих условий исчезает, процессы восстанавливают свою работоспособность и функционируют на основе программ. Однако из-за их временного аномального поведения глобальное результирующее состояние системы может быть непредвиденным. Свойство стабилизации гарантирует сходимость к требуемому поведению.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graphicFrame>
        <p:nvGraphicFramePr>
          <p:cNvPr id="746" name="Google Shape;746;p39"/>
          <p:cNvGraphicFramePr/>
          <p:nvPr/>
        </p:nvGraphicFramePr>
        <p:xfrm>
          <a:off x="539750" y="156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{06E04868-5FE0-45EC-A2B0-4820B638CBB5}</a:tableStyleId>
              </a:tblPr>
              <a:tblGrid>
                <a:gridCol w="647700"/>
                <a:gridCol w="7416800"/>
              </a:tblGrid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Название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Дополнить код релевантными командами MPI (четные отправляют, нечетные принимают сообщения) (отчет не требуется)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Тема: «Двухточечные обмены». Передача ранга и суммы рангов по кольцу в блокирующем и неблокирующем режимах.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Тема: «Двухточечные обмены». Задача фильтрации+Waitall().+Программа с пробниками.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Тема: «Двухточечные и коллективные обмены». Выполнить перемножение векторов в режимах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двухточечного и коллективного обмена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Рассмотреть зависимость времени исполнения программы от количества процессов и размерности векторов для блокирующей, неблокирующей, по готовности и в режиме коллективного обмена master-slave.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Тема: «Коллективные обмены». Задачи с графами.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Тема: «Распределенные задача – block-chain». Разработка  block-chain-модели на MPI.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Тема: «Архитектуры распределённых систем – микросервисы и REST». Разработка  микросервиса Spring.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7" name="Google Shape;747;p39"/>
          <p:cNvSpPr/>
          <p:nvPr/>
        </p:nvSpPr>
        <p:spPr>
          <a:xfrm>
            <a:off x="1528762" y="549275"/>
            <a:ext cx="6086475" cy="936625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Перечень лабораторных работ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2" name="Google Shape;262;p4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системе могут быть не только попарные связи, но и связи троек элементов. Такие связи описываются тернарными отношениями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⊆ V × V × V = V</a:t>
            </a:r>
            <a:r>
              <a:rPr b="1" baseline="30000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Например, связь «ребенок и его родители» – связь трех элементов.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общем случае в системе могут быть также связи, задаваемые отношениями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⊆V</a:t>
            </a:r>
            <a:r>
              <a:rPr b="1" baseline="30000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, R</a:t>
            </a:r>
            <a:r>
              <a:rPr b="1" baseline="-25000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⊆V</a:t>
            </a:r>
            <a:r>
              <a:rPr b="1" baseline="30000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.,…, R</a:t>
            </a:r>
            <a:r>
              <a:rPr b="1" baseline="-25000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⊆V</a:t>
            </a:r>
            <a:r>
              <a:rPr b="1" baseline="30000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Здесь </a:t>
            </a:r>
            <a:r>
              <a:rPr b="1" i="1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количество элементов в системе. </a:t>
            </a:r>
            <a:endParaRPr/>
          </a:p>
        </p:txBody>
      </p:sp>
      <p:sp>
        <p:nvSpPr>
          <p:cNvPr id="263" name="Google Shape;263;p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Математическое представление распределенной системы</a:t>
            </a:r>
            <a:endParaRPr/>
          </a:p>
        </p:txBody>
      </p:sp>
      <p:sp>
        <p:nvSpPr>
          <p:cNvPr id="264" name="Google Shape;264;p4"/>
          <p:cNvSpPr txBox="1"/>
          <p:nvPr/>
        </p:nvSpPr>
        <p:spPr>
          <a:xfrm>
            <a:off x="684212" y="4076700"/>
            <a:ext cx="7848600" cy="21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каждым отношением связан определенный смысл, выражаемый высказыванием, например, «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следует за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», «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посылает сигнал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», «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ребенок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 и т.д. Иначе говоря, вместо отношений (или вместе с отношениями) удобно рассматривать соответствующие </a:t>
            </a: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предикаты P</a:t>
            </a:r>
            <a:r>
              <a:rPr b="1" baseline="-2500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, P</a:t>
            </a:r>
            <a:r>
              <a:rPr b="1" baseline="-2500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, P</a:t>
            </a:r>
            <a:r>
              <a:rPr b="1" baseline="-2500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,…, P</a:t>
            </a:r>
            <a:r>
              <a:rPr b="1" baseline="-2500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В дополнение к перечисленным рассматривают и предикаты</a:t>
            </a: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1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которые можно интерпретировать как выражение свойств элементов множества </a:t>
            </a: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0"/>
          <p:cNvSpPr txBox="1"/>
          <p:nvPr>
            <p:ph type="title"/>
          </p:nvPr>
        </p:nvSpPr>
        <p:spPr>
          <a:xfrm>
            <a:off x="395287" y="260350"/>
            <a:ext cx="7543800" cy="1052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Математическое представление распределенной системы</a:t>
            </a:r>
            <a:endParaRPr/>
          </a:p>
        </p:txBody>
      </p:sp>
      <p:sp>
        <p:nvSpPr>
          <p:cNvPr id="753" name="Google Shape;753;p40"/>
          <p:cNvSpPr txBox="1"/>
          <p:nvPr/>
        </p:nvSpPr>
        <p:spPr>
          <a:xfrm>
            <a:off x="3203575" y="1447800"/>
            <a:ext cx="286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Вопросы к экзамену:</a:t>
            </a:r>
            <a:endParaRPr/>
          </a:p>
        </p:txBody>
      </p:sp>
      <p:sp>
        <p:nvSpPr>
          <p:cNvPr id="754" name="Google Shape;754;p40"/>
          <p:cNvSpPr txBox="1"/>
          <p:nvPr>
            <p:ph idx="1" type="body"/>
          </p:nvPr>
        </p:nvSpPr>
        <p:spPr>
          <a:xfrm>
            <a:off x="457200" y="1970087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Привести математическое описание распределенной системы (DS)</a:t>
            </a:r>
            <a:endParaRPr/>
          </a:p>
          <a:p>
            <a:pPr indent="-571500" lvl="0" marL="5715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Охарактеризовать способ представления  распределенных систем в виде графов.</a:t>
            </a:r>
            <a:endParaRPr/>
          </a:p>
          <a:p>
            <a:pPr indent="-571500" lvl="0" marL="5715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Дать сравнительную характеристику сосредоточенных и распределенных систем</a:t>
            </a:r>
            <a:endParaRPr/>
          </a:p>
          <a:p>
            <a:pPr indent="-571500" lvl="0" marL="5715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Понятие тандемов распределенных систем </a:t>
            </a:r>
            <a:endParaRPr/>
          </a:p>
          <a:p>
            <a:pPr indent="-571500" lvl="0" marL="5715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чем особенности Распределенных задач и алгоритмов? </a:t>
            </a:r>
            <a:endParaRPr/>
          </a:p>
          <a:p>
            <a:pPr indent="-571500" lvl="0" marL="5715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общих чертах охарактеризовать сложности разработки распределенных криптографических алгоритмов.</a:t>
            </a:r>
            <a:endParaRPr/>
          </a:p>
          <a:p>
            <a:pPr indent="-571500" lvl="0" marL="5715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Понятия надежности и безопасность распределенных систем.</a:t>
            </a:r>
            <a:endParaRPr/>
          </a:p>
          <a:p>
            <a:pPr indent="-571500" lvl="0" marL="5715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Методики построения алгоритмов для обеспечения надежности DS</a:t>
            </a:r>
            <a:endParaRPr/>
          </a:p>
          <a:p>
            <a:pPr indent="-571500" lvl="0" marL="5715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Разновидности алгоритмов для обеспечения надежности 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0" name="Google Shape;270;p5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Бинарное отношение</a:t>
            </a:r>
            <a:endParaRPr/>
          </a:p>
        </p:txBody>
      </p:sp>
      <p:pic>
        <p:nvPicPr>
          <p:cNvPr id="271" name="Google Shape;2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658937"/>
            <a:ext cx="7275512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7" name="Google Shape;277;p6"/>
          <p:cNvSpPr txBox="1"/>
          <p:nvPr>
            <p:ph idx="4294967295" type="body"/>
          </p:nvPr>
        </p:nvSpPr>
        <p:spPr>
          <a:xfrm>
            <a:off x="395287" y="1773237"/>
            <a:ext cx="435927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Матрица смежности:</a:t>
            </a:r>
            <a:endParaRPr/>
          </a:p>
        </p:txBody>
      </p:sp>
      <p:grpSp>
        <p:nvGrpSpPr>
          <p:cNvPr id="278" name="Google Shape;278;p6"/>
          <p:cNvGrpSpPr/>
          <p:nvPr/>
        </p:nvGrpSpPr>
        <p:grpSpPr>
          <a:xfrm>
            <a:off x="5072062" y="2630487"/>
            <a:ext cx="3429000" cy="2571750"/>
            <a:chOff x="1521" y="6714"/>
            <a:chExt cx="2880" cy="1800"/>
          </a:xfrm>
        </p:grpSpPr>
        <p:sp>
          <p:nvSpPr>
            <p:cNvPr id="279" name="Google Shape;279;p6"/>
            <p:cNvSpPr/>
            <p:nvPr/>
          </p:nvSpPr>
          <p:spPr>
            <a:xfrm>
              <a:off x="2061" y="6894"/>
              <a:ext cx="180" cy="18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141" y="6894"/>
              <a:ext cx="180" cy="18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701" y="7614"/>
              <a:ext cx="180" cy="18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501" y="7614"/>
              <a:ext cx="180" cy="18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2601" y="8154"/>
              <a:ext cx="180" cy="18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 txBox="1"/>
            <p:nvPr/>
          </p:nvSpPr>
          <p:spPr>
            <a:xfrm>
              <a:off x="1521" y="671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85" name="Google Shape;285;p6"/>
            <p:cNvSpPr txBox="1"/>
            <p:nvPr/>
          </p:nvSpPr>
          <p:spPr>
            <a:xfrm>
              <a:off x="1521" y="7974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86" name="Google Shape;286;p6"/>
            <p:cNvSpPr txBox="1"/>
            <p:nvPr/>
          </p:nvSpPr>
          <p:spPr>
            <a:xfrm>
              <a:off x="3681" y="689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87" name="Google Shape;287;p6"/>
            <p:cNvSpPr txBox="1"/>
            <p:nvPr/>
          </p:nvSpPr>
          <p:spPr>
            <a:xfrm>
              <a:off x="3861" y="7434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88" name="Google Shape;288;p6"/>
            <p:cNvSpPr txBox="1"/>
            <p:nvPr/>
          </p:nvSpPr>
          <p:spPr>
            <a:xfrm>
              <a:off x="2961" y="8154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2103" y="6724"/>
              <a:ext cx="189" cy="226"/>
            </a:xfrm>
            <a:custGeom>
              <a:rect b="b" l="l" r="r" t="t"/>
              <a:pathLst>
                <a:path extrusionOk="0" h="226" w="189">
                  <a:moveTo>
                    <a:pt x="26" y="188"/>
                  </a:moveTo>
                  <a:cubicBezTo>
                    <a:pt x="14" y="103"/>
                    <a:pt x="0" y="50"/>
                    <a:pt x="76" y="0"/>
                  </a:cubicBezTo>
                  <a:cubicBezTo>
                    <a:pt x="97" y="4"/>
                    <a:pt x="121" y="0"/>
                    <a:pt x="138" y="13"/>
                  </a:cubicBezTo>
                  <a:cubicBezTo>
                    <a:pt x="162" y="32"/>
                    <a:pt x="188" y="88"/>
                    <a:pt x="188" y="88"/>
                  </a:cubicBezTo>
                  <a:cubicBezTo>
                    <a:pt x="181" y="141"/>
                    <a:pt x="189" y="200"/>
                    <a:pt x="138" y="22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0" name="Google Shape;290;p6"/>
            <p:cNvCxnSpPr/>
            <p:nvPr/>
          </p:nvCxnSpPr>
          <p:spPr>
            <a:xfrm rot="10800000">
              <a:off x="2241" y="6894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1" name="Google Shape;291;p6"/>
            <p:cNvCxnSpPr/>
            <p:nvPr/>
          </p:nvCxnSpPr>
          <p:spPr>
            <a:xfrm rot="10800000">
              <a:off x="2222" y="7029"/>
              <a:ext cx="1298" cy="6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2" name="Google Shape;292;p6"/>
            <p:cNvCxnSpPr/>
            <p:nvPr/>
          </p:nvCxnSpPr>
          <p:spPr>
            <a:xfrm flipH="1" rot="10800000">
              <a:off x="1815" y="7048"/>
              <a:ext cx="269" cy="5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3" name="Google Shape;293;p6"/>
            <p:cNvCxnSpPr/>
            <p:nvPr/>
          </p:nvCxnSpPr>
          <p:spPr>
            <a:xfrm rot="10800000">
              <a:off x="2176" y="7061"/>
              <a:ext cx="445" cy="112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4" name="Google Shape;294;p6"/>
            <p:cNvCxnSpPr/>
            <p:nvPr/>
          </p:nvCxnSpPr>
          <p:spPr>
            <a:xfrm flipH="1" rot="10800000">
              <a:off x="2660" y="7061"/>
              <a:ext cx="545" cy="110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aphicFrame>
        <p:nvGraphicFramePr>
          <p:cNvPr id="295" name="Google Shape;295;p6"/>
          <p:cNvGraphicFramePr/>
          <p:nvPr/>
        </p:nvGraphicFramePr>
        <p:xfrm>
          <a:off x="714375" y="2487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{06E04868-5FE0-45EC-A2B0-4820B638CBB5}</a:tableStyleId>
              </a:tblPr>
              <a:tblGrid>
                <a:gridCol w="592125"/>
                <a:gridCol w="657225"/>
                <a:gridCol w="657225"/>
                <a:gridCol w="657225"/>
                <a:gridCol w="657225"/>
                <a:gridCol w="493700"/>
              </a:tblGrid>
              <a:tr h="48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68575" marL="6857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68575" marL="6857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68575" marL="6857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68575" marL="6857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6" name="Google Shape;296;p6"/>
          <p:cNvSpPr txBox="1"/>
          <p:nvPr/>
        </p:nvSpPr>
        <p:spPr>
          <a:xfrm>
            <a:off x="4643437" y="1773237"/>
            <a:ext cx="4311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Графическое задание:</a:t>
            </a:r>
            <a:endParaRPr/>
          </a:p>
        </p:txBody>
      </p:sp>
      <p:sp>
        <p:nvSpPr>
          <p:cNvPr id="297" name="Google Shape;297;p6"/>
          <p:cNvSpPr/>
          <p:nvPr/>
        </p:nvSpPr>
        <p:spPr>
          <a:xfrm>
            <a:off x="7507287" y="3702050"/>
            <a:ext cx="358775" cy="374650"/>
          </a:xfrm>
          <a:custGeom>
            <a:rect b="b" l="l" r="r" t="t"/>
            <a:pathLst>
              <a:path extrusionOk="0" h="355812" w="289619">
                <a:moveTo>
                  <a:pt x="0" y="193548"/>
                </a:moveTo>
                <a:cubicBezTo>
                  <a:pt x="43434" y="116586"/>
                  <a:pt x="86868" y="39624"/>
                  <a:pt x="128016" y="19812"/>
                </a:cubicBezTo>
                <a:cubicBezTo>
                  <a:pt x="169164" y="0"/>
                  <a:pt x="224028" y="45720"/>
                  <a:pt x="246888" y="74676"/>
                </a:cubicBezTo>
                <a:cubicBezTo>
                  <a:pt x="269748" y="103632"/>
                  <a:pt x="289619" y="146692"/>
                  <a:pt x="265176" y="193548"/>
                </a:cubicBezTo>
                <a:cubicBezTo>
                  <a:pt x="240733" y="240404"/>
                  <a:pt x="121565" y="342096"/>
                  <a:pt x="100229" y="3558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"/>
          <p:cNvSpPr/>
          <p:nvPr/>
        </p:nvSpPr>
        <p:spPr>
          <a:xfrm>
            <a:off x="6429375" y="4487862"/>
            <a:ext cx="355600" cy="347662"/>
          </a:xfrm>
          <a:custGeom>
            <a:rect b="b" l="l" r="r" t="t"/>
            <a:pathLst>
              <a:path extrusionOk="0" h="329769" w="287851">
                <a:moveTo>
                  <a:pt x="0" y="193548"/>
                </a:moveTo>
                <a:cubicBezTo>
                  <a:pt x="43434" y="116586"/>
                  <a:pt x="86868" y="39624"/>
                  <a:pt x="128016" y="19812"/>
                </a:cubicBezTo>
                <a:cubicBezTo>
                  <a:pt x="169164" y="0"/>
                  <a:pt x="224028" y="45720"/>
                  <a:pt x="246888" y="74676"/>
                </a:cubicBezTo>
                <a:cubicBezTo>
                  <a:pt x="269748" y="103632"/>
                  <a:pt x="287851" y="151033"/>
                  <a:pt x="265176" y="193548"/>
                </a:cubicBezTo>
                <a:cubicBezTo>
                  <a:pt x="242501" y="236063"/>
                  <a:pt x="132171" y="316053"/>
                  <a:pt x="110835" y="32976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7072312" y="2701925"/>
            <a:ext cx="358775" cy="336550"/>
          </a:xfrm>
          <a:custGeom>
            <a:rect b="b" l="l" r="r" t="t"/>
            <a:pathLst>
              <a:path extrusionOk="0" h="318943" w="289857">
                <a:moveTo>
                  <a:pt x="0" y="193548"/>
                </a:moveTo>
                <a:cubicBezTo>
                  <a:pt x="43434" y="116586"/>
                  <a:pt x="86868" y="39624"/>
                  <a:pt x="128016" y="19812"/>
                </a:cubicBezTo>
                <a:cubicBezTo>
                  <a:pt x="169164" y="0"/>
                  <a:pt x="224028" y="45720"/>
                  <a:pt x="246888" y="74676"/>
                </a:cubicBezTo>
                <a:cubicBezTo>
                  <a:pt x="269748" y="103632"/>
                  <a:pt x="289857" y="152837"/>
                  <a:pt x="265176" y="193548"/>
                </a:cubicBezTo>
                <a:cubicBezTo>
                  <a:pt x="240495" y="234259"/>
                  <a:pt x="157068" y="287870"/>
                  <a:pt x="98800" y="31894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"/>
          <p:cNvSpPr/>
          <p:nvPr/>
        </p:nvSpPr>
        <p:spPr>
          <a:xfrm>
            <a:off x="5497512" y="3879850"/>
            <a:ext cx="315912" cy="214312"/>
          </a:xfrm>
          <a:custGeom>
            <a:rect b="b" l="l" r="r" t="t"/>
            <a:pathLst>
              <a:path extrusionOk="0" h="202314" w="255867">
                <a:moveTo>
                  <a:pt x="3178" y="92120"/>
                </a:moveTo>
                <a:cubicBezTo>
                  <a:pt x="46612" y="15158"/>
                  <a:pt x="98503" y="13588"/>
                  <a:pt x="137189" y="6794"/>
                </a:cubicBezTo>
                <a:cubicBezTo>
                  <a:pt x="175875" y="0"/>
                  <a:pt x="222050" y="24115"/>
                  <a:pt x="235294" y="51354"/>
                </a:cubicBezTo>
                <a:cubicBezTo>
                  <a:pt x="248538" y="78593"/>
                  <a:pt x="255867" y="145065"/>
                  <a:pt x="216651" y="170225"/>
                </a:cubicBezTo>
                <a:cubicBezTo>
                  <a:pt x="177435" y="195385"/>
                  <a:pt x="21336" y="188598"/>
                  <a:pt x="0" y="20231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"/>
          <p:cNvSpPr txBox="1"/>
          <p:nvPr/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Бинарное отношение</a:t>
            </a:r>
            <a:endParaRPr/>
          </a:p>
        </p:txBody>
      </p:sp>
      <p:sp>
        <p:nvSpPr>
          <p:cNvPr id="302" name="Google Shape;302;p6"/>
          <p:cNvSpPr txBox="1"/>
          <p:nvPr/>
        </p:nvSpPr>
        <p:spPr>
          <a:xfrm>
            <a:off x="592137" y="1000125"/>
            <a:ext cx="19637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1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8" name="Google Shape;308;p7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Подчеркнем, что бинарных отношений в системе может быть несколько. Например, в цилиндре двигателя автомобиля газ (бензино-воздушная смесь), загораясь, толкает поршень и, одновременно, нагревает его. Т.е. существует отношение </a:t>
            </a: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«x толкает y»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отношение </a:t>
            </a:r>
            <a:r>
              <a:rPr b="1" i="1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«x нагревает y».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Ясно, что в зависимости от целей исследования системы одни отношения рассматриваются как существенные, а другие – как второстепенные.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общем случае систему можно описать как набор </a:t>
            </a:r>
            <a:endParaRPr/>
          </a:p>
          <a:p>
            <a:pPr indent="-347662" lvl="1" marL="69215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 = {V, {P</a:t>
            </a:r>
            <a:r>
              <a:rPr b="1" baseline="-2500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}},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где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индекс </a:t>
            </a: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обозначает арность отношения (или количество мест предиката),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индекс </a:t>
            </a: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дает возможность различать отношения одной и той же арности.</a:t>
            </a:r>
            <a:endParaRPr/>
          </a:p>
        </p:txBody>
      </p:sp>
      <p:sp>
        <p:nvSpPr>
          <p:cNvPr id="309" name="Google Shape;309;p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Математическое представление распределенной системы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/>
          <p:nvPr/>
        </p:nvSpPr>
        <p:spPr>
          <a:xfrm>
            <a:off x="8101012" y="6248400"/>
            <a:ext cx="585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Google Shape;315;p8"/>
          <p:cNvSpPr txBox="1"/>
          <p:nvPr>
            <p:ph idx="1" type="body"/>
          </p:nvPr>
        </p:nvSpPr>
        <p:spPr>
          <a:xfrm>
            <a:off x="323850" y="1700212"/>
            <a:ext cx="8677275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Условимся, что предикаты </a:t>
            </a:r>
            <a:r>
              <a:rPr b="1" i="1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j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характеризуют </a:t>
            </a:r>
            <a:r>
              <a:rPr b="1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местоположение элемента системы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Например, его географические координаты, пространственные координаты (спутник связи), нахождение в определенном помещении (компьютер локальной сети) и т.д. </a:t>
            </a:r>
            <a:r>
              <a:rPr b="1" i="0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Подмножества элементов, имеющих одно и то же (в пределах некоторого допуска, приближения) местоположение, мы будем называть </a:t>
            </a:r>
            <a:r>
              <a:rPr b="1" i="1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сайтами</a:t>
            </a:r>
            <a:r>
              <a:rPr b="1" i="0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Аналогично, некоторые из предикатов </a:t>
            </a:r>
            <a:r>
              <a:rPr b="1" i="1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 j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могут характеризовать </a:t>
            </a:r>
            <a:r>
              <a:rPr b="1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взаимное расположение элементов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например, расстояние, время передачи сигнала, стоимость переноса информации или вещества от одного элемента системы к другому. Взаимное расположение может быть существенным и для троек элементов, и для четверок и т.д., и выражаться соответствующими предикатами.</a:t>
            </a:r>
            <a:endParaRPr/>
          </a:p>
        </p:txBody>
      </p:sp>
      <p:sp>
        <p:nvSpPr>
          <p:cNvPr id="316" name="Google Shape;316;p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Математическое представление распределенной системы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2" name="Google Shape;322;p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Сосредоточенные и распределенные системы</a:t>
            </a:r>
            <a:endParaRPr/>
          </a:p>
        </p:txBody>
      </p:sp>
      <p:sp>
        <p:nvSpPr>
          <p:cNvPr id="323" name="Google Shape;323;p9"/>
          <p:cNvSpPr txBox="1"/>
          <p:nvPr>
            <p:ph idx="1" type="body"/>
          </p:nvPr>
        </p:nvSpPr>
        <p:spPr>
          <a:xfrm>
            <a:off x="323850" y="1830387"/>
            <a:ext cx="836295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Обозначим две системы как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(от английских терминов distributed и stand-alone), тогда множество элементов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каждой из систем, обычно, можно разделить на два подмножества: 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подмножество сосредоточенных элементов, занимающих относительно небольшой объем пространства и реализующих некоторую функцию преобразования. 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подмножество состоящее из элементов связей элементов </a:t>
            </a: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между собой. Их основная задача не преобразование, а передача чего-либо в системе от одного элемента к другому.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Тогда формальное описание систем Sd и Ssa: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1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i="0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Sd</a:t>
            </a:r>
            <a:r>
              <a:rPr b="1" i="0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Ud</a:t>
            </a:r>
            <a:r>
              <a:rPr b="1" i="0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∪ </a:t>
            </a:r>
            <a:r>
              <a:rPr b="1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1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V(Ssa) = Usa ∪ Wsa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2003-10-14T17:19:17Z</dcterms:created>
  <dc:creator>Алексей Свистунов</dc:creator>
</cp:coreProperties>
</file>