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61" roundtripDataSignature="AMtx7mi6WGdUGZ9RYfYJJlSWUIXkAUOk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6" name="Google Shape;3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8" name="Google Shape;3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4" name="Google Shape;39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0" name="Google Shape;42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7" name="Google Shape;43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7" name="Google Shape;44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5" name="Google Shape;45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3" name="Google Shape;46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1" name="Google Shape;47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5" name="Google Shape;48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3" name="Google Shape;49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0" name="Google Shape;5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7" name="Google Shape;50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3" name="Google Shape;52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4" name="Google Shape;53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5" name="Google Shape;54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4" name="Google Shape;55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7" name="Google Shape;57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4" name="Google Shape;5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1" name="Google Shape;59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48" name="Shape 48"/>
        <p:cNvGrpSpPr/>
        <p:nvPr/>
      </p:nvGrpSpPr>
      <p:grpSpPr>
        <a:xfrm>
          <a:off x="0" y="0"/>
          <a:ext cx="0" cy="0"/>
          <a:chOff x="0" y="0"/>
          <a:chExt cx="0" cy="0"/>
        </a:xfrm>
      </p:grpSpPr>
      <p:cxnSp>
        <p:nvCxnSpPr>
          <p:cNvPr id="49" name="Google Shape;49;p57"/>
          <p:cNvCxnSpPr/>
          <p:nvPr/>
        </p:nvCxnSpPr>
        <p:spPr>
          <a:xfrm>
            <a:off x="7315200" y="1066800"/>
            <a:ext cx="0" cy="4495800"/>
          </a:xfrm>
          <a:prstGeom prst="straightConnector1">
            <a:avLst/>
          </a:prstGeom>
          <a:noFill/>
          <a:ln cap="flat" cmpd="sng" w="9525">
            <a:solidFill>
              <a:schemeClr val="dk1"/>
            </a:solidFill>
            <a:prstDash val="solid"/>
            <a:round/>
            <a:headEnd len="med" w="med" type="none"/>
            <a:tailEnd len="med" w="med" type="none"/>
          </a:ln>
        </p:spPr>
      </p:cxnSp>
      <p:grpSp>
        <p:nvGrpSpPr>
          <p:cNvPr id="50" name="Google Shape;50;p57"/>
          <p:cNvGrpSpPr/>
          <p:nvPr/>
        </p:nvGrpSpPr>
        <p:grpSpPr>
          <a:xfrm>
            <a:off x="7493000" y="2992438"/>
            <a:ext cx="1338263" cy="2189162"/>
            <a:chOff x="4704" y="1885"/>
            <a:chExt cx="843" cy="1379"/>
          </a:xfrm>
        </p:grpSpPr>
        <p:sp>
          <p:nvSpPr>
            <p:cNvPr id="51" name="Google Shape;51;p57"/>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2" name="Google Shape;52;p57"/>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3" name="Google Shape;53;p57"/>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4" name="Google Shape;54;p57"/>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57"/>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57"/>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57"/>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57"/>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57"/>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 name="Google Shape;60;p57"/>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57"/>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57"/>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57"/>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57"/>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57"/>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 name="Google Shape;66;p57"/>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7" name="Google Shape;67;p57"/>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8" name="Google Shape;68;p57"/>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9" name="Google Shape;69;p57"/>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0" name="Google Shape;70;p57"/>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1" name="Google Shape;71;p57"/>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2" name="Google Shape;72;p57"/>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3" name="Google Shape;73;p57"/>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4" name="Google Shape;74;p57"/>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5" name="Google Shape;75;p57"/>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6" name="Google Shape;76;p57"/>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7" name="Google Shape;77;p57"/>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8" name="Google Shape;78;p57"/>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9" name="Google Shape;79;p57"/>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0" name="Google Shape;80;p57"/>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1" name="Google Shape;81;p57"/>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cxnSp>
        <p:nvCxnSpPr>
          <p:cNvPr id="82" name="Google Shape;82;p57"/>
          <p:cNvCxnSpPr/>
          <p:nvPr/>
        </p:nvCxnSpPr>
        <p:spPr>
          <a:xfrm>
            <a:off x="304800" y="2819400"/>
            <a:ext cx="8229600" cy="0"/>
          </a:xfrm>
          <a:prstGeom prst="straightConnector1">
            <a:avLst/>
          </a:prstGeom>
          <a:noFill/>
          <a:ln cap="flat" cmpd="sng" w="9525">
            <a:solidFill>
              <a:schemeClr val="dk1"/>
            </a:solidFill>
            <a:prstDash val="solid"/>
            <a:round/>
            <a:headEnd len="med" w="med" type="none"/>
            <a:tailEnd len="med" w="med" type="none"/>
          </a:ln>
        </p:spPr>
      </p:cxnSp>
      <p:sp>
        <p:nvSpPr>
          <p:cNvPr id="83" name="Google Shape;83;p57"/>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7"/>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85" name="Google Shape;85;p5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39" name="Shape 139"/>
        <p:cNvGrpSpPr/>
        <p:nvPr/>
      </p:nvGrpSpPr>
      <p:grpSpPr>
        <a:xfrm>
          <a:off x="0" y="0"/>
          <a:ext cx="0" cy="0"/>
          <a:chOff x="0" y="0"/>
          <a:chExt cx="0" cy="0"/>
        </a:xfrm>
      </p:grpSpPr>
      <p:sp>
        <p:nvSpPr>
          <p:cNvPr id="140" name="Google Shape;140;p66"/>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6"/>
          <p:cNvSpPr txBox="1"/>
          <p:nvPr>
            <p:ph idx="1" type="body"/>
          </p:nvPr>
        </p:nvSpPr>
        <p:spPr>
          <a:xfrm rot="5400000">
            <a:off x="2366169" y="-189706"/>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42" name="Google Shape;142;p6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45" name="Shape 145"/>
        <p:cNvGrpSpPr/>
        <p:nvPr/>
      </p:nvGrpSpPr>
      <p:grpSpPr>
        <a:xfrm>
          <a:off x="0" y="0"/>
          <a:ext cx="0" cy="0"/>
          <a:chOff x="0" y="0"/>
          <a:chExt cx="0" cy="0"/>
        </a:xfrm>
      </p:grpSpPr>
      <p:sp>
        <p:nvSpPr>
          <p:cNvPr id="146" name="Google Shape;146;p67"/>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67"/>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48" name="Google Shape;148;p6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88" name="Shape 88"/>
        <p:cNvGrpSpPr/>
        <p:nvPr/>
      </p:nvGrpSpPr>
      <p:grpSpPr>
        <a:xfrm>
          <a:off x="0" y="0"/>
          <a:ext cx="0" cy="0"/>
          <a:chOff x="0" y="0"/>
          <a:chExt cx="0" cy="0"/>
        </a:xfrm>
      </p:grpSpPr>
      <p:sp>
        <p:nvSpPr>
          <p:cNvPr id="89" name="Google Shape;89;p58"/>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8"/>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91" name="Google Shape;91;p5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94" name="Shape 94"/>
        <p:cNvGrpSpPr/>
        <p:nvPr/>
      </p:nvGrpSpPr>
      <p:grpSpPr>
        <a:xfrm>
          <a:off x="0" y="0"/>
          <a:ext cx="0" cy="0"/>
          <a:chOff x="0" y="0"/>
          <a:chExt cx="0" cy="0"/>
        </a:xfrm>
      </p:grpSpPr>
      <p:sp>
        <p:nvSpPr>
          <p:cNvPr id="95" name="Google Shape;95;p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97" name="Google Shape;97;p5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00" name="Shape 100"/>
        <p:cNvGrpSpPr/>
        <p:nvPr/>
      </p:nvGrpSpPr>
      <p:grpSpPr>
        <a:xfrm>
          <a:off x="0" y="0"/>
          <a:ext cx="0" cy="0"/>
          <a:chOff x="0" y="0"/>
          <a:chExt cx="0" cy="0"/>
        </a:xfrm>
      </p:grpSpPr>
      <p:sp>
        <p:nvSpPr>
          <p:cNvPr id="101" name="Google Shape;101;p60"/>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0"/>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03" name="Google Shape;103;p60"/>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04" name="Google Shape;104;p6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7" name="Shape 107"/>
        <p:cNvGrpSpPr/>
        <p:nvPr/>
      </p:nvGrpSpPr>
      <p:grpSpPr>
        <a:xfrm>
          <a:off x="0" y="0"/>
          <a:ext cx="0" cy="0"/>
          <a:chOff x="0" y="0"/>
          <a:chExt cx="0" cy="0"/>
        </a:xfrm>
      </p:grpSpPr>
      <p:sp>
        <p:nvSpPr>
          <p:cNvPr id="108" name="Google Shape;108;p6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6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10" name="Google Shape;110;p6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11" name="Google Shape;111;p6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12" name="Google Shape;112;p6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13" name="Google Shape;113;p6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116" name="Shape 116"/>
        <p:cNvGrpSpPr/>
        <p:nvPr/>
      </p:nvGrpSpPr>
      <p:grpSpPr>
        <a:xfrm>
          <a:off x="0" y="0"/>
          <a:ext cx="0" cy="0"/>
          <a:chOff x="0" y="0"/>
          <a:chExt cx="0" cy="0"/>
        </a:xfrm>
      </p:grpSpPr>
      <p:sp>
        <p:nvSpPr>
          <p:cNvPr id="117" name="Google Shape;117;p62"/>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21" name="Shape 121"/>
        <p:cNvGrpSpPr/>
        <p:nvPr/>
      </p:nvGrpSpPr>
      <p:grpSpPr>
        <a:xfrm>
          <a:off x="0" y="0"/>
          <a:ext cx="0" cy="0"/>
          <a:chOff x="0" y="0"/>
          <a:chExt cx="0" cy="0"/>
        </a:xfrm>
      </p:grpSpPr>
      <p:sp>
        <p:nvSpPr>
          <p:cNvPr id="122" name="Google Shape;122;p6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25" name="Shape 125"/>
        <p:cNvGrpSpPr/>
        <p:nvPr/>
      </p:nvGrpSpPr>
      <p:grpSpPr>
        <a:xfrm>
          <a:off x="0" y="0"/>
          <a:ext cx="0" cy="0"/>
          <a:chOff x="0" y="0"/>
          <a:chExt cx="0" cy="0"/>
        </a:xfrm>
      </p:grpSpPr>
      <p:sp>
        <p:nvSpPr>
          <p:cNvPr id="126" name="Google Shape;126;p6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28" name="Google Shape;128;p6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29" name="Google Shape;129;p6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32" name="Shape 132"/>
        <p:cNvGrpSpPr/>
        <p:nvPr/>
      </p:nvGrpSpPr>
      <p:grpSpPr>
        <a:xfrm>
          <a:off x="0" y="0"/>
          <a:ext cx="0" cy="0"/>
          <a:chOff x="0" y="0"/>
          <a:chExt cx="0" cy="0"/>
        </a:xfrm>
      </p:grpSpPr>
      <p:sp>
        <p:nvSpPr>
          <p:cNvPr id="133" name="Google Shape;133;p6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5"/>
          <p:cNvSpPr/>
          <p:nvPr>
            <p:ph idx="2" type="pic"/>
          </p:nvPr>
        </p:nvSpPr>
        <p:spPr>
          <a:xfrm>
            <a:off x="1792288" y="612775"/>
            <a:ext cx="5486400" cy="4114800"/>
          </a:xfrm>
          <a:prstGeom prst="rect">
            <a:avLst/>
          </a:prstGeom>
          <a:noFill/>
          <a:ln>
            <a:noFill/>
          </a:ln>
        </p:spPr>
      </p:sp>
      <p:sp>
        <p:nvSpPr>
          <p:cNvPr id="135" name="Google Shape;135;p6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36" name="Google Shape;136;p6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56"/>
          <p:cNvCxnSpPr/>
          <p:nvPr/>
        </p:nvCxnSpPr>
        <p:spPr>
          <a:xfrm>
            <a:off x="7962900" y="152400"/>
            <a:ext cx="0" cy="1524000"/>
          </a:xfrm>
          <a:prstGeom prst="straightConnector1">
            <a:avLst/>
          </a:prstGeom>
          <a:noFill/>
          <a:ln cap="flat" cmpd="sng" w="9525">
            <a:solidFill>
              <a:schemeClr val="dk1"/>
            </a:solidFill>
            <a:prstDash val="solid"/>
            <a:round/>
            <a:headEnd len="med" w="med" type="none"/>
            <a:tailEnd len="med" w="med" type="none"/>
          </a:ln>
        </p:spPr>
      </p:cxnSp>
      <p:sp>
        <p:nvSpPr>
          <p:cNvPr id="11" name="Google Shape;11;p56"/>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2" name="Google Shape;12;p56"/>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 name="Google Shape;13;p5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16" name="Google Shape;16;p56"/>
          <p:cNvGrpSpPr/>
          <p:nvPr/>
        </p:nvGrpSpPr>
        <p:grpSpPr>
          <a:xfrm>
            <a:off x="8153400" y="152400"/>
            <a:ext cx="792163" cy="1295400"/>
            <a:chOff x="5136" y="960"/>
            <a:chExt cx="528" cy="864"/>
          </a:xfrm>
        </p:grpSpPr>
        <p:sp>
          <p:nvSpPr>
            <p:cNvPr id="17" name="Google Shape;17;p56"/>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 name="Google Shape;18;p56"/>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 name="Google Shape;19;p56"/>
            <p:cNvSpPr/>
            <p:nvPr/>
          </p:nvSpPr>
          <p:spPr>
            <a:xfrm>
              <a:off x="5360"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 name="Google Shape;20;p56"/>
            <p:cNvSpPr/>
            <p:nvPr/>
          </p:nvSpPr>
          <p:spPr>
            <a:xfrm>
              <a:off x="5136" y="1072"/>
              <a:ext cx="80" cy="7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 name="Google Shape;21;p56"/>
            <p:cNvSpPr/>
            <p:nvPr/>
          </p:nvSpPr>
          <p:spPr>
            <a:xfrm>
              <a:off x="5248" y="1072"/>
              <a:ext cx="79" cy="7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 name="Google Shape;22;p56"/>
            <p:cNvSpPr/>
            <p:nvPr/>
          </p:nvSpPr>
          <p:spPr>
            <a:xfrm>
              <a:off x="5360" y="1072"/>
              <a:ext cx="79" cy="7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56"/>
            <p:cNvSpPr/>
            <p:nvPr/>
          </p:nvSpPr>
          <p:spPr>
            <a:xfrm>
              <a:off x="5472" y="1072"/>
              <a:ext cx="79"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56"/>
            <p:cNvSpPr/>
            <p:nvPr/>
          </p:nvSpPr>
          <p:spPr>
            <a:xfrm>
              <a:off x="5136" y="1184"/>
              <a:ext cx="80" cy="7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 name="Google Shape;25;p56"/>
            <p:cNvSpPr/>
            <p:nvPr/>
          </p:nvSpPr>
          <p:spPr>
            <a:xfrm>
              <a:off x="5248" y="1184"/>
              <a:ext cx="79" cy="7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 name="Google Shape;26;p56"/>
            <p:cNvSpPr/>
            <p:nvPr/>
          </p:nvSpPr>
          <p:spPr>
            <a:xfrm>
              <a:off x="5360" y="1184"/>
              <a:ext cx="79"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 name="Google Shape;27;p56"/>
            <p:cNvSpPr/>
            <p:nvPr/>
          </p:nvSpPr>
          <p:spPr>
            <a:xfrm>
              <a:off x="5472" y="1184"/>
              <a:ext cx="79"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 name="Google Shape;28;p56"/>
            <p:cNvSpPr/>
            <p:nvPr/>
          </p:nvSpPr>
          <p:spPr>
            <a:xfrm>
              <a:off x="5584" y="1184"/>
              <a:ext cx="80"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 name="Google Shape;29;p56"/>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56"/>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 name="Google Shape;31;p56"/>
            <p:cNvSpPr/>
            <p:nvPr/>
          </p:nvSpPr>
          <p:spPr>
            <a:xfrm>
              <a:off x="5360"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 name="Google Shape;32;p56"/>
            <p:cNvSpPr/>
            <p:nvPr/>
          </p:nvSpPr>
          <p:spPr>
            <a:xfrm>
              <a:off x="5472" y="1296"/>
              <a:ext cx="79"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 name="Google Shape;33;p56"/>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 name="Google Shape;34;p56"/>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 name="Google Shape;35;p56"/>
            <p:cNvSpPr/>
            <p:nvPr/>
          </p:nvSpPr>
          <p:spPr>
            <a:xfrm>
              <a:off x="5360" y="1408"/>
              <a:ext cx="79"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 name="Google Shape;36;p56"/>
            <p:cNvSpPr/>
            <p:nvPr/>
          </p:nvSpPr>
          <p:spPr>
            <a:xfrm>
              <a:off x="5472" y="1408"/>
              <a:ext cx="79"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 name="Google Shape;37;p56"/>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 name="Google Shape;38;p56"/>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 name="Google Shape;39;p56"/>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 name="Google Shape;40;p56"/>
            <p:cNvSpPr/>
            <p:nvPr/>
          </p:nvSpPr>
          <p:spPr>
            <a:xfrm>
              <a:off x="5360"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 name="Google Shape;41;p56"/>
            <p:cNvSpPr/>
            <p:nvPr/>
          </p:nvSpPr>
          <p:spPr>
            <a:xfrm>
              <a:off x="5472" y="1520"/>
              <a:ext cx="79"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 name="Google Shape;42;p56"/>
            <p:cNvSpPr/>
            <p:nvPr/>
          </p:nvSpPr>
          <p:spPr>
            <a:xfrm>
              <a:off x="5136" y="1632"/>
              <a:ext cx="80"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 name="Google Shape;43;p56"/>
            <p:cNvSpPr/>
            <p:nvPr/>
          </p:nvSpPr>
          <p:spPr>
            <a:xfrm>
              <a:off x="5248" y="1632"/>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 name="Google Shape;44;p56"/>
            <p:cNvSpPr/>
            <p:nvPr/>
          </p:nvSpPr>
          <p:spPr>
            <a:xfrm>
              <a:off x="5360" y="1632"/>
              <a:ext cx="79"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 name="Google Shape;45;p56"/>
            <p:cNvSpPr/>
            <p:nvPr/>
          </p:nvSpPr>
          <p:spPr>
            <a:xfrm>
              <a:off x="5472" y="1632"/>
              <a:ext cx="79"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 name="Google Shape;46;p56"/>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 name="Google Shape;47;p56"/>
            <p:cNvSpPr/>
            <p:nvPr/>
          </p:nvSpPr>
          <p:spPr>
            <a:xfrm>
              <a:off x="5472"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hyperlink" Target="http://www.4stud.inf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earchsoa.techtarget.com/definition/Object-Request-Brok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www.pcweek.ru/idea/article/detail.php?ID=51098" TargetMode="External"/><Relationship Id="rId4" Type="http://schemas.openxmlformats.org/officeDocument/2006/relationships/hyperlink" Target="http://www.comprice.ru/articles/detail.php?ID=4253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315913" y="692150"/>
            <a:ext cx="6781800" cy="16589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ru-RU"/>
              <a:t>Распределенные системы</a:t>
            </a:r>
            <a:endParaRPr/>
          </a:p>
        </p:txBody>
      </p:sp>
      <p:sp>
        <p:nvSpPr>
          <p:cNvPr id="156" name="Google Shape;156;p1"/>
          <p:cNvSpPr txBox="1"/>
          <p:nvPr/>
        </p:nvSpPr>
        <p:spPr>
          <a:xfrm>
            <a:off x="5148263" y="3119438"/>
            <a:ext cx="18838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400" u="none" cap="none" strike="noStrike">
                <a:solidFill>
                  <a:schemeClr val="dk1"/>
                </a:solidFill>
                <a:latin typeface="Arial"/>
                <a:ea typeface="Arial"/>
                <a:cs typeface="Arial"/>
                <a:sym typeface="Arial"/>
              </a:rPr>
              <a:t>Лекция 2_2</a:t>
            </a:r>
            <a:endParaRPr/>
          </a:p>
        </p:txBody>
      </p:sp>
      <p:sp>
        <p:nvSpPr>
          <p:cNvPr id="157" name="Google Shape;157;p1"/>
          <p:cNvSpPr txBox="1"/>
          <p:nvPr>
            <p:ph idx="1" type="subTitle"/>
          </p:nvPr>
        </p:nvSpPr>
        <p:spPr>
          <a:xfrm>
            <a:off x="3779838" y="5157788"/>
            <a:ext cx="3368675" cy="398462"/>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1680"/>
              <a:buNone/>
            </a:pPr>
            <a:r>
              <a:rPr b="1" lang="ru-RU" sz="2400"/>
              <a:t>к.т.н. Приходько Т.А.</a:t>
            </a:r>
            <a:endParaRPr/>
          </a:p>
        </p:txBody>
      </p:sp>
      <p:sp>
        <p:nvSpPr>
          <p:cNvPr id="158" name="Google Shape;158;p1"/>
          <p:cNvSpPr/>
          <p:nvPr/>
        </p:nvSpPr>
        <p:spPr>
          <a:xfrm>
            <a:off x="684213" y="3736975"/>
            <a:ext cx="6408737"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3200" u="none" cap="none" strike="noStrike">
                <a:solidFill>
                  <a:schemeClr val="accent2"/>
                </a:solidFill>
                <a:latin typeface="Arial"/>
                <a:ea typeface="Arial"/>
                <a:cs typeface="Arial"/>
                <a:sym typeface="Arial"/>
              </a:rPr>
              <a:t>Технологии middleware</a:t>
            </a:r>
            <a:endParaRPr b="1" i="0" sz="3200" u="none" cap="none" strike="noStrike">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37" name="Google Shape;237;p10"/>
          <p:cNvSpPr txBox="1"/>
          <p:nvPr>
            <p:ph type="title"/>
          </p:nvPr>
        </p:nvSpPr>
        <p:spPr>
          <a:xfrm>
            <a:off x="457200" y="188913"/>
            <a:ext cx="7543800" cy="8638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200"/>
              <a:t>Мониторы транзакций</a:t>
            </a:r>
            <a:endParaRPr/>
          </a:p>
        </p:txBody>
      </p:sp>
      <p:sp>
        <p:nvSpPr>
          <p:cNvPr id="238" name="Google Shape;238;p10"/>
          <p:cNvSpPr txBox="1"/>
          <p:nvPr>
            <p:ph idx="1" type="body"/>
          </p:nvPr>
        </p:nvSpPr>
        <p:spPr>
          <a:xfrm>
            <a:off x="323850" y="1700213"/>
            <a:ext cx="8229600" cy="208882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70"/>
              <a:buChar char="●"/>
            </a:pPr>
            <a:r>
              <a:rPr lang="ru-RU" sz="2100"/>
              <a:t>Отличительной чертой </a:t>
            </a:r>
            <a:r>
              <a:rPr b="1" lang="ru-RU" sz="2400">
                <a:solidFill>
                  <a:schemeClr val="dk2"/>
                </a:solidFill>
              </a:rPr>
              <a:t>мониторов транзакций</a:t>
            </a:r>
            <a:r>
              <a:rPr b="1" lang="ru-RU" sz="2400"/>
              <a:t> </a:t>
            </a:r>
            <a:r>
              <a:rPr lang="ru-RU" sz="2100"/>
              <a:t>является </a:t>
            </a:r>
            <a:r>
              <a:rPr b="1" i="1" lang="ru-RU" sz="2100"/>
              <a:t>способность оптимизации доступа к ресурсам</a:t>
            </a:r>
            <a:r>
              <a:rPr lang="ru-RU" sz="2100"/>
              <a:t>. </a:t>
            </a:r>
            <a:endParaRPr/>
          </a:p>
          <a:p>
            <a:pPr indent="-347663" lvl="1" marL="692150" rtl="0" algn="l">
              <a:lnSpc>
                <a:spcPct val="80000"/>
              </a:lnSpc>
              <a:spcBef>
                <a:spcPts val="400"/>
              </a:spcBef>
              <a:spcAft>
                <a:spcPts val="0"/>
              </a:spcAft>
              <a:buSzPts val="1400"/>
              <a:buChar char="●"/>
            </a:pPr>
            <a:r>
              <a:rPr lang="ru-RU" sz="2000"/>
              <a:t>В частности, поскольку клиенты в трехзвенной архитектуре напрямую к СУБД не подключаются, монитор транзакций может осуществлять мультиплексирование (накопление или смешивание) запросов, направляя целую их пачку в рамках одного подключения к БД. </a:t>
            </a:r>
            <a:endParaRPr/>
          </a:p>
        </p:txBody>
      </p:sp>
      <p:sp>
        <p:nvSpPr>
          <p:cNvPr id="239" name="Google Shape;239;p10"/>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u="none" cap="none" strike="noStrike">
                <a:solidFill>
                  <a:schemeClr val="hlink"/>
                </a:solidFill>
                <a:latin typeface="Arial"/>
                <a:ea typeface="Arial"/>
                <a:cs typeface="Arial"/>
                <a:sym typeface="Arial"/>
              </a:rPr>
              <a:t>Технологии middleware</a:t>
            </a:r>
            <a:endParaRPr b="1" i="1" sz="2300" u="none" cap="none" strike="noStrike">
              <a:solidFill>
                <a:schemeClr val="hlink"/>
              </a:solidFill>
              <a:latin typeface="Arial"/>
              <a:ea typeface="Arial"/>
              <a:cs typeface="Arial"/>
              <a:sym typeface="Arial"/>
            </a:endParaRPr>
          </a:p>
        </p:txBody>
      </p:sp>
      <p:pic>
        <p:nvPicPr>
          <p:cNvPr descr="http://www.pcweek.ru/images/pcweek/archive/8002_963810315_3.rtf.files/image003.gif" id="240" name="Google Shape;240;p10"/>
          <p:cNvPicPr preferRelativeResize="0"/>
          <p:nvPr/>
        </p:nvPicPr>
        <p:blipFill rotWithShape="1">
          <a:blip r:embed="rId3">
            <a:alphaModFix/>
          </a:blip>
          <a:srcRect b="0" l="0" r="0" t="0"/>
          <a:stretch/>
        </p:blipFill>
        <p:spPr>
          <a:xfrm>
            <a:off x="457200" y="3932883"/>
            <a:ext cx="8394715" cy="2160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46" name="Google Shape;246;p11"/>
          <p:cNvSpPr txBox="1"/>
          <p:nvPr>
            <p:ph type="title"/>
          </p:nvPr>
        </p:nvSpPr>
        <p:spPr>
          <a:xfrm>
            <a:off x="457200" y="188913"/>
            <a:ext cx="7543800" cy="100783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200"/>
              <a:t>Мониторы транзакций</a:t>
            </a:r>
            <a:endParaRPr/>
          </a:p>
        </p:txBody>
      </p:sp>
      <p:sp>
        <p:nvSpPr>
          <p:cNvPr id="247" name="Google Shape;247;p11"/>
          <p:cNvSpPr txBox="1"/>
          <p:nvPr>
            <p:ph idx="1" type="body"/>
          </p:nvPr>
        </p:nvSpPr>
        <p:spPr>
          <a:xfrm>
            <a:off x="179834" y="1721751"/>
            <a:ext cx="5112246" cy="45266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lang="ru-RU" sz="2000"/>
              <a:t>Кроме того, клиентское приложение может инициировать транзакцию, содержащую запросы на изменение информации в нескольких базах данных, не обязательно однородных. Монитор транзакций и в этом случае выполняет функции ППО, предоставляя приложению виртуальный доступ к различным БД.</a:t>
            </a:r>
            <a:endParaRPr/>
          </a:p>
          <a:p>
            <a:pPr indent="-342900" lvl="0" marL="342900" rtl="0" algn="l">
              <a:spcBef>
                <a:spcPts val="400"/>
              </a:spcBef>
              <a:spcAft>
                <a:spcPts val="0"/>
              </a:spcAft>
              <a:buSzPts val="1400"/>
              <a:buChar char="●"/>
            </a:pPr>
            <a:r>
              <a:rPr lang="ru-RU" sz="2000"/>
              <a:t>Наиболее популярными мониторами транзакций являются </a:t>
            </a:r>
            <a:r>
              <a:rPr lang="ru-RU" sz="2000">
                <a:solidFill>
                  <a:schemeClr val="dk2"/>
                </a:solidFill>
              </a:rPr>
              <a:t>Microsoft Transaction Server, Tuxedo фирмы BEA Systems, CICS производства IBM, Encina компании Transarc и др.</a:t>
            </a:r>
            <a:endParaRPr/>
          </a:p>
        </p:txBody>
      </p:sp>
      <p:sp>
        <p:nvSpPr>
          <p:cNvPr id="248" name="Google Shape;248;p11"/>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u="none" cap="none" strike="noStrike">
                <a:solidFill>
                  <a:schemeClr val="hlink"/>
                </a:solidFill>
                <a:latin typeface="Arial"/>
                <a:ea typeface="Arial"/>
                <a:cs typeface="Arial"/>
                <a:sym typeface="Arial"/>
              </a:rPr>
              <a:t>Технологии middleware</a:t>
            </a:r>
            <a:endParaRPr b="1" i="1" sz="2300" u="none" cap="none" strike="noStrike">
              <a:solidFill>
                <a:schemeClr val="hlink"/>
              </a:solidFill>
              <a:latin typeface="Arial"/>
              <a:ea typeface="Arial"/>
              <a:cs typeface="Arial"/>
              <a:sym typeface="Arial"/>
            </a:endParaRPr>
          </a:p>
        </p:txBody>
      </p:sp>
      <p:pic>
        <p:nvPicPr>
          <p:cNvPr descr="http://www.4stud.info/networking/img/tp-mon.png" id="249" name="Google Shape;249;p11"/>
          <p:cNvPicPr preferRelativeResize="0"/>
          <p:nvPr/>
        </p:nvPicPr>
        <p:blipFill rotWithShape="1">
          <a:blip r:embed="rId3">
            <a:alphaModFix/>
          </a:blip>
          <a:srcRect b="0" l="0" r="0" t="0"/>
          <a:stretch/>
        </p:blipFill>
        <p:spPr>
          <a:xfrm>
            <a:off x="5292080" y="1700213"/>
            <a:ext cx="3665984" cy="374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55" name="Google Shape;255;p12"/>
          <p:cNvSpPr txBox="1"/>
          <p:nvPr>
            <p:ph idx="1" type="body"/>
          </p:nvPr>
        </p:nvSpPr>
        <p:spPr>
          <a:xfrm>
            <a:off x="914400" y="2781300"/>
            <a:ext cx="7545388" cy="12969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380"/>
              <a:buFont typeface="Noto Sans Symbols"/>
              <a:buNone/>
            </a:pPr>
            <a:r>
              <a:rPr b="1" lang="ru-RU" sz="3400">
                <a:solidFill>
                  <a:schemeClr val="hlink"/>
                </a:solidFill>
              </a:rPr>
              <a:t>Транзакционное взаимодействие</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61" name="Google Shape;261;p13"/>
          <p:cNvSpPr txBox="1"/>
          <p:nvPr>
            <p:ph type="title"/>
          </p:nvPr>
        </p:nvSpPr>
        <p:spPr>
          <a:xfrm>
            <a:off x="457200" y="122238"/>
            <a:ext cx="754380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Транзакционное взаимодействие</a:t>
            </a:r>
            <a:endParaRPr/>
          </a:p>
        </p:txBody>
      </p:sp>
      <p:sp>
        <p:nvSpPr>
          <p:cNvPr id="262" name="Google Shape;262;p13"/>
          <p:cNvSpPr txBox="1"/>
          <p:nvPr>
            <p:ph idx="1" type="body"/>
          </p:nvPr>
        </p:nvSpPr>
        <p:spPr>
          <a:xfrm>
            <a:off x="250825" y="1557338"/>
            <a:ext cx="8713663" cy="4968006"/>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00"/>
              <a:buChar char="●"/>
            </a:pPr>
            <a:r>
              <a:rPr b="1" i="1" lang="ru-RU" sz="2000"/>
              <a:t>Транзакцией</a:t>
            </a:r>
            <a:r>
              <a:rPr lang="ru-RU" sz="2000"/>
              <a:t> называется последовательность операций, выполняемая системой, как единое целое. Транзакции превращают процессы доступа и модификации множества элементов данных в одну атомарную операцию. </a:t>
            </a:r>
            <a:endParaRPr/>
          </a:p>
          <a:p>
            <a:pPr indent="-342900" lvl="0" marL="342900" rtl="0" algn="l">
              <a:lnSpc>
                <a:spcPct val="90000"/>
              </a:lnSpc>
              <a:spcBef>
                <a:spcPts val="400"/>
              </a:spcBef>
              <a:spcAft>
                <a:spcPts val="0"/>
              </a:spcAft>
              <a:buSzPts val="1400"/>
              <a:buChar char="●"/>
            </a:pPr>
            <a:r>
              <a:rPr lang="ru-RU" sz="2000"/>
              <a:t>Если  в  процессе  выполнения  транзакции  будет  определено,  что дальнейшее ее выполнение невозможно(по любой причине), все данные восстанавливаются с теми значениями и в том состоянии, в котором они были до начала транзакции. Это свойство называется "все или ничего". </a:t>
            </a:r>
            <a:endParaRPr sz="2000"/>
          </a:p>
          <a:p>
            <a:pPr indent="-342900" lvl="0" marL="342900" rtl="0" algn="l">
              <a:lnSpc>
                <a:spcPct val="90000"/>
              </a:lnSpc>
              <a:spcBef>
                <a:spcPts val="400"/>
              </a:spcBef>
              <a:spcAft>
                <a:spcPts val="0"/>
              </a:spcAft>
              <a:buSzPts val="1400"/>
              <a:buFont typeface="Noto Sans Symbols"/>
              <a:buNone/>
            </a:pPr>
            <a:r>
              <a:rPr lang="ru-RU" sz="2000"/>
              <a:t>К наиболее  важным  видам  транзакций  можно  отнести  транзакции  </a:t>
            </a:r>
            <a:r>
              <a:rPr b="1" lang="ru-RU" sz="2000"/>
              <a:t>плоские, составные и распределенные. </a:t>
            </a:r>
            <a:endParaRPr b="1" sz="2000"/>
          </a:p>
          <a:p>
            <a:pPr indent="-342900" lvl="0" marL="342900" rtl="0" algn="l">
              <a:lnSpc>
                <a:spcPct val="90000"/>
              </a:lnSpc>
              <a:spcBef>
                <a:spcPts val="400"/>
              </a:spcBef>
              <a:spcAft>
                <a:spcPts val="0"/>
              </a:spcAft>
              <a:buSzPts val="1400"/>
              <a:buFont typeface="Noto Sans Symbols"/>
              <a:buNone/>
            </a:pPr>
            <a:r>
              <a:t/>
            </a:r>
            <a:endParaRPr b="1" sz="2000"/>
          </a:p>
          <a:p>
            <a:pPr indent="-342900" lvl="0" marL="342900" rtl="0" algn="l">
              <a:lnSpc>
                <a:spcPct val="90000"/>
              </a:lnSpc>
              <a:spcBef>
                <a:spcPts val="400"/>
              </a:spcBef>
              <a:spcAft>
                <a:spcPts val="0"/>
              </a:spcAft>
              <a:buSzPts val="1400"/>
              <a:buChar char="●"/>
            </a:pPr>
            <a:r>
              <a:rPr lang="ru-RU" sz="2000"/>
              <a:t>Транзакции в распределенных системах носят существенно более общий характер, чем в реляционных базах данных. Задача объектных транзакций – корректно изменять состояние объектов, из которых строится система.</a:t>
            </a:r>
            <a:endParaRPr sz="2000"/>
          </a:p>
        </p:txBody>
      </p:sp>
      <p:sp>
        <p:nvSpPr>
          <p:cNvPr id="263" name="Google Shape;263;p13"/>
          <p:cNvSpPr/>
          <p:nvPr/>
        </p:nvSpPr>
        <p:spPr>
          <a:xfrm>
            <a:off x="468313" y="765175"/>
            <a:ext cx="5541962"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Arial"/>
                <a:ea typeface="Arial"/>
                <a:cs typeface="Arial"/>
                <a:sym typeface="Arial"/>
              </a:rPr>
              <a:t>Свойства транзакционного взаимодействия</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69" name="Google Shape;269;p14"/>
          <p:cNvSpPr txBox="1"/>
          <p:nvPr>
            <p:ph idx="1" type="body"/>
          </p:nvPr>
        </p:nvSpPr>
        <p:spPr>
          <a:xfrm>
            <a:off x="124010" y="1024163"/>
            <a:ext cx="8579296" cy="5472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b="1" lang="ru-RU" sz="2000">
                <a:latin typeface="Times New Roman"/>
                <a:ea typeface="Times New Roman"/>
                <a:cs typeface="Times New Roman"/>
                <a:sym typeface="Times New Roman"/>
              </a:rPr>
              <a:t>Распределённые транзакции</a:t>
            </a:r>
            <a:r>
              <a:rPr lang="ru-RU" sz="2000">
                <a:latin typeface="Times New Roman"/>
                <a:ea typeface="Times New Roman"/>
                <a:cs typeface="Times New Roman"/>
                <a:sym typeface="Times New Roman"/>
              </a:rPr>
              <a:t> подразумевают использование больше чем одной транзакционной системы.</a:t>
            </a:r>
            <a:endParaRPr sz="2000">
              <a:latin typeface="Times New Roman"/>
              <a:ea typeface="Times New Roman"/>
              <a:cs typeface="Times New Roman"/>
              <a:sym typeface="Times New Roman"/>
            </a:endParaRPr>
          </a:p>
          <a:p>
            <a:pPr indent="-342900" lvl="0" marL="342900" rtl="0" algn="l">
              <a:spcBef>
                <a:spcPts val="400"/>
              </a:spcBef>
              <a:spcAft>
                <a:spcPts val="0"/>
              </a:spcAft>
              <a:buSzPts val="1400"/>
              <a:buChar char="●"/>
            </a:pPr>
            <a:r>
              <a:rPr lang="ru-RU" sz="2000">
                <a:latin typeface="Times New Roman"/>
                <a:ea typeface="Times New Roman"/>
                <a:cs typeface="Times New Roman"/>
                <a:sym typeface="Times New Roman"/>
              </a:rPr>
              <a:t>Модель неделимой транзакции пришла из бизнеса. Представьте себе переговорный процесс двух фирм о продаже-покупке некоторого товара. В процессе переговоров условия договора могут многократно меняться, уточняться. Пока договор еще не подписан обеими сторонами, каждая из них может от него отказаться. Но после подписания контракта сделка (transaction) должна быть выполнена. </a:t>
            </a:r>
            <a:endParaRPr/>
          </a:p>
          <a:p>
            <a:pPr indent="-342900" lvl="0" marL="342900" rtl="0" algn="l">
              <a:spcBef>
                <a:spcPts val="400"/>
              </a:spcBef>
              <a:spcAft>
                <a:spcPts val="0"/>
              </a:spcAft>
              <a:buSzPts val="1400"/>
              <a:buChar char="●"/>
            </a:pPr>
            <a:r>
              <a:rPr lang="ru-RU" sz="2000">
                <a:latin typeface="Times New Roman"/>
                <a:ea typeface="Times New Roman"/>
                <a:cs typeface="Times New Roman"/>
                <a:sym typeface="Times New Roman"/>
              </a:rPr>
              <a:t>Компьютерная транзакция полностью аналогична. </a:t>
            </a:r>
            <a:endParaRPr/>
          </a:p>
          <a:p>
            <a:pPr indent="-347663" lvl="1" marL="692150" rtl="0" algn="l">
              <a:spcBef>
                <a:spcPts val="360"/>
              </a:spcBef>
              <a:spcAft>
                <a:spcPts val="0"/>
              </a:spcAft>
              <a:buSzPts val="1260"/>
              <a:buChar char="●"/>
            </a:pPr>
            <a:r>
              <a:rPr lang="ru-RU" sz="1800">
                <a:latin typeface="Times New Roman"/>
                <a:ea typeface="Times New Roman"/>
                <a:cs typeface="Times New Roman"/>
                <a:sym typeface="Times New Roman"/>
              </a:rPr>
              <a:t>Один процесс объявляет, что он хочет начать транзакцию с одним или более процессами. Они могут некоторое время создавать и уничтожать разные объекты, выполнять какие-либо операции. </a:t>
            </a:r>
            <a:endParaRPr/>
          </a:p>
          <a:p>
            <a:pPr indent="-347663" lvl="1" marL="692150" rtl="0" algn="l">
              <a:spcBef>
                <a:spcPts val="360"/>
              </a:spcBef>
              <a:spcAft>
                <a:spcPts val="0"/>
              </a:spcAft>
              <a:buSzPts val="1260"/>
              <a:buChar char="●"/>
            </a:pPr>
            <a:r>
              <a:rPr lang="ru-RU" sz="1800">
                <a:latin typeface="Times New Roman"/>
                <a:ea typeface="Times New Roman"/>
                <a:cs typeface="Times New Roman"/>
                <a:sym typeface="Times New Roman"/>
              </a:rPr>
              <a:t>Затем инициатор объявляет, что он хочет завершить транзакцию. Если все с ним соглашаются, то результат фиксируется. </a:t>
            </a:r>
            <a:endParaRPr/>
          </a:p>
          <a:p>
            <a:pPr indent="-347663" lvl="1" marL="692150" rtl="0" algn="l">
              <a:spcBef>
                <a:spcPts val="360"/>
              </a:spcBef>
              <a:spcAft>
                <a:spcPts val="0"/>
              </a:spcAft>
              <a:buSzPts val="1260"/>
              <a:buChar char="●"/>
            </a:pPr>
            <a:r>
              <a:rPr lang="ru-RU" sz="1800">
                <a:latin typeface="Times New Roman"/>
                <a:ea typeface="Times New Roman"/>
                <a:cs typeface="Times New Roman"/>
                <a:sym typeface="Times New Roman"/>
              </a:rPr>
              <a:t>Если один или более процессов отказываются (или они потерпели крах еще до выработки согласия), тогда измененные объекты возвращается точно к тому состоянию, в котором они находились до начала выполнения транзакции. Такое свойство "все-или-ничего" облегчает работу программиста. </a:t>
            </a:r>
            <a:endParaRPr/>
          </a:p>
        </p:txBody>
      </p:sp>
      <p:sp>
        <p:nvSpPr>
          <p:cNvPr id="270" name="Google Shape;270;p14"/>
          <p:cNvSpPr txBox="1"/>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ru-RU" sz="3300" u="none" cap="none" strike="noStrike">
                <a:solidFill>
                  <a:schemeClr val="dk2"/>
                </a:solidFill>
                <a:latin typeface="Arial"/>
                <a:ea typeface="Arial"/>
                <a:cs typeface="Arial"/>
                <a:sym typeface="Arial"/>
              </a:rPr>
              <a:t>Неделимые транзакции</a:t>
            </a:r>
            <a:endParaRPr b="0" i="0" sz="33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76" name="Google Shape;276;p15"/>
          <p:cNvSpPr txBox="1"/>
          <p:nvPr>
            <p:ph idx="1" type="body"/>
          </p:nvPr>
        </p:nvSpPr>
        <p:spPr>
          <a:xfrm>
            <a:off x="476439" y="1124744"/>
            <a:ext cx="8416041" cy="504056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40"/>
              <a:buChar char="●"/>
            </a:pPr>
            <a:r>
              <a:rPr lang="ru-RU" sz="2200">
                <a:latin typeface="Times New Roman"/>
                <a:ea typeface="Times New Roman"/>
                <a:cs typeface="Times New Roman"/>
                <a:sym typeface="Times New Roman"/>
              </a:rPr>
              <a:t>Подходы к реализации механизма транзакций </a:t>
            </a:r>
            <a:endParaRPr/>
          </a:p>
          <a:p>
            <a:pPr indent="-342900" lvl="0" marL="342900" rtl="0" algn="l">
              <a:spcBef>
                <a:spcPts val="440"/>
              </a:spcBef>
              <a:spcAft>
                <a:spcPts val="0"/>
              </a:spcAft>
              <a:buSzPts val="1540"/>
              <a:buFont typeface="Noto Sans Symbols"/>
              <a:buNone/>
            </a:pPr>
            <a:r>
              <a:rPr lang="ru-RU" sz="2200">
                <a:latin typeface="Times New Roman"/>
                <a:ea typeface="Times New Roman"/>
                <a:cs typeface="Times New Roman"/>
                <a:sym typeface="Times New Roman"/>
              </a:rPr>
              <a:t>1.   Все изменения данных процессом, во время транзакции, осуществляются в  индивидуальном рабочем пространстве, а не в "реальном", под которым понимается файловая система. </a:t>
            </a:r>
            <a:endParaRPr/>
          </a:p>
          <a:p>
            <a:pPr indent="-342900" lvl="0" marL="342900" rtl="0" algn="l">
              <a:spcBef>
                <a:spcPts val="440"/>
              </a:spcBef>
              <a:spcAft>
                <a:spcPts val="0"/>
              </a:spcAft>
              <a:buSzPts val="1540"/>
              <a:buFont typeface="Noto Sans Symbols"/>
              <a:buNone/>
            </a:pPr>
            <a:r>
              <a:rPr lang="ru-RU" sz="2200">
                <a:latin typeface="Times New Roman"/>
                <a:ea typeface="Times New Roman"/>
                <a:cs typeface="Times New Roman"/>
                <a:sym typeface="Times New Roman"/>
              </a:rPr>
              <a:t>2.  Список намерений. Модификация файлов, перед изменением любого блока, сопровождается записью в специальном файле - журнал регистрации, где отмечается, какая транзакция делает изменения, какой файл и блок изменяется и каковы старое и новое значения изменяемого блока. Если транзакция фиксируется, то и об этом делается запись в журнал регистрации, но старые значения измененных данных сохраняются. Если транзакция прерывается, то информация журнала регистрации используется для приведения файла в исходное состояние, и это действие называется откатом. </a:t>
            </a:r>
            <a:endParaRPr/>
          </a:p>
        </p:txBody>
      </p:sp>
      <p:sp>
        <p:nvSpPr>
          <p:cNvPr id="277" name="Google Shape;277;p15"/>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300"/>
              <a:t>Неделимые транзакции</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83" name="Google Shape;283;p16"/>
          <p:cNvSpPr txBox="1"/>
          <p:nvPr>
            <p:ph type="title"/>
          </p:nvPr>
        </p:nvSpPr>
        <p:spPr>
          <a:xfrm>
            <a:off x="457200" y="122238"/>
            <a:ext cx="754380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Транзакционное взаимодействие</a:t>
            </a:r>
            <a:endParaRPr/>
          </a:p>
        </p:txBody>
      </p:sp>
      <p:sp>
        <p:nvSpPr>
          <p:cNvPr id="284" name="Google Shape;284;p16"/>
          <p:cNvSpPr txBox="1"/>
          <p:nvPr>
            <p:ph idx="1" type="body"/>
          </p:nvPr>
        </p:nvSpPr>
        <p:spPr>
          <a:xfrm>
            <a:off x="468313" y="1556792"/>
            <a:ext cx="7993583" cy="424847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ru-RU" sz="2000"/>
              <a:t>Широко известны две реализации объектного сервиса транзакций: </a:t>
            </a:r>
            <a:endParaRPr sz="2000"/>
          </a:p>
          <a:p>
            <a:pPr indent="-342900" lvl="0" marL="342900" rtl="0" algn="l">
              <a:lnSpc>
                <a:spcPct val="90000"/>
              </a:lnSpc>
              <a:spcBef>
                <a:spcPts val="400"/>
              </a:spcBef>
              <a:spcAft>
                <a:spcPts val="0"/>
              </a:spcAft>
              <a:buSzPts val="1400"/>
              <a:buChar char="●"/>
            </a:pPr>
            <a:r>
              <a:rPr lang="ru-RU" sz="2000"/>
              <a:t>OTS (Object Trasaction Service) – сервис транзакций в J2EE </a:t>
            </a:r>
            <a:endParaRPr sz="2000"/>
          </a:p>
          <a:p>
            <a:pPr indent="-342900" lvl="0" marL="342900" rtl="0" algn="l">
              <a:lnSpc>
                <a:spcPct val="90000"/>
              </a:lnSpc>
              <a:spcBef>
                <a:spcPts val="400"/>
              </a:spcBef>
              <a:spcAft>
                <a:spcPts val="0"/>
              </a:spcAft>
              <a:buSzPts val="1400"/>
              <a:buChar char="●"/>
            </a:pPr>
            <a:r>
              <a:rPr lang="ru-RU" sz="2000"/>
              <a:t>и MTS (Microsoft Transaction Service) – в Windows. </a:t>
            </a:r>
            <a:endParaRPr sz="2000"/>
          </a:p>
          <a:p>
            <a:pPr indent="-254000" lvl="0" marL="342900" rtl="0" algn="l">
              <a:lnSpc>
                <a:spcPct val="90000"/>
              </a:lnSpc>
              <a:spcBef>
                <a:spcPts val="400"/>
              </a:spcBef>
              <a:spcAft>
                <a:spcPts val="0"/>
              </a:spcAft>
              <a:buSzPts val="1400"/>
              <a:buNone/>
            </a:pPr>
            <a:r>
              <a:t/>
            </a:r>
            <a:endParaRPr sz="2000"/>
          </a:p>
          <a:p>
            <a:pPr indent="-342900" lvl="0" marL="342900" rtl="0" algn="l">
              <a:lnSpc>
                <a:spcPct val="90000"/>
              </a:lnSpc>
              <a:spcBef>
                <a:spcPts val="400"/>
              </a:spcBef>
              <a:spcAft>
                <a:spcPts val="0"/>
              </a:spcAft>
              <a:buSzPts val="1400"/>
              <a:buChar char="●"/>
            </a:pPr>
            <a:r>
              <a:rPr lang="ru-RU" sz="2000"/>
              <a:t>Важнейшим отличием модели MTS от модели OTS является то, что MTS поддерживает участие в транзакциях только объектов, которые не имеют состояния (условно говоря, для каждой транзакции заново создаются новые серверные объекты, которые уничтожаются при ее завершении). OTS позволяет участвовать в транзакциях объектам с состоянием (объекты до начала транзакции имели состояние, оставшееся от предыдущей транзакции).</a:t>
            </a:r>
            <a:endParaRPr sz="2000"/>
          </a:p>
        </p:txBody>
      </p:sp>
      <p:sp>
        <p:nvSpPr>
          <p:cNvPr id="285" name="Google Shape;285;p16"/>
          <p:cNvSpPr/>
          <p:nvPr/>
        </p:nvSpPr>
        <p:spPr>
          <a:xfrm>
            <a:off x="468313" y="765175"/>
            <a:ext cx="5541962"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Arial"/>
                <a:ea typeface="Arial"/>
                <a:cs typeface="Arial"/>
                <a:sym typeface="Arial"/>
              </a:rPr>
              <a:t>Свойства транзакционного взаимодействия</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91" name="Google Shape;291;p17"/>
          <p:cNvSpPr txBox="1"/>
          <p:nvPr>
            <p:ph type="title"/>
          </p:nvPr>
        </p:nvSpPr>
        <p:spPr>
          <a:xfrm>
            <a:off x="457200" y="122238"/>
            <a:ext cx="754380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Транзакционное взаимодействие</a:t>
            </a:r>
            <a:endParaRPr/>
          </a:p>
        </p:txBody>
      </p:sp>
      <p:sp>
        <p:nvSpPr>
          <p:cNvPr id="292" name="Google Shape;292;p17"/>
          <p:cNvSpPr txBox="1"/>
          <p:nvPr>
            <p:ph idx="1" type="body"/>
          </p:nvPr>
        </p:nvSpPr>
        <p:spPr>
          <a:xfrm>
            <a:off x="239762" y="1511647"/>
            <a:ext cx="8664476" cy="473675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60"/>
              <a:buNone/>
            </a:pPr>
            <a:r>
              <a:rPr lang="ru-RU" sz="1800"/>
              <a:t>При практической реализации сервера транзакций в распределенной системе следует учесть следующие требования – характеристики:</a:t>
            </a:r>
            <a:endParaRPr/>
          </a:p>
          <a:p>
            <a:pPr indent="-342900" lvl="0" marL="342900" rtl="0" algn="l">
              <a:spcBef>
                <a:spcPts val="360"/>
              </a:spcBef>
              <a:spcAft>
                <a:spcPts val="0"/>
              </a:spcAft>
              <a:buSzPts val="1260"/>
              <a:buChar char="●"/>
            </a:pPr>
            <a:r>
              <a:rPr lang="ru-RU" sz="1800"/>
              <a:t>Наличие дополнительного участника – </a:t>
            </a:r>
            <a:r>
              <a:rPr b="1" lang="ru-RU" sz="1800"/>
              <a:t>монитора транзакций</a:t>
            </a:r>
            <a:r>
              <a:rPr lang="ru-RU" sz="1800"/>
              <a:t>, так как подсистемы распределенной системы работают независимо друг от друга.</a:t>
            </a:r>
            <a:endParaRPr/>
          </a:p>
          <a:p>
            <a:pPr indent="-342900" lvl="0" marL="342900" rtl="0" algn="l">
              <a:spcBef>
                <a:spcPts val="360"/>
              </a:spcBef>
              <a:spcAft>
                <a:spcPts val="0"/>
              </a:spcAft>
              <a:buSzPts val="1260"/>
              <a:buChar char="●"/>
            </a:pPr>
            <a:r>
              <a:rPr lang="ru-RU" sz="1800"/>
              <a:t>Наличие уникального идентификатора транзакции и поддержание контекста.</a:t>
            </a:r>
            <a:endParaRPr/>
          </a:p>
          <a:p>
            <a:pPr indent="-342900" lvl="0" marL="342900" rtl="0" algn="l">
              <a:spcBef>
                <a:spcPts val="360"/>
              </a:spcBef>
              <a:spcAft>
                <a:spcPts val="0"/>
              </a:spcAft>
              <a:buSzPts val="1260"/>
              <a:buChar char="●"/>
            </a:pPr>
            <a:r>
              <a:rPr lang="ru-RU" sz="1800"/>
              <a:t>Неявный механизм передачи контекста, так чтобы обеспечить независимость приложений и доступ клиентских приложений к контексту.</a:t>
            </a:r>
            <a:endParaRPr/>
          </a:p>
          <a:p>
            <a:pPr indent="-342900" lvl="0" marL="342900" rtl="0" algn="l">
              <a:spcBef>
                <a:spcPts val="360"/>
              </a:spcBef>
              <a:spcAft>
                <a:spcPts val="0"/>
              </a:spcAft>
              <a:buSzPts val="1260"/>
              <a:buChar char="●"/>
            </a:pPr>
            <a:r>
              <a:rPr lang="ru-RU" sz="1800"/>
              <a:t>Универсальный механизм регистрации всех объектов – участников транзакции.</a:t>
            </a:r>
            <a:endParaRPr/>
          </a:p>
          <a:p>
            <a:pPr indent="-342900" lvl="0" marL="342900" rtl="0" algn="l">
              <a:spcBef>
                <a:spcPts val="360"/>
              </a:spcBef>
              <a:spcAft>
                <a:spcPts val="0"/>
              </a:spcAft>
              <a:buSzPts val="1260"/>
              <a:buChar char="●"/>
            </a:pPr>
            <a:r>
              <a:rPr lang="ru-RU" sz="1800"/>
              <a:t>Обеспечение стыковки с существующими программными средствами, традиционно поддерживающими некоторый механизм транзакций, например, SQL – сервер.</a:t>
            </a:r>
            <a:endParaRPr/>
          </a:p>
          <a:p>
            <a:pPr indent="-342900" lvl="0" marL="342900" rtl="0" algn="l">
              <a:spcBef>
                <a:spcPts val="360"/>
              </a:spcBef>
              <a:spcAft>
                <a:spcPts val="0"/>
              </a:spcAft>
              <a:buSzPts val="1260"/>
              <a:buChar char="●"/>
            </a:pPr>
            <a:r>
              <a:rPr lang="ru-RU" sz="1800"/>
              <a:t>Механизм надежного завершения транзакции: применение так называемой </a:t>
            </a:r>
            <a:r>
              <a:rPr b="1" lang="ru-RU" sz="1800"/>
              <a:t>двухфазной схемы подтверждения завершения транзакции</a:t>
            </a:r>
            <a:r>
              <a:rPr lang="ru-RU" sz="1800"/>
              <a:t>.</a:t>
            </a:r>
            <a:endParaRPr/>
          </a:p>
        </p:txBody>
      </p:sp>
      <p:sp>
        <p:nvSpPr>
          <p:cNvPr id="293" name="Google Shape;293;p17"/>
          <p:cNvSpPr/>
          <p:nvPr/>
        </p:nvSpPr>
        <p:spPr>
          <a:xfrm>
            <a:off x="468313" y="765175"/>
            <a:ext cx="5541962"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Arial"/>
                <a:ea typeface="Arial"/>
                <a:cs typeface="Arial"/>
                <a:sym typeface="Arial"/>
              </a:rPr>
              <a:t>Свойства транзакционного взаимодействия</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99" name="Google Shape;299;p18"/>
          <p:cNvSpPr txBox="1"/>
          <p:nvPr>
            <p:ph type="title"/>
          </p:nvPr>
        </p:nvSpPr>
        <p:spPr>
          <a:xfrm>
            <a:off x="457200" y="122238"/>
            <a:ext cx="754380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Транзакционное взаимодействие</a:t>
            </a:r>
            <a:endParaRPr/>
          </a:p>
        </p:txBody>
      </p:sp>
      <p:sp>
        <p:nvSpPr>
          <p:cNvPr id="300" name="Google Shape;300;p18"/>
          <p:cNvSpPr txBox="1"/>
          <p:nvPr>
            <p:ph idx="1" type="body"/>
          </p:nvPr>
        </p:nvSpPr>
        <p:spPr>
          <a:xfrm>
            <a:off x="457200" y="1268413"/>
            <a:ext cx="8507413" cy="532923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0"/>
              <a:buFont typeface="Noto Sans Symbols"/>
              <a:buNone/>
            </a:pPr>
            <a:r>
              <a:rPr lang="ru-RU" sz="1900"/>
              <a:t>Чтобы  транзакции  действительно  выполняли  свою  роль,  они должны:  </a:t>
            </a:r>
            <a:endParaRPr/>
          </a:p>
          <a:p>
            <a:pPr indent="-342900" lvl="0" marL="342900" rtl="0" algn="l">
              <a:lnSpc>
                <a:spcPct val="80000"/>
              </a:lnSpc>
              <a:spcBef>
                <a:spcPts val="380"/>
              </a:spcBef>
              <a:spcAft>
                <a:spcPts val="0"/>
              </a:spcAft>
              <a:buSzPts val="1330"/>
              <a:buChar char="●"/>
            </a:pPr>
            <a:r>
              <a:rPr b="1" lang="ru-RU" sz="1900"/>
              <a:t>быть  атомарными (A</a:t>
            </a:r>
            <a:r>
              <a:rPr lang="ru-RU" sz="1900"/>
              <a:t>tomic</a:t>
            </a:r>
            <a:r>
              <a:rPr b="1" lang="ru-RU" sz="1900"/>
              <a:t>).</a:t>
            </a:r>
            <a:r>
              <a:rPr lang="ru-RU" sz="1900"/>
              <a:t>  Атомарность  гарантирует,  что  транзакция либо полностью выполняется, либо полностью не выполняется, то есть с  точки  зрения  окружающих  систем транзакция  выполняется  как  одна неделимая  операция.  </a:t>
            </a:r>
            <a:endParaRPr sz="1900"/>
          </a:p>
          <a:p>
            <a:pPr indent="-347663" lvl="1" marL="692150" rtl="0" algn="l">
              <a:lnSpc>
                <a:spcPct val="80000"/>
              </a:lnSpc>
              <a:spcBef>
                <a:spcPts val="340"/>
              </a:spcBef>
              <a:spcAft>
                <a:spcPts val="0"/>
              </a:spcAft>
              <a:buSzPts val="1190"/>
              <a:buChar char="●"/>
            </a:pPr>
            <a:r>
              <a:rPr lang="ru-RU" sz="1700"/>
              <a:t>Пока  транзакция  находится  в  процессе выполнения,  другие  системы  не  могут  наблюдать  никаких  ее промежуточных состояний; </a:t>
            </a:r>
            <a:endParaRPr/>
          </a:p>
          <a:p>
            <a:pPr indent="-342900" lvl="0" marL="342900" rtl="0" algn="l">
              <a:lnSpc>
                <a:spcPct val="80000"/>
              </a:lnSpc>
              <a:spcBef>
                <a:spcPts val="380"/>
              </a:spcBef>
              <a:spcAft>
                <a:spcPts val="0"/>
              </a:spcAft>
              <a:buSzPts val="1330"/>
              <a:buChar char="●"/>
            </a:pPr>
            <a:r>
              <a:rPr b="1" lang="ru-RU" sz="1900"/>
              <a:t>быть  непротиворечивыми (C</a:t>
            </a:r>
            <a:r>
              <a:rPr lang="ru-RU" sz="1900"/>
              <a:t>onsistent</a:t>
            </a:r>
            <a:r>
              <a:rPr b="1" lang="ru-RU" sz="1900"/>
              <a:t>).</a:t>
            </a:r>
            <a:r>
              <a:rPr lang="ru-RU" sz="1900"/>
              <a:t>  Непротиворечивость  есть соблюдение  инвариантов  системы. </a:t>
            </a:r>
            <a:endParaRPr sz="1900"/>
          </a:p>
          <a:p>
            <a:pPr indent="-347663" lvl="1" marL="692150" rtl="0" algn="l">
              <a:lnSpc>
                <a:spcPct val="80000"/>
              </a:lnSpc>
              <a:spcBef>
                <a:spcPts val="340"/>
              </a:spcBef>
              <a:spcAft>
                <a:spcPts val="0"/>
              </a:spcAft>
              <a:buSzPts val="1190"/>
              <a:buChar char="●"/>
            </a:pPr>
            <a:r>
              <a:rPr lang="ru-RU" sz="1700"/>
              <a:t> Для  каждой  системы  такие инварианты  свои,  например,  в  банковских  системах  инвариантом служит общая сумма вложенных средств. Никакая внутренняя операция (не затрагивающая кассу) не меняет общую сумму средств в банке; </a:t>
            </a:r>
            <a:endParaRPr/>
          </a:p>
          <a:p>
            <a:pPr indent="-342900" lvl="0" marL="342900" rtl="0" algn="l">
              <a:lnSpc>
                <a:spcPct val="80000"/>
              </a:lnSpc>
              <a:spcBef>
                <a:spcPts val="380"/>
              </a:spcBef>
              <a:spcAft>
                <a:spcPts val="0"/>
              </a:spcAft>
              <a:buSzPts val="1330"/>
              <a:buChar char="●"/>
            </a:pPr>
            <a:r>
              <a:rPr b="1" lang="ru-RU" sz="1900"/>
              <a:t>быть изолированными (I</a:t>
            </a:r>
            <a:r>
              <a:rPr lang="ru-RU" sz="1900"/>
              <a:t>solated</a:t>
            </a:r>
            <a:r>
              <a:rPr b="1" lang="ru-RU" sz="1900"/>
              <a:t>).</a:t>
            </a:r>
            <a:r>
              <a:rPr lang="ru-RU" sz="1900"/>
              <a:t> Изолированность или сериализуемость –  это  отсутствие  влияния  на  параллельно  выполняемые  транзакции. </a:t>
            </a:r>
            <a:endParaRPr sz="1900"/>
          </a:p>
          <a:p>
            <a:pPr indent="-347663" lvl="1" marL="692150" rtl="0" algn="l">
              <a:lnSpc>
                <a:spcPct val="80000"/>
              </a:lnSpc>
              <a:spcBef>
                <a:spcPts val="300"/>
              </a:spcBef>
              <a:spcAft>
                <a:spcPts val="0"/>
              </a:spcAft>
              <a:buSzPts val="1050"/>
              <a:buChar char="●"/>
            </a:pPr>
            <a:r>
              <a:rPr lang="ru-RU" sz="1500"/>
              <a:t>Если  какие-либо  транзакции  выполняются  параллельно,  итог  будет таким же, как если бы все транзакции выполнялись последовательно в некотором (задаваемом системой) порядке; </a:t>
            </a:r>
            <a:endParaRPr/>
          </a:p>
          <a:p>
            <a:pPr indent="-342900" lvl="0" marL="342900" rtl="0" algn="l">
              <a:lnSpc>
                <a:spcPct val="80000"/>
              </a:lnSpc>
              <a:spcBef>
                <a:spcPts val="380"/>
              </a:spcBef>
              <a:spcAft>
                <a:spcPts val="0"/>
              </a:spcAft>
              <a:buSzPts val="1330"/>
              <a:buChar char="●"/>
            </a:pPr>
            <a:r>
              <a:rPr b="1" lang="ru-RU" sz="1900"/>
              <a:t>быть  долговечными (D</a:t>
            </a:r>
            <a:r>
              <a:rPr lang="ru-RU" sz="1900"/>
              <a:t>urable</a:t>
            </a:r>
            <a:r>
              <a:rPr b="1" lang="ru-RU" sz="1900"/>
              <a:t>).</a:t>
            </a:r>
            <a:r>
              <a:rPr lang="ru-RU" sz="1900"/>
              <a:t>  Никакие  сбои  после  завершения операции не могут привести к отмене результатов транзакции. </a:t>
            </a:r>
            <a:endParaRPr/>
          </a:p>
          <a:p>
            <a:pPr indent="-342900" lvl="0" marL="342900" rtl="0" algn="l">
              <a:lnSpc>
                <a:spcPct val="80000"/>
              </a:lnSpc>
              <a:spcBef>
                <a:spcPts val="380"/>
              </a:spcBef>
              <a:spcAft>
                <a:spcPts val="0"/>
              </a:spcAft>
              <a:buSzPts val="1330"/>
              <a:buFont typeface="Noto Sans Symbols"/>
              <a:buNone/>
            </a:pPr>
            <a:r>
              <a:rPr lang="ru-RU" sz="1900"/>
              <a:t>В  совокупности  все  эти  свойства  объединяют  термином  </a:t>
            </a:r>
            <a:r>
              <a:rPr b="1" lang="ru-RU" sz="1900">
                <a:solidFill>
                  <a:schemeClr val="hlink"/>
                </a:solidFill>
              </a:rPr>
              <a:t>ACID</a:t>
            </a:r>
            <a:r>
              <a:rPr lang="ru-RU" sz="1900"/>
              <a:t>.  </a:t>
            </a:r>
            <a:endParaRPr sz="1900"/>
          </a:p>
        </p:txBody>
      </p:sp>
      <p:sp>
        <p:nvSpPr>
          <p:cNvPr id="301" name="Google Shape;301;p18"/>
          <p:cNvSpPr/>
          <p:nvPr/>
        </p:nvSpPr>
        <p:spPr>
          <a:xfrm>
            <a:off x="468313" y="765175"/>
            <a:ext cx="5541962"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Arial"/>
                <a:ea typeface="Arial"/>
                <a:cs typeface="Arial"/>
                <a:sym typeface="Arial"/>
              </a:rPr>
              <a:t>Свойства транзакционного взаимодействия</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07" name="Google Shape;307;p19"/>
          <p:cNvSpPr txBox="1"/>
          <p:nvPr>
            <p:ph type="title"/>
          </p:nvPr>
        </p:nvSpPr>
        <p:spPr>
          <a:xfrm>
            <a:off x="457200" y="122238"/>
            <a:ext cx="754380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Транзакционные мониторы </a:t>
            </a:r>
            <a:endParaRPr/>
          </a:p>
        </p:txBody>
      </p:sp>
      <p:sp>
        <p:nvSpPr>
          <p:cNvPr id="308" name="Google Shape;308;p19"/>
          <p:cNvSpPr txBox="1"/>
          <p:nvPr>
            <p:ph idx="1" type="body"/>
          </p:nvPr>
        </p:nvSpPr>
        <p:spPr>
          <a:xfrm>
            <a:off x="251520" y="1322933"/>
            <a:ext cx="8892480" cy="538266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70"/>
              <a:buChar char="●"/>
            </a:pPr>
            <a:r>
              <a:rPr lang="ru-RU" sz="2100"/>
              <a:t>Транзакционные  мониторы - специальные программные системы, применяемые для реализации транзакций и  лежащие  в  основе  множества многоярусных  систем.  Они  появились  раньше систем  типа "клиент/сервер"  и  трехъярусных  архитектур.  </a:t>
            </a:r>
            <a:endParaRPr/>
          </a:p>
          <a:p>
            <a:pPr indent="-342900" lvl="0" marL="342900" rtl="0" algn="l">
              <a:spcBef>
                <a:spcPts val="0"/>
              </a:spcBef>
              <a:spcAft>
                <a:spcPts val="0"/>
              </a:spcAft>
              <a:buSzPts val="1470"/>
              <a:buChar char="●"/>
            </a:pPr>
            <a:r>
              <a:rPr lang="ru-RU" sz="2100"/>
              <a:t>Наиболее известным  монитором  транзакций  является  система </a:t>
            </a:r>
            <a:r>
              <a:rPr b="1" lang="ru-RU" sz="2100">
                <a:solidFill>
                  <a:schemeClr val="hlink"/>
                </a:solidFill>
              </a:rPr>
              <a:t>CICS</a:t>
            </a:r>
            <a:r>
              <a:rPr lang="ru-RU" sz="2100"/>
              <a:t>,  разработанная фирмой IBM в конце 60-х годов и используемая до сих пор. </a:t>
            </a:r>
            <a:endParaRPr/>
          </a:p>
          <a:p>
            <a:pPr indent="-342900" lvl="0" marL="342900" rtl="0" algn="l">
              <a:spcBef>
                <a:spcPts val="0"/>
              </a:spcBef>
              <a:spcAft>
                <a:spcPts val="0"/>
              </a:spcAft>
              <a:buSzPts val="1470"/>
              <a:buChar char="●"/>
            </a:pPr>
            <a:r>
              <a:rPr lang="ru-RU" sz="2100"/>
              <a:t>Первоначально  </a:t>
            </a:r>
            <a:r>
              <a:rPr lang="ru-RU" sz="2100">
                <a:solidFill>
                  <a:schemeClr val="hlink"/>
                </a:solidFill>
              </a:rPr>
              <a:t>мониторы  транзакций</a:t>
            </a:r>
            <a:r>
              <a:rPr lang="ru-RU" sz="2100"/>
              <a:t>  разрабатывались  для  того, чтобы  большие  вычислительные  машины  могли  обеспечивать мультиплексный  доступ  к  как  можно  большему  количеству  внешних устройств (ресурсов)  для  как  можно  большего  количества  параллельно работающих пользователей. Частью этой задачи было обеспечение работы с параллельными процессами и надежными данными, отсюда и появилась дополнительная функциональность – транзакция.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64" name="Google Shape;164;p2"/>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Лекция 4</a:t>
            </a:r>
            <a:endParaRPr/>
          </a:p>
        </p:txBody>
      </p:sp>
      <p:sp>
        <p:nvSpPr>
          <p:cNvPr id="165" name="Google Shape;165;p2"/>
          <p:cNvSpPr txBox="1"/>
          <p:nvPr>
            <p:ph idx="1" type="body"/>
          </p:nvPr>
        </p:nvSpPr>
        <p:spPr>
          <a:xfrm>
            <a:off x="684213" y="1989138"/>
            <a:ext cx="7354887" cy="39417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ru-RU"/>
              <a:t>Классификация middleware</a:t>
            </a:r>
            <a:endParaRPr/>
          </a:p>
          <a:p>
            <a:pPr indent="-342900" lvl="0" marL="342900" rtl="0" algn="l">
              <a:spcBef>
                <a:spcPts val="600"/>
              </a:spcBef>
              <a:spcAft>
                <a:spcPts val="0"/>
              </a:spcAft>
              <a:buSzPts val="2100"/>
              <a:buChar char="●"/>
            </a:pPr>
            <a:r>
              <a:rPr lang="ru-RU"/>
              <a:t>Транзакционное взаимодействие</a:t>
            </a:r>
            <a:endParaRPr/>
          </a:p>
          <a:p>
            <a:pPr indent="-342900" lvl="0" marL="342900" rtl="0" algn="l">
              <a:spcBef>
                <a:spcPts val="600"/>
              </a:spcBef>
              <a:spcAft>
                <a:spcPts val="0"/>
              </a:spcAft>
              <a:buSzPts val="2100"/>
              <a:buChar char="●"/>
            </a:pPr>
            <a:r>
              <a:rPr lang="ru-RU"/>
              <a:t>Объектно-ориентированный  подход  к  распределенной  обработке информации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14" name="Google Shape;314;p20"/>
          <p:cNvSpPr txBox="1"/>
          <p:nvPr>
            <p:ph type="title"/>
          </p:nvPr>
        </p:nvSpPr>
        <p:spPr>
          <a:xfrm>
            <a:off x="468313" y="260350"/>
            <a:ext cx="7543800" cy="10080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Транзакционный удаленный вызов процедуры</a:t>
            </a:r>
            <a:r>
              <a:rPr lang="ru-RU" sz="3500"/>
              <a:t> </a:t>
            </a:r>
            <a:endParaRPr/>
          </a:p>
        </p:txBody>
      </p:sp>
      <p:sp>
        <p:nvSpPr>
          <p:cNvPr id="315" name="Google Shape;315;p20"/>
          <p:cNvSpPr txBox="1"/>
          <p:nvPr>
            <p:ph idx="1" type="body"/>
          </p:nvPr>
        </p:nvSpPr>
        <p:spPr>
          <a:xfrm>
            <a:off x="323850" y="1700213"/>
            <a:ext cx="8496300" cy="42490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70"/>
              <a:buNone/>
            </a:pPr>
            <a:r>
              <a:rPr lang="ru-RU" sz="2100"/>
              <a:t>Основная цель транзакционного монитора – </a:t>
            </a:r>
            <a:r>
              <a:rPr b="1" lang="ru-RU" sz="2100"/>
              <a:t>поддержка выполнения распределенных  транзакций</a:t>
            </a:r>
            <a:r>
              <a:rPr lang="ru-RU" sz="2100"/>
              <a:t>: </a:t>
            </a:r>
            <a:endParaRPr/>
          </a:p>
          <a:p>
            <a:pPr indent="-355600" lvl="0" marL="355600" rtl="0" algn="l">
              <a:spcBef>
                <a:spcPts val="420"/>
              </a:spcBef>
              <a:spcAft>
                <a:spcPts val="0"/>
              </a:spcAft>
              <a:buSzPts val="1470"/>
              <a:buChar char="●"/>
            </a:pPr>
            <a:r>
              <a:rPr lang="ru-RU" sz="2100"/>
              <a:t>Традиционный  удаленный  вызов  процедуры изначально  был  разработан  для  того,  чтобы  одна  клиентская  программа могла  обратиться  к  одному  серверу.  </a:t>
            </a:r>
            <a:endParaRPr/>
          </a:p>
          <a:p>
            <a:pPr indent="-355600" lvl="0" marL="355600" rtl="0" algn="l">
              <a:spcBef>
                <a:spcPts val="420"/>
              </a:spcBef>
              <a:spcAft>
                <a:spcPts val="0"/>
              </a:spcAft>
              <a:buSzPts val="1470"/>
              <a:buChar char="●"/>
            </a:pPr>
            <a:r>
              <a:rPr lang="ru-RU" sz="2100"/>
              <a:t>Когда  процесс  взаимодействия усложняется (например, клиент вызывает процедуры с двух серверов, или клиент  общается  с  сервером,  который  взаимодействует  с  базой  данных), традиционный удаленный вызов неверно трактует вложенные вызовы как независимые  друг  от  друга.  </a:t>
            </a:r>
            <a:endParaRPr/>
          </a:p>
          <a:p>
            <a:pPr indent="-355600" lvl="0" marL="355600" rtl="0" algn="l">
              <a:spcBef>
                <a:spcPts val="420"/>
              </a:spcBef>
              <a:spcAft>
                <a:spcPts val="0"/>
              </a:spcAft>
              <a:buSzPts val="1470"/>
              <a:buChar char="●"/>
            </a:pPr>
            <a:r>
              <a:rPr lang="ru-RU" sz="2100"/>
              <a:t>Лучшим  решением  является  сделать  вызов процедуры транзакционным. </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21" name="Google Shape;321;p21"/>
          <p:cNvSpPr txBox="1"/>
          <p:nvPr>
            <p:ph type="title"/>
          </p:nvPr>
        </p:nvSpPr>
        <p:spPr>
          <a:xfrm>
            <a:off x="468313" y="260350"/>
            <a:ext cx="7543800" cy="10080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Транзакционный удаленный вызов процедуры</a:t>
            </a:r>
            <a:r>
              <a:rPr lang="ru-RU" sz="3500"/>
              <a:t> </a:t>
            </a:r>
            <a:endParaRPr/>
          </a:p>
        </p:txBody>
      </p:sp>
      <p:pic>
        <p:nvPicPr>
          <p:cNvPr id="322" name="Google Shape;322;p21"/>
          <p:cNvPicPr preferRelativeResize="0"/>
          <p:nvPr>
            <p:ph idx="1" type="body"/>
          </p:nvPr>
        </p:nvPicPr>
        <p:blipFill rotWithShape="1">
          <a:blip r:embed="rId3">
            <a:alphaModFix/>
          </a:blip>
          <a:srcRect b="0" l="0" r="0" t="0"/>
          <a:stretch/>
        </p:blipFill>
        <p:spPr>
          <a:xfrm>
            <a:off x="250825" y="1412875"/>
            <a:ext cx="8229600" cy="4411663"/>
          </a:xfrm>
          <a:prstGeom prst="rect">
            <a:avLst/>
          </a:prstGeom>
          <a:noFill/>
          <a:ln>
            <a:noFill/>
          </a:ln>
        </p:spPr>
      </p:pic>
      <p:sp>
        <p:nvSpPr>
          <p:cNvPr id="323" name="Google Shape;323;p21"/>
          <p:cNvSpPr/>
          <p:nvPr/>
        </p:nvSpPr>
        <p:spPr>
          <a:xfrm>
            <a:off x="395288" y="5876925"/>
            <a:ext cx="6048375" cy="82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600" u="none" cap="none" strike="noStrike">
                <a:solidFill>
                  <a:schemeClr val="dk1"/>
                </a:solidFill>
                <a:latin typeface="Arial"/>
                <a:ea typeface="Arial"/>
                <a:cs typeface="Arial"/>
                <a:sym typeface="Arial"/>
              </a:rPr>
              <a:t> Выполнение удаленного вызова внутри транзакционных скобок (Т – транзакция, BOT, EOT – открывающая и закрывающая транзакционные скобки). </a:t>
            </a:r>
            <a:endParaRPr/>
          </a:p>
        </p:txBody>
      </p:sp>
      <p:sp>
        <p:nvSpPr>
          <p:cNvPr id="324" name="Google Shape;324;p21"/>
          <p:cNvSpPr txBox="1"/>
          <p:nvPr/>
        </p:nvSpPr>
        <p:spPr>
          <a:xfrm>
            <a:off x="6516688" y="5876925"/>
            <a:ext cx="1727200" cy="82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600" u="none" cap="none" strike="noStrike">
                <a:solidFill>
                  <a:schemeClr val="dk1"/>
                </a:solidFill>
                <a:latin typeface="Arial"/>
                <a:ea typeface="Arial"/>
                <a:cs typeface="Arial"/>
                <a:sym typeface="Arial"/>
              </a:rPr>
              <a:t>2РС – протокол двухфазного подтверждения</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30" name="Google Shape;330;p22"/>
          <p:cNvSpPr txBox="1"/>
          <p:nvPr>
            <p:ph type="title"/>
          </p:nvPr>
        </p:nvSpPr>
        <p:spPr>
          <a:xfrm>
            <a:off x="468313" y="260350"/>
            <a:ext cx="7543800" cy="10080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Транзакционный удаленный вызов процедуры</a:t>
            </a:r>
            <a:r>
              <a:rPr lang="ru-RU" sz="3500"/>
              <a:t> </a:t>
            </a:r>
            <a:endParaRPr/>
          </a:p>
        </p:txBody>
      </p:sp>
      <p:sp>
        <p:nvSpPr>
          <p:cNvPr id="331" name="Google Shape;331;p22"/>
          <p:cNvSpPr/>
          <p:nvPr/>
        </p:nvSpPr>
        <p:spPr>
          <a:xfrm>
            <a:off x="469528" y="1484784"/>
            <a:ext cx="8494959" cy="4392488"/>
          </a:xfrm>
          <a:prstGeom prst="rect">
            <a:avLst/>
          </a:prstGeom>
          <a:noFill/>
          <a:ln>
            <a:noFill/>
          </a:ln>
        </p:spPr>
        <p:txBody>
          <a:bodyPr anchorCtr="0" anchor="t" bIns="45700" lIns="91425" spcFirstLastPara="1" rIns="91425" wrap="square" tIns="45700">
            <a:noAutofit/>
          </a:bodyPr>
          <a:lstStyle/>
          <a:p>
            <a:pPr indent="-355600" lvl="0" marL="355600" marR="0" rtl="0" algn="l">
              <a:spcBef>
                <a:spcPts val="0"/>
              </a:spcBef>
              <a:spcAft>
                <a:spcPts val="0"/>
              </a:spcAft>
              <a:buClr>
                <a:schemeClr val="dk2"/>
              </a:buClr>
              <a:buSzPts val="1330"/>
              <a:buFont typeface="Noto Sans Symbols"/>
              <a:buChar char="●"/>
            </a:pPr>
            <a:r>
              <a:rPr b="0" i="0" lang="ru-RU" sz="1900" u="none" cap="none" strike="noStrike">
                <a:solidFill>
                  <a:schemeClr val="dk1"/>
                </a:solidFill>
                <a:latin typeface="Arial"/>
                <a:ea typeface="Arial"/>
                <a:cs typeface="Arial"/>
                <a:sym typeface="Arial"/>
              </a:rPr>
              <a:t>Примитивы транзакционных скобок есть обращения к клиентскому или серверному переходнику. При работе клиентский переходник, открывающей скобки, получает от менеджера транзакций имя транзакции и создает контекст последовательности вызовов. </a:t>
            </a:r>
            <a:endParaRPr/>
          </a:p>
          <a:p>
            <a:pPr indent="-355600" lvl="0" marL="355600" marR="0" rtl="0" algn="l">
              <a:spcBef>
                <a:spcPts val="0"/>
              </a:spcBef>
              <a:spcAft>
                <a:spcPts val="0"/>
              </a:spcAft>
              <a:buClr>
                <a:schemeClr val="dk2"/>
              </a:buClr>
              <a:buSzPts val="1330"/>
              <a:buFont typeface="Noto Sans Symbols"/>
              <a:buChar char="●"/>
            </a:pPr>
            <a:r>
              <a:rPr b="0" i="0" lang="ru-RU" sz="1900" u="none" cap="none" strike="noStrike">
                <a:solidFill>
                  <a:schemeClr val="dk1"/>
                </a:solidFill>
                <a:latin typeface="Arial"/>
                <a:ea typeface="Arial"/>
                <a:cs typeface="Arial"/>
                <a:sym typeface="Arial"/>
              </a:rPr>
              <a:t>При обращении клиента к одному из серверов, серверный переходник извлечет контекст, уведомит менеджера транзакций, что стал участником транзакции и преобразует удаленный вызов в локальный. </a:t>
            </a:r>
            <a:endParaRPr/>
          </a:p>
          <a:p>
            <a:pPr indent="-355600" lvl="0" marL="355600" marR="0" rtl="0" algn="l">
              <a:spcBef>
                <a:spcPts val="0"/>
              </a:spcBef>
              <a:spcAft>
                <a:spcPts val="0"/>
              </a:spcAft>
              <a:buClr>
                <a:schemeClr val="dk2"/>
              </a:buClr>
              <a:buSzPts val="1330"/>
              <a:buFont typeface="Noto Sans Symbols"/>
              <a:buChar char="●"/>
            </a:pPr>
            <a:r>
              <a:rPr b="0" i="0" lang="ru-RU" sz="1900" u="none" cap="none" strike="noStrike">
                <a:solidFill>
                  <a:schemeClr val="dk1"/>
                </a:solidFill>
                <a:latin typeface="Arial"/>
                <a:ea typeface="Arial"/>
                <a:cs typeface="Arial"/>
                <a:sym typeface="Arial"/>
              </a:rPr>
              <a:t>При выполнении закрывающей скобки клиент обращается к менеджеру транзакций, тот инициирует протокол 2РС со всеми серверами и принимает решение о завершении транзакции или об отказе. После завершения 2РС менеджер транзакций сообщает об этом клиентскому переходнику, который возвращает управление программе клиента, показывая, как завершилась транзакция.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37" name="Google Shape;337;p23"/>
          <p:cNvSpPr txBox="1"/>
          <p:nvPr>
            <p:ph type="title"/>
          </p:nvPr>
        </p:nvSpPr>
        <p:spPr>
          <a:xfrm>
            <a:off x="468313" y="260350"/>
            <a:ext cx="7543800" cy="10080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Транзакционный удаленный вызов процедуры</a:t>
            </a:r>
            <a:r>
              <a:rPr lang="ru-RU" sz="3500"/>
              <a:t> </a:t>
            </a:r>
            <a:endParaRPr/>
          </a:p>
        </p:txBody>
      </p:sp>
      <p:pic>
        <p:nvPicPr>
          <p:cNvPr id="338" name="Google Shape;338;p23"/>
          <p:cNvPicPr preferRelativeResize="0"/>
          <p:nvPr/>
        </p:nvPicPr>
        <p:blipFill rotWithShape="1">
          <a:blip r:embed="rId3">
            <a:alphaModFix/>
          </a:blip>
          <a:srcRect b="0" l="0" r="0" t="0"/>
          <a:stretch/>
        </p:blipFill>
        <p:spPr>
          <a:xfrm>
            <a:off x="478632" y="2204864"/>
            <a:ext cx="8017747" cy="2890118"/>
          </a:xfrm>
          <a:prstGeom prst="rect">
            <a:avLst/>
          </a:prstGeom>
          <a:noFill/>
          <a:ln>
            <a:noFill/>
          </a:ln>
        </p:spPr>
      </p:pic>
      <p:sp>
        <p:nvSpPr>
          <p:cNvPr id="339" name="Google Shape;339;p23"/>
          <p:cNvSpPr/>
          <p:nvPr/>
        </p:nvSpPr>
        <p:spPr>
          <a:xfrm>
            <a:off x="251520" y="6292334"/>
            <a:ext cx="6767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800" u="none" cap="none" strike="noStrike">
                <a:solidFill>
                  <a:schemeClr val="dk1"/>
                </a:solidFill>
                <a:latin typeface="Arial"/>
                <a:ea typeface="Arial"/>
                <a:cs typeface="Arial"/>
                <a:sym typeface="Arial"/>
              </a:rPr>
              <a:t>https://ami.nstu.ru/~vms/lecture/lecture6/lecture6.htm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345" name="Google Shape;345;p24"/>
          <p:cNvSpPr txBox="1"/>
          <p:nvPr>
            <p:ph type="title"/>
          </p:nvPr>
        </p:nvSpPr>
        <p:spPr>
          <a:xfrm>
            <a:off x="468313" y="260350"/>
            <a:ext cx="7543800" cy="10080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Транзакционный удаленный вызов процедуры</a:t>
            </a:r>
            <a:r>
              <a:rPr lang="ru-RU" sz="3500"/>
              <a:t> </a:t>
            </a:r>
            <a:endParaRPr/>
          </a:p>
        </p:txBody>
      </p:sp>
      <p:sp>
        <p:nvSpPr>
          <p:cNvPr id="346" name="Google Shape;346;p24"/>
          <p:cNvSpPr/>
          <p:nvPr/>
        </p:nvSpPr>
        <p:spPr>
          <a:xfrm>
            <a:off x="0" y="1296442"/>
            <a:ext cx="9036496" cy="5409158"/>
          </a:xfrm>
          <a:prstGeom prst="rect">
            <a:avLst/>
          </a:prstGeom>
          <a:noFill/>
          <a:ln>
            <a:noFill/>
          </a:ln>
        </p:spPr>
        <p:txBody>
          <a:bodyPr anchorCtr="0" anchor="t" bIns="45700" lIns="91425" spcFirstLastPara="1" rIns="91425" wrap="square" tIns="45700">
            <a:noAutofit/>
          </a:bodyPr>
          <a:lstStyle/>
          <a:p>
            <a:pPr indent="-355600" lvl="0" marL="355600" marR="0" rtl="0" algn="l">
              <a:spcBef>
                <a:spcPts val="0"/>
              </a:spcBef>
              <a:spcAft>
                <a:spcPts val="0"/>
              </a:spcAft>
              <a:buClr>
                <a:schemeClr val="dk2"/>
              </a:buClr>
              <a:buSzPts val="1330"/>
              <a:buFont typeface="Noto Sans Symbols"/>
              <a:buChar char="●"/>
            </a:pPr>
            <a:r>
              <a:rPr lang="ru-RU" sz="1900">
                <a:solidFill>
                  <a:schemeClr val="dk1"/>
                </a:solidFill>
                <a:latin typeface="Arial"/>
                <a:ea typeface="Arial"/>
                <a:cs typeface="Arial"/>
                <a:sym typeface="Arial"/>
              </a:rPr>
              <a:t>Полезность транзакционных мониторов и последующее появление брокеров объектов привело к построению объектно-ориентированных транзакционных мониторов или объектных мониторов транзакций ОТМ (object transaction monitor). </a:t>
            </a:r>
            <a:endParaRPr/>
          </a:p>
          <a:p>
            <a:pPr indent="-355600" lvl="0" marL="355600" marR="0" rtl="0" algn="l">
              <a:spcBef>
                <a:spcPts val="0"/>
              </a:spcBef>
              <a:spcAft>
                <a:spcPts val="0"/>
              </a:spcAft>
              <a:buClr>
                <a:schemeClr val="dk2"/>
              </a:buClr>
              <a:buSzPts val="1330"/>
              <a:buFont typeface="Noto Sans Symbols"/>
              <a:buChar char="●"/>
            </a:pPr>
            <a:r>
              <a:rPr lang="ru-RU" sz="1900">
                <a:solidFill>
                  <a:schemeClr val="dk1"/>
                </a:solidFill>
                <a:latin typeface="Arial"/>
                <a:ea typeface="Arial"/>
                <a:cs typeface="Arial"/>
                <a:sym typeface="Arial"/>
              </a:rPr>
              <a:t>Системы OTM берут лучшее из двух технологий. Они поддерживают объектную модель и при этом обеспечивают целостность распределенных транзакций на множестве разнородных источников данных, масштабируемость, надежность и высокую производительность - основные качества, присущие транзакционным мониторам. </a:t>
            </a:r>
            <a:endParaRPr/>
          </a:p>
          <a:p>
            <a:pPr indent="-355600" lvl="0" marL="355600" marR="0" rtl="0" algn="l">
              <a:spcBef>
                <a:spcPts val="0"/>
              </a:spcBef>
              <a:spcAft>
                <a:spcPts val="0"/>
              </a:spcAft>
              <a:buClr>
                <a:schemeClr val="dk2"/>
              </a:buClr>
              <a:buSzPts val="1330"/>
              <a:buFont typeface="Noto Sans Symbols"/>
              <a:buChar char="●"/>
            </a:pPr>
            <a:r>
              <a:rPr lang="ru-RU" sz="1900">
                <a:solidFill>
                  <a:schemeClr val="dk1"/>
                </a:solidFill>
                <a:latin typeface="Arial"/>
                <a:ea typeface="Arial"/>
                <a:cs typeface="Arial"/>
                <a:sym typeface="Arial"/>
              </a:rPr>
              <a:t>Кроме того, ORB сами по себе, как правило, не реализуют возможностей оптимального распределения нагрузки и восстановления при сбоях. Эти важнейшие службы высококритичной распределенной среды добавляются путем интеграции с технологией транзакционных мониторов. При этом ОТМ способны упростить развертывание транзакционных приложений. ТРM - одна из самых сложных в реализации категория MW, а строгая объектная архитектурная надстройка позволяет скрыть ее сложности от разработчика. Многие ОТМ также интегрируются с сервисами очередей сообщений, поддерживая тем самым асинхронную модель коммуникаций.</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352" name="Google Shape;352;p25"/>
          <p:cNvSpPr txBox="1"/>
          <p:nvPr>
            <p:ph type="title"/>
          </p:nvPr>
        </p:nvSpPr>
        <p:spPr>
          <a:xfrm>
            <a:off x="468313" y="260350"/>
            <a:ext cx="7543800" cy="10080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Транзакционный удаленный вызов процедуры</a:t>
            </a:r>
            <a:r>
              <a:rPr lang="ru-RU" sz="3500"/>
              <a:t> </a:t>
            </a:r>
            <a:endParaRPr/>
          </a:p>
        </p:txBody>
      </p:sp>
      <p:sp>
        <p:nvSpPr>
          <p:cNvPr id="353" name="Google Shape;353;p25"/>
          <p:cNvSpPr txBox="1"/>
          <p:nvPr>
            <p:ph idx="1" type="body"/>
          </p:nvPr>
        </p:nvSpPr>
        <p:spPr>
          <a:xfrm>
            <a:off x="179512" y="1565275"/>
            <a:ext cx="8748712" cy="5140325"/>
          </a:xfrm>
          <a:prstGeom prst="rect">
            <a:avLst/>
          </a:prstGeom>
          <a:noFill/>
          <a:ln>
            <a:noFill/>
          </a:ln>
        </p:spPr>
        <p:txBody>
          <a:bodyPr anchorCtr="0" anchor="t" bIns="45700" lIns="91425" spcFirstLastPara="1" rIns="91425" wrap="square" tIns="45700">
            <a:noAutofit/>
          </a:bodyPr>
          <a:lstStyle/>
          <a:p>
            <a:pPr indent="-355600" lvl="0" marL="355600" rtl="0" algn="l">
              <a:spcBef>
                <a:spcPts val="0"/>
              </a:spcBef>
              <a:spcAft>
                <a:spcPts val="0"/>
              </a:spcAft>
              <a:buSzPts val="1330"/>
              <a:buChar char="●"/>
            </a:pPr>
            <a:r>
              <a:rPr lang="ru-RU" sz="1900"/>
              <a:t>Семантика  транзакционного  удаленного  вызова  процедуры (TRPC) такова,  что  если  группа  вызовов  процедур  внутри  транзакции  успешно завершается, программист имеет гарантии, что </a:t>
            </a:r>
            <a:r>
              <a:rPr b="1" i="1" lang="ru-RU" sz="1900" u="sng"/>
              <a:t>все</a:t>
            </a:r>
            <a:r>
              <a:rPr lang="ru-RU" sz="1900"/>
              <a:t> они завершились. Если вместо  этого  возникло  прерывание  выполнения  группы  вызовов (из-за каких-либо  ошибок),  ни  один  из  вызовов  не  выполняется (совокупный эффект будет таким, как если бы ни один из вызовов не выполнялся). </a:t>
            </a:r>
            <a:endParaRPr/>
          </a:p>
          <a:p>
            <a:pPr indent="-355600" lvl="0" marL="355600" rtl="0" algn="l">
              <a:spcBef>
                <a:spcPts val="0"/>
              </a:spcBef>
              <a:spcAft>
                <a:spcPts val="0"/>
              </a:spcAft>
              <a:buSzPts val="1330"/>
              <a:buChar char="●"/>
            </a:pPr>
            <a:r>
              <a:rPr lang="ru-RU" sz="1900"/>
              <a:t>Таким  образом,  процедурные  вызовы,  заключенные  в транзакционные  скобки,  рассматриваются  как  единое  целое,  и  системное программное обеспечение гарантирует их атомарность (неделимость). Это достигается  использованием  модуля  </a:t>
            </a:r>
            <a:r>
              <a:rPr b="1" lang="ru-RU" sz="1900"/>
              <a:t>транзакционного  управления  или менеджера  транзакций,  </a:t>
            </a:r>
            <a:r>
              <a:rPr lang="ru-RU" sz="1900"/>
              <a:t>координирующего  взаимодействие  между клиентами и серверами.</a:t>
            </a:r>
            <a:endParaRPr/>
          </a:p>
          <a:p>
            <a:pPr indent="-355600" lvl="0" marL="355600" rtl="0" algn="l">
              <a:spcBef>
                <a:spcPts val="0"/>
              </a:spcBef>
              <a:spcAft>
                <a:spcPts val="0"/>
              </a:spcAft>
              <a:buSzPts val="1330"/>
              <a:buChar char="●"/>
            </a:pPr>
            <a:r>
              <a:rPr lang="ru-RU" sz="1900"/>
              <a:t> Менеджер транзакций транзакционного монитора  обладает  способностью  создавать  транзакционный  контекст, который  используется  на  протяжении  всей  последовательности вставленных в скобки вызовов, сколь бы длинной она ни была.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359" name="Google Shape;359;p26"/>
          <p:cNvSpPr txBox="1"/>
          <p:nvPr>
            <p:ph idx="1" type="body"/>
          </p:nvPr>
        </p:nvSpPr>
        <p:spPr>
          <a:xfrm>
            <a:off x="468313" y="1825625"/>
            <a:ext cx="8229600" cy="48434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0"/>
              <a:buChar char="●"/>
            </a:pPr>
            <a:r>
              <a:rPr lang="ru-RU" sz="1900"/>
              <a:t>Суть этого протокола состоит в следующем. </a:t>
            </a:r>
            <a:endParaRPr/>
          </a:p>
          <a:p>
            <a:pPr indent="-347663" lvl="1" marL="692150" rtl="0" algn="l">
              <a:lnSpc>
                <a:spcPct val="80000"/>
              </a:lnSpc>
              <a:spcBef>
                <a:spcPts val="340"/>
              </a:spcBef>
              <a:spcAft>
                <a:spcPts val="0"/>
              </a:spcAft>
              <a:buSzPts val="1190"/>
              <a:buChar char="●"/>
            </a:pPr>
            <a:r>
              <a:rPr lang="ru-RU" sz="1700"/>
              <a:t>Один из процессов выполняет функции координатора (рисунок далее). Координатор начинает транзакцию, делая запись об этом в своем журнале регистрации, затем он посылает всем подчиненным процессам, также выполняющим эту транзакцию, сообщение "подготовиться к фиксации". </a:t>
            </a:r>
            <a:endParaRPr/>
          </a:p>
          <a:p>
            <a:pPr indent="-347663" lvl="1" marL="692150" rtl="0" algn="l">
              <a:lnSpc>
                <a:spcPct val="80000"/>
              </a:lnSpc>
              <a:spcBef>
                <a:spcPts val="340"/>
              </a:spcBef>
              <a:spcAft>
                <a:spcPts val="0"/>
              </a:spcAft>
              <a:buSzPts val="1190"/>
              <a:buChar char="●"/>
            </a:pPr>
            <a:r>
              <a:rPr lang="ru-RU" sz="1700"/>
              <a:t>Когда подчиненные процессы получают это сообщение, то они проверяют, готовы ли они к фиксации, делают запись в своем журнале и посылают координатору сообщение-ответ "готов к фиксации". </a:t>
            </a:r>
            <a:endParaRPr/>
          </a:p>
          <a:p>
            <a:pPr indent="-347663" lvl="1" marL="692150" rtl="0" algn="l">
              <a:lnSpc>
                <a:spcPct val="80000"/>
              </a:lnSpc>
              <a:spcBef>
                <a:spcPts val="340"/>
              </a:spcBef>
              <a:spcAft>
                <a:spcPts val="0"/>
              </a:spcAft>
              <a:buSzPts val="1190"/>
              <a:buChar char="●"/>
            </a:pPr>
            <a:r>
              <a:rPr lang="ru-RU" sz="1700"/>
              <a:t>После этого подчиненные процессы остаются в состоянии готовности и ждут от координатора команду фиксации. Если хотя бы один из подчиненных процессов не откликнулся, то координатор откатывает подчиненные транзакции, включая и те, которые подготовились к фиксации. </a:t>
            </a:r>
            <a:endParaRPr/>
          </a:p>
          <a:p>
            <a:pPr indent="-342900" lvl="0" marL="342900" rtl="0" algn="l">
              <a:lnSpc>
                <a:spcPct val="80000"/>
              </a:lnSpc>
              <a:spcBef>
                <a:spcPts val="380"/>
              </a:spcBef>
              <a:spcAft>
                <a:spcPts val="0"/>
              </a:spcAft>
              <a:buSzPts val="1330"/>
              <a:buChar char="●"/>
            </a:pPr>
            <a:r>
              <a:rPr lang="ru-RU" sz="1900"/>
              <a:t>Выполнение второй фазы заключается в том, что координатор посылает команду "фиксировать" (commit) всем подчиненным процессам. Выполняя эту команду, последние фиксируют изменения и завершают подчиненные транзакции. В результате гарантируется одновременное синхронное завершение (удачное или неудачное) распределенной транзакции. </a:t>
            </a:r>
            <a:endParaRPr/>
          </a:p>
        </p:txBody>
      </p:sp>
      <p:sp>
        <p:nvSpPr>
          <p:cNvPr id="360" name="Google Shape;360;p26"/>
          <p:cNvSpPr txBox="1"/>
          <p:nvPr/>
        </p:nvSpPr>
        <p:spPr>
          <a:xfrm>
            <a:off x="132706" y="960664"/>
            <a:ext cx="7868294"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400"/>
              <a:buFont typeface="Noto Sans Symbols"/>
              <a:buNone/>
            </a:pPr>
            <a:r>
              <a:rPr b="1" i="1" lang="ru-RU" sz="2000">
                <a:solidFill>
                  <a:schemeClr val="dk1"/>
                </a:solidFill>
                <a:latin typeface="Arial"/>
                <a:ea typeface="Arial"/>
                <a:cs typeface="Arial"/>
                <a:sym typeface="Arial"/>
              </a:rPr>
              <a:t>В распределенных системах используется специальный протокол - протокол двухфазной фиксации транзакций. </a:t>
            </a:r>
            <a:endParaRPr/>
          </a:p>
          <a:p>
            <a:pPr indent="0" lvl="0" marL="0" marR="0" rtl="0" algn="l">
              <a:spcBef>
                <a:spcPts val="0"/>
              </a:spcBef>
              <a:spcAft>
                <a:spcPts val="0"/>
              </a:spcAft>
              <a:buNone/>
            </a:pPr>
            <a:r>
              <a:t/>
            </a:r>
            <a:endParaRPr b="1" i="1" sz="1800">
              <a:solidFill>
                <a:schemeClr val="dk1"/>
              </a:solidFill>
              <a:latin typeface="Arial"/>
              <a:ea typeface="Arial"/>
              <a:cs typeface="Arial"/>
              <a:sym typeface="Arial"/>
            </a:endParaRPr>
          </a:p>
        </p:txBody>
      </p:sp>
      <p:sp>
        <p:nvSpPr>
          <p:cNvPr id="361" name="Google Shape;361;p26"/>
          <p:cNvSpPr txBox="1"/>
          <p:nvPr>
            <p:ph type="title"/>
          </p:nvPr>
        </p:nvSpPr>
        <p:spPr>
          <a:xfrm>
            <a:off x="457200" y="152400"/>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i="1" lang="ru-RU" sz="3200"/>
              <a:t>Протокол двухфазной фиксации транзакций</a:t>
            </a:r>
            <a:endParaRPr b="0"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367" name="Google Shape;367;p27"/>
          <p:cNvSpPr txBox="1"/>
          <p:nvPr>
            <p:ph idx="1" type="body"/>
          </p:nvPr>
        </p:nvSpPr>
        <p:spPr>
          <a:xfrm>
            <a:off x="457200" y="1444625"/>
            <a:ext cx="7999413" cy="7223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70"/>
              <a:buChar char="●"/>
            </a:pPr>
            <a:r>
              <a:rPr lang="ru-RU" sz="2100">
                <a:latin typeface="Times New Roman"/>
                <a:ea typeface="Times New Roman"/>
                <a:cs typeface="Times New Roman"/>
                <a:sym typeface="Times New Roman"/>
              </a:rPr>
              <a:t>В </a:t>
            </a:r>
            <a:r>
              <a:rPr b="1" lang="ru-RU" sz="2100">
                <a:latin typeface="Times New Roman"/>
                <a:ea typeface="Times New Roman"/>
                <a:cs typeface="Times New Roman"/>
                <a:sym typeface="Times New Roman"/>
              </a:rPr>
              <a:t>распределенных</a:t>
            </a:r>
            <a:r>
              <a:rPr lang="ru-RU" sz="2100">
                <a:latin typeface="Times New Roman"/>
                <a:ea typeface="Times New Roman"/>
                <a:cs typeface="Times New Roman"/>
                <a:sym typeface="Times New Roman"/>
              </a:rPr>
              <a:t> системах используется специальный протокол - протокол двухфазной фиксации транзакций.</a:t>
            </a:r>
            <a:r>
              <a:rPr lang="ru-RU" sz="2100"/>
              <a:t> </a:t>
            </a:r>
            <a:endParaRPr/>
          </a:p>
        </p:txBody>
      </p:sp>
      <p:pic>
        <p:nvPicPr>
          <p:cNvPr descr="img00050" id="368" name="Google Shape;368;p27"/>
          <p:cNvPicPr preferRelativeResize="0"/>
          <p:nvPr/>
        </p:nvPicPr>
        <p:blipFill rotWithShape="1">
          <a:blip r:embed="rId3">
            <a:alphaModFix/>
          </a:blip>
          <a:srcRect b="0" l="0" r="0" t="0"/>
          <a:stretch/>
        </p:blipFill>
        <p:spPr>
          <a:xfrm>
            <a:off x="1370013" y="2174875"/>
            <a:ext cx="5746750" cy="4065588"/>
          </a:xfrm>
          <a:prstGeom prst="rect">
            <a:avLst/>
          </a:prstGeom>
          <a:noFill/>
          <a:ln>
            <a:noFill/>
          </a:ln>
        </p:spPr>
      </p:pic>
      <p:sp>
        <p:nvSpPr>
          <p:cNvPr id="369" name="Google Shape;369;p27"/>
          <p:cNvSpPr txBox="1"/>
          <p:nvPr>
            <p:ph type="title"/>
          </p:nvPr>
        </p:nvSpPr>
        <p:spPr>
          <a:xfrm>
            <a:off x="457200" y="404664"/>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i="1" lang="ru-RU" sz="3200"/>
              <a:t>Протокол двухфазной фиксации транзакций</a:t>
            </a:r>
            <a:endParaRPr b="0"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375" name="Google Shape;375;p28"/>
          <p:cNvSpPr txBox="1"/>
          <p:nvPr/>
        </p:nvSpPr>
        <p:spPr>
          <a:xfrm>
            <a:off x="395288" y="1196975"/>
            <a:ext cx="54006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600">
                <a:solidFill>
                  <a:schemeClr val="dk1"/>
                </a:solidFill>
                <a:latin typeface="Arial"/>
                <a:ea typeface="Arial"/>
                <a:cs typeface="Arial"/>
                <a:sym typeface="Arial"/>
              </a:rPr>
              <a:t>2РС – протокол двухфазного подтверждения</a:t>
            </a:r>
            <a:endParaRPr/>
          </a:p>
        </p:txBody>
      </p:sp>
      <p:pic>
        <p:nvPicPr>
          <p:cNvPr id="376" name="Google Shape;376;p28"/>
          <p:cNvPicPr preferRelativeResize="0"/>
          <p:nvPr/>
        </p:nvPicPr>
        <p:blipFill rotWithShape="1">
          <a:blip r:embed="rId3">
            <a:alphaModFix/>
          </a:blip>
          <a:srcRect b="0" l="0" r="0" t="0"/>
          <a:stretch/>
        </p:blipFill>
        <p:spPr>
          <a:xfrm>
            <a:off x="468313" y="1557338"/>
            <a:ext cx="5911344" cy="5148262"/>
          </a:xfrm>
          <a:prstGeom prst="rect">
            <a:avLst/>
          </a:prstGeom>
          <a:noFill/>
          <a:ln>
            <a:noFill/>
          </a:ln>
        </p:spPr>
      </p:pic>
      <p:sp>
        <p:nvSpPr>
          <p:cNvPr id="377" name="Google Shape;377;p28"/>
          <p:cNvSpPr/>
          <p:nvPr/>
        </p:nvSpPr>
        <p:spPr>
          <a:xfrm>
            <a:off x="6156176" y="4437112"/>
            <a:ext cx="2735262" cy="1558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Arial"/>
                <a:ea typeface="Arial"/>
                <a:cs typeface="Arial"/>
                <a:sym typeface="Arial"/>
              </a:rPr>
              <a:t>(а) обмен сообщениями, </a:t>
            </a:r>
            <a:endParaRPr/>
          </a:p>
          <a:p>
            <a:pPr indent="0" lvl="0" marL="0" marR="0" rtl="0" algn="l">
              <a:spcBef>
                <a:spcPts val="0"/>
              </a:spcBef>
              <a:spcAft>
                <a:spcPts val="0"/>
              </a:spcAft>
              <a:buNone/>
            </a:pPr>
            <a:r>
              <a:rPr lang="ru-RU" sz="1600">
                <a:solidFill>
                  <a:schemeClr val="dk1"/>
                </a:solidFill>
                <a:latin typeface="Arial"/>
                <a:ea typeface="Arial"/>
                <a:cs typeface="Arial"/>
                <a:sym typeface="Arial"/>
              </a:rPr>
              <a:t>(б) конечный автомат координатора, </a:t>
            </a:r>
            <a:endParaRPr/>
          </a:p>
          <a:p>
            <a:pPr indent="0" lvl="0" marL="0" marR="0" rtl="0" algn="l">
              <a:spcBef>
                <a:spcPts val="0"/>
              </a:spcBef>
              <a:spcAft>
                <a:spcPts val="0"/>
              </a:spcAft>
              <a:buNone/>
            </a:pPr>
            <a:r>
              <a:rPr lang="ru-RU" sz="1600">
                <a:solidFill>
                  <a:schemeClr val="dk1"/>
                </a:solidFill>
                <a:latin typeface="Arial"/>
                <a:ea typeface="Arial"/>
                <a:cs typeface="Arial"/>
                <a:sym typeface="Arial"/>
              </a:rPr>
              <a:t>(в) конечный автомат участника (выделены блокирующие состояния).</a:t>
            </a:r>
            <a:endParaRPr/>
          </a:p>
        </p:txBody>
      </p:sp>
      <p:sp>
        <p:nvSpPr>
          <p:cNvPr id="378" name="Google Shape;378;p28"/>
          <p:cNvSpPr txBox="1"/>
          <p:nvPr/>
        </p:nvSpPr>
        <p:spPr>
          <a:xfrm>
            <a:off x="359812" y="314325"/>
            <a:ext cx="7543800" cy="85883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3200">
                <a:solidFill>
                  <a:schemeClr val="dk2"/>
                </a:solidFill>
                <a:latin typeface="Arial"/>
                <a:ea typeface="Arial"/>
                <a:cs typeface="Arial"/>
                <a:sym typeface="Arial"/>
              </a:rPr>
              <a:t>Протокол двухфазной фиксации транзакций</a:t>
            </a:r>
            <a:endParaRPr b="0" sz="3200">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384" name="Google Shape;384;p29"/>
          <p:cNvSpPr txBox="1"/>
          <p:nvPr>
            <p:ph type="title"/>
          </p:nvPr>
        </p:nvSpPr>
        <p:spPr>
          <a:xfrm>
            <a:off x="468313" y="260350"/>
            <a:ext cx="7543800" cy="10080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Функциональность транзакционных мониторов</a:t>
            </a:r>
            <a:r>
              <a:rPr lang="ru-RU"/>
              <a:t> </a:t>
            </a:r>
            <a:endParaRPr/>
          </a:p>
        </p:txBody>
      </p:sp>
      <p:sp>
        <p:nvSpPr>
          <p:cNvPr id="385" name="Google Shape;385;p29"/>
          <p:cNvSpPr txBox="1"/>
          <p:nvPr>
            <p:ph idx="1" type="body"/>
          </p:nvPr>
        </p:nvSpPr>
        <p:spPr>
          <a:xfrm>
            <a:off x="179388" y="1412874"/>
            <a:ext cx="8748712" cy="5112469"/>
          </a:xfrm>
          <a:prstGeom prst="rect">
            <a:avLst/>
          </a:prstGeom>
          <a:noFill/>
          <a:ln>
            <a:noFill/>
          </a:ln>
        </p:spPr>
        <p:txBody>
          <a:bodyPr anchorCtr="0" anchor="t" bIns="45700" lIns="91425" spcFirstLastPara="1" rIns="91425" wrap="square" tIns="45700">
            <a:noAutofit/>
          </a:bodyPr>
          <a:lstStyle/>
          <a:p>
            <a:pPr indent="-355600" lvl="0" marL="355600" rtl="0" algn="l">
              <a:lnSpc>
                <a:spcPct val="80000"/>
              </a:lnSpc>
              <a:spcBef>
                <a:spcPts val="0"/>
              </a:spcBef>
              <a:spcAft>
                <a:spcPts val="0"/>
              </a:spcAft>
              <a:buSzPts val="1400"/>
              <a:buChar char="●"/>
            </a:pPr>
            <a:r>
              <a:rPr lang="ru-RU" sz="2000"/>
              <a:t>Современные транзакционные мониторы – очень сложные системы, </a:t>
            </a:r>
            <a:endParaRPr/>
          </a:p>
          <a:p>
            <a:pPr indent="-355600" lvl="0" marL="355600" rtl="0" algn="l">
              <a:lnSpc>
                <a:spcPct val="80000"/>
              </a:lnSpc>
              <a:spcBef>
                <a:spcPts val="400"/>
              </a:spcBef>
              <a:spcAft>
                <a:spcPts val="0"/>
              </a:spcAft>
              <a:buSzPts val="1400"/>
              <a:buFont typeface="Noto Sans Symbols"/>
              <a:buNone/>
            </a:pPr>
            <a:r>
              <a:rPr lang="ru-RU" sz="2000"/>
              <a:t>обычно их функциональность включает в себя: </a:t>
            </a:r>
            <a:endParaRPr/>
          </a:p>
          <a:p>
            <a:pPr indent="-347663" lvl="1" marL="882650" rtl="0" algn="l">
              <a:lnSpc>
                <a:spcPct val="80000"/>
              </a:lnSpc>
              <a:spcBef>
                <a:spcPts val="360"/>
              </a:spcBef>
              <a:spcAft>
                <a:spcPts val="0"/>
              </a:spcAft>
              <a:buSzPts val="1260"/>
              <a:buChar char="●"/>
            </a:pPr>
            <a:r>
              <a:rPr lang="ru-RU" sz="1800"/>
              <a:t>функциональность  и  механизмы,  необходимые  для  поддержки удаленных  вызовов (язык IDL,  серверы  имен  и  каталогов, безопасность и аутентификация, компиляторы переходников). </a:t>
            </a:r>
            <a:endParaRPr/>
          </a:p>
          <a:p>
            <a:pPr indent="-347663" lvl="1" marL="882650" rtl="0" algn="l">
              <a:lnSpc>
                <a:spcPct val="80000"/>
              </a:lnSpc>
              <a:spcBef>
                <a:spcPts val="360"/>
              </a:spcBef>
              <a:spcAft>
                <a:spcPts val="0"/>
              </a:spcAft>
              <a:buSzPts val="1260"/>
              <a:buChar char="●"/>
            </a:pPr>
            <a:r>
              <a:rPr lang="ru-RU" sz="1800"/>
              <a:t>программные  абстракции  для  работы  с TRPC: RPC, транзакционные  скобки,  механизмы  обратных  вызовов (когда  в результате  возникновения  некоторого  события  на  сервере, вызывается процедура на клиентской части). </a:t>
            </a:r>
            <a:endParaRPr/>
          </a:p>
          <a:p>
            <a:pPr indent="-347663" lvl="1" marL="882650" rtl="0" algn="l">
              <a:lnSpc>
                <a:spcPct val="80000"/>
              </a:lnSpc>
              <a:spcBef>
                <a:spcPts val="360"/>
              </a:spcBef>
              <a:spcAft>
                <a:spcPts val="0"/>
              </a:spcAft>
              <a:buSzPts val="1260"/>
              <a:buChar char="●"/>
            </a:pPr>
            <a:r>
              <a:rPr lang="ru-RU" sz="1800"/>
              <a:t>ведение  журнальных  записей,  управление  восстановлением, блокировкой и т. д. </a:t>
            </a:r>
            <a:endParaRPr/>
          </a:p>
          <a:p>
            <a:pPr indent="-347663" lvl="1" marL="882650" rtl="0" algn="l">
              <a:lnSpc>
                <a:spcPct val="80000"/>
              </a:lnSpc>
              <a:spcBef>
                <a:spcPts val="360"/>
              </a:spcBef>
              <a:spcAft>
                <a:spcPts val="0"/>
              </a:spcAft>
              <a:buSzPts val="1260"/>
              <a:buChar char="●"/>
            </a:pPr>
            <a:r>
              <a:rPr lang="ru-RU" sz="1800"/>
              <a:t>управление  процессами,  установку  приоритетов,  балансировку нагрузки, репликацию, управление стартом и завершением. </a:t>
            </a:r>
            <a:endParaRPr/>
          </a:p>
          <a:p>
            <a:pPr indent="-347663" lvl="1" marL="882650" rtl="0" algn="l">
              <a:lnSpc>
                <a:spcPct val="80000"/>
              </a:lnSpc>
              <a:spcBef>
                <a:spcPts val="360"/>
              </a:spcBef>
              <a:spcAft>
                <a:spcPts val="0"/>
              </a:spcAft>
              <a:buSzPts val="1260"/>
              <a:buChar char="●"/>
            </a:pPr>
            <a:r>
              <a:rPr lang="ru-RU" sz="1800"/>
              <a:t>управление сценариями для асинхронного взаимодействия. </a:t>
            </a:r>
            <a:endParaRPr/>
          </a:p>
          <a:p>
            <a:pPr indent="-347663" lvl="1" marL="882650" rtl="0" algn="l">
              <a:lnSpc>
                <a:spcPct val="80000"/>
              </a:lnSpc>
              <a:spcBef>
                <a:spcPts val="360"/>
              </a:spcBef>
              <a:spcAft>
                <a:spcPts val="0"/>
              </a:spcAft>
              <a:buSzPts val="1260"/>
              <a:buChar char="●"/>
            </a:pPr>
            <a:r>
              <a:rPr lang="ru-RU" sz="1800"/>
              <a:t>инструментарий  для  установки,  управления  и  мониторинга производительности компонентов системы.  </a:t>
            </a:r>
            <a:endParaRPr/>
          </a:p>
          <a:p>
            <a:pPr indent="-355600" lvl="0" marL="355600" rtl="0" algn="l">
              <a:lnSpc>
                <a:spcPct val="80000"/>
              </a:lnSpc>
              <a:spcBef>
                <a:spcPts val="400"/>
              </a:spcBef>
              <a:spcAft>
                <a:spcPts val="0"/>
              </a:spcAft>
              <a:buSzPts val="1400"/>
              <a:buChar char="●"/>
            </a:pPr>
            <a:r>
              <a:rPr lang="ru-RU" sz="2000"/>
              <a:t>В  простейших  случаях  доступные  программные  абстракции  просто преобразуют  обычный  удаленный  вызов  в  транзакционный,  в  самых сложных  вариантах  они  позволяют  контролировать  практически  все аспекты взаимодействия.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71" name="Google Shape;171;p3"/>
          <p:cNvSpPr txBox="1"/>
          <p:nvPr>
            <p:ph type="title"/>
          </p:nvPr>
        </p:nvSpPr>
        <p:spPr>
          <a:xfrm>
            <a:off x="250825" y="333375"/>
            <a:ext cx="7543800" cy="581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Классификация middleware</a:t>
            </a:r>
            <a:endParaRPr sz="3500"/>
          </a:p>
        </p:txBody>
      </p:sp>
      <p:sp>
        <p:nvSpPr>
          <p:cNvPr id="172" name="Google Shape;172;p3"/>
          <p:cNvSpPr txBox="1"/>
          <p:nvPr>
            <p:ph idx="1" type="body"/>
          </p:nvPr>
        </p:nvSpPr>
        <p:spPr>
          <a:xfrm>
            <a:off x="395536" y="1019175"/>
            <a:ext cx="8075240" cy="2159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540"/>
              <a:buChar char="●"/>
            </a:pPr>
            <a:r>
              <a:rPr lang="ru-RU" sz="2200"/>
              <a:t>Все средства middleware можно разделить на две большие группы: </a:t>
            </a:r>
            <a:endParaRPr/>
          </a:p>
          <a:p>
            <a:pPr indent="-293688" lvl="2" marL="987425" rtl="0" algn="l">
              <a:lnSpc>
                <a:spcPct val="90000"/>
              </a:lnSpc>
              <a:spcBef>
                <a:spcPts val="360"/>
              </a:spcBef>
              <a:spcAft>
                <a:spcPts val="0"/>
              </a:spcAft>
              <a:buSzPts val="1260"/>
              <a:buChar char="●"/>
            </a:pPr>
            <a:r>
              <a:rPr lang="ru-RU" sz="1800"/>
              <a:t>ППО первой из них обеспечивает взаимодействие между активным приложением и пассивным ресурсом, </a:t>
            </a:r>
            <a:endParaRPr/>
          </a:p>
          <a:p>
            <a:pPr indent="-293688" lvl="2" marL="987425" rtl="0" algn="l">
              <a:lnSpc>
                <a:spcPct val="90000"/>
              </a:lnSpc>
              <a:spcBef>
                <a:spcPts val="360"/>
              </a:spcBef>
              <a:spcAft>
                <a:spcPts val="0"/>
              </a:spcAft>
              <a:buSzPts val="1260"/>
              <a:buChar char="●"/>
            </a:pPr>
            <a:r>
              <a:rPr lang="ru-RU" sz="1800"/>
              <a:t>второй - между активными приложениями. Под активным мы подразумеваем приложение, реализующее некоторую бизнес-логику, а роль пассивного ресурса может выполнять, например, сервер базы данных. </a:t>
            </a:r>
            <a:endParaRPr/>
          </a:p>
        </p:txBody>
      </p:sp>
      <p:pic>
        <p:nvPicPr>
          <p:cNvPr descr="image001" id="173" name="Google Shape;173;p3"/>
          <p:cNvPicPr preferRelativeResize="0"/>
          <p:nvPr/>
        </p:nvPicPr>
        <p:blipFill rotWithShape="1">
          <a:blip r:embed="rId3">
            <a:alphaModFix/>
          </a:blip>
          <a:srcRect b="0" l="0" r="0" t="0"/>
          <a:stretch/>
        </p:blipFill>
        <p:spPr>
          <a:xfrm>
            <a:off x="1354138" y="3286125"/>
            <a:ext cx="6530975" cy="3382963"/>
          </a:xfrm>
          <a:prstGeom prst="rect">
            <a:avLst/>
          </a:prstGeom>
          <a:noFill/>
          <a:ln>
            <a:noFill/>
          </a:ln>
        </p:spPr>
      </p:pic>
      <p:grpSp>
        <p:nvGrpSpPr>
          <p:cNvPr id="174" name="Google Shape;174;p3"/>
          <p:cNvGrpSpPr/>
          <p:nvPr/>
        </p:nvGrpSpPr>
        <p:grpSpPr>
          <a:xfrm>
            <a:off x="1114425" y="4365625"/>
            <a:ext cx="3529013" cy="2447925"/>
            <a:chOff x="702" y="2750"/>
            <a:chExt cx="2223" cy="1542"/>
          </a:xfrm>
        </p:grpSpPr>
        <p:sp>
          <p:nvSpPr>
            <p:cNvPr id="175" name="Google Shape;175;p3"/>
            <p:cNvSpPr/>
            <p:nvPr/>
          </p:nvSpPr>
          <p:spPr>
            <a:xfrm>
              <a:off x="702" y="2750"/>
              <a:ext cx="2223" cy="1542"/>
            </a:xfrm>
            <a:prstGeom prst="ellipse">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6" name="Google Shape;176;p3"/>
            <p:cNvSpPr txBox="1"/>
            <p:nvPr/>
          </p:nvSpPr>
          <p:spPr>
            <a:xfrm>
              <a:off x="1746" y="2840"/>
              <a:ext cx="227"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Times New Roman"/>
                  <a:ea typeface="Times New Roman"/>
                  <a:cs typeface="Times New Roman"/>
                  <a:sym typeface="Times New Roman"/>
                </a:rPr>
                <a:t>I</a:t>
              </a:r>
              <a:endParaRPr b="1" i="1" sz="1800" u="none" cap="none" strike="noStrike">
                <a:solidFill>
                  <a:schemeClr val="dk1"/>
                </a:solidFill>
                <a:latin typeface="Times New Roman"/>
                <a:ea typeface="Times New Roman"/>
                <a:cs typeface="Times New Roman"/>
                <a:sym typeface="Times New Roman"/>
              </a:endParaRPr>
            </a:p>
          </p:txBody>
        </p:sp>
      </p:grpSp>
      <p:grpSp>
        <p:nvGrpSpPr>
          <p:cNvPr id="177" name="Google Shape;177;p3"/>
          <p:cNvGrpSpPr/>
          <p:nvPr/>
        </p:nvGrpSpPr>
        <p:grpSpPr>
          <a:xfrm>
            <a:off x="4714875" y="4365625"/>
            <a:ext cx="3529013" cy="2447925"/>
            <a:chOff x="2970" y="2750"/>
            <a:chExt cx="2223" cy="1542"/>
          </a:xfrm>
        </p:grpSpPr>
        <p:sp>
          <p:nvSpPr>
            <p:cNvPr id="178" name="Google Shape;178;p3"/>
            <p:cNvSpPr/>
            <p:nvPr/>
          </p:nvSpPr>
          <p:spPr>
            <a:xfrm>
              <a:off x="2970" y="2750"/>
              <a:ext cx="2223" cy="1542"/>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9" name="Google Shape;179;p3"/>
            <p:cNvSpPr txBox="1"/>
            <p:nvPr/>
          </p:nvSpPr>
          <p:spPr>
            <a:xfrm>
              <a:off x="4014" y="2840"/>
              <a:ext cx="318" cy="231"/>
            </a:xfrm>
            <a:prstGeom prst="rect">
              <a:avLst/>
            </a:prstGeom>
            <a:noFill/>
            <a:ln cap="flat" cmpd="sng" w="5715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Times New Roman"/>
                  <a:ea typeface="Times New Roman"/>
                  <a:cs typeface="Times New Roman"/>
                  <a:sym typeface="Times New Roman"/>
                </a:rPr>
                <a:t>II</a:t>
              </a:r>
              <a:endParaRPr b="1" i="1" sz="1800" u="none" cap="none" strike="noStrike">
                <a:solidFill>
                  <a:schemeClr val="dk1"/>
                </a:solidFill>
                <a:latin typeface="Times New Roman"/>
                <a:ea typeface="Times New Roman"/>
                <a:cs typeface="Times New Roman"/>
                <a:sym typeface="Times New Roman"/>
              </a:endParaRPr>
            </a:p>
          </p:txBody>
        </p:sp>
      </p:grpSp>
      <p:sp>
        <p:nvSpPr>
          <p:cNvPr id="180" name="Google Shape;180;p3"/>
          <p:cNvSpPr/>
          <p:nvPr/>
        </p:nvSpPr>
        <p:spPr>
          <a:xfrm>
            <a:off x="250824" y="4149080"/>
            <a:ext cx="1296840" cy="726133"/>
          </a:xfrm>
          <a:prstGeom prst="wedgeRectCallout">
            <a:avLst>
              <a:gd fmla="val 35607" name="adj1"/>
              <a:gd fmla="val 87285" name="adj2"/>
            </a:avLst>
          </a:prstGeom>
          <a:solidFill>
            <a:srgbClr val="A2C1C1"/>
          </a:solidFill>
          <a:ln cap="flat" cmpd="sng" w="25400">
            <a:solidFill>
              <a:srgbClr val="B2B2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600" u="none" cap="none" strike="noStrike">
                <a:solidFill>
                  <a:schemeClr val="dk1"/>
                </a:solidFill>
                <a:latin typeface="Arial"/>
                <a:ea typeface="Arial"/>
                <a:cs typeface="Arial"/>
                <a:sym typeface="Arial"/>
              </a:rPr>
              <a:t>Зона меньшего интереса!</a:t>
            </a:r>
            <a:endParaRPr b="0" i="0" sz="1600" u="none" cap="none" strike="noStrike">
              <a:solidFill>
                <a:schemeClr val="dk1"/>
              </a:solidFill>
              <a:latin typeface="Arial"/>
              <a:ea typeface="Arial"/>
              <a:cs typeface="Arial"/>
              <a:sym typeface="Arial"/>
            </a:endParaRPr>
          </a:p>
        </p:txBody>
      </p:sp>
      <p:sp>
        <p:nvSpPr>
          <p:cNvPr id="181" name="Google Shape;181;p3"/>
          <p:cNvSpPr/>
          <p:nvPr/>
        </p:nvSpPr>
        <p:spPr>
          <a:xfrm>
            <a:off x="7740725" y="4023910"/>
            <a:ext cx="1296840" cy="726133"/>
          </a:xfrm>
          <a:prstGeom prst="wedgeRectCallout">
            <a:avLst>
              <a:gd fmla="val -27536" name="adj1"/>
              <a:gd fmla="val 83526" name="adj2"/>
            </a:avLst>
          </a:prstGeom>
          <a:solidFill>
            <a:srgbClr val="A2C1C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600" u="none" cap="none" strike="noStrike">
                <a:solidFill>
                  <a:schemeClr val="dk1"/>
                </a:solidFill>
                <a:latin typeface="Arial"/>
                <a:ea typeface="Arial"/>
                <a:cs typeface="Arial"/>
                <a:sym typeface="Arial"/>
              </a:rPr>
              <a:t>Зона большего интереса!</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391" name="Google Shape;391;p30"/>
          <p:cNvSpPr txBox="1"/>
          <p:nvPr>
            <p:ph idx="1" type="body"/>
          </p:nvPr>
        </p:nvSpPr>
        <p:spPr>
          <a:xfrm>
            <a:off x="914400" y="2781300"/>
            <a:ext cx="7545388" cy="1296988"/>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SzPts val="2380"/>
              <a:buFont typeface="Noto Sans Symbols"/>
              <a:buNone/>
            </a:pPr>
            <a:r>
              <a:rPr b="1" lang="ru-RU" sz="3400">
                <a:solidFill>
                  <a:schemeClr val="hlink"/>
                </a:solidFill>
              </a:rPr>
              <a:t>Активное Middleware</a:t>
            </a:r>
            <a:endParaRPr b="1" sz="3400">
              <a:solidFill>
                <a:schemeClr val="hlink"/>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397" name="Google Shape;397;p31"/>
          <p:cNvSpPr txBox="1"/>
          <p:nvPr>
            <p:ph type="title"/>
          </p:nvPr>
        </p:nvSpPr>
        <p:spPr>
          <a:xfrm>
            <a:off x="395288" y="692150"/>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Middleware, обеспечивающее взаимодействие между активными приложениями</a:t>
            </a:r>
            <a:endParaRPr/>
          </a:p>
        </p:txBody>
      </p:sp>
      <p:sp>
        <p:nvSpPr>
          <p:cNvPr id="398" name="Google Shape;398;p31"/>
          <p:cNvSpPr txBox="1"/>
          <p:nvPr>
            <p:ph idx="1" type="body"/>
          </p:nvPr>
        </p:nvSpPr>
        <p:spPr>
          <a:xfrm>
            <a:off x="755650" y="2276475"/>
            <a:ext cx="7715250" cy="30781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20"/>
              <a:buChar char="●"/>
            </a:pPr>
            <a:r>
              <a:rPr lang="ru-RU" sz="2600"/>
              <a:t>Может быть условно разбито на три основных типа: </a:t>
            </a:r>
            <a:endParaRPr/>
          </a:p>
          <a:p>
            <a:pPr indent="-457200" lvl="1" marL="801687" rtl="0" algn="l">
              <a:lnSpc>
                <a:spcPct val="90000"/>
              </a:lnSpc>
              <a:spcBef>
                <a:spcPts val="480"/>
              </a:spcBef>
              <a:spcAft>
                <a:spcPts val="0"/>
              </a:spcAft>
              <a:buSzPts val="2200"/>
              <a:buFont typeface="Arial"/>
              <a:buAutoNum type="arabicPeriod"/>
            </a:pPr>
            <a:r>
              <a:rPr lang="ru-RU" sz="2200"/>
              <a:t>ППО удаленного вызова процедур:</a:t>
            </a:r>
            <a:r>
              <a:rPr lang="ru-RU" sz="2400"/>
              <a:t>(RPC, Remote Procedure Call), </a:t>
            </a:r>
            <a:endParaRPr/>
          </a:p>
          <a:p>
            <a:pPr indent="-457200" lvl="1" marL="801687" rtl="0" algn="l">
              <a:lnSpc>
                <a:spcPct val="90000"/>
              </a:lnSpc>
              <a:spcBef>
                <a:spcPts val="480"/>
              </a:spcBef>
              <a:spcAft>
                <a:spcPts val="0"/>
              </a:spcAft>
              <a:buSzPts val="2400"/>
              <a:buFont typeface="Arial"/>
              <a:buAutoNum type="arabicPeriod"/>
            </a:pPr>
            <a:r>
              <a:rPr lang="ru-RU" sz="2400"/>
              <a:t>ППО передачи сообщений (MOM, Message Oriented middleware) </a:t>
            </a:r>
            <a:endParaRPr/>
          </a:p>
          <a:p>
            <a:pPr indent="-457200" lvl="1" marL="801687" rtl="0" algn="l">
              <a:lnSpc>
                <a:spcPct val="90000"/>
              </a:lnSpc>
              <a:spcBef>
                <a:spcPts val="480"/>
              </a:spcBef>
              <a:spcAft>
                <a:spcPts val="0"/>
              </a:spcAft>
              <a:buSzPts val="2400"/>
              <a:buFont typeface="Arial"/>
              <a:buAutoNum type="arabicPeriod"/>
            </a:pPr>
            <a:r>
              <a:rPr lang="ru-RU" sz="2400"/>
              <a:t>ППО брокеров объектных запросов (ORB, Object Request Broker). </a:t>
            </a:r>
            <a:endParaRPr/>
          </a:p>
        </p:txBody>
      </p:sp>
      <p:sp>
        <p:nvSpPr>
          <p:cNvPr id="399" name="Google Shape;399;p31"/>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05" name="Google Shape;405;p32"/>
          <p:cNvSpPr txBox="1"/>
          <p:nvPr>
            <p:ph type="title"/>
          </p:nvPr>
        </p:nvSpPr>
        <p:spPr>
          <a:xfrm>
            <a:off x="395288" y="476250"/>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1. RPC </a:t>
            </a:r>
            <a:r>
              <a:rPr lang="ru-RU" sz="2800"/>
              <a:t>(ограничения)</a:t>
            </a:r>
            <a:endParaRPr/>
          </a:p>
        </p:txBody>
      </p:sp>
      <p:sp>
        <p:nvSpPr>
          <p:cNvPr id="406" name="Google Shape;406;p32"/>
          <p:cNvSpPr txBox="1"/>
          <p:nvPr>
            <p:ph idx="1" type="body"/>
          </p:nvPr>
        </p:nvSpPr>
        <p:spPr>
          <a:xfrm>
            <a:off x="250824" y="1139106"/>
            <a:ext cx="8641655" cy="5256931"/>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00"/>
              <a:buChar char="●"/>
            </a:pPr>
            <a:r>
              <a:rPr lang="ru-RU" sz="2000"/>
              <a:t>Использование </a:t>
            </a:r>
            <a:r>
              <a:rPr b="1" i="1" lang="ru-RU" sz="2000"/>
              <a:t>RPC</a:t>
            </a:r>
            <a:r>
              <a:rPr lang="ru-RU" sz="2000"/>
              <a:t> накладывает определенные ограничения на тип связи между приложениями*</a:t>
            </a:r>
            <a:r>
              <a:rPr baseline="30000" lang="ru-RU" sz="2000"/>
              <a:t>)</a:t>
            </a:r>
            <a:r>
              <a:rPr lang="ru-RU" sz="2000"/>
              <a:t>: в RPC применяется </a:t>
            </a:r>
            <a:r>
              <a:rPr b="1" i="1" lang="ru-RU" sz="2000"/>
              <a:t>синхронный механизм взаимодействия</a:t>
            </a:r>
            <a:r>
              <a:rPr lang="ru-RU" sz="2000"/>
              <a:t>: запрашивающее приложение выдает запрос и ждет ответа. На время ожидания приложение оказывается заблокированным. </a:t>
            </a:r>
            <a:endParaRPr/>
          </a:p>
          <a:p>
            <a:pPr indent="-342900" lvl="0" marL="342900" rtl="0" algn="l">
              <a:lnSpc>
                <a:spcPct val="80000"/>
              </a:lnSpc>
              <a:spcBef>
                <a:spcPts val="400"/>
              </a:spcBef>
              <a:spcAft>
                <a:spcPts val="0"/>
              </a:spcAft>
              <a:buSzPts val="1400"/>
              <a:buChar char="●"/>
            </a:pPr>
            <a:r>
              <a:rPr lang="ru-RU" sz="2000"/>
              <a:t>В связи с этим развертывать основанные на RPC приложения представляется целесообразным </a:t>
            </a:r>
            <a:r>
              <a:rPr b="1" i="1" lang="ru-RU" sz="2000"/>
              <a:t>в локальных сетях</a:t>
            </a:r>
            <a:r>
              <a:rPr lang="ru-RU" sz="2000"/>
              <a:t>, где время ответа обычно не очень велико. </a:t>
            </a:r>
            <a:endParaRPr/>
          </a:p>
          <a:p>
            <a:pPr indent="-342900" lvl="0" marL="342900" rtl="0" algn="l">
              <a:lnSpc>
                <a:spcPct val="80000"/>
              </a:lnSpc>
              <a:spcBef>
                <a:spcPts val="400"/>
              </a:spcBef>
              <a:spcAft>
                <a:spcPts val="0"/>
              </a:spcAft>
              <a:buSzPts val="1400"/>
              <a:buChar char="●"/>
            </a:pPr>
            <a:r>
              <a:rPr lang="ru-RU" sz="2000"/>
              <a:t>Кроме того, RPC является механизмом взаимодействия, </a:t>
            </a:r>
            <a:r>
              <a:rPr b="1" i="1" lang="ru-RU" sz="2000"/>
              <a:t>ориентированным на соединение</a:t>
            </a:r>
            <a:r>
              <a:rPr lang="ru-RU" sz="2000"/>
              <a:t>. Это означает, что, если запрашиваемое приложение недоступно или неактивно в настоящий момент, RPC будет функционировать некорректно. В связи с этим процедура RPC </a:t>
            </a:r>
            <a:r>
              <a:rPr b="1" i="1" lang="ru-RU" sz="2000"/>
              <a:t>не может быть применена в глобальных сетях, так как вероятность недоступности приложения в этом случае достаточно велика. </a:t>
            </a:r>
            <a:endParaRPr/>
          </a:p>
          <a:p>
            <a:pPr indent="-342900" lvl="0" marL="342900" rtl="0" algn="l">
              <a:lnSpc>
                <a:spcPct val="80000"/>
              </a:lnSpc>
              <a:spcBef>
                <a:spcPts val="400"/>
              </a:spcBef>
              <a:spcAft>
                <a:spcPts val="0"/>
              </a:spcAft>
              <a:buSzPts val="1400"/>
              <a:buChar char="●"/>
            </a:pPr>
            <a:r>
              <a:rPr lang="ru-RU" sz="2000"/>
              <a:t>В принципе, ограничения, связанные как с синхронностью взаимодействия, так и с недоступностью запрашиваемого приложения, могут быть обойдены с помощью, например, так называемого </a:t>
            </a:r>
            <a:r>
              <a:rPr b="1" lang="ru-RU" sz="2000"/>
              <a:t>асинхронного RPC</a:t>
            </a:r>
            <a:r>
              <a:rPr lang="ru-RU" sz="2000"/>
              <a:t>, но и это не решает проблемы полностью. </a:t>
            </a:r>
            <a:endParaRPr/>
          </a:p>
          <a:p>
            <a:pPr indent="-342900" lvl="0" marL="342900" rtl="0" algn="l">
              <a:lnSpc>
                <a:spcPct val="80000"/>
              </a:lnSpc>
              <a:spcBef>
                <a:spcPts val="360"/>
              </a:spcBef>
              <a:spcAft>
                <a:spcPts val="0"/>
              </a:spcAft>
              <a:buSzPts val="1260"/>
              <a:buChar char="●"/>
            </a:pPr>
            <a:r>
              <a:rPr i="1" lang="ru-RU" sz="1800"/>
              <a:t>*</a:t>
            </a:r>
            <a:r>
              <a:rPr baseline="30000" i="1" lang="ru-RU" sz="1800"/>
              <a:t>) </a:t>
            </a:r>
            <a:r>
              <a:rPr i="1" lang="ru-RU" sz="1800"/>
              <a:t>Современные версии RPC работают и в асинхронном режиме, т.е. частично решают названные ограничения.  </a:t>
            </a:r>
            <a:endParaRPr/>
          </a:p>
        </p:txBody>
      </p:sp>
      <p:sp>
        <p:nvSpPr>
          <p:cNvPr id="407" name="Google Shape;407;p32"/>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13" name="Google Shape;413;p33"/>
          <p:cNvSpPr txBox="1"/>
          <p:nvPr>
            <p:ph type="title"/>
          </p:nvPr>
        </p:nvSpPr>
        <p:spPr>
          <a:xfrm>
            <a:off x="395288" y="476250"/>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1. RPC </a:t>
            </a:r>
            <a:r>
              <a:rPr lang="ru-RU" sz="2800"/>
              <a:t>(принцип)</a:t>
            </a:r>
            <a:endParaRPr/>
          </a:p>
        </p:txBody>
      </p:sp>
      <p:sp>
        <p:nvSpPr>
          <p:cNvPr id="414" name="Google Shape;414;p33"/>
          <p:cNvSpPr txBox="1"/>
          <p:nvPr>
            <p:ph idx="1" type="body"/>
          </p:nvPr>
        </p:nvSpPr>
        <p:spPr>
          <a:xfrm>
            <a:off x="250824" y="1292635"/>
            <a:ext cx="8641655" cy="1656531"/>
          </a:xfrm>
          <a:prstGeom prst="rect">
            <a:avLst/>
          </a:prstGeom>
          <a:noFill/>
          <a:ln>
            <a:noFill/>
          </a:ln>
        </p:spPr>
        <p:txBody>
          <a:bodyPr anchorCtr="0" anchor="t" bIns="45700" lIns="91425" spcFirstLastPara="1" rIns="91425" wrap="square" tIns="45700">
            <a:noAutofit/>
          </a:bodyPr>
          <a:lstStyle/>
          <a:p>
            <a:pPr indent="-177800" lvl="0" marL="177800" rtl="0" algn="l">
              <a:lnSpc>
                <a:spcPct val="80000"/>
              </a:lnSpc>
              <a:spcBef>
                <a:spcPts val="0"/>
              </a:spcBef>
              <a:spcAft>
                <a:spcPts val="0"/>
              </a:spcAft>
              <a:buSzPts val="1400"/>
              <a:buChar char="●"/>
            </a:pPr>
            <a:r>
              <a:rPr lang="ru-RU" sz="2000"/>
              <a:t>Концепция </a:t>
            </a:r>
            <a:r>
              <a:rPr b="1" lang="ru-RU" sz="2000"/>
              <a:t>вызова удаленных процедур</a:t>
            </a:r>
            <a:r>
              <a:rPr lang="ru-RU" sz="2000"/>
              <a:t> (</a:t>
            </a:r>
            <a:r>
              <a:rPr i="1" lang="ru-RU" sz="2000"/>
              <a:t>remote procedure call — RPC</a:t>
            </a:r>
            <a:r>
              <a:rPr lang="ru-RU" sz="2000"/>
              <a:t>) была разработана и реализована в компанией XEROX еще в начале 80-х годов XX века. Общий смысл RPC можно представить так: программа может выполнять не только собственные (скомпилированные) процедуры и функции, но и обращаться к процедурам удаленного сервера:</a:t>
            </a:r>
            <a:endParaRPr sz="2000"/>
          </a:p>
        </p:txBody>
      </p:sp>
      <p:sp>
        <p:nvSpPr>
          <p:cNvPr id="415" name="Google Shape;415;p33"/>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pic>
        <p:nvPicPr>
          <p:cNvPr descr="http://www.4stud.info/networking/img/rpc.png" id="416" name="Google Shape;416;p33"/>
          <p:cNvPicPr preferRelativeResize="0"/>
          <p:nvPr/>
        </p:nvPicPr>
        <p:blipFill rotWithShape="1">
          <a:blip r:embed="rId3">
            <a:alphaModFix/>
          </a:blip>
          <a:srcRect b="0" l="0" r="0" t="0"/>
          <a:stretch/>
        </p:blipFill>
        <p:spPr>
          <a:xfrm>
            <a:off x="2079438" y="2835276"/>
            <a:ext cx="4697413" cy="3861171"/>
          </a:xfrm>
          <a:prstGeom prst="rect">
            <a:avLst/>
          </a:prstGeom>
          <a:noFill/>
          <a:ln>
            <a:noFill/>
          </a:ln>
        </p:spPr>
      </p:pic>
      <p:sp>
        <p:nvSpPr>
          <p:cNvPr id="417" name="Google Shape;417;p33"/>
          <p:cNvSpPr/>
          <p:nvPr/>
        </p:nvSpPr>
        <p:spPr>
          <a:xfrm>
            <a:off x="5940152" y="6184612"/>
            <a:ext cx="24482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600" u="sng">
                <a:solidFill>
                  <a:schemeClr val="dk1"/>
                </a:solidFill>
                <a:latin typeface="Arial"/>
                <a:ea typeface="Arial"/>
                <a:cs typeface="Arial"/>
                <a:sym typeface="Arial"/>
                <a:hlinkClick r:id="rId4">
                  <a:extLst>
                    <a:ext uri="{A12FA001-AC4F-418D-AE19-62706E023703}">
                      <ahyp:hlinkClr val="tx"/>
                    </a:ext>
                  </a:extLst>
                </a:hlinkClick>
              </a:rPr>
              <a:t>http://www.4stud.info/</a:t>
            </a:r>
            <a:r>
              <a:rPr lang="ru-RU" sz="1600">
                <a:solidFill>
                  <a:schemeClr val="dk1"/>
                </a:solidFill>
                <a:latin typeface="Arial"/>
                <a:ea typeface="Arial"/>
                <a:cs typeface="Arial"/>
                <a:sym typeface="Arial"/>
              </a:rPr>
              <a:t> networking/lecture6.html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23" name="Google Shape;423;p34"/>
          <p:cNvSpPr txBox="1"/>
          <p:nvPr>
            <p:ph type="title"/>
          </p:nvPr>
        </p:nvSpPr>
        <p:spPr>
          <a:xfrm>
            <a:off x="395288" y="476250"/>
            <a:ext cx="784912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2. MOM – модель очередей сообщений</a:t>
            </a:r>
            <a:endParaRPr/>
          </a:p>
        </p:txBody>
      </p:sp>
      <p:sp>
        <p:nvSpPr>
          <p:cNvPr id="424" name="Google Shape;424;p34"/>
          <p:cNvSpPr txBox="1"/>
          <p:nvPr>
            <p:ph idx="1" type="body"/>
          </p:nvPr>
        </p:nvSpPr>
        <p:spPr>
          <a:xfrm>
            <a:off x="340120" y="1508125"/>
            <a:ext cx="8480351"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70"/>
              <a:buFont typeface="Noto Sans Symbols"/>
              <a:buNone/>
            </a:pPr>
            <a:r>
              <a:rPr lang="ru-RU" sz="2100"/>
              <a:t>Следующим шагом в разработке ППО для взаимодействия между активными приложениями стали системы передачи сообщений. Принцип их построения достаточно прост, но тем не менее они предоставляют огромные возможности по связыванию программ.</a:t>
            </a:r>
            <a:endParaRPr/>
          </a:p>
          <a:p>
            <a:pPr indent="-342900" lvl="0" marL="342900" rtl="0" algn="l">
              <a:lnSpc>
                <a:spcPct val="80000"/>
              </a:lnSpc>
              <a:spcBef>
                <a:spcPts val="420"/>
              </a:spcBef>
              <a:spcAft>
                <a:spcPts val="0"/>
              </a:spcAft>
              <a:buSzPts val="1470"/>
              <a:buChar char="●"/>
            </a:pPr>
            <a:r>
              <a:rPr lang="ru-RU" sz="2100"/>
              <a:t>В основе </a:t>
            </a:r>
            <a:r>
              <a:rPr b="1" lang="ru-RU" sz="2100"/>
              <a:t>систем передачи сообщений</a:t>
            </a:r>
            <a:r>
              <a:rPr lang="ru-RU" sz="2100"/>
              <a:t> лежит </a:t>
            </a:r>
            <a:r>
              <a:rPr b="1" lang="ru-RU" sz="2100"/>
              <a:t>технология очередей сообщений</a:t>
            </a:r>
            <a:r>
              <a:rPr lang="ru-RU" sz="2100"/>
              <a:t>: приложения обмениваются информацией не непосредственно друг с другом, а используя специальные </a:t>
            </a:r>
            <a:r>
              <a:rPr b="1" lang="ru-RU" sz="2100"/>
              <a:t>буферы (очереди)</a:t>
            </a:r>
            <a:r>
              <a:rPr lang="ru-RU" sz="2100"/>
              <a:t>. </a:t>
            </a:r>
            <a:endParaRPr sz="2100"/>
          </a:p>
          <a:p>
            <a:pPr indent="-347663" lvl="1" marL="692150" rtl="0" algn="l">
              <a:lnSpc>
                <a:spcPct val="80000"/>
              </a:lnSpc>
              <a:spcBef>
                <a:spcPts val="360"/>
              </a:spcBef>
              <a:spcAft>
                <a:spcPts val="0"/>
              </a:spcAft>
              <a:buSzPts val="1260"/>
              <a:buChar char="●"/>
            </a:pPr>
            <a:r>
              <a:rPr lang="ru-RU" sz="1800"/>
              <a:t>В случае необходимости обмена данными программа пересылает их в принадлежащую ей очередь и продолжает функционирование. </a:t>
            </a:r>
            <a:endParaRPr sz="1800"/>
          </a:p>
          <a:p>
            <a:pPr indent="-347663" lvl="1" marL="692150" rtl="0" algn="l">
              <a:lnSpc>
                <a:spcPct val="80000"/>
              </a:lnSpc>
              <a:spcBef>
                <a:spcPts val="360"/>
              </a:spcBef>
              <a:spcAft>
                <a:spcPts val="0"/>
              </a:spcAft>
              <a:buSzPts val="1260"/>
              <a:buChar char="●"/>
            </a:pPr>
            <a:r>
              <a:rPr lang="ru-RU" sz="1800"/>
              <a:t>Доставку сообщения по назначению и его хранение обеспечивает специальное ПО – </a:t>
            </a:r>
            <a:r>
              <a:rPr b="1" lang="ru-RU" sz="1800"/>
              <a:t>МОМ (message-oriented-middleware).</a:t>
            </a:r>
            <a:r>
              <a:rPr lang="ru-RU" sz="1800"/>
              <a:t> </a:t>
            </a:r>
            <a:endParaRPr sz="1800"/>
          </a:p>
          <a:p>
            <a:pPr indent="-347663" lvl="1" marL="692150" rtl="0" algn="l">
              <a:lnSpc>
                <a:spcPct val="80000"/>
              </a:lnSpc>
              <a:spcBef>
                <a:spcPts val="360"/>
              </a:spcBef>
              <a:spcAft>
                <a:spcPts val="0"/>
              </a:spcAft>
              <a:buSzPts val="1260"/>
              <a:buChar char="●"/>
            </a:pPr>
            <a:r>
              <a:rPr lang="ru-RU" sz="1800"/>
              <a:t>MOM, как правило, может работать на разных программно-аппаратных платформах и с использованием различных сетевых протоколов. Многоплатформенность достигается за счет минимизации функций, выполняемых клиентской частью, а поддержка различных протоколов - за счет использования внутреннего протокола обмена информацией. Разработчику же предоставляется несложный и высокоуровневый API для работы с очередями сообщений.</a:t>
            </a:r>
            <a:endParaRPr/>
          </a:p>
        </p:txBody>
      </p:sp>
      <p:sp>
        <p:nvSpPr>
          <p:cNvPr id="425" name="Google Shape;425;p34"/>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31" name="Google Shape;431;p35"/>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
        <p:nvSpPr>
          <p:cNvPr id="432" name="Google Shape;432;p35"/>
          <p:cNvSpPr txBox="1"/>
          <p:nvPr>
            <p:ph idx="1" type="body"/>
          </p:nvPr>
        </p:nvSpPr>
        <p:spPr>
          <a:xfrm>
            <a:off x="323850" y="5876925"/>
            <a:ext cx="8229600" cy="396875"/>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SzPts val="1470"/>
              <a:buFont typeface="Noto Sans Symbols"/>
              <a:buNone/>
            </a:pPr>
            <a:r>
              <a:rPr lang="ru-RU" sz="2100"/>
              <a:t> Модель системы очередей сообщений</a:t>
            </a:r>
            <a:endParaRPr/>
          </a:p>
        </p:txBody>
      </p:sp>
      <p:pic>
        <p:nvPicPr>
          <p:cNvPr id="433" name="Google Shape;433;p35"/>
          <p:cNvPicPr preferRelativeResize="0"/>
          <p:nvPr/>
        </p:nvPicPr>
        <p:blipFill rotWithShape="1">
          <a:blip r:embed="rId3">
            <a:alphaModFix/>
          </a:blip>
          <a:srcRect b="0" l="0" r="0" t="0"/>
          <a:stretch/>
        </p:blipFill>
        <p:spPr>
          <a:xfrm>
            <a:off x="900113" y="1412875"/>
            <a:ext cx="6769100" cy="4270375"/>
          </a:xfrm>
          <a:prstGeom prst="rect">
            <a:avLst/>
          </a:prstGeom>
          <a:noFill/>
          <a:ln>
            <a:noFill/>
          </a:ln>
        </p:spPr>
      </p:pic>
      <p:sp>
        <p:nvSpPr>
          <p:cNvPr id="434" name="Google Shape;434;p35"/>
          <p:cNvSpPr txBox="1"/>
          <p:nvPr>
            <p:ph type="title"/>
          </p:nvPr>
        </p:nvSpPr>
        <p:spPr>
          <a:xfrm>
            <a:off x="395288" y="332656"/>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MOM – модель очередей сообщений</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40" name="Google Shape;440;p36"/>
          <p:cNvSpPr txBox="1"/>
          <p:nvPr>
            <p:ph type="title"/>
          </p:nvPr>
        </p:nvSpPr>
        <p:spPr>
          <a:xfrm>
            <a:off x="395288" y="332656"/>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MOM – модель очередей сообщений</a:t>
            </a:r>
            <a:endParaRPr/>
          </a:p>
        </p:txBody>
      </p:sp>
      <p:sp>
        <p:nvSpPr>
          <p:cNvPr id="441" name="Google Shape;441;p36"/>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
        <p:nvSpPr>
          <p:cNvPr id="442" name="Google Shape;442;p36"/>
          <p:cNvSpPr txBox="1"/>
          <p:nvPr>
            <p:ph idx="1" type="body"/>
          </p:nvPr>
        </p:nvSpPr>
        <p:spPr>
          <a:xfrm>
            <a:off x="5202001" y="5443539"/>
            <a:ext cx="3861792" cy="396875"/>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SzPts val="1470"/>
              <a:buFont typeface="Noto Sans Symbols"/>
              <a:buNone/>
            </a:pPr>
            <a:r>
              <a:rPr lang="ru-RU" sz="2100"/>
              <a:t> Модель системы очередей сообщений</a:t>
            </a:r>
            <a:endParaRPr/>
          </a:p>
        </p:txBody>
      </p:sp>
      <p:pic>
        <p:nvPicPr>
          <p:cNvPr descr="http://www.4stud.info/networking/img/mom.png" id="443" name="Google Shape;443;p36"/>
          <p:cNvPicPr preferRelativeResize="0"/>
          <p:nvPr/>
        </p:nvPicPr>
        <p:blipFill rotWithShape="1">
          <a:blip r:embed="rId3">
            <a:alphaModFix/>
          </a:blip>
          <a:srcRect b="0" l="0" r="0" t="0"/>
          <a:stretch/>
        </p:blipFill>
        <p:spPr>
          <a:xfrm>
            <a:off x="5712344" y="1471613"/>
            <a:ext cx="2841106" cy="3690938"/>
          </a:xfrm>
          <a:prstGeom prst="rect">
            <a:avLst/>
          </a:prstGeom>
          <a:noFill/>
          <a:ln>
            <a:noFill/>
          </a:ln>
        </p:spPr>
      </p:pic>
      <p:sp>
        <p:nvSpPr>
          <p:cNvPr id="444" name="Google Shape;444;p36"/>
          <p:cNvSpPr txBox="1"/>
          <p:nvPr/>
        </p:nvSpPr>
        <p:spPr>
          <a:xfrm>
            <a:off x="281161" y="1197174"/>
            <a:ext cx="5431183"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Arial"/>
                <a:ea typeface="Arial"/>
                <a:cs typeface="Arial"/>
                <a:sym typeface="Arial"/>
              </a:rPr>
              <a:t>Сервисы MOM хорошо зарекомендовали себя в сильно распределенных приложениях, используемых в гетерогенной сети с медленными и ненадежными соединениями. Это, во многом, достигается благодаря поддержке уровней «качества обслуживания»:</a:t>
            </a:r>
            <a:endParaRPr/>
          </a:p>
          <a:p>
            <a:pPr indent="-285750" lvl="0" marL="285750" marR="0" rtl="0" algn="l">
              <a:spcBef>
                <a:spcPts val="0"/>
              </a:spcBef>
              <a:spcAft>
                <a:spcPts val="0"/>
              </a:spcAft>
              <a:buClr>
                <a:schemeClr val="dk1"/>
              </a:buClr>
              <a:buSzPts val="1800"/>
              <a:buFont typeface="Arial"/>
              <a:buChar char="•"/>
            </a:pPr>
            <a:r>
              <a:rPr b="1" lang="ru-RU" sz="1800">
                <a:solidFill>
                  <a:schemeClr val="dk1"/>
                </a:solidFill>
                <a:latin typeface="Arial"/>
                <a:ea typeface="Arial"/>
                <a:cs typeface="Arial"/>
                <a:sym typeface="Arial"/>
              </a:rPr>
              <a:t>надежная доставка сообщений </a:t>
            </a:r>
            <a:r>
              <a:rPr lang="ru-RU" sz="1800">
                <a:solidFill>
                  <a:schemeClr val="dk1"/>
                </a:solidFill>
                <a:latin typeface="Arial"/>
                <a:ea typeface="Arial"/>
                <a:cs typeface="Arial"/>
                <a:sym typeface="Arial"/>
              </a:rPr>
              <a:t>(reliable message delivery) — система MOM гарантирует, что в процессе обмена ни одно сообщение не будет утеряно;</a:t>
            </a:r>
            <a:endParaRPr/>
          </a:p>
          <a:p>
            <a:pPr indent="-285750" lvl="0" marL="285750" marR="0" rtl="0" algn="l">
              <a:spcBef>
                <a:spcPts val="0"/>
              </a:spcBef>
              <a:spcAft>
                <a:spcPts val="0"/>
              </a:spcAft>
              <a:buClr>
                <a:schemeClr val="dk1"/>
              </a:buClr>
              <a:buSzPts val="1800"/>
              <a:buFont typeface="Arial"/>
              <a:buChar char="•"/>
            </a:pPr>
            <a:r>
              <a:rPr b="1" lang="ru-RU" sz="1800">
                <a:solidFill>
                  <a:schemeClr val="dk1"/>
                </a:solidFill>
                <a:latin typeface="Arial"/>
                <a:ea typeface="Arial"/>
                <a:cs typeface="Arial"/>
                <a:sym typeface="Arial"/>
              </a:rPr>
              <a:t>гарантированная</a:t>
            </a:r>
            <a:r>
              <a:rPr lang="ru-RU" sz="1800">
                <a:solidFill>
                  <a:schemeClr val="dk1"/>
                </a:solidFill>
                <a:latin typeface="Arial"/>
                <a:ea typeface="Arial"/>
                <a:cs typeface="Arial"/>
                <a:sym typeface="Arial"/>
              </a:rPr>
              <a:t> </a:t>
            </a:r>
            <a:r>
              <a:rPr b="1" lang="ru-RU" sz="1800">
                <a:solidFill>
                  <a:schemeClr val="dk1"/>
                </a:solidFill>
                <a:latin typeface="Arial"/>
                <a:ea typeface="Arial"/>
                <a:cs typeface="Arial"/>
                <a:sym typeface="Arial"/>
              </a:rPr>
              <a:t>доставка сообщений </a:t>
            </a:r>
            <a:r>
              <a:rPr lang="ru-RU" sz="1800">
                <a:solidFill>
                  <a:schemeClr val="dk1"/>
                </a:solidFill>
                <a:latin typeface="Arial"/>
                <a:ea typeface="Arial"/>
                <a:cs typeface="Arial"/>
                <a:sym typeface="Arial"/>
              </a:rPr>
              <a:t>(guaranteed message delivery) — сообщение доставляется адресату немедленно или через заданный промежуток времени, не превышающий определенного значения (если сеть в данный момент не доступна);</a:t>
            </a:r>
            <a:endParaRPr/>
          </a:p>
          <a:p>
            <a:pPr indent="-285750" lvl="0" marL="285750" marR="0" rtl="0" algn="l">
              <a:spcBef>
                <a:spcPts val="0"/>
              </a:spcBef>
              <a:spcAft>
                <a:spcPts val="0"/>
              </a:spcAft>
              <a:buClr>
                <a:schemeClr val="dk1"/>
              </a:buClr>
              <a:buSzPts val="1800"/>
              <a:buFont typeface="Arial"/>
              <a:buChar char="•"/>
            </a:pPr>
            <a:r>
              <a:rPr b="1" lang="ru-RU" sz="1800">
                <a:solidFill>
                  <a:schemeClr val="dk1"/>
                </a:solidFill>
                <a:latin typeface="Arial"/>
                <a:ea typeface="Arial"/>
                <a:cs typeface="Arial"/>
                <a:sym typeface="Arial"/>
              </a:rPr>
              <a:t>застрахованная доставка сообщений </a:t>
            </a:r>
            <a:r>
              <a:rPr lang="ru-RU" sz="1800">
                <a:solidFill>
                  <a:schemeClr val="dk1"/>
                </a:solidFill>
                <a:latin typeface="Arial"/>
                <a:ea typeface="Arial"/>
                <a:cs typeface="Arial"/>
                <a:sym typeface="Arial"/>
              </a:rPr>
              <a:t>(assured message delivery) — каждое сообщение доставляется только один раз.</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7"/>
          <p:cNvSpPr txBox="1"/>
          <p:nvPr>
            <p:ph idx="12" type="sldNum"/>
          </p:nvPr>
        </p:nvSpPr>
        <p:spPr>
          <a:xfrm>
            <a:off x="8172400" y="6248400"/>
            <a:ext cx="514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450" name="Google Shape;450;p37"/>
          <p:cNvSpPr txBox="1"/>
          <p:nvPr>
            <p:ph idx="1" type="body"/>
          </p:nvPr>
        </p:nvSpPr>
        <p:spPr>
          <a:xfrm>
            <a:off x="319088" y="1435695"/>
            <a:ext cx="8573392" cy="526990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lang="ru-RU" sz="2000"/>
              <a:t>Несмотря на то, что </a:t>
            </a:r>
            <a:r>
              <a:rPr b="1" lang="ru-RU" sz="2000"/>
              <a:t>основной режим взаимодействия при использовании MOM - асинхронный,</a:t>
            </a:r>
            <a:r>
              <a:rPr lang="ru-RU" sz="2000"/>
              <a:t> возможен обмен сообщениями и в </a:t>
            </a:r>
            <a:r>
              <a:rPr b="1" lang="ru-RU" sz="2000"/>
              <a:t>синхронном режиме</a:t>
            </a:r>
            <a:r>
              <a:rPr lang="ru-RU" sz="2000"/>
              <a:t>. Сообщения могут передаваться всем присоединенным приложениям (broadcasting), приложениям, включенным в заранее определенный список, или в какую-то одну точку назначения.</a:t>
            </a:r>
            <a:endParaRPr sz="2000"/>
          </a:p>
          <a:p>
            <a:pPr indent="-342900" lvl="0" marL="342900" rtl="0" algn="l">
              <a:spcBef>
                <a:spcPts val="0"/>
              </a:spcBef>
              <a:spcAft>
                <a:spcPts val="0"/>
              </a:spcAft>
              <a:buSzPts val="1400"/>
              <a:buChar char="●"/>
            </a:pPr>
            <a:r>
              <a:rPr lang="ru-RU" sz="2000"/>
              <a:t>Наличие очередей сообщений гарантирует доставку информации: в случае сбоев или отказов в сети, а также при отказе серверов будет обеспечено либо сохранение сообщения до восстановления соединения, либо его повторная передача, или же будет произведен поиск нового пути в обход отказавшего участка.</a:t>
            </a:r>
            <a:endParaRPr/>
          </a:p>
          <a:p>
            <a:pPr indent="-342900" lvl="0" marL="342900" rtl="0" algn="l">
              <a:spcBef>
                <a:spcPts val="0"/>
              </a:spcBef>
              <a:spcAft>
                <a:spcPts val="0"/>
              </a:spcAft>
              <a:buSzPts val="1400"/>
              <a:buChar char="●"/>
            </a:pPr>
            <a:r>
              <a:rPr lang="ru-RU" sz="2000"/>
              <a:t>ППО очередей сообщений позволяет назначать им приоритеты, обеспечивая первоочередную доставку тех, что имеют более высокий приоритет. Таким образом удается реализовать несколько “виртуальных” систем передачи сообщений, где сеть с меньшим приоритетом не оказывает влияния на доставку сообщений в более высокоприоритетной сети.</a:t>
            </a:r>
            <a:endParaRPr/>
          </a:p>
        </p:txBody>
      </p:sp>
      <p:sp>
        <p:nvSpPr>
          <p:cNvPr id="451" name="Google Shape;451;p37"/>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
        <p:nvSpPr>
          <p:cNvPr id="452" name="Google Shape;452;p37"/>
          <p:cNvSpPr txBox="1"/>
          <p:nvPr/>
        </p:nvSpPr>
        <p:spPr>
          <a:xfrm>
            <a:off x="395288" y="332656"/>
            <a:ext cx="7543800" cy="7143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ru-RU" sz="3100">
                <a:solidFill>
                  <a:schemeClr val="dk2"/>
                </a:solidFill>
                <a:latin typeface="Arial"/>
                <a:ea typeface="Arial"/>
                <a:cs typeface="Arial"/>
                <a:sym typeface="Arial"/>
              </a:rPr>
              <a:t>MOM – модель очередей сообщений</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58" name="Google Shape;458;p38"/>
          <p:cNvSpPr txBox="1"/>
          <p:nvPr>
            <p:ph idx="1" type="body"/>
          </p:nvPr>
        </p:nvSpPr>
        <p:spPr>
          <a:xfrm>
            <a:off x="395288" y="1773238"/>
            <a:ext cx="8208962" cy="41767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540"/>
              <a:buChar char="●"/>
            </a:pPr>
            <a:r>
              <a:rPr lang="ru-RU" sz="2200"/>
              <a:t>Системы, построенные на базе MOM, похожи на системы электронной почты, но отличаются от последних тем, что обеспечивают взаимодействие между приложениями, а не между людьми. </a:t>
            </a:r>
            <a:endParaRPr sz="2200"/>
          </a:p>
          <a:p>
            <a:pPr indent="-342900" lvl="0" marL="342900" rtl="0" algn="l">
              <a:lnSpc>
                <a:spcPct val="80000"/>
              </a:lnSpc>
              <a:spcBef>
                <a:spcPts val="440"/>
              </a:spcBef>
              <a:spcAft>
                <a:spcPts val="0"/>
              </a:spcAft>
              <a:buSzPts val="1540"/>
              <a:buChar char="●"/>
            </a:pPr>
            <a:r>
              <a:rPr lang="ru-RU" sz="2200"/>
              <a:t>В настоящее время основная доля рынка MOM принадлежит двум компаниям - IBM с ее продуктом IBM MQSeries и Microsoft с MSMQ. </a:t>
            </a:r>
            <a:endParaRPr sz="2200"/>
          </a:p>
          <a:p>
            <a:pPr indent="-347663" lvl="1" marL="692150" rtl="0" algn="l">
              <a:lnSpc>
                <a:spcPct val="80000"/>
              </a:lnSpc>
              <a:spcBef>
                <a:spcPts val="400"/>
              </a:spcBef>
              <a:spcAft>
                <a:spcPts val="0"/>
              </a:spcAft>
              <a:buSzPts val="1400"/>
              <a:buChar char="●"/>
            </a:pPr>
            <a:r>
              <a:rPr lang="ru-RU" sz="2000"/>
              <a:t>IBM MQSeries отличается многоплатформностью, поддержкой различных сетевых протоколов и открытостью интерфейсов, позволяющих легко наращивать функциональность системы. </a:t>
            </a:r>
            <a:endParaRPr sz="2000"/>
          </a:p>
          <a:p>
            <a:pPr indent="-347663" lvl="1" marL="692150" rtl="0" algn="l">
              <a:lnSpc>
                <a:spcPct val="80000"/>
              </a:lnSpc>
              <a:spcBef>
                <a:spcPts val="400"/>
              </a:spcBef>
              <a:spcAft>
                <a:spcPts val="0"/>
              </a:spcAft>
              <a:buSzPts val="1400"/>
              <a:buChar char="●"/>
            </a:pPr>
            <a:r>
              <a:rPr lang="ru-RU" sz="2000"/>
              <a:t>Главное достоинство MSMQ - его тесная интеграция с OC Windows, а также поддержка COM.</a:t>
            </a:r>
            <a:endParaRPr/>
          </a:p>
        </p:txBody>
      </p:sp>
      <p:sp>
        <p:nvSpPr>
          <p:cNvPr id="459" name="Google Shape;459;p38"/>
          <p:cNvSpPr/>
          <p:nvPr/>
        </p:nvSpPr>
        <p:spPr>
          <a:xfrm>
            <a:off x="250825" y="260350"/>
            <a:ext cx="3601095"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
        <p:nvSpPr>
          <p:cNvPr id="460" name="Google Shape;460;p38"/>
          <p:cNvSpPr txBox="1"/>
          <p:nvPr/>
        </p:nvSpPr>
        <p:spPr>
          <a:xfrm>
            <a:off x="395288" y="332656"/>
            <a:ext cx="7543800" cy="7143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ru-RU" sz="3100">
                <a:solidFill>
                  <a:schemeClr val="dk2"/>
                </a:solidFill>
                <a:latin typeface="Arial"/>
                <a:ea typeface="Arial"/>
                <a:cs typeface="Arial"/>
                <a:sym typeface="Arial"/>
              </a:rPr>
              <a:t>MOM – модель очередей сообщений</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66" name="Google Shape;466;p39"/>
          <p:cNvSpPr txBox="1"/>
          <p:nvPr>
            <p:ph type="title"/>
          </p:nvPr>
        </p:nvSpPr>
        <p:spPr>
          <a:xfrm>
            <a:off x="395288" y="476250"/>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100"/>
              <a:t>RMI – </a:t>
            </a:r>
            <a:r>
              <a:rPr lang="ru-RU" sz="3500"/>
              <a:t>Remote Method Invocation </a:t>
            </a:r>
            <a:endParaRPr/>
          </a:p>
        </p:txBody>
      </p:sp>
      <p:sp>
        <p:nvSpPr>
          <p:cNvPr id="467" name="Google Shape;467;p39"/>
          <p:cNvSpPr txBox="1"/>
          <p:nvPr>
            <p:ph idx="1" type="body"/>
          </p:nvPr>
        </p:nvSpPr>
        <p:spPr>
          <a:xfrm>
            <a:off x="370731" y="1530425"/>
            <a:ext cx="8414642" cy="514491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0"/>
              <a:buChar char="●"/>
            </a:pPr>
            <a:r>
              <a:rPr lang="ru-RU" sz="1900"/>
              <a:t>RMI - Вызов Удаленных Методов является промежуточным этапом между RPC и ORB. Отличается от RPC тем, что включает работу с удаленными объектами.</a:t>
            </a:r>
            <a:endParaRPr sz="1900"/>
          </a:p>
          <a:p>
            <a:pPr indent="-342900" lvl="0" marL="342900" rtl="0" algn="l">
              <a:spcBef>
                <a:spcPts val="0"/>
              </a:spcBef>
              <a:spcAft>
                <a:spcPts val="0"/>
              </a:spcAft>
              <a:buSzPts val="1330"/>
              <a:buChar char="●"/>
            </a:pPr>
            <a:r>
              <a:rPr lang="ru-RU" sz="1900"/>
              <a:t>RMI - продукт компании JavaSoft, разработанный для Java и интегрированный в JDK 1.1 и выше. RMI реализует распределенную модель вычислений и обеспечивает средства коммуникации между Java-программами (виртуальными Java-машинами), выполняющимися на одном или нескольких удаленных компьютерах. </a:t>
            </a:r>
            <a:endParaRPr/>
          </a:p>
          <a:p>
            <a:pPr indent="-342900" lvl="0" marL="342900" rtl="0" algn="l">
              <a:spcBef>
                <a:spcPts val="0"/>
              </a:spcBef>
              <a:spcAft>
                <a:spcPts val="0"/>
              </a:spcAft>
              <a:buSzPts val="1330"/>
              <a:buChar char="●"/>
            </a:pPr>
            <a:r>
              <a:rPr lang="ru-RU" sz="1900"/>
              <a:t>RMI позволяет клиентским и серверным приложениям через сеть вызывать методы клиентов/серверов, выполняющихся на виртуальных Java-машинах. Основное преимущество RMI заключается в том, что он предоставляет программисту программируемый интерфейс более высокого уровня, который позволяет передавать </a:t>
            </a:r>
            <a:r>
              <a:rPr b="1" lang="ru-RU" sz="1900"/>
              <a:t>ссылку на удаленный объект в качестве аргумента или возвращать ее в качестве результата. </a:t>
            </a:r>
            <a:r>
              <a:rPr lang="ru-RU" sz="1900"/>
              <a:t>RMI требует, чтобы на обоих концах соединения выполнялись Java-программы. Сетевое соединение достигается с использованием стека TCP/IP.</a:t>
            </a:r>
            <a:endParaRPr/>
          </a:p>
        </p:txBody>
      </p:sp>
      <p:sp>
        <p:nvSpPr>
          <p:cNvPr id="468" name="Google Shape;468;p39"/>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87" name="Google Shape;187;p4"/>
          <p:cNvSpPr txBox="1"/>
          <p:nvPr>
            <p:ph idx="1" type="body"/>
          </p:nvPr>
        </p:nvSpPr>
        <p:spPr>
          <a:xfrm>
            <a:off x="914400" y="2781300"/>
            <a:ext cx="7545388" cy="1296988"/>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SzPts val="2380"/>
              <a:buFont typeface="Noto Sans Symbols"/>
              <a:buNone/>
            </a:pPr>
            <a:r>
              <a:rPr b="1" lang="ru-RU" sz="3400">
                <a:solidFill>
                  <a:schemeClr val="hlink"/>
                </a:solidFill>
              </a:rPr>
              <a:t>Пассивное Middleware</a:t>
            </a:r>
            <a:endParaRPr b="1" sz="3400">
              <a:solidFill>
                <a:schemeClr val="hlink"/>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74" name="Google Shape;474;p40"/>
          <p:cNvSpPr txBox="1"/>
          <p:nvPr>
            <p:ph type="title"/>
          </p:nvPr>
        </p:nvSpPr>
        <p:spPr>
          <a:xfrm>
            <a:off x="395288" y="476250"/>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3. ORB – брокеры запросов </a:t>
            </a:r>
            <a:endParaRPr/>
          </a:p>
        </p:txBody>
      </p:sp>
      <p:sp>
        <p:nvSpPr>
          <p:cNvPr id="475" name="Google Shape;475;p40"/>
          <p:cNvSpPr txBox="1"/>
          <p:nvPr>
            <p:ph idx="1" type="body"/>
          </p:nvPr>
        </p:nvSpPr>
        <p:spPr>
          <a:xfrm>
            <a:off x="395288" y="1484313"/>
            <a:ext cx="8496300" cy="50403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00"/>
              <a:buChar char="●"/>
            </a:pPr>
            <a:r>
              <a:rPr lang="ru-RU" sz="2000"/>
              <a:t>Технология брокеров запросов к объектам является наряду с MOM наиболее бурно развивающимся типом ППО. </a:t>
            </a:r>
            <a:endParaRPr/>
          </a:p>
          <a:p>
            <a:pPr indent="-342900" lvl="0" marL="342900" rtl="0" algn="l">
              <a:lnSpc>
                <a:spcPct val="80000"/>
              </a:lnSpc>
              <a:spcBef>
                <a:spcPts val="400"/>
              </a:spcBef>
              <a:spcAft>
                <a:spcPts val="0"/>
              </a:spcAft>
              <a:buSzPts val="1400"/>
              <a:buChar char="●"/>
            </a:pPr>
            <a:r>
              <a:rPr lang="ru-RU" sz="2000"/>
              <a:t>ORB (</a:t>
            </a:r>
            <a:r>
              <a:rPr b="1" lang="ru-RU" sz="2000" u="sng">
                <a:solidFill>
                  <a:schemeClr val="hlink"/>
                </a:solidFill>
                <a:hlinkClick r:id="rId3"/>
              </a:rPr>
              <a:t>Object Request Broker</a:t>
            </a:r>
            <a:r>
              <a:rPr lang="ru-RU" sz="2000"/>
              <a:t>) управляют обменом сообщениями в сети. Подобно “человеческому” брокеру, ORB выполняет функции </a:t>
            </a:r>
            <a:r>
              <a:rPr b="1" lang="ru-RU" sz="2000"/>
              <a:t>интеллектуального посредника</a:t>
            </a:r>
            <a:r>
              <a:rPr lang="ru-RU" sz="2000"/>
              <a:t>, т. е. </a:t>
            </a:r>
            <a:endParaRPr/>
          </a:p>
          <a:p>
            <a:pPr indent="-347663" lvl="1" marL="692150" rtl="0" algn="l">
              <a:lnSpc>
                <a:spcPct val="80000"/>
              </a:lnSpc>
              <a:spcBef>
                <a:spcPts val="360"/>
              </a:spcBef>
              <a:spcAft>
                <a:spcPts val="0"/>
              </a:spcAft>
              <a:buSzPts val="1260"/>
              <a:buChar char="●"/>
            </a:pPr>
            <a:r>
              <a:rPr lang="ru-RU" sz="1800"/>
              <a:t>принимает запросы от клиента (клиентского приложения), </a:t>
            </a:r>
            <a:endParaRPr/>
          </a:p>
          <a:p>
            <a:pPr indent="-347663" lvl="1" marL="692150" rtl="0" algn="l">
              <a:lnSpc>
                <a:spcPct val="80000"/>
              </a:lnSpc>
              <a:spcBef>
                <a:spcPts val="360"/>
              </a:spcBef>
              <a:spcAft>
                <a:spcPts val="0"/>
              </a:spcAft>
              <a:buSzPts val="1260"/>
              <a:buChar char="●"/>
            </a:pPr>
            <a:r>
              <a:rPr lang="ru-RU" sz="1800"/>
              <a:t>осуществляет поиск и активизацию удаленных объектов, которые принципиально могут ответить на запрос, </a:t>
            </a:r>
            <a:endParaRPr/>
          </a:p>
          <a:p>
            <a:pPr indent="-347663" lvl="1" marL="692150" rtl="0" algn="l">
              <a:lnSpc>
                <a:spcPct val="80000"/>
              </a:lnSpc>
              <a:spcBef>
                <a:spcPts val="360"/>
              </a:spcBef>
              <a:spcAft>
                <a:spcPts val="0"/>
              </a:spcAft>
              <a:buSzPts val="1260"/>
              <a:buChar char="●"/>
            </a:pPr>
            <a:r>
              <a:rPr lang="ru-RU" sz="1800"/>
              <a:t>и передает ответ объектам запрашивающего приложения. </a:t>
            </a:r>
            <a:endParaRPr/>
          </a:p>
          <a:p>
            <a:pPr indent="-342900" lvl="0" marL="342900" rtl="0" algn="l">
              <a:lnSpc>
                <a:spcPct val="80000"/>
              </a:lnSpc>
              <a:spcBef>
                <a:spcPts val="400"/>
              </a:spcBef>
              <a:spcAft>
                <a:spcPts val="0"/>
              </a:spcAft>
              <a:buSzPts val="1400"/>
              <a:buChar char="●"/>
            </a:pPr>
            <a:r>
              <a:rPr b="1" i="1" lang="ru-RU" sz="2000"/>
              <a:t>ORB</a:t>
            </a:r>
            <a:r>
              <a:rPr lang="ru-RU" sz="2000"/>
              <a:t>, как и </a:t>
            </a:r>
            <a:r>
              <a:rPr b="1" i="1" lang="ru-RU" sz="2000"/>
              <a:t>RPC</a:t>
            </a:r>
            <a:r>
              <a:rPr lang="ru-RU" sz="2000"/>
              <a:t> и </a:t>
            </a:r>
            <a:r>
              <a:rPr b="1" i="1" lang="ru-RU" sz="2000"/>
              <a:t>MOM</a:t>
            </a:r>
            <a:r>
              <a:rPr lang="ru-RU" sz="2000"/>
              <a:t>, скрывает от пользователя процесс доступа к удаленным объектам. Запрашивающий объект должен знать имя активизируемого объекта и передать ему некоторые параметры (как правило, это информация об интерфейсе вызываемого объекта - своего рода API для ORB). </a:t>
            </a:r>
            <a:endParaRPr/>
          </a:p>
          <a:p>
            <a:pPr indent="-342900" lvl="0" marL="342900" rtl="0" algn="l">
              <a:lnSpc>
                <a:spcPct val="80000"/>
              </a:lnSpc>
              <a:spcBef>
                <a:spcPts val="400"/>
              </a:spcBef>
              <a:spcAft>
                <a:spcPts val="0"/>
              </a:spcAft>
              <a:buSzPts val="1400"/>
              <a:buChar char="●"/>
            </a:pPr>
            <a:r>
              <a:rPr lang="ru-RU" sz="2000"/>
              <a:t>Интерес к ORB подогревается тем, что это middleware поддерживает </a:t>
            </a:r>
            <a:r>
              <a:rPr b="1" lang="ru-RU" sz="2000"/>
              <a:t>объектную модель</a:t>
            </a:r>
            <a:r>
              <a:rPr lang="ru-RU" sz="2000"/>
              <a:t>, ставшую де-факто стандартом при разработке больших информационных систем. В настоящее время на рынке конкурируют стандарт </a:t>
            </a:r>
            <a:r>
              <a:rPr b="1" lang="ru-RU" sz="2000"/>
              <a:t>CORBA</a:t>
            </a:r>
            <a:r>
              <a:rPr lang="ru-RU" sz="2000"/>
              <a:t> и технология </a:t>
            </a:r>
            <a:r>
              <a:rPr b="1" lang="ru-RU" sz="2000"/>
              <a:t>COM </a:t>
            </a:r>
            <a:r>
              <a:rPr lang="ru-RU" sz="2000"/>
              <a:t>корпорации Microsoft. </a:t>
            </a:r>
            <a:endParaRPr/>
          </a:p>
        </p:txBody>
      </p:sp>
      <p:sp>
        <p:nvSpPr>
          <p:cNvPr id="476" name="Google Shape;476;p40"/>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82" name="Google Shape;482;p41"/>
          <p:cNvSpPr txBox="1"/>
          <p:nvPr>
            <p:ph idx="1" type="body"/>
          </p:nvPr>
        </p:nvSpPr>
        <p:spPr>
          <a:xfrm>
            <a:off x="468313" y="2636838"/>
            <a:ext cx="8229600" cy="12969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310"/>
              <a:buFont typeface="Noto Sans Symbols"/>
              <a:buNone/>
            </a:pPr>
            <a:r>
              <a:rPr b="1" lang="ru-RU" sz="3300">
                <a:solidFill>
                  <a:schemeClr val="hlink"/>
                </a:solidFill>
              </a:rPr>
              <a:t>Объектно-ориентированный  подход  к  распределенной  обработке информации</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88" name="Google Shape;488;p42"/>
          <p:cNvSpPr txBox="1"/>
          <p:nvPr>
            <p:ph type="title"/>
          </p:nvPr>
        </p:nvSpPr>
        <p:spPr>
          <a:xfrm>
            <a:off x="395288" y="188913"/>
            <a:ext cx="7543800" cy="7207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Распределенные объекты </a:t>
            </a:r>
            <a:endParaRPr/>
          </a:p>
        </p:txBody>
      </p:sp>
      <p:sp>
        <p:nvSpPr>
          <p:cNvPr id="489" name="Google Shape;489;p42"/>
          <p:cNvSpPr txBox="1"/>
          <p:nvPr>
            <p:ph idx="1" type="body"/>
          </p:nvPr>
        </p:nvSpPr>
        <p:spPr>
          <a:xfrm>
            <a:off x="395288" y="5805488"/>
            <a:ext cx="8497887" cy="503237"/>
          </a:xfrm>
          <a:prstGeom prst="rect">
            <a:avLst/>
          </a:prstGeom>
          <a:noFill/>
          <a:ln>
            <a:noFill/>
          </a:ln>
        </p:spPr>
        <p:txBody>
          <a:bodyPr anchorCtr="0" anchor="t" bIns="45700" lIns="91425" spcFirstLastPara="1" rIns="91425" wrap="square" tIns="45700">
            <a:noAutofit/>
          </a:bodyPr>
          <a:lstStyle/>
          <a:p>
            <a:pPr indent="-88900" lvl="0" marL="355600" rtl="0" algn="l">
              <a:lnSpc>
                <a:spcPct val="80000"/>
              </a:lnSpc>
              <a:spcBef>
                <a:spcPts val="0"/>
              </a:spcBef>
              <a:spcAft>
                <a:spcPts val="0"/>
              </a:spcAft>
              <a:buSzPts val="1330"/>
              <a:buFont typeface="Noto Sans Symbols"/>
              <a:buNone/>
            </a:pPr>
            <a:r>
              <a:rPr lang="ru-RU" sz="1900"/>
              <a:t> Обобщенная организация удаленных объектов с использованием заместителя объектов (заглушки).</a:t>
            </a:r>
            <a:endParaRPr/>
          </a:p>
        </p:txBody>
      </p:sp>
      <p:pic>
        <p:nvPicPr>
          <p:cNvPr id="490" name="Google Shape;490;p42"/>
          <p:cNvPicPr preferRelativeResize="0"/>
          <p:nvPr/>
        </p:nvPicPr>
        <p:blipFill rotWithShape="1">
          <a:blip r:embed="rId3">
            <a:alphaModFix/>
          </a:blip>
          <a:srcRect b="0" l="0" r="0" t="0"/>
          <a:stretch/>
        </p:blipFill>
        <p:spPr>
          <a:xfrm>
            <a:off x="539750" y="1268413"/>
            <a:ext cx="7848600" cy="4260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496" name="Google Shape;496;p43"/>
          <p:cNvSpPr txBox="1"/>
          <p:nvPr>
            <p:ph idx="1" type="body"/>
          </p:nvPr>
        </p:nvSpPr>
        <p:spPr>
          <a:xfrm>
            <a:off x="457200" y="1268760"/>
            <a:ext cx="8507288" cy="52565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70"/>
              <a:buChar char="●"/>
            </a:pPr>
            <a:r>
              <a:rPr lang="ru-RU" sz="2100"/>
              <a:t>Распределенное представление  информации обеспечивается тем,  что  при  выполнении  клиентской программой привязки к распределенному объекту в ее адресное пространство  загружается  реализация  интерфейса  объекта (это методы),  называемая заместителем (proxy). </a:t>
            </a:r>
            <a:endParaRPr/>
          </a:p>
          <a:p>
            <a:pPr indent="-342900" lvl="0" marL="342900" rtl="0" algn="l">
              <a:spcBef>
                <a:spcPts val="0"/>
              </a:spcBef>
              <a:spcAft>
                <a:spcPts val="0"/>
              </a:spcAft>
              <a:buSzPts val="1470"/>
              <a:buChar char="●"/>
            </a:pPr>
            <a:r>
              <a:rPr lang="ru-RU" sz="2100"/>
              <a:t>Заместитель клиента аналогичен заглушке при удаленном вызове процедуры.  Он  выполняет  маршалинг  параметров,  упаковывая  их  в сообщения  при  обращении  к  методам,  и  демаршалинг  данных  из ответных  сообщений,  содержащих  результаты  обращения  к  методам, передавая  их  клиенту.  </a:t>
            </a:r>
            <a:endParaRPr/>
          </a:p>
          <a:p>
            <a:pPr indent="-342900" lvl="0" marL="342900" rtl="0" algn="l">
              <a:spcBef>
                <a:spcPts val="0"/>
              </a:spcBef>
              <a:spcAft>
                <a:spcPts val="0"/>
              </a:spcAft>
              <a:buSzPts val="1470"/>
              <a:buChar char="●"/>
            </a:pPr>
            <a:r>
              <a:rPr lang="ru-RU" sz="2100"/>
              <a:t>Сами  объекты  находятся  на  сервере.  Входящий запрос на обращение к методу сначала попадает в серверную заглушку, называемую скелетоном (skeleton), которая преобразует его в правильное обращение  к  методу  через  интерфейс  объекта.  </a:t>
            </a:r>
            <a:endParaRPr/>
          </a:p>
        </p:txBody>
      </p:sp>
      <p:sp>
        <p:nvSpPr>
          <p:cNvPr id="497" name="Google Shape;497;p43"/>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Распределенные объекты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03" name="Google Shape;503;p44"/>
          <p:cNvSpPr txBox="1"/>
          <p:nvPr>
            <p:ph idx="1" type="body"/>
          </p:nvPr>
        </p:nvSpPr>
        <p:spPr>
          <a:xfrm>
            <a:off x="323528" y="1446188"/>
            <a:ext cx="8592418" cy="52565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70"/>
              <a:buChar char="●"/>
            </a:pPr>
            <a:r>
              <a:rPr lang="ru-RU" sz="2100"/>
              <a:t>При  программировании  на  объектно-ориентированном  языке программист описывает  классы (описания  абстрактных  типов  в  виде модулей, содержащих элементы данных и операции над этими данными) и вводит  объекты –  экземпляры  классов. </a:t>
            </a:r>
            <a:endParaRPr/>
          </a:p>
          <a:p>
            <a:pPr indent="-342900" lvl="0" marL="342900" rtl="0" algn="l">
              <a:spcBef>
                <a:spcPts val="0"/>
              </a:spcBef>
              <a:spcAft>
                <a:spcPts val="0"/>
              </a:spcAft>
              <a:buSzPts val="1470"/>
              <a:buChar char="●"/>
            </a:pPr>
            <a:r>
              <a:rPr lang="ru-RU" sz="2100"/>
              <a:t>Объекты,  создаваемые  таким  образом,  явно  зависят  от  языка,  на котором пишется исходная программа. Однако создаваться объекты могут и во время исполнения программы. </a:t>
            </a:r>
            <a:endParaRPr/>
          </a:p>
          <a:p>
            <a:pPr indent="-342900" lvl="0" marL="342900" rtl="0" algn="l">
              <a:spcBef>
                <a:spcPts val="0"/>
              </a:spcBef>
              <a:spcAft>
                <a:spcPts val="0"/>
              </a:spcAft>
              <a:buSzPts val="1470"/>
              <a:buChar char="●"/>
            </a:pPr>
            <a:r>
              <a:rPr lang="ru-RU" sz="2100"/>
              <a:t>Одно  из  важнейших  свойств  объекта –  это  его сохранность. </a:t>
            </a:r>
            <a:r>
              <a:rPr b="1" i="1" lang="ru-RU" sz="2100"/>
              <a:t>Сохранный  объект </a:t>
            </a:r>
            <a:r>
              <a:rPr lang="ru-RU" sz="2100"/>
              <a:t>–  это  объект,  продолжающий  существовать,  не находясь  в  адресном  пространстве  своего  текущего  сервера,  то  есть независящий  от  сервера.  Практически  это  означает,  что  сервер, работающий  с  объектом,  сохраняет  его  во  вспомогательном запоминающем  устройстве. </a:t>
            </a:r>
            <a:endParaRPr/>
          </a:p>
        </p:txBody>
      </p:sp>
      <p:sp>
        <p:nvSpPr>
          <p:cNvPr id="504" name="Google Shape;504;p44"/>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Распределенные объекты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10" name="Google Shape;510;p45"/>
          <p:cNvSpPr txBox="1"/>
          <p:nvPr>
            <p:ph idx="1" type="body"/>
          </p:nvPr>
        </p:nvSpPr>
        <p:spPr>
          <a:xfrm>
            <a:off x="457201" y="1719262"/>
            <a:ext cx="8229600" cy="466206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0"/>
              <a:buChar char="●"/>
            </a:pPr>
            <a:r>
              <a:rPr lang="ru-RU" sz="1900"/>
              <a:t>Существенная  разница  между  традиционными  системами RPC  и системами,  работающими  с  распределенными  объектами,  состоит  в  том, что  в новых  системах могут  создаваться  </a:t>
            </a:r>
            <a:r>
              <a:rPr b="1" i="1" lang="ru-RU" sz="1900"/>
              <a:t>уникальные  в пределах  системы ссылки  на  объекты</a:t>
            </a:r>
            <a:r>
              <a:rPr lang="ru-RU" sz="1900"/>
              <a:t>.  Такие  ссылки  могут  свободно  передаваться  между процессами,  запущенными на разных машинах, например,  как параметры обращения  к методу. Иногда механизм  уникальных  ссылок  выбирается  в качестве  единственного  средства  обращения  к  объектам,  улучшая прозрачность систем по сравнению с системами RPC. </a:t>
            </a:r>
            <a:endParaRPr/>
          </a:p>
          <a:p>
            <a:pPr indent="-342900" lvl="0" marL="342900" rtl="0" algn="l">
              <a:lnSpc>
                <a:spcPct val="80000"/>
              </a:lnSpc>
              <a:spcBef>
                <a:spcPts val="380"/>
              </a:spcBef>
              <a:spcAft>
                <a:spcPts val="0"/>
              </a:spcAft>
              <a:buSzPts val="1330"/>
              <a:buChar char="●"/>
            </a:pPr>
            <a:r>
              <a:rPr lang="ru-RU" sz="1900"/>
              <a:t>Если  процесс  хранит  ссылку  на  объект,  то  перед  обращением  к любому  из  методов  объекта  он  должен  сначала  выполнить  </a:t>
            </a:r>
            <a:r>
              <a:rPr b="1" i="1" lang="ru-RU" sz="1900"/>
              <a:t>привязку</a:t>
            </a:r>
            <a:r>
              <a:rPr lang="ru-RU" sz="1900"/>
              <a:t>. Результатом  привязки  будет  заместитель  объекта,  размещаемый  в адресном  пространстве  данного  процесса  и  реализующий  интерфейс  с методами,  к  которым  обращается  процесс.  Часто  такая  привязка выполняется  автоматически.  В  таких  случаях  при  получении  ссылки  на объект  система  должна  найти  сервер,  управляющий  этим  объектом,  и поместить заместитель объекта в адресное пространство клиента. </a:t>
            </a:r>
            <a:endParaRPr/>
          </a:p>
        </p:txBody>
      </p:sp>
      <p:sp>
        <p:nvSpPr>
          <p:cNvPr id="511" name="Google Shape;511;p45"/>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Распределенные объекты </a:t>
            </a:r>
            <a:endParaRPr/>
          </a:p>
        </p:txBody>
      </p:sp>
      <p:sp>
        <p:nvSpPr>
          <p:cNvPr id="512" name="Google Shape;512;p45"/>
          <p:cNvSpPr/>
          <p:nvPr/>
        </p:nvSpPr>
        <p:spPr>
          <a:xfrm>
            <a:off x="755650" y="1125538"/>
            <a:ext cx="3703638"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a:solidFill>
                  <a:schemeClr val="dk1"/>
                </a:solidFill>
                <a:latin typeface="Arial"/>
                <a:ea typeface="Arial"/>
                <a:cs typeface="Arial"/>
                <a:sym typeface="Arial"/>
              </a:rPr>
              <a:t> Привязка клиента к объекту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6"/>
          <p:cNvSpPr txBox="1"/>
          <p:nvPr>
            <p:ph idx="12" type="sldNum"/>
          </p:nvPr>
        </p:nvSpPr>
        <p:spPr>
          <a:xfrm>
            <a:off x="8604448" y="6379069"/>
            <a:ext cx="463352"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18" name="Google Shape;518;p46"/>
          <p:cNvSpPr txBox="1"/>
          <p:nvPr>
            <p:ph idx="1" type="body"/>
          </p:nvPr>
        </p:nvSpPr>
        <p:spPr>
          <a:xfrm>
            <a:off x="107504" y="1604627"/>
            <a:ext cx="8856984" cy="466206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60"/>
              <a:buChar char="●"/>
            </a:pPr>
            <a:r>
              <a:rPr lang="ru-RU" sz="1800"/>
              <a:t>Чтобы лучше понять, как работают указатели переадресации, рассмотрим их использование по отношению к удаленным объектам – объектам, доступ к которым можно получить с помощью удаленного вызова процедуры. Следуя подходу в цепочках пунктов коммутации услуг (service switching point, SSP), каждый указатель пересылки реализован в виде пары (заглушка клиента, заглушка сервера), как показано на рис1. ниже (отметим, что в исходной терминологии заглушка сервера называлась наследник (scion), приводящий к парам (заглушка, наследник), что объясняет его имя).</a:t>
            </a:r>
            <a:endParaRPr/>
          </a:p>
          <a:p>
            <a:pPr indent="-342900" lvl="0" marL="342900" rtl="0" algn="l">
              <a:lnSpc>
                <a:spcPct val="90000"/>
              </a:lnSpc>
              <a:spcBef>
                <a:spcPts val="360"/>
              </a:spcBef>
              <a:spcAft>
                <a:spcPts val="0"/>
              </a:spcAft>
              <a:buSzPts val="1260"/>
              <a:buChar char="●"/>
            </a:pPr>
            <a:r>
              <a:rPr lang="ru-RU" sz="1800"/>
              <a:t>Заглушка сервера содержит либо локальную ссылку на фактический объект, либо локальную ссылку на заглушку удаленного клиента для этого объекта.</a:t>
            </a:r>
            <a:endParaRPr/>
          </a:p>
          <a:p>
            <a:pPr indent="-342900" lvl="0" marL="342900" rtl="0" algn="l">
              <a:lnSpc>
                <a:spcPct val="90000"/>
              </a:lnSpc>
              <a:spcBef>
                <a:spcPts val="360"/>
              </a:spcBef>
              <a:spcAft>
                <a:spcPts val="0"/>
              </a:spcAft>
              <a:buSzPts val="1260"/>
              <a:buChar char="●"/>
            </a:pPr>
            <a:r>
              <a:rPr lang="ru-RU" sz="1800"/>
              <a:t>Всякий раз, когда объект перемещается из адресного пространства A в B, он оставляет клиентскую заглушку на своем месте в A и устанавливает заглушку сервера, которая ссылается на клиентскую заглушку в B. Интересным аспектом этого подхода является то, что миграция полностью прозрачна для клиента. Единственное, что клиент видит в объекте, – это клиентская заглушка. Как и в какое место клиентская заглушка направляет свои вызовы, скрыто от клиента. Также обратите внимание, что использование указателей переадресации не похоже на поиск адреса. Вместо этого запрос клиента направляется по цепочке к реальному объекту.</a:t>
            </a:r>
            <a:endParaRPr/>
          </a:p>
        </p:txBody>
      </p:sp>
      <p:sp>
        <p:nvSpPr>
          <p:cNvPr id="519" name="Google Shape;519;p46"/>
          <p:cNvSpPr txBox="1"/>
          <p:nvPr/>
        </p:nvSpPr>
        <p:spPr>
          <a:xfrm>
            <a:off x="497742" y="0"/>
            <a:ext cx="7543800" cy="85883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ru-RU" sz="3900">
                <a:solidFill>
                  <a:schemeClr val="dk2"/>
                </a:solidFill>
                <a:latin typeface="Arial"/>
                <a:ea typeface="Arial"/>
                <a:cs typeface="Arial"/>
                <a:sym typeface="Arial"/>
              </a:rPr>
              <a:t> Распределенные объекты </a:t>
            </a:r>
            <a:endParaRPr b="1" sz="3900">
              <a:solidFill>
                <a:schemeClr val="dk2"/>
              </a:solidFill>
              <a:latin typeface="Arial"/>
              <a:ea typeface="Arial"/>
              <a:cs typeface="Arial"/>
              <a:sym typeface="Arial"/>
            </a:endParaRPr>
          </a:p>
        </p:txBody>
      </p:sp>
      <p:sp>
        <p:nvSpPr>
          <p:cNvPr id="520" name="Google Shape;520;p46"/>
          <p:cNvSpPr/>
          <p:nvPr/>
        </p:nvSpPr>
        <p:spPr>
          <a:xfrm>
            <a:off x="701390" y="958074"/>
            <a:ext cx="39603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a:solidFill>
                  <a:schemeClr val="dk1"/>
                </a:solidFill>
                <a:latin typeface="Arial"/>
                <a:ea typeface="Arial"/>
                <a:cs typeface="Arial"/>
                <a:sym typeface="Arial"/>
              </a:rPr>
              <a:t> Привязка клиента к объекту </a:t>
            </a:r>
            <a:r>
              <a:rPr b="1" i="1" lang="ru-RU" sz="1800">
                <a:solidFill>
                  <a:srgbClr val="FF0000"/>
                </a:solidFill>
                <a:latin typeface="Arial"/>
                <a:ea typeface="Arial"/>
                <a:cs typeface="Arial"/>
                <a:sym typeface="Arial"/>
              </a:rPr>
              <a:t>(доп. информация)</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7"/>
          <p:cNvSpPr txBox="1"/>
          <p:nvPr>
            <p:ph idx="12" type="sldNum"/>
          </p:nvPr>
        </p:nvSpPr>
        <p:spPr>
          <a:xfrm>
            <a:off x="8604448" y="6379069"/>
            <a:ext cx="463352"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pic>
        <p:nvPicPr>
          <p:cNvPr id="526" name="Google Shape;526;p47"/>
          <p:cNvPicPr preferRelativeResize="0"/>
          <p:nvPr/>
        </p:nvPicPr>
        <p:blipFill rotWithShape="1">
          <a:blip r:embed="rId3">
            <a:alphaModFix/>
          </a:blip>
          <a:srcRect b="0" l="0" r="0" t="0"/>
          <a:stretch/>
        </p:blipFill>
        <p:spPr>
          <a:xfrm>
            <a:off x="1691680" y="1521632"/>
            <a:ext cx="5400600" cy="2932749"/>
          </a:xfrm>
          <a:prstGeom prst="rect">
            <a:avLst/>
          </a:prstGeom>
          <a:noFill/>
          <a:ln>
            <a:noFill/>
          </a:ln>
        </p:spPr>
      </p:pic>
      <p:sp>
        <p:nvSpPr>
          <p:cNvPr id="527" name="Google Shape;527;p47"/>
          <p:cNvSpPr/>
          <p:nvPr/>
        </p:nvSpPr>
        <p:spPr>
          <a:xfrm>
            <a:off x="523733" y="6313049"/>
            <a:ext cx="80648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1400">
                <a:solidFill>
                  <a:schemeClr val="dk1"/>
                </a:solidFill>
                <a:latin typeface="Arial"/>
                <a:ea typeface="Arial"/>
                <a:cs typeface="Arial"/>
                <a:sym typeface="Arial"/>
              </a:rPr>
              <a:t>Стин ван М., Таненбаум Э. С. Распределенные системы / пер. с англ. В. А. Яроцкого. – М.: ДМК Пресс, 2021. – 584 с.</a:t>
            </a:r>
            <a:endParaRPr/>
          </a:p>
        </p:txBody>
      </p:sp>
      <p:sp>
        <p:nvSpPr>
          <p:cNvPr id="528" name="Google Shape;528;p47"/>
          <p:cNvSpPr/>
          <p:nvPr/>
        </p:nvSpPr>
        <p:spPr>
          <a:xfrm>
            <a:off x="132420" y="4621513"/>
            <a:ext cx="89644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400">
                <a:solidFill>
                  <a:schemeClr val="dk1"/>
                </a:solidFill>
                <a:latin typeface="Arial"/>
                <a:ea typeface="Arial"/>
                <a:cs typeface="Arial"/>
                <a:sym typeface="Arial"/>
              </a:rPr>
              <a:t>Рис.1 Принцип пересылки указателей с использованием пары (клиентская заглушка, серверная заглушка</a:t>
            </a:r>
            <a:endParaRPr/>
          </a:p>
        </p:txBody>
      </p:sp>
      <p:sp>
        <p:nvSpPr>
          <p:cNvPr id="529" name="Google Shape;529;p47"/>
          <p:cNvSpPr/>
          <p:nvPr/>
        </p:nvSpPr>
        <p:spPr>
          <a:xfrm>
            <a:off x="264841" y="5070592"/>
            <a:ext cx="8699647" cy="1200329"/>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ru-RU" sz="1800">
                <a:solidFill>
                  <a:schemeClr val="dk1"/>
                </a:solidFill>
                <a:latin typeface="Arial"/>
                <a:ea typeface="Arial"/>
                <a:cs typeface="Arial"/>
                <a:sym typeface="Arial"/>
              </a:rPr>
              <a:t>Предположим, что процесс P</a:t>
            </a:r>
            <a:r>
              <a:rPr baseline="-25000" lang="ru-RU" sz="1800">
                <a:solidFill>
                  <a:schemeClr val="dk1"/>
                </a:solidFill>
                <a:latin typeface="Arial"/>
                <a:ea typeface="Arial"/>
                <a:cs typeface="Arial"/>
                <a:sym typeface="Arial"/>
              </a:rPr>
              <a:t>1</a:t>
            </a:r>
            <a:r>
              <a:rPr lang="ru-RU" sz="1800">
                <a:solidFill>
                  <a:schemeClr val="dk1"/>
                </a:solidFill>
                <a:latin typeface="Arial"/>
                <a:ea typeface="Arial"/>
                <a:cs typeface="Arial"/>
                <a:sym typeface="Arial"/>
              </a:rPr>
              <a:t> на рис.1  передает свою ссылку процессу P</a:t>
            </a:r>
            <a:r>
              <a:rPr baseline="-25000" lang="ru-RU" sz="1800">
                <a:solidFill>
                  <a:schemeClr val="dk1"/>
                </a:solidFill>
                <a:latin typeface="Arial"/>
                <a:ea typeface="Arial"/>
                <a:cs typeface="Arial"/>
                <a:sym typeface="Arial"/>
              </a:rPr>
              <a:t>2</a:t>
            </a:r>
            <a:r>
              <a:rPr lang="ru-RU" sz="1800">
                <a:solidFill>
                  <a:schemeClr val="dk1"/>
                </a:solidFill>
                <a:latin typeface="Arial"/>
                <a:ea typeface="Arial"/>
                <a:cs typeface="Arial"/>
                <a:sym typeface="Arial"/>
              </a:rPr>
              <a:t> . Передача ссылок осуществляется путем установки копии клиентской заглушки cs` в адресное пространство процесса P</a:t>
            </a:r>
            <a:r>
              <a:rPr baseline="-25000" lang="ru-RU" sz="1800">
                <a:solidFill>
                  <a:schemeClr val="dk1"/>
                </a:solidFill>
                <a:latin typeface="Arial"/>
                <a:ea typeface="Arial"/>
                <a:cs typeface="Arial"/>
                <a:sym typeface="Arial"/>
              </a:rPr>
              <a:t>2</a:t>
            </a:r>
            <a:r>
              <a:rPr lang="ru-RU" sz="1800">
                <a:solidFill>
                  <a:schemeClr val="dk1"/>
                </a:solidFill>
                <a:latin typeface="Arial"/>
                <a:ea typeface="Arial"/>
                <a:cs typeface="Arial"/>
                <a:sym typeface="Arial"/>
              </a:rPr>
              <a:t>. Клиентская заглушка cs` теперь ссылается на ту же заглушку сервера, что и  cs, поэтому механизм вызова перенаправления работает исправно.</a:t>
            </a:r>
            <a:endParaRPr/>
          </a:p>
        </p:txBody>
      </p:sp>
      <p:sp>
        <p:nvSpPr>
          <p:cNvPr id="530" name="Google Shape;530;p47"/>
          <p:cNvSpPr txBox="1"/>
          <p:nvPr/>
        </p:nvSpPr>
        <p:spPr>
          <a:xfrm>
            <a:off x="497742" y="0"/>
            <a:ext cx="7543800" cy="85883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ru-RU" sz="3900">
                <a:solidFill>
                  <a:schemeClr val="dk2"/>
                </a:solidFill>
                <a:latin typeface="Arial"/>
                <a:ea typeface="Arial"/>
                <a:cs typeface="Arial"/>
                <a:sym typeface="Arial"/>
              </a:rPr>
              <a:t> Распределенные объекты </a:t>
            </a:r>
            <a:endParaRPr b="1" sz="3900">
              <a:solidFill>
                <a:schemeClr val="dk2"/>
              </a:solidFill>
              <a:latin typeface="Arial"/>
              <a:ea typeface="Arial"/>
              <a:cs typeface="Arial"/>
              <a:sym typeface="Arial"/>
            </a:endParaRPr>
          </a:p>
        </p:txBody>
      </p:sp>
      <p:sp>
        <p:nvSpPr>
          <p:cNvPr id="531" name="Google Shape;531;p47"/>
          <p:cNvSpPr/>
          <p:nvPr/>
        </p:nvSpPr>
        <p:spPr>
          <a:xfrm>
            <a:off x="701390" y="958074"/>
            <a:ext cx="39603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a:solidFill>
                  <a:schemeClr val="dk1"/>
                </a:solidFill>
                <a:latin typeface="Arial"/>
                <a:ea typeface="Arial"/>
                <a:cs typeface="Arial"/>
                <a:sym typeface="Arial"/>
              </a:rPr>
              <a:t> Привязка клиента к объекту </a:t>
            </a:r>
            <a:r>
              <a:rPr b="1" i="1" lang="ru-RU" sz="1800">
                <a:solidFill>
                  <a:srgbClr val="FF0000"/>
                </a:solidFill>
                <a:latin typeface="Arial"/>
                <a:ea typeface="Arial"/>
                <a:cs typeface="Arial"/>
                <a:sym typeface="Arial"/>
              </a:rPr>
              <a:t>(доп. информация)</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8"/>
          <p:cNvSpPr txBox="1"/>
          <p:nvPr>
            <p:ph idx="12" type="sldNum"/>
          </p:nvPr>
        </p:nvSpPr>
        <p:spPr>
          <a:xfrm>
            <a:off x="8555291" y="6379069"/>
            <a:ext cx="463352"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37" name="Google Shape;537;p48"/>
          <p:cNvSpPr txBox="1"/>
          <p:nvPr>
            <p:ph type="title"/>
          </p:nvPr>
        </p:nvSpPr>
        <p:spPr>
          <a:xfrm>
            <a:off x="497742" y="0"/>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Распределенные объекты </a:t>
            </a:r>
            <a:endParaRPr/>
          </a:p>
        </p:txBody>
      </p:sp>
      <p:sp>
        <p:nvSpPr>
          <p:cNvPr id="538" name="Google Shape;538;p48"/>
          <p:cNvSpPr/>
          <p:nvPr/>
        </p:nvSpPr>
        <p:spPr>
          <a:xfrm>
            <a:off x="506047" y="6381740"/>
            <a:ext cx="806482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1400">
                <a:solidFill>
                  <a:schemeClr val="dk1"/>
                </a:solidFill>
                <a:latin typeface="Arial"/>
                <a:ea typeface="Arial"/>
                <a:cs typeface="Arial"/>
                <a:sym typeface="Arial"/>
              </a:rPr>
              <a:t>Стин ван М., Таненбаум Э. С. Распределенные системы.</a:t>
            </a:r>
            <a:endParaRPr/>
          </a:p>
        </p:txBody>
      </p:sp>
      <p:sp>
        <p:nvSpPr>
          <p:cNvPr id="539" name="Google Shape;539;p48"/>
          <p:cNvSpPr/>
          <p:nvPr/>
        </p:nvSpPr>
        <p:spPr>
          <a:xfrm>
            <a:off x="506047" y="3640713"/>
            <a:ext cx="82809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400">
                <a:solidFill>
                  <a:schemeClr val="dk1"/>
                </a:solidFill>
                <a:latin typeface="Arial"/>
                <a:ea typeface="Arial"/>
                <a:cs typeface="Arial"/>
                <a:sym typeface="Arial"/>
              </a:rPr>
              <a:t>Рис.2 Перенаправление указателя пересылки путем сохранения ярлыка в заглушке клиента</a:t>
            </a:r>
            <a:endParaRPr/>
          </a:p>
        </p:txBody>
      </p:sp>
      <p:sp>
        <p:nvSpPr>
          <p:cNvPr id="540" name="Google Shape;540;p48"/>
          <p:cNvSpPr/>
          <p:nvPr/>
        </p:nvSpPr>
        <p:spPr>
          <a:xfrm>
            <a:off x="206320" y="4070745"/>
            <a:ext cx="8861480" cy="230832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ru-RU" sz="1800">
                <a:solidFill>
                  <a:schemeClr val="dk1"/>
                </a:solidFill>
                <a:latin typeface="Arial"/>
                <a:ea typeface="Arial"/>
                <a:cs typeface="Arial"/>
                <a:sym typeface="Arial"/>
              </a:rPr>
              <a:t>Чтобы сократить цепочку пар (клиентская заглушка, серверная заглушка), вызов объекта несет идентификацию клиентской заглушки, с которой был инициирован этот вызов. Идентификация заглушки клиента состоит из адреса транспортного уровня клиента в сочетании с локально сгенерированным номером для идентификации этой заглушки. Когда вызов достигает объекта в его текущем местоположении, ответ отправляется обратно на заглушку клиента, где был инициирован вызов (часто без возврата по цепочке). Текущее местоположение совмещается с этим ответом, и клиентская заглушка настраивает свою заглушку сопутствующего сервера на ту, которая находится в текущем местоположении объекта. </a:t>
            </a:r>
            <a:endParaRPr/>
          </a:p>
        </p:txBody>
      </p:sp>
      <p:pic>
        <p:nvPicPr>
          <p:cNvPr id="541" name="Google Shape;541;p48"/>
          <p:cNvPicPr preferRelativeResize="0"/>
          <p:nvPr/>
        </p:nvPicPr>
        <p:blipFill rotWithShape="1">
          <a:blip r:embed="rId3">
            <a:alphaModFix/>
          </a:blip>
          <a:srcRect b="0" l="0" r="0" t="0"/>
          <a:stretch/>
        </p:blipFill>
        <p:spPr>
          <a:xfrm>
            <a:off x="1547664" y="1636713"/>
            <a:ext cx="5969701" cy="1999850"/>
          </a:xfrm>
          <a:prstGeom prst="rect">
            <a:avLst/>
          </a:prstGeom>
          <a:noFill/>
          <a:ln>
            <a:noFill/>
          </a:ln>
        </p:spPr>
      </p:pic>
      <p:sp>
        <p:nvSpPr>
          <p:cNvPr id="542" name="Google Shape;542;p48"/>
          <p:cNvSpPr/>
          <p:nvPr/>
        </p:nvSpPr>
        <p:spPr>
          <a:xfrm>
            <a:off x="701390" y="958074"/>
            <a:ext cx="39603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a:solidFill>
                  <a:schemeClr val="dk1"/>
                </a:solidFill>
                <a:latin typeface="Arial"/>
                <a:ea typeface="Arial"/>
                <a:cs typeface="Arial"/>
                <a:sym typeface="Arial"/>
              </a:rPr>
              <a:t> Привязка клиента к объекту </a:t>
            </a:r>
            <a:r>
              <a:rPr b="1" i="1" lang="ru-RU" sz="1800">
                <a:solidFill>
                  <a:srgbClr val="FF0000"/>
                </a:solidFill>
                <a:latin typeface="Arial"/>
                <a:ea typeface="Arial"/>
                <a:cs typeface="Arial"/>
                <a:sym typeface="Arial"/>
              </a:rPr>
              <a:t>(доп. информация)</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9"/>
          <p:cNvSpPr txBox="1"/>
          <p:nvPr>
            <p:ph idx="12" type="sldNum"/>
          </p:nvPr>
        </p:nvSpPr>
        <p:spPr>
          <a:xfrm>
            <a:off x="8460432" y="6375921"/>
            <a:ext cx="463352"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48" name="Google Shape;548;p49"/>
          <p:cNvSpPr txBox="1"/>
          <p:nvPr>
            <p:ph type="title"/>
          </p:nvPr>
        </p:nvSpPr>
        <p:spPr>
          <a:xfrm>
            <a:off x="497742" y="0"/>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Распределенные объекты </a:t>
            </a:r>
            <a:endParaRPr/>
          </a:p>
        </p:txBody>
      </p:sp>
      <p:sp>
        <p:nvSpPr>
          <p:cNvPr id="549" name="Google Shape;549;p49"/>
          <p:cNvSpPr/>
          <p:nvPr/>
        </p:nvSpPr>
        <p:spPr>
          <a:xfrm>
            <a:off x="478627" y="6525344"/>
            <a:ext cx="531750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1400">
                <a:solidFill>
                  <a:schemeClr val="dk1"/>
                </a:solidFill>
                <a:latin typeface="Arial"/>
                <a:ea typeface="Arial"/>
                <a:cs typeface="Arial"/>
                <a:sym typeface="Arial"/>
              </a:rPr>
              <a:t>Стин ван М., Таненбаум Э. С. Распределенные системы.</a:t>
            </a:r>
            <a:endParaRPr/>
          </a:p>
        </p:txBody>
      </p:sp>
      <p:sp>
        <p:nvSpPr>
          <p:cNvPr id="550" name="Google Shape;550;p49"/>
          <p:cNvSpPr/>
          <p:nvPr/>
        </p:nvSpPr>
        <p:spPr>
          <a:xfrm>
            <a:off x="125404" y="1324786"/>
            <a:ext cx="9018596" cy="49882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260"/>
              <a:buFont typeface="Noto Sans Symbols"/>
              <a:buChar char="●"/>
            </a:pPr>
            <a:r>
              <a:rPr lang="ru-RU" sz="1800">
                <a:solidFill>
                  <a:schemeClr val="dk1"/>
                </a:solidFill>
                <a:latin typeface="Arial"/>
                <a:ea typeface="Arial"/>
                <a:cs typeface="Arial"/>
                <a:sym typeface="Arial"/>
              </a:rPr>
              <a:t>Существует компромисс между отправкой ответа непосредственно клиенту ­заглушке-­инициатору или по обратному пути указателей пересылки. В первом случае связь происходит быстрее, потому что может потребоваться пропускать меньше процессов. С другой стороны, можно настроить только исходную заглушку клиента, тогда как отправка ответа по обратному пути позволяет настроить все промежуточные заглушки.</a:t>
            </a:r>
            <a:endParaRPr/>
          </a:p>
          <a:p>
            <a:pPr indent="-342900" lvl="0" marL="342900" marR="0" rtl="0" algn="l">
              <a:lnSpc>
                <a:spcPct val="90000"/>
              </a:lnSpc>
              <a:spcBef>
                <a:spcPts val="360"/>
              </a:spcBef>
              <a:spcAft>
                <a:spcPts val="0"/>
              </a:spcAft>
              <a:buClr>
                <a:schemeClr val="dk2"/>
              </a:buClr>
              <a:buSzPts val="1260"/>
              <a:buFont typeface="Noto Sans Symbols"/>
              <a:buChar char="●"/>
            </a:pPr>
            <a:r>
              <a:rPr lang="ru-RU" sz="1800">
                <a:solidFill>
                  <a:schemeClr val="dk1"/>
                </a:solidFill>
                <a:latin typeface="Arial"/>
                <a:ea typeface="Arial"/>
                <a:cs typeface="Arial"/>
                <a:sym typeface="Arial"/>
              </a:rPr>
              <a:t>Когда заглушка сервера больше не используется ни одним клиентом, ее можно удалить. Само по себе это тесно связано с распределенной сборкой мусора, которая, как правило, далеко не тривиальная проблема. </a:t>
            </a:r>
            <a:endParaRPr/>
          </a:p>
          <a:p>
            <a:pPr indent="-342900" lvl="0" marL="342900" marR="0" rtl="0" algn="l">
              <a:lnSpc>
                <a:spcPct val="90000"/>
              </a:lnSpc>
              <a:spcBef>
                <a:spcPts val="360"/>
              </a:spcBef>
              <a:spcAft>
                <a:spcPts val="0"/>
              </a:spcAft>
              <a:buClr>
                <a:schemeClr val="dk2"/>
              </a:buClr>
              <a:buSzPts val="1260"/>
              <a:buFont typeface="Noto Sans Symbols"/>
              <a:buChar char="●"/>
            </a:pPr>
            <a:r>
              <a:rPr lang="ru-RU" sz="1800">
                <a:solidFill>
                  <a:schemeClr val="dk1"/>
                </a:solidFill>
                <a:latin typeface="Arial"/>
                <a:ea typeface="Arial"/>
                <a:cs typeface="Arial"/>
                <a:sym typeface="Arial"/>
              </a:rPr>
              <a:t>Проблемы возникают, когда процесс в цепочке пар (клиентская заглушка, серверная заглушка) пропадает или становится недоступным по другим причинам. Возможно несколько решений. Одна из возможностей, состоит в том, чтобы позволить машине, на которой был создан объект, называемой домашним местоположением объекта, (object’s home location), всегда сохранять ссылку на его текущее местоположение. Эта ссылка хранится и поддерживается отказоустойчивым способом. Когда цепь разорвана, домашнее местоположение объекта спрашивает, где объект находится сейчас. Чтобы разрешить изменение домашнего местоположения объекта, можно использовать традиционную службу наименования для записи текущего домашнего местоположения.</a:t>
            </a:r>
            <a:endParaRPr/>
          </a:p>
        </p:txBody>
      </p:sp>
      <p:sp>
        <p:nvSpPr>
          <p:cNvPr id="551" name="Google Shape;551;p49"/>
          <p:cNvSpPr/>
          <p:nvPr/>
        </p:nvSpPr>
        <p:spPr>
          <a:xfrm>
            <a:off x="674336" y="775978"/>
            <a:ext cx="39603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a:solidFill>
                  <a:schemeClr val="dk1"/>
                </a:solidFill>
                <a:latin typeface="Arial"/>
                <a:ea typeface="Arial"/>
                <a:cs typeface="Arial"/>
                <a:sym typeface="Arial"/>
              </a:rPr>
              <a:t> Привязка клиента к объекту </a:t>
            </a:r>
            <a:r>
              <a:rPr b="1" i="1" lang="ru-RU" sz="1800">
                <a:solidFill>
                  <a:srgbClr val="FF0000"/>
                </a:solidFill>
                <a:latin typeface="Arial"/>
                <a:ea typeface="Arial"/>
                <a:cs typeface="Arial"/>
                <a:sym typeface="Arial"/>
              </a:rPr>
              <a:t>(доп. информация)</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93" name="Google Shape;193;p5"/>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200"/>
              <a:t>ППО для работы с базами данных и мониторы транзакций</a:t>
            </a:r>
            <a:endParaRPr/>
          </a:p>
        </p:txBody>
      </p:sp>
      <p:sp>
        <p:nvSpPr>
          <p:cNvPr id="194" name="Google Shape;194;p5"/>
          <p:cNvSpPr txBox="1"/>
          <p:nvPr>
            <p:ph idx="1" type="body"/>
          </p:nvPr>
        </p:nvSpPr>
        <p:spPr>
          <a:xfrm>
            <a:off x="216260" y="1527200"/>
            <a:ext cx="8676300" cy="4721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Font typeface="Noto Sans Symbols"/>
              <a:buNone/>
            </a:pPr>
            <a:r>
              <a:rPr lang="ru-RU" sz="2000"/>
              <a:t>Первую группу можно разбить на две основные подгруппы: ППО для работы с базами данных и мониторы транзакций.</a:t>
            </a:r>
            <a:endParaRPr/>
          </a:p>
          <a:p>
            <a:pPr indent="-342900" lvl="0" marL="342900" rtl="0" algn="l">
              <a:spcBef>
                <a:spcPts val="400"/>
              </a:spcBef>
              <a:spcAft>
                <a:spcPts val="0"/>
              </a:spcAft>
              <a:buSzPts val="1400"/>
              <a:buChar char="●"/>
            </a:pPr>
            <a:r>
              <a:rPr b="1" i="1" lang="ru-RU" sz="2000" u="sng"/>
              <a:t>ППО для работы с базами данных</a:t>
            </a:r>
            <a:r>
              <a:rPr lang="ru-RU" sz="2000"/>
              <a:t>. ППО для работы с серверами БД является наиболее известным и часто используемым. Важнейшая его функция - предоставление API для доступа к локальным или удаленным базам. При этом от разработчика скрыты не только особенности ОС, но и локальность базы данных.</a:t>
            </a:r>
            <a:endParaRPr/>
          </a:p>
          <a:p>
            <a:pPr indent="-347663" lvl="1" marL="692150" rtl="0" algn="l">
              <a:spcBef>
                <a:spcPts val="360"/>
              </a:spcBef>
              <a:spcAft>
                <a:spcPts val="0"/>
              </a:spcAft>
              <a:buSzPts val="1260"/>
              <a:buChar char="●"/>
            </a:pPr>
            <a:r>
              <a:rPr lang="ru-RU" sz="1800"/>
              <a:t>К этому типу ППО относятся средства реализации спецификаций ODBC (Object Database Connectivity), OLE DB, JDBC (Java Object Database Connectivity), EDA (</a:t>
            </a:r>
            <a:r>
              <a:rPr b="0" i="1" lang="ru-RU" sz="1800" u="none" cap="none" strike="noStrike">
                <a:solidFill>
                  <a:schemeClr val="dk1"/>
                </a:solidFill>
                <a:latin typeface="Arial"/>
                <a:ea typeface="Arial"/>
                <a:cs typeface="Arial"/>
                <a:sym typeface="Arial"/>
              </a:rPr>
              <a:t>Event-Driven Architecture)</a:t>
            </a:r>
            <a:r>
              <a:rPr lang="ru-RU" sz="1800"/>
              <a:t>. </a:t>
            </a:r>
            <a:endParaRPr/>
          </a:p>
          <a:p>
            <a:pPr indent="-347663" lvl="1" marL="692150" rtl="0" algn="l">
              <a:spcBef>
                <a:spcPts val="360"/>
              </a:spcBef>
              <a:spcAft>
                <a:spcPts val="0"/>
              </a:spcAft>
              <a:buSzPts val="1260"/>
              <a:buChar char="●"/>
            </a:pPr>
            <a:r>
              <a:rPr lang="ru-RU" sz="1800"/>
              <a:t>Средства ODBC, в частности, дают разработчику некоторый “базовый” набор функций, поддерживаемых различными серверами реляционных баз данных. Программист, использующий этот API, не заботится о том, к какому серверу он обращается, - эти функции переложены на ODBC, что позволяет уделять больше внимания основной логике создаваемого приложения.</a:t>
            </a:r>
            <a:endParaRPr/>
          </a:p>
        </p:txBody>
      </p:sp>
      <p:sp>
        <p:nvSpPr>
          <p:cNvPr id="195" name="Google Shape;195;p5"/>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u="none" cap="none" strike="noStrike">
                <a:solidFill>
                  <a:schemeClr val="hlink"/>
                </a:solidFill>
                <a:latin typeface="Arial"/>
                <a:ea typeface="Arial"/>
                <a:cs typeface="Arial"/>
                <a:sym typeface="Arial"/>
              </a:rPr>
              <a:t>Технологии middleware</a:t>
            </a:r>
            <a:endParaRPr b="1" i="1" sz="2300" u="none" cap="none" strike="noStrike">
              <a:solidFill>
                <a:schemeClr val="hlink"/>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57" name="Google Shape;557;p50"/>
          <p:cNvSpPr txBox="1"/>
          <p:nvPr>
            <p:ph idx="1" type="body"/>
          </p:nvPr>
        </p:nvSpPr>
        <p:spPr>
          <a:xfrm>
            <a:off x="457200" y="1719262"/>
            <a:ext cx="8291513" cy="45291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70"/>
              <a:buChar char="●"/>
            </a:pPr>
            <a:r>
              <a:rPr lang="ru-RU" sz="2100"/>
              <a:t>На  основе  модели </a:t>
            </a:r>
            <a:r>
              <a:rPr b="1" i="1" lang="ru-RU" sz="2100"/>
              <a:t>RMI</a:t>
            </a:r>
            <a:r>
              <a:rPr lang="ru-RU" sz="2100"/>
              <a:t>  было  создано  множество  реализаций, значительно  облегчивших  создание  объектно-ориентированных распределенных  приложений.  В  своей  основе  </a:t>
            </a:r>
            <a:r>
              <a:rPr b="1" i="1" lang="ru-RU" sz="2100"/>
              <a:t>брокеры  объектов</a:t>
            </a:r>
            <a:r>
              <a:rPr lang="ru-RU" sz="2100"/>
              <a:t> </a:t>
            </a:r>
            <a:r>
              <a:rPr b="1" i="1" lang="ru-RU" sz="2100"/>
              <a:t>представляют  системное  программное  обеспечение,  поддерживающее способность  объектов  к  взаимодействию.</a:t>
            </a:r>
            <a:r>
              <a:rPr lang="ru-RU" sz="2100"/>
              <a:t>  Описание  их  базовых принципов  будет  проведено  на  примере  наиболее  известного  брокера объектов. </a:t>
            </a:r>
            <a:endParaRPr/>
          </a:p>
          <a:p>
            <a:pPr indent="-342900" lvl="0" marL="342900" rtl="0" algn="l">
              <a:spcBef>
                <a:spcPts val="0"/>
              </a:spcBef>
              <a:spcAft>
                <a:spcPts val="0"/>
              </a:spcAft>
              <a:buSzPts val="1470"/>
              <a:buChar char="●"/>
            </a:pPr>
            <a:r>
              <a:rPr lang="ru-RU" sz="2100"/>
              <a:t>Стандарт </a:t>
            </a:r>
            <a:r>
              <a:rPr b="1" lang="ru-RU" sz="2100"/>
              <a:t>Common Object Request Broker Architecture</a:t>
            </a:r>
            <a:r>
              <a:rPr lang="ru-RU" sz="2100"/>
              <a:t> (CORBA) – это архитектура  и  спецификация  для  создания  и  управления  объектно-ориентированными  приложениями,  распределенными  в  вычислительной сети. В настоящее время выработано несколько версий стандарта CORBA. </a:t>
            </a:r>
            <a:endParaRPr/>
          </a:p>
          <a:p>
            <a:pPr indent="0" lvl="0" marL="0" rtl="0" algn="l">
              <a:spcBef>
                <a:spcPts val="0"/>
              </a:spcBef>
              <a:spcAft>
                <a:spcPts val="0"/>
              </a:spcAft>
              <a:buSzPts val="1470"/>
              <a:buNone/>
            </a:pPr>
            <a:r>
              <a:rPr lang="ru-RU" sz="2100"/>
              <a:t>Но это уже тема следующей лекции …</a:t>
            </a:r>
            <a:endParaRPr/>
          </a:p>
        </p:txBody>
      </p:sp>
      <p:sp>
        <p:nvSpPr>
          <p:cNvPr id="558" name="Google Shape;558;p50"/>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Брокеры объектов и CORBA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64" name="Google Shape;564;p51"/>
          <p:cNvSpPr txBox="1"/>
          <p:nvPr>
            <p:ph type="title"/>
          </p:nvPr>
        </p:nvSpPr>
        <p:spPr>
          <a:xfrm>
            <a:off x="323850" y="765175"/>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Применение конкретных типов middleware</a:t>
            </a:r>
            <a:endParaRPr/>
          </a:p>
        </p:txBody>
      </p:sp>
      <p:sp>
        <p:nvSpPr>
          <p:cNvPr id="565" name="Google Shape;565;p51"/>
          <p:cNvSpPr txBox="1"/>
          <p:nvPr>
            <p:ph idx="1" type="body"/>
          </p:nvPr>
        </p:nvSpPr>
        <p:spPr>
          <a:xfrm>
            <a:off x="395288" y="1916113"/>
            <a:ext cx="8496300" cy="38893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70"/>
              <a:buChar char="●"/>
            </a:pPr>
            <a:r>
              <a:rPr lang="ru-RU" sz="2100"/>
              <a:t>При работе с базами данных одного типа следует применять ППО баз данных. </a:t>
            </a:r>
            <a:endParaRPr/>
          </a:p>
          <a:p>
            <a:pPr indent="-342900" lvl="0" marL="342900" rtl="0" algn="l">
              <a:lnSpc>
                <a:spcPct val="80000"/>
              </a:lnSpc>
              <a:spcBef>
                <a:spcPts val="420"/>
              </a:spcBef>
              <a:spcAft>
                <a:spcPts val="0"/>
              </a:spcAft>
              <a:buSzPts val="1470"/>
              <a:buChar char="●"/>
            </a:pPr>
            <a:r>
              <a:rPr lang="ru-RU" sz="2100"/>
              <a:t>Если необходимо осуществлять работу с различными типами БД или оптимизировать процесс доступа, то целесообразно применение мониторов транзакций. </a:t>
            </a:r>
            <a:endParaRPr/>
          </a:p>
          <a:p>
            <a:pPr indent="-342900" lvl="0" marL="342900" rtl="0" algn="l">
              <a:lnSpc>
                <a:spcPct val="80000"/>
              </a:lnSpc>
              <a:spcBef>
                <a:spcPts val="420"/>
              </a:spcBef>
              <a:spcAft>
                <a:spcPts val="0"/>
              </a:spcAft>
              <a:buSzPts val="1470"/>
              <a:buChar char="●"/>
            </a:pPr>
            <a:r>
              <a:rPr lang="ru-RU" sz="2100"/>
              <a:t>При взаимодействии приложений для обеспечения синхронного соединения можно использовать средства RPC, </a:t>
            </a:r>
            <a:endParaRPr/>
          </a:p>
          <a:p>
            <a:pPr indent="-342900" lvl="0" marL="342900" rtl="0" algn="l">
              <a:lnSpc>
                <a:spcPct val="80000"/>
              </a:lnSpc>
              <a:spcBef>
                <a:spcPts val="420"/>
              </a:spcBef>
              <a:spcAft>
                <a:spcPts val="0"/>
              </a:spcAft>
              <a:buSzPts val="1470"/>
              <a:buChar char="●"/>
            </a:pPr>
            <a:r>
              <a:rPr lang="ru-RU" sz="2100"/>
              <a:t>а для организации совместной работы слабосвязанных приложений, соединение между которыми не всегда надежно, - средства MOM. </a:t>
            </a:r>
            <a:endParaRPr/>
          </a:p>
          <a:p>
            <a:pPr indent="-342900" lvl="0" marL="342900" rtl="0" algn="l">
              <a:lnSpc>
                <a:spcPct val="80000"/>
              </a:lnSpc>
              <a:spcBef>
                <a:spcPts val="420"/>
              </a:spcBef>
              <a:spcAft>
                <a:spcPts val="0"/>
              </a:spcAft>
              <a:buSzPts val="1470"/>
              <a:buChar char="●"/>
            </a:pPr>
            <a:r>
              <a:rPr lang="ru-RU" sz="2100"/>
              <a:t>Вообще, MOM и ORB являются наиболее универсальными средствами middleware и могут применяться в большинстве случаев для организации связи между приложениями. </a:t>
            </a:r>
            <a:endParaRPr/>
          </a:p>
        </p:txBody>
      </p:sp>
      <p:sp>
        <p:nvSpPr>
          <p:cNvPr id="566" name="Google Shape;566;p51"/>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a:solidFill>
                  <a:schemeClr val="hlink"/>
                </a:solidFill>
                <a:latin typeface="Arial"/>
                <a:ea typeface="Arial"/>
                <a:cs typeface="Arial"/>
                <a:sym typeface="Arial"/>
              </a:rPr>
              <a:t>Технологии middleware</a:t>
            </a:r>
            <a:endParaRPr b="1" i="1" sz="2300">
              <a:solidFill>
                <a:schemeClr val="hlink"/>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72" name="Google Shape;572;p52"/>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Технологии Middleware</a:t>
            </a:r>
            <a:endParaRPr/>
          </a:p>
        </p:txBody>
      </p:sp>
      <p:pic>
        <p:nvPicPr>
          <p:cNvPr id="573" name="Google Shape;573;p52"/>
          <p:cNvPicPr preferRelativeResize="0"/>
          <p:nvPr/>
        </p:nvPicPr>
        <p:blipFill rotWithShape="1">
          <a:blip r:embed="rId3">
            <a:alphaModFix/>
          </a:blip>
          <a:srcRect b="0" l="0" r="0" t="0"/>
          <a:stretch/>
        </p:blipFill>
        <p:spPr>
          <a:xfrm>
            <a:off x="1800672" y="1457446"/>
            <a:ext cx="4752528" cy="4314582"/>
          </a:xfrm>
          <a:prstGeom prst="rect">
            <a:avLst/>
          </a:prstGeom>
          <a:noFill/>
          <a:ln>
            <a:noFill/>
          </a:ln>
        </p:spPr>
      </p:pic>
      <p:sp>
        <p:nvSpPr>
          <p:cNvPr id="574" name="Google Shape;574;p52"/>
          <p:cNvSpPr/>
          <p:nvPr/>
        </p:nvSpPr>
        <p:spPr>
          <a:xfrm>
            <a:off x="755576" y="6090047"/>
            <a:ext cx="640871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rgbClr val="000000"/>
                </a:solidFill>
                <a:latin typeface="Arial"/>
                <a:ea typeface="Arial"/>
                <a:cs typeface="Arial"/>
                <a:sym typeface="Arial"/>
              </a:rPr>
              <a:t>An Overview of Distributed Programming Techniques</a:t>
            </a:r>
            <a:r>
              <a:rPr lang="ru-RU"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lang="ru-RU" sz="1600">
                <a:solidFill>
                  <a:srgbClr val="000000"/>
                </a:solidFill>
                <a:latin typeface="Arial"/>
                <a:ea typeface="Arial"/>
                <a:cs typeface="Arial"/>
                <a:sym typeface="Arial"/>
              </a:rPr>
              <a:t>M. Golub, D. Jakobović</a:t>
            </a:r>
            <a:endParaRPr sz="18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80" name="Google Shape;580;p53"/>
          <p:cNvSpPr txBox="1"/>
          <p:nvPr>
            <p:ph type="title"/>
          </p:nvPr>
        </p:nvSpPr>
        <p:spPr>
          <a:xfrm>
            <a:off x="323528" y="122238"/>
            <a:ext cx="7776864"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Технологии Middleware </a:t>
            </a:r>
            <a:r>
              <a:rPr lang="ru-RU" sz="2400"/>
              <a:t>(</a:t>
            </a:r>
            <a:r>
              <a:rPr lang="ru-RU" sz="2400">
                <a:solidFill>
                  <a:srgbClr val="000000"/>
                </a:solidFill>
                <a:latin typeface="Times New Roman"/>
                <a:ea typeface="Times New Roman"/>
                <a:cs typeface="Times New Roman"/>
                <a:sym typeface="Times New Roman"/>
              </a:rPr>
              <a:t>Portability</a:t>
            </a:r>
            <a:r>
              <a:rPr lang="ru-RU" sz="2400"/>
              <a:t>)</a:t>
            </a:r>
            <a:endParaRPr/>
          </a:p>
        </p:txBody>
      </p:sp>
      <p:sp>
        <p:nvSpPr>
          <p:cNvPr id="581" name="Google Shape;581;p53"/>
          <p:cNvSpPr/>
          <p:nvPr/>
        </p:nvSpPr>
        <p:spPr>
          <a:xfrm>
            <a:off x="323528" y="981075"/>
            <a:ext cx="8363272" cy="575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600">
                <a:solidFill>
                  <a:srgbClr val="000000"/>
                </a:solidFill>
                <a:latin typeface="Times New Roman"/>
                <a:ea typeface="Times New Roman"/>
                <a:cs typeface="Times New Roman"/>
                <a:sym typeface="Times New Roman"/>
              </a:rPr>
              <a:t>RPC</a:t>
            </a:r>
            <a:br>
              <a:rPr lang="ru-RU" sz="1600">
                <a:solidFill>
                  <a:srgbClr val="000000"/>
                </a:solidFill>
                <a:latin typeface="Times New Roman"/>
                <a:ea typeface="Times New Roman"/>
                <a:cs typeface="Times New Roman"/>
                <a:sym typeface="Times New Roman"/>
              </a:rPr>
            </a:br>
            <a:r>
              <a:rPr lang="ru-RU" sz="1600">
                <a:solidFill>
                  <a:srgbClr val="000000"/>
                </a:solidFill>
                <a:latin typeface="Times New Roman"/>
                <a:ea typeface="Times New Roman"/>
                <a:cs typeface="Times New Roman"/>
                <a:sym typeface="Times New Roman"/>
              </a:rPr>
              <a:t>RPC represents a specification that is referred in several RFCs which means that it can execute on each platform for which exists an RPC support, but it is mainly confined to UNIX platforms. It is possible to use any programming language for which a development version of RPC protocol exists.</a:t>
            </a:r>
            <a:br>
              <a:rPr lang="ru-RU" sz="1600">
                <a:solidFill>
                  <a:srgbClr val="000000"/>
                </a:solidFill>
                <a:latin typeface="Times New Roman"/>
                <a:ea typeface="Times New Roman"/>
                <a:cs typeface="Times New Roman"/>
                <a:sym typeface="Times New Roman"/>
              </a:rPr>
            </a:br>
            <a:r>
              <a:rPr b="1" lang="ru-RU" sz="1600">
                <a:solidFill>
                  <a:srgbClr val="000000"/>
                </a:solidFill>
                <a:latin typeface="Times New Roman"/>
                <a:ea typeface="Times New Roman"/>
                <a:cs typeface="Times New Roman"/>
                <a:sym typeface="Times New Roman"/>
              </a:rPr>
              <a:t>MPI</a:t>
            </a:r>
            <a:br>
              <a:rPr lang="ru-RU" sz="1600">
                <a:solidFill>
                  <a:srgbClr val="000000"/>
                </a:solidFill>
                <a:latin typeface="Times New Roman"/>
                <a:ea typeface="Times New Roman"/>
                <a:cs typeface="Times New Roman"/>
                <a:sym typeface="Times New Roman"/>
              </a:rPr>
            </a:br>
            <a:r>
              <a:rPr lang="ru-RU" sz="1600">
                <a:solidFill>
                  <a:srgbClr val="000000"/>
                </a:solidFill>
                <a:latin typeface="Times New Roman"/>
                <a:ea typeface="Times New Roman"/>
                <a:cs typeface="Times New Roman"/>
                <a:sym typeface="Times New Roman"/>
              </a:rPr>
              <a:t>MPI is a standard that defines communication subroutines and as such can be used with virtually any platform and programming language. Current implementations support C/C++ and Fortran languages on UNIX/Linux or Windows operating systems.</a:t>
            </a:r>
            <a:br>
              <a:rPr lang="ru-RU" sz="1600">
                <a:solidFill>
                  <a:srgbClr val="000000"/>
                </a:solidFill>
                <a:latin typeface="Times New Roman"/>
                <a:ea typeface="Times New Roman"/>
                <a:cs typeface="Times New Roman"/>
                <a:sym typeface="Times New Roman"/>
              </a:rPr>
            </a:br>
            <a:r>
              <a:rPr b="1" lang="ru-RU" sz="1600">
                <a:solidFill>
                  <a:srgbClr val="000000"/>
                </a:solidFill>
                <a:latin typeface="Times New Roman"/>
                <a:ea typeface="Times New Roman"/>
                <a:cs typeface="Times New Roman"/>
                <a:sym typeface="Times New Roman"/>
              </a:rPr>
              <a:t>CORBA</a:t>
            </a:r>
            <a:br>
              <a:rPr lang="ru-RU" sz="1600">
                <a:solidFill>
                  <a:srgbClr val="000000"/>
                </a:solidFill>
                <a:latin typeface="Times New Roman"/>
                <a:ea typeface="Times New Roman"/>
                <a:cs typeface="Times New Roman"/>
                <a:sym typeface="Times New Roman"/>
              </a:rPr>
            </a:br>
            <a:r>
              <a:rPr lang="ru-RU" sz="1600">
                <a:solidFill>
                  <a:srgbClr val="000000"/>
                </a:solidFill>
                <a:latin typeface="Times New Roman"/>
                <a:ea typeface="Times New Roman"/>
                <a:cs typeface="Times New Roman"/>
                <a:sym typeface="Times New Roman"/>
              </a:rPr>
              <a:t>As CORBA represents a specification, it can be used on any platform for which an ORB implementation is developed. The same is valid also for the choice of programming language since this choice is dependent on the existence of ORB libraries for that particular language.</a:t>
            </a:r>
            <a:br>
              <a:rPr lang="ru-RU" sz="1600">
                <a:solidFill>
                  <a:srgbClr val="000000"/>
                </a:solidFill>
                <a:latin typeface="Times New Roman"/>
                <a:ea typeface="Times New Roman"/>
                <a:cs typeface="Times New Roman"/>
                <a:sym typeface="Times New Roman"/>
              </a:rPr>
            </a:br>
            <a:r>
              <a:rPr b="1" lang="ru-RU" sz="1600">
                <a:solidFill>
                  <a:srgbClr val="000000"/>
                </a:solidFill>
                <a:latin typeface="Times New Roman"/>
                <a:ea typeface="Times New Roman"/>
                <a:cs typeface="Times New Roman"/>
                <a:sym typeface="Times New Roman"/>
              </a:rPr>
              <a:t>Java/RMI</a:t>
            </a:r>
            <a:br>
              <a:rPr lang="ru-RU" sz="1600">
                <a:solidFill>
                  <a:srgbClr val="000000"/>
                </a:solidFill>
                <a:latin typeface="Times New Roman"/>
                <a:ea typeface="Times New Roman"/>
                <a:cs typeface="Times New Roman"/>
                <a:sym typeface="Times New Roman"/>
              </a:rPr>
            </a:br>
            <a:r>
              <a:rPr lang="ru-RU" sz="1600">
                <a:solidFill>
                  <a:srgbClr val="000000"/>
                </a:solidFill>
                <a:latin typeface="Times New Roman"/>
                <a:ea typeface="Times New Roman"/>
                <a:cs typeface="Times New Roman"/>
                <a:sym typeface="Times New Roman"/>
              </a:rPr>
              <a:t>It can be executed on every platform for which a Java Virtual Machine exists. Since it greatly uses Java Object Serialization, only Java programming language can be used.</a:t>
            </a:r>
            <a:br>
              <a:rPr lang="ru-RU" sz="1600">
                <a:solidFill>
                  <a:srgbClr val="000000"/>
                </a:solidFill>
                <a:latin typeface="Times New Roman"/>
                <a:ea typeface="Times New Roman"/>
                <a:cs typeface="Times New Roman"/>
                <a:sym typeface="Times New Roman"/>
              </a:rPr>
            </a:br>
            <a:r>
              <a:rPr b="1" lang="ru-RU" sz="1600">
                <a:solidFill>
                  <a:srgbClr val="000000"/>
                </a:solidFill>
                <a:latin typeface="Times New Roman"/>
                <a:ea typeface="Times New Roman"/>
                <a:cs typeface="Times New Roman"/>
                <a:sym typeface="Times New Roman"/>
              </a:rPr>
              <a:t>DCOM</a:t>
            </a:r>
            <a:br>
              <a:rPr lang="ru-RU" sz="1600">
                <a:solidFill>
                  <a:srgbClr val="000000"/>
                </a:solidFill>
                <a:latin typeface="Times New Roman"/>
                <a:ea typeface="Times New Roman"/>
                <a:cs typeface="Times New Roman"/>
                <a:sym typeface="Times New Roman"/>
              </a:rPr>
            </a:br>
            <a:r>
              <a:rPr lang="ru-RU" sz="1600">
                <a:solidFill>
                  <a:srgbClr val="000000"/>
                </a:solidFill>
                <a:latin typeface="Times New Roman"/>
                <a:ea typeface="Times New Roman"/>
                <a:cs typeface="Times New Roman"/>
                <a:sym typeface="Times New Roman"/>
              </a:rPr>
              <a:t>It can be executed on each platform for which an implementation of COM run-time environment exists. Since it is a specification on a binary level, a whole array of programming languages can be used.</a:t>
            </a:r>
            <a:br>
              <a:rPr lang="ru-RU" sz="1600">
                <a:solidFill>
                  <a:srgbClr val="000000"/>
                </a:solidFill>
                <a:latin typeface="Times New Roman"/>
                <a:ea typeface="Times New Roman"/>
                <a:cs typeface="Times New Roman"/>
                <a:sym typeface="Times New Roman"/>
              </a:rPr>
            </a:br>
            <a:r>
              <a:rPr b="1" lang="ru-RU" sz="1600">
                <a:solidFill>
                  <a:srgbClr val="000000"/>
                </a:solidFill>
                <a:latin typeface="Times New Roman"/>
                <a:ea typeface="Times New Roman"/>
                <a:cs typeface="Times New Roman"/>
                <a:sym typeface="Times New Roman"/>
              </a:rPr>
              <a:t>.NET Remoting</a:t>
            </a:r>
            <a:br>
              <a:rPr lang="ru-RU" sz="1600">
                <a:solidFill>
                  <a:srgbClr val="000000"/>
                </a:solidFill>
                <a:latin typeface="Times New Roman"/>
                <a:ea typeface="Times New Roman"/>
                <a:cs typeface="Times New Roman"/>
                <a:sym typeface="Times New Roman"/>
              </a:rPr>
            </a:br>
            <a:r>
              <a:rPr lang="ru-RU" sz="1600">
                <a:solidFill>
                  <a:srgbClr val="000000"/>
                </a:solidFill>
                <a:latin typeface="Times New Roman"/>
                <a:ea typeface="Times New Roman"/>
                <a:cs typeface="Times New Roman"/>
                <a:sym typeface="Times New Roman"/>
              </a:rPr>
              <a:t>Since .NET Remoting requires the existence of .NET Framework on the platform on which it is executing, currently only Microsoft Windows operating system supports it. It is possible to use any programming language capable of translating to Common Intermediate Language (CIL).</a:t>
            </a:r>
            <a:endParaRPr sz="16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87" name="Google Shape;587;p54"/>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Литература</a:t>
            </a:r>
            <a:endParaRPr/>
          </a:p>
        </p:txBody>
      </p:sp>
      <p:sp>
        <p:nvSpPr>
          <p:cNvPr id="588" name="Google Shape;588;p54"/>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i="1" lang="ru-RU" sz="2000"/>
              <a:t>Средства middleware и их классификация. Александр Касаткин. </a:t>
            </a:r>
            <a:r>
              <a:rPr i="1" lang="ru-RU" sz="2000" u="sng">
                <a:solidFill>
                  <a:schemeClr val="hlink"/>
                </a:solidFill>
                <a:hlinkClick r:id="rId3"/>
              </a:rPr>
              <a:t>http://www.pcweek.ru/idea/article/detail.php?ID=51098</a:t>
            </a:r>
            <a:endParaRPr i="1" sz="2000"/>
          </a:p>
          <a:p>
            <a:pPr indent="-342900" lvl="0" marL="342900" rtl="0" algn="l">
              <a:spcBef>
                <a:spcPts val="600"/>
              </a:spcBef>
              <a:spcAft>
                <a:spcPts val="0"/>
              </a:spcAft>
              <a:buSzPts val="1400"/>
              <a:buChar char="●"/>
            </a:pPr>
            <a:r>
              <a:rPr i="1" lang="ru-RU" sz="2000"/>
              <a:t>Удаленный вызов процедур (RPC) и вызов удаленных методов (RMI). Антон Тульчинский</a:t>
            </a:r>
            <a:r>
              <a:rPr i="1" lang="ru-RU"/>
              <a:t>. </a:t>
            </a:r>
            <a:r>
              <a:rPr i="1" lang="ru-RU" sz="2000" u="sng">
                <a:solidFill>
                  <a:schemeClr val="hlink"/>
                </a:solidFill>
                <a:hlinkClick r:id="rId4"/>
              </a:rPr>
              <a:t>http://www.comprice.ru/articles/detail.php?ID=42533</a:t>
            </a:r>
            <a:endParaRPr i="1" sz="2000"/>
          </a:p>
          <a:p>
            <a:pPr indent="-342900" lvl="0" marL="342900" rtl="0" algn="l">
              <a:spcBef>
                <a:spcPts val="400"/>
              </a:spcBef>
              <a:spcAft>
                <a:spcPts val="0"/>
              </a:spcAft>
              <a:buSzPts val="1400"/>
              <a:buChar char="●"/>
            </a:pPr>
            <a:r>
              <a:rPr i="1" lang="ru-RU" sz="2000"/>
              <a:t>Стин ван М., Таненбаум Э. С. Распределенные системы / пер. с англ. В. А. Яроцкого. – М.: ДМК Пресс, 2021. – 584 с.</a:t>
            </a:r>
            <a:endParaRPr/>
          </a:p>
          <a:p>
            <a:pPr indent="-254000" lvl="0" marL="342900" rtl="0" algn="l">
              <a:spcBef>
                <a:spcPts val="400"/>
              </a:spcBef>
              <a:spcAft>
                <a:spcPts val="0"/>
              </a:spcAft>
              <a:buSzPts val="1400"/>
              <a:buNone/>
            </a:pPr>
            <a:r>
              <a:t/>
            </a:r>
            <a:endParaRPr sz="2000"/>
          </a:p>
          <a:p>
            <a:pPr indent="-254000" lvl="0" marL="342900" rtl="0" algn="l">
              <a:spcBef>
                <a:spcPts val="400"/>
              </a:spcBef>
              <a:spcAft>
                <a:spcPts val="0"/>
              </a:spcAft>
              <a:buSzPts val="1400"/>
              <a:buNone/>
            </a:pPr>
            <a:r>
              <a:t/>
            </a:r>
            <a:endParaRPr sz="2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ru-RU"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594" name="Google Shape;594;p55"/>
          <p:cNvSpPr/>
          <p:nvPr/>
        </p:nvSpPr>
        <p:spPr>
          <a:xfrm>
            <a:off x="3203575" y="1447800"/>
            <a:ext cx="286543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400"/>
              <a:buFont typeface="Noto Sans Symbols"/>
              <a:buNone/>
            </a:pPr>
            <a:r>
              <a:rPr b="1" i="1" lang="ru-RU" sz="2000">
                <a:solidFill>
                  <a:schemeClr val="dk2"/>
                </a:solidFill>
                <a:latin typeface="Arial"/>
                <a:ea typeface="Arial"/>
                <a:cs typeface="Arial"/>
                <a:sym typeface="Arial"/>
              </a:rPr>
              <a:t>Вопросы к экзамену:</a:t>
            </a:r>
            <a:endParaRPr sz="2000">
              <a:solidFill>
                <a:schemeClr val="dk2"/>
              </a:solidFill>
              <a:latin typeface="Arial"/>
              <a:ea typeface="Arial"/>
              <a:cs typeface="Arial"/>
              <a:sym typeface="Arial"/>
            </a:endParaRPr>
          </a:p>
        </p:txBody>
      </p:sp>
      <p:sp>
        <p:nvSpPr>
          <p:cNvPr id="595" name="Google Shape;595;p55"/>
          <p:cNvSpPr txBox="1"/>
          <p:nvPr>
            <p:ph idx="1" type="body"/>
          </p:nvPr>
        </p:nvSpPr>
        <p:spPr>
          <a:xfrm>
            <a:off x="457200" y="1970088"/>
            <a:ext cx="8579400" cy="4411800"/>
          </a:xfrm>
          <a:prstGeom prst="rect">
            <a:avLst/>
          </a:prstGeom>
          <a:noFill/>
          <a:ln>
            <a:noFill/>
          </a:ln>
        </p:spPr>
        <p:txBody>
          <a:bodyPr anchorCtr="0" anchor="t" bIns="45700" lIns="91425" spcFirstLastPara="1" rIns="91425" wrap="square" tIns="45700">
            <a:noAutofit/>
          </a:bodyPr>
          <a:lstStyle/>
          <a:p>
            <a:pPr indent="-571500" lvl="0" marL="571500" rtl="0" algn="l">
              <a:lnSpc>
                <a:spcPct val="90000"/>
              </a:lnSpc>
              <a:spcBef>
                <a:spcPts val="0"/>
              </a:spcBef>
              <a:spcAft>
                <a:spcPts val="0"/>
              </a:spcAft>
              <a:buSzPts val="2000"/>
              <a:buFont typeface="Noto Sans Symbols"/>
              <a:buAutoNum type="arabicPeriod"/>
            </a:pPr>
            <a:r>
              <a:rPr lang="ru-RU" sz="2000"/>
              <a:t>Привести классификацию ППО.</a:t>
            </a:r>
            <a:endParaRPr/>
          </a:p>
          <a:p>
            <a:pPr indent="-571500" lvl="0" marL="571500" rtl="0" algn="l">
              <a:lnSpc>
                <a:spcPct val="90000"/>
              </a:lnSpc>
              <a:spcBef>
                <a:spcPts val="400"/>
              </a:spcBef>
              <a:spcAft>
                <a:spcPts val="0"/>
              </a:spcAft>
              <a:buSzPts val="2000"/>
              <a:buFont typeface="Noto Sans Symbols"/>
              <a:buAutoNum type="arabicPeriod"/>
            </a:pPr>
            <a:r>
              <a:rPr lang="ru-RU" sz="2000"/>
              <a:t>Описать средства ППО для работы с распределенными БД.</a:t>
            </a:r>
            <a:endParaRPr/>
          </a:p>
          <a:p>
            <a:pPr indent="-571500" lvl="0" marL="571500" rtl="0" algn="l">
              <a:lnSpc>
                <a:spcPct val="90000"/>
              </a:lnSpc>
              <a:spcBef>
                <a:spcPts val="400"/>
              </a:spcBef>
              <a:spcAft>
                <a:spcPts val="0"/>
              </a:spcAft>
              <a:buSzPts val="2000"/>
              <a:buFont typeface="Noto Sans Symbols"/>
              <a:buAutoNum type="arabicPeriod"/>
            </a:pPr>
            <a:r>
              <a:rPr lang="ru-RU" sz="2000"/>
              <a:t>Перечислить и дать краткую характеристику средств ППО для работы с пассивными и активными приложениями.</a:t>
            </a:r>
            <a:endParaRPr/>
          </a:p>
          <a:p>
            <a:pPr indent="-571500" lvl="0" marL="571500" rtl="0" algn="l">
              <a:lnSpc>
                <a:spcPct val="90000"/>
              </a:lnSpc>
              <a:spcBef>
                <a:spcPts val="400"/>
              </a:spcBef>
              <a:spcAft>
                <a:spcPts val="0"/>
              </a:spcAft>
              <a:buSzPts val="2000"/>
              <a:buFont typeface="Noto Sans Symbols"/>
              <a:buAutoNum type="arabicPeriod"/>
            </a:pPr>
            <a:r>
              <a:rPr lang="ru-RU" sz="2000"/>
              <a:t>Дать краткую сравнительную характеристику RPC и RMI.</a:t>
            </a:r>
            <a:endParaRPr sz="2000"/>
          </a:p>
          <a:p>
            <a:pPr indent="-571500" lvl="0" marL="571500" rtl="0" algn="l">
              <a:lnSpc>
                <a:spcPct val="90000"/>
              </a:lnSpc>
              <a:spcBef>
                <a:spcPts val="420"/>
              </a:spcBef>
              <a:spcAft>
                <a:spcPts val="0"/>
              </a:spcAft>
              <a:buSzPts val="2100"/>
              <a:buFont typeface="Noto Sans Symbols"/>
              <a:buAutoNum type="arabicPeriod"/>
            </a:pPr>
            <a:r>
              <a:rPr lang="ru-RU" sz="2100"/>
              <a:t>Свойства транзакционного взаимодействия?</a:t>
            </a:r>
            <a:endParaRPr sz="2000"/>
          </a:p>
          <a:p>
            <a:pPr indent="-571500" lvl="0" marL="571500" rtl="0" algn="l">
              <a:lnSpc>
                <a:spcPct val="90000"/>
              </a:lnSpc>
              <a:spcBef>
                <a:spcPts val="400"/>
              </a:spcBef>
              <a:spcAft>
                <a:spcPts val="0"/>
              </a:spcAft>
              <a:buSzPts val="2000"/>
              <a:buFont typeface="Noto Sans Symbols"/>
              <a:buAutoNum type="arabicPeriod"/>
            </a:pPr>
            <a:r>
              <a:rPr lang="ru-RU" sz="2000"/>
              <a:t>Каково назначение транзакционных мониторов?</a:t>
            </a:r>
            <a:endParaRPr/>
          </a:p>
          <a:p>
            <a:pPr indent="-571500" lvl="0" marL="571500" rtl="0" algn="l">
              <a:lnSpc>
                <a:spcPct val="90000"/>
              </a:lnSpc>
              <a:spcBef>
                <a:spcPts val="400"/>
              </a:spcBef>
              <a:spcAft>
                <a:spcPts val="0"/>
              </a:spcAft>
              <a:buSzPts val="2000"/>
              <a:buFont typeface="Noto Sans Symbols"/>
              <a:buAutoNum type="arabicPeriod"/>
            </a:pPr>
            <a:r>
              <a:rPr lang="ru-RU" sz="2000"/>
              <a:t>В чем особенности транзакционного вызова процедур?</a:t>
            </a:r>
            <a:endParaRPr/>
          </a:p>
          <a:p>
            <a:pPr indent="-571500" lvl="0" marL="571500" rtl="0" algn="l">
              <a:lnSpc>
                <a:spcPct val="90000"/>
              </a:lnSpc>
              <a:spcBef>
                <a:spcPts val="400"/>
              </a:spcBef>
              <a:spcAft>
                <a:spcPts val="0"/>
              </a:spcAft>
              <a:buSzPts val="2000"/>
              <a:buFont typeface="Noto Sans Symbols"/>
              <a:buAutoNum type="arabicPeriod"/>
            </a:pPr>
            <a:r>
              <a:rPr lang="ru-RU" sz="2000"/>
              <a:t>Привести схему обобщенной организации удаленных объектов.</a:t>
            </a:r>
            <a:endParaRPr/>
          </a:p>
          <a:p>
            <a:pPr indent="-571500" lvl="0" marL="571500" rtl="0" algn="l">
              <a:lnSpc>
                <a:spcPct val="90000"/>
              </a:lnSpc>
              <a:spcBef>
                <a:spcPts val="400"/>
              </a:spcBef>
              <a:spcAft>
                <a:spcPts val="0"/>
              </a:spcAft>
              <a:buSzPts val="2000"/>
              <a:buFont typeface="Noto Sans Symbols"/>
              <a:buAutoNum type="arabicPeriod"/>
            </a:pPr>
            <a:r>
              <a:rPr lang="ru-RU" sz="2000"/>
              <a:t>Что такое брокеры объектов, каково их назначение и особенности работы?</a:t>
            </a:r>
            <a:endParaRPr/>
          </a:p>
        </p:txBody>
      </p:sp>
      <p:sp>
        <p:nvSpPr>
          <p:cNvPr id="596" name="Google Shape;596;p55"/>
          <p:cNvSpPr txBox="1"/>
          <p:nvPr>
            <p:ph type="title"/>
          </p:nvPr>
        </p:nvSpPr>
        <p:spPr>
          <a:xfrm>
            <a:off x="457200" y="428625"/>
            <a:ext cx="7543800" cy="9890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Технологии middleware</a:t>
            </a:r>
            <a:br>
              <a:rPr i="1" lang="ru-RU" sz="2100">
                <a:solidFill>
                  <a:schemeClr val="hlink"/>
                </a:solidFill>
              </a:rPr>
            </a:br>
            <a:endParaRPr i="1" sz="2100">
              <a:solidFill>
                <a:schemeClr val="hlin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http://www.4stud.info/networking/img/odbc.png" id="200" name="Google Shape;200;p6"/>
          <p:cNvPicPr preferRelativeResize="0"/>
          <p:nvPr/>
        </p:nvPicPr>
        <p:blipFill rotWithShape="1">
          <a:blip r:embed="rId3">
            <a:alphaModFix/>
          </a:blip>
          <a:srcRect b="0" l="0" r="0" t="0"/>
          <a:stretch/>
        </p:blipFill>
        <p:spPr>
          <a:xfrm>
            <a:off x="4369947" y="2759521"/>
            <a:ext cx="4316853" cy="3877852"/>
          </a:xfrm>
          <a:prstGeom prst="rect">
            <a:avLst/>
          </a:prstGeom>
          <a:noFill/>
          <a:ln>
            <a:noFill/>
          </a:ln>
        </p:spPr>
      </p:pic>
      <p:sp>
        <p:nvSpPr>
          <p:cNvPr id="201" name="Google Shape;201;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02" name="Google Shape;202;p6"/>
          <p:cNvSpPr txBox="1"/>
          <p:nvPr>
            <p:ph type="title"/>
          </p:nvPr>
        </p:nvSpPr>
        <p:spPr>
          <a:xfrm>
            <a:off x="457200" y="122238"/>
            <a:ext cx="7543800" cy="99055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200"/>
              <a:t>ППО для работы с базами данных</a:t>
            </a:r>
            <a:endParaRPr/>
          </a:p>
        </p:txBody>
      </p:sp>
      <p:sp>
        <p:nvSpPr>
          <p:cNvPr id="203" name="Google Shape;203;p6"/>
          <p:cNvSpPr txBox="1"/>
          <p:nvPr>
            <p:ph idx="1" type="body"/>
          </p:nvPr>
        </p:nvSpPr>
        <p:spPr>
          <a:xfrm>
            <a:off x="325016" y="1588120"/>
            <a:ext cx="8362950" cy="148084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00"/>
              <a:buNone/>
            </a:pPr>
            <a:r>
              <a:rPr b="1" lang="ru-RU" sz="2000"/>
              <a:t>ODBC</a:t>
            </a:r>
            <a:r>
              <a:rPr lang="ru-RU" sz="2000"/>
              <a:t> (</a:t>
            </a:r>
            <a:r>
              <a:rPr i="1" lang="ru-RU" sz="2000"/>
              <a:t>Open DataBase Connectivity</a:t>
            </a:r>
            <a:r>
              <a:rPr lang="ru-RU" sz="2000"/>
              <a:t>, открытое соединение с БД) — это интерфейс доступа к базам данных, разработанный Microsoft. ODBC представляет возмож   ность обращения к реляционным и нереляционным СУБД в гетерогенной среде через унифицированные вызовы API (рис.). </a:t>
            </a:r>
            <a:endParaRPr/>
          </a:p>
        </p:txBody>
      </p:sp>
      <p:sp>
        <p:nvSpPr>
          <p:cNvPr id="204" name="Google Shape;204;p6"/>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u="none" cap="none" strike="noStrike">
                <a:solidFill>
                  <a:schemeClr val="hlink"/>
                </a:solidFill>
                <a:latin typeface="Arial"/>
                <a:ea typeface="Arial"/>
                <a:cs typeface="Arial"/>
                <a:sym typeface="Arial"/>
              </a:rPr>
              <a:t>Технологии middleware</a:t>
            </a:r>
            <a:endParaRPr b="1" i="1" sz="2300" u="none" cap="none" strike="noStrike">
              <a:solidFill>
                <a:schemeClr val="hlink"/>
              </a:solidFill>
              <a:latin typeface="Arial"/>
              <a:ea typeface="Arial"/>
              <a:cs typeface="Arial"/>
              <a:sym typeface="Arial"/>
            </a:endParaRPr>
          </a:p>
        </p:txBody>
      </p:sp>
      <p:sp>
        <p:nvSpPr>
          <p:cNvPr id="205" name="Google Shape;205;p6"/>
          <p:cNvSpPr/>
          <p:nvPr/>
        </p:nvSpPr>
        <p:spPr>
          <a:xfrm>
            <a:off x="548956" y="3544285"/>
            <a:ext cx="3663004" cy="230832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Arial"/>
                <a:ea typeface="Arial"/>
                <a:cs typeface="Arial"/>
                <a:sym typeface="Arial"/>
              </a:rPr>
              <a:t>Обращения к функциям ODBC транслируются в естественные диалекты многих СУБД с помощью специальных ODBC-драйверов либо напрямую, либо через указание имени источника данных.</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ph idx="12" type="sldNum"/>
          </p:nvPr>
        </p:nvSpPr>
        <p:spPr>
          <a:xfrm>
            <a:off x="7668344" y="6248400"/>
            <a:ext cx="1018456" cy="279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
        <p:nvSpPr>
          <p:cNvPr id="211" name="Google Shape;211;p7"/>
          <p:cNvSpPr txBox="1"/>
          <p:nvPr>
            <p:ph type="title"/>
          </p:nvPr>
        </p:nvSpPr>
        <p:spPr>
          <a:xfrm>
            <a:off x="457200" y="122238"/>
            <a:ext cx="7543800" cy="85849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200"/>
              <a:t>ППО для работы с базами данных</a:t>
            </a:r>
            <a:endParaRPr/>
          </a:p>
        </p:txBody>
      </p:sp>
      <p:sp>
        <p:nvSpPr>
          <p:cNvPr id="212" name="Google Shape;212;p7"/>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u="none" cap="none" strike="noStrike">
                <a:solidFill>
                  <a:schemeClr val="hlink"/>
                </a:solidFill>
                <a:latin typeface="Arial"/>
                <a:ea typeface="Arial"/>
                <a:cs typeface="Arial"/>
                <a:sym typeface="Arial"/>
              </a:rPr>
              <a:t>Технологии middleware</a:t>
            </a:r>
            <a:endParaRPr b="1" i="1" sz="2300" u="none" cap="none" strike="noStrike">
              <a:solidFill>
                <a:schemeClr val="hlink"/>
              </a:solidFill>
              <a:latin typeface="Arial"/>
              <a:ea typeface="Arial"/>
              <a:cs typeface="Arial"/>
              <a:sym typeface="Arial"/>
            </a:endParaRPr>
          </a:p>
        </p:txBody>
      </p:sp>
      <p:sp>
        <p:nvSpPr>
          <p:cNvPr id="213" name="Google Shape;213;p7"/>
          <p:cNvSpPr txBox="1"/>
          <p:nvPr>
            <p:ph idx="1" type="body"/>
          </p:nvPr>
        </p:nvSpPr>
        <p:spPr>
          <a:xfrm>
            <a:off x="253652" y="1762944"/>
            <a:ext cx="8724602" cy="3477875"/>
          </a:xfrm>
          <a:prstGeom prst="rect">
            <a:avLst/>
          </a:prstGeom>
          <a:noFill/>
          <a:ln>
            <a:noFill/>
          </a:ln>
        </p:spPr>
        <p:txBody>
          <a:bodyPr anchorCtr="0" anchor="ctr" bIns="45700" lIns="91425" spcFirstLastPara="1" rIns="91425" wrap="square" tIns="45700">
            <a:spAutoFit/>
          </a:bodyPr>
          <a:lstStyle/>
          <a:p>
            <a:pPr indent="-342900" lvl="0" marL="342900" rtl="0" algn="l">
              <a:spcBef>
                <a:spcPts val="0"/>
              </a:spcBef>
              <a:spcAft>
                <a:spcPts val="0"/>
              </a:spcAft>
              <a:buClr>
                <a:schemeClr val="dk1"/>
              </a:buClr>
              <a:buSzPts val="2000"/>
              <a:buChar char="●"/>
            </a:pPr>
            <a:r>
              <a:rPr b="1" i="0" lang="ru-RU" sz="2000" u="none" cap="none" strike="noStrike">
                <a:solidFill>
                  <a:schemeClr val="dk1"/>
                </a:solidFill>
                <a:latin typeface="Arial"/>
                <a:ea typeface="Arial"/>
                <a:cs typeface="Arial"/>
                <a:sym typeface="Arial"/>
              </a:rPr>
              <a:t>JDBC</a:t>
            </a:r>
            <a:r>
              <a:rPr b="0" i="0" lang="ru-RU" sz="2000" u="none" cap="none" strike="noStrike">
                <a:solidFill>
                  <a:schemeClr val="dk1"/>
                </a:solidFill>
                <a:latin typeface="Arial"/>
                <a:ea typeface="Arial"/>
                <a:cs typeface="Arial"/>
                <a:sym typeface="Arial"/>
              </a:rPr>
              <a:t> (</a:t>
            </a:r>
            <a:r>
              <a:rPr b="0" i="1" lang="ru-RU" sz="2000" u="none" cap="none" strike="noStrike">
                <a:solidFill>
                  <a:schemeClr val="dk1"/>
                </a:solidFill>
                <a:latin typeface="Arial"/>
                <a:ea typeface="Arial"/>
                <a:cs typeface="Arial"/>
                <a:sym typeface="Arial"/>
              </a:rPr>
              <a:t>Java DataBase Connectivity</a:t>
            </a:r>
            <a:r>
              <a:rPr b="0" i="0" lang="ru-RU" sz="2000" u="none" cap="none" strike="noStrike">
                <a:solidFill>
                  <a:schemeClr val="dk1"/>
                </a:solidFill>
                <a:latin typeface="Arial"/>
                <a:ea typeface="Arial"/>
                <a:cs typeface="Arial"/>
                <a:sym typeface="Arial"/>
              </a:rPr>
              <a:t>) — это </a:t>
            </a:r>
            <a:r>
              <a:rPr lang="ru-RU" sz="2000">
                <a:latin typeface="Arial"/>
                <a:ea typeface="Arial"/>
                <a:cs typeface="Arial"/>
                <a:sym typeface="Arial"/>
              </a:rPr>
              <a:t>API </a:t>
            </a:r>
            <a:r>
              <a:rPr b="0" i="0" lang="ru-RU" sz="2000" u="none" cap="none" strike="noStrike">
                <a:solidFill>
                  <a:schemeClr val="dk1"/>
                </a:solidFill>
                <a:latin typeface="Arial"/>
                <a:ea typeface="Arial"/>
                <a:cs typeface="Arial"/>
                <a:sym typeface="Arial"/>
              </a:rPr>
              <a:t>для обращения к базам данных из Java-приложений. Средства JDBC являются платформонезависимыми и выполняются в любой среде под управлением виртуальной машины Java. </a:t>
            </a:r>
            <a:endParaRPr/>
          </a:p>
          <a:p>
            <a:pPr indent="-342900" lvl="0" marL="342900" rtl="0" algn="l">
              <a:spcBef>
                <a:spcPts val="0"/>
              </a:spcBef>
              <a:spcAft>
                <a:spcPts val="0"/>
              </a:spcAft>
              <a:buClr>
                <a:schemeClr val="dk1"/>
              </a:buClr>
              <a:buSzPts val="2000"/>
              <a:buChar char="●"/>
            </a:pPr>
            <a:r>
              <a:rPr b="0" i="0" lang="ru-RU" sz="2000" u="none" cap="none" strike="noStrike">
                <a:solidFill>
                  <a:schemeClr val="dk1"/>
                </a:solidFill>
                <a:latin typeface="Arial"/>
                <a:ea typeface="Arial"/>
                <a:cs typeface="Arial"/>
                <a:sym typeface="Arial"/>
              </a:rPr>
              <a:t>По сравнению с ODBC этот тип промежуточного ПО баз данных предлагает больше возможностей по интеграции приложений и расширяет сферу использования БД (например, в сторону мобильных приложений). </a:t>
            </a:r>
            <a:endParaRPr/>
          </a:p>
          <a:p>
            <a:pPr indent="-342900" lvl="0" marL="342900" rtl="0" algn="l">
              <a:spcBef>
                <a:spcPts val="0"/>
              </a:spcBef>
              <a:spcAft>
                <a:spcPts val="0"/>
              </a:spcAft>
              <a:buClr>
                <a:schemeClr val="dk1"/>
              </a:buClr>
              <a:buSzPts val="2000"/>
              <a:buChar char="●"/>
            </a:pPr>
            <a:r>
              <a:rPr b="0" i="0" lang="ru-RU" sz="2000" u="none" cap="none" strike="noStrike">
                <a:solidFill>
                  <a:schemeClr val="dk1"/>
                </a:solidFill>
                <a:latin typeface="Arial"/>
                <a:ea typeface="Arial"/>
                <a:cs typeface="Arial"/>
                <a:sym typeface="Arial"/>
              </a:rPr>
              <a:t>Больше того, спецификация JDBC предусматривает возможность доступа Java-приложений к БД через ODBC с помощью специального средства, т.н. «моста» (ODBC/JDBC-bridge).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19" name="Google Shape;219;p8"/>
          <p:cNvSpPr txBox="1"/>
          <p:nvPr>
            <p:ph type="title"/>
          </p:nvPr>
        </p:nvSpPr>
        <p:spPr>
          <a:xfrm>
            <a:off x="457200" y="122238"/>
            <a:ext cx="7543800" cy="7864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200"/>
              <a:t>ППО для работы с базами данных </a:t>
            </a:r>
            <a:endParaRPr/>
          </a:p>
        </p:txBody>
      </p:sp>
      <p:sp>
        <p:nvSpPr>
          <p:cNvPr id="220" name="Google Shape;220;p8"/>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u="none" cap="none" strike="noStrike">
                <a:solidFill>
                  <a:schemeClr val="hlink"/>
                </a:solidFill>
                <a:latin typeface="Arial"/>
                <a:ea typeface="Arial"/>
                <a:cs typeface="Arial"/>
                <a:sym typeface="Arial"/>
              </a:rPr>
              <a:t>Технологии middleware</a:t>
            </a:r>
            <a:endParaRPr b="1" i="1" sz="2300" u="none" cap="none" strike="noStrike">
              <a:solidFill>
                <a:schemeClr val="hlink"/>
              </a:solidFill>
              <a:latin typeface="Arial"/>
              <a:ea typeface="Arial"/>
              <a:cs typeface="Arial"/>
              <a:sym typeface="Arial"/>
            </a:endParaRPr>
          </a:p>
        </p:txBody>
      </p:sp>
      <p:sp>
        <p:nvSpPr>
          <p:cNvPr id="221" name="Google Shape;221;p8"/>
          <p:cNvSpPr txBox="1"/>
          <p:nvPr>
            <p:ph idx="1" type="body"/>
          </p:nvPr>
        </p:nvSpPr>
        <p:spPr>
          <a:xfrm>
            <a:off x="323528" y="1196752"/>
            <a:ext cx="6121375" cy="2554545"/>
          </a:xfrm>
          <a:prstGeom prst="rect">
            <a:avLst/>
          </a:prstGeom>
          <a:noFill/>
          <a:ln>
            <a:noFill/>
          </a:ln>
        </p:spPr>
        <p:txBody>
          <a:bodyPr anchorCtr="0" anchor="ctr" bIns="45700" lIns="91425" spcFirstLastPara="1" rIns="91425" wrap="square" tIns="45700">
            <a:spAutoFit/>
          </a:bodyPr>
          <a:lstStyle/>
          <a:p>
            <a:pPr indent="-342900" lvl="0" marL="342900" rtl="0" algn="l">
              <a:spcBef>
                <a:spcPts val="0"/>
              </a:spcBef>
              <a:spcAft>
                <a:spcPts val="0"/>
              </a:spcAft>
              <a:buClr>
                <a:schemeClr val="dk1"/>
              </a:buClr>
              <a:buSzPts val="2000"/>
              <a:buChar char="●"/>
            </a:pPr>
            <a:r>
              <a:rPr b="1" i="0" lang="ru-RU" sz="2000" u="none" cap="none" strike="noStrike">
                <a:solidFill>
                  <a:schemeClr val="dk1"/>
                </a:solidFill>
                <a:latin typeface="Arial"/>
                <a:ea typeface="Arial"/>
                <a:cs typeface="Arial"/>
                <a:sym typeface="Arial"/>
              </a:rPr>
              <a:t>EDA</a:t>
            </a:r>
            <a:r>
              <a:rPr b="0" i="0" lang="ru-RU" sz="2000" u="none" cap="none" strike="noStrike">
                <a:solidFill>
                  <a:schemeClr val="dk1"/>
                </a:solidFill>
                <a:latin typeface="Arial"/>
                <a:ea typeface="Arial"/>
                <a:cs typeface="Arial"/>
                <a:sym typeface="Arial"/>
              </a:rPr>
              <a:t> (</a:t>
            </a:r>
            <a:r>
              <a:rPr b="0" i="1" lang="ru-RU" sz="2000" u="none" cap="none" strike="noStrike">
                <a:solidFill>
                  <a:schemeClr val="dk1"/>
                </a:solidFill>
                <a:latin typeface="Arial"/>
                <a:ea typeface="Arial"/>
                <a:cs typeface="Arial"/>
                <a:sym typeface="Arial"/>
              </a:rPr>
              <a:t>Event-Driven Architecture</a:t>
            </a:r>
            <a:r>
              <a:rPr b="0" i="0" lang="ru-RU" sz="2000" u="none" cap="none" strike="noStrike">
                <a:solidFill>
                  <a:schemeClr val="dk1"/>
                </a:solidFill>
                <a:latin typeface="Arial"/>
                <a:ea typeface="Arial"/>
                <a:cs typeface="Arial"/>
                <a:sym typeface="Arial"/>
              </a:rPr>
              <a:t>, событийно-управляемая архитектура) — это концепция управления корпоративной информационной системой на основе событий, возникающих в бизнес-процессе. </a:t>
            </a:r>
            <a:endParaRPr b="0" i="0" sz="2000" u="none" cap="none" strike="noStrike">
              <a:solidFill>
                <a:schemeClr val="dk1"/>
              </a:solidFill>
              <a:latin typeface="Arial"/>
              <a:ea typeface="Arial"/>
              <a:cs typeface="Arial"/>
              <a:sym typeface="Arial"/>
            </a:endParaRPr>
          </a:p>
          <a:p>
            <a:pPr indent="-342900" lvl="0" marL="342900" rtl="0" algn="l">
              <a:spcBef>
                <a:spcPts val="0"/>
              </a:spcBef>
              <a:spcAft>
                <a:spcPts val="0"/>
              </a:spcAft>
              <a:buClr>
                <a:schemeClr val="dk1"/>
              </a:buClr>
              <a:buSzPts val="2000"/>
              <a:buChar char="●"/>
            </a:pPr>
            <a:r>
              <a:rPr b="0" i="0" lang="ru-RU" sz="2000" u="none" cap="none" strike="noStrike">
                <a:solidFill>
                  <a:schemeClr val="dk1"/>
                </a:solidFill>
                <a:latin typeface="Arial"/>
                <a:ea typeface="Arial"/>
                <a:cs typeface="Arial"/>
                <a:sym typeface="Arial"/>
              </a:rPr>
              <a:t>Доступ к БД в EDA базируется на использовании централизованного способа обращения к распределенным базам данных. </a:t>
            </a:r>
            <a:endParaRPr b="0" i="0" sz="2000" u="none" cap="none" strike="noStrike">
              <a:solidFill>
                <a:schemeClr val="dk1"/>
              </a:solidFill>
              <a:latin typeface="Arial"/>
              <a:ea typeface="Arial"/>
              <a:cs typeface="Arial"/>
              <a:sym typeface="Arial"/>
            </a:endParaRPr>
          </a:p>
        </p:txBody>
      </p:sp>
      <p:pic>
        <p:nvPicPr>
          <p:cNvPr descr="http://www.4stud.info/networking/img/eda.png" id="222" name="Google Shape;222;p8"/>
          <p:cNvPicPr preferRelativeResize="0"/>
          <p:nvPr/>
        </p:nvPicPr>
        <p:blipFill rotWithShape="1">
          <a:blip r:embed="rId3">
            <a:alphaModFix/>
          </a:blip>
          <a:srcRect b="0" l="0" r="0" t="0"/>
          <a:stretch/>
        </p:blipFill>
        <p:spPr>
          <a:xfrm>
            <a:off x="6203875" y="1268760"/>
            <a:ext cx="2832249" cy="2650534"/>
          </a:xfrm>
          <a:prstGeom prst="rect">
            <a:avLst/>
          </a:prstGeom>
          <a:noFill/>
          <a:ln>
            <a:noFill/>
          </a:ln>
        </p:spPr>
      </p:pic>
      <p:sp>
        <p:nvSpPr>
          <p:cNvPr id="223" name="Google Shape;223;p8"/>
          <p:cNvSpPr/>
          <p:nvPr/>
        </p:nvSpPr>
        <p:spPr>
          <a:xfrm>
            <a:off x="323528" y="3851176"/>
            <a:ext cx="8568952" cy="2862322"/>
          </a:xfrm>
          <a:prstGeom prst="rect">
            <a:avLst/>
          </a:prstGeom>
          <a:noFill/>
          <a:ln>
            <a:noFill/>
          </a:ln>
        </p:spPr>
        <p:txBody>
          <a:bodyPr anchorCtr="0" anchor="ctr"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b="0" i="0" lang="ru-RU" sz="2000" u="none" cap="none" strike="noStrike">
                <a:solidFill>
                  <a:schemeClr val="dk1"/>
                </a:solidFill>
                <a:latin typeface="Arial"/>
                <a:ea typeface="Arial"/>
                <a:cs typeface="Arial"/>
                <a:sym typeface="Arial"/>
              </a:rPr>
              <a:t>Все запросы клиентов поступают на вход SQL-шлюза, который транслирует SQL-запросы в унифицированный формат и перенаправляет их к серверам БД. Взаимодействие с ними возможно как через набор общих API, так и через ODBC-интерфейс (рис). </a:t>
            </a:r>
            <a:endParaRPr b="0" i="0" sz="20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Noto Sans Symbols"/>
              <a:buChar char="●"/>
            </a:pPr>
            <a:r>
              <a:rPr b="0" i="0" lang="ru-RU" sz="2000" u="none" cap="none" strike="noStrike">
                <a:solidFill>
                  <a:schemeClr val="dk1"/>
                </a:solidFill>
                <a:latin typeface="Arial"/>
                <a:ea typeface="Arial"/>
                <a:cs typeface="Arial"/>
                <a:sym typeface="Arial"/>
              </a:rPr>
              <a:t>Использование SQL-шлюза обеспечивает доступ к данным в разнородных многозвенных системах, где множество приложений параллельно обращаются к источникам данных различного формата.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29" name="Google Shape;229;p9"/>
          <p:cNvSpPr txBox="1"/>
          <p:nvPr>
            <p:ph type="title"/>
          </p:nvPr>
        </p:nvSpPr>
        <p:spPr>
          <a:xfrm>
            <a:off x="457200" y="122238"/>
            <a:ext cx="7543800" cy="100250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200"/>
              <a:t>Мониторы транзакций</a:t>
            </a:r>
            <a:endParaRPr/>
          </a:p>
        </p:txBody>
      </p:sp>
      <p:sp>
        <p:nvSpPr>
          <p:cNvPr id="230" name="Google Shape;230;p9"/>
          <p:cNvSpPr txBox="1"/>
          <p:nvPr>
            <p:ph idx="1" type="body"/>
          </p:nvPr>
        </p:nvSpPr>
        <p:spPr>
          <a:xfrm>
            <a:off x="438353" y="1556792"/>
            <a:ext cx="8496300" cy="4825131"/>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00"/>
              <a:buChar char="●"/>
            </a:pPr>
            <a:r>
              <a:rPr b="1" i="1" lang="ru-RU" sz="2000" u="sng"/>
              <a:t>Мониторы транзакций</a:t>
            </a:r>
            <a:r>
              <a:rPr lang="ru-RU" sz="2000"/>
              <a:t>. Если ППО доступа к БД решает именно проблему взаимодействия с БД, то мониторы обработки транзакций (в англоязычной спец. литературе - TP-мониторы) </a:t>
            </a:r>
            <a:r>
              <a:rPr b="1" lang="ru-RU" sz="2000"/>
              <a:t>оптимизируют работу системы.</a:t>
            </a:r>
            <a:r>
              <a:rPr lang="ru-RU" sz="2000"/>
              <a:t> TP-мониторы располагаются между клиентом и сервером БД и являются вторым уровнем трехзвенной архитектуры. </a:t>
            </a:r>
            <a:endParaRPr sz="2000"/>
          </a:p>
          <a:p>
            <a:pPr indent="-347662" lvl="1" marL="692150" rtl="0" algn="l">
              <a:spcBef>
                <a:spcPts val="360"/>
              </a:spcBef>
              <a:spcAft>
                <a:spcPts val="0"/>
              </a:spcAft>
              <a:buSzPts val="1260"/>
              <a:buChar char="●"/>
            </a:pPr>
            <a:r>
              <a:rPr lang="ru-RU" sz="1800"/>
              <a:t>Клиентское приложение инициирует транзакцию в мониторе. Тот, в свою очередь, запускает при необходимости транзакцию базы данных, получает ее результат и перенаправляет его обратно клиентскому приложению.</a:t>
            </a:r>
            <a:endParaRPr/>
          </a:p>
          <a:p>
            <a:pPr indent="-342900" lvl="0" marL="342900" rtl="0" algn="l">
              <a:lnSpc>
                <a:spcPct val="80000"/>
              </a:lnSpc>
              <a:spcBef>
                <a:spcPts val="400"/>
              </a:spcBef>
              <a:spcAft>
                <a:spcPts val="0"/>
              </a:spcAft>
              <a:buSzPts val="1400"/>
              <a:buChar char="●"/>
            </a:pPr>
            <a:r>
              <a:rPr lang="ru-RU" sz="2000"/>
              <a:t>Основное преимущество транзакций в том, что они позволяют “оформить” часть приложения как транзакцию. Транзакция отличается от простой последовательности команд своей целостностью: если во время ее выполнения возникает та или иная критическая ситуация (например, отказ одного из ресурсов), ТР-монитор может автоматически вернуть систему в исходное состояние (осуществить откат транзакции). </a:t>
            </a:r>
            <a:endParaRPr sz="2000"/>
          </a:p>
          <a:p>
            <a:pPr indent="-342900" lvl="0" marL="342900" rtl="0" algn="l">
              <a:lnSpc>
                <a:spcPct val="80000"/>
              </a:lnSpc>
              <a:spcBef>
                <a:spcPts val="400"/>
              </a:spcBef>
              <a:spcAft>
                <a:spcPts val="0"/>
              </a:spcAft>
              <a:buSzPts val="1400"/>
              <a:buChar char="●"/>
            </a:pPr>
            <a:r>
              <a:rPr lang="ru-RU" sz="2000"/>
              <a:t>Поддержка транзакционности присуща многим системам, а не только ТР-мониторам. </a:t>
            </a:r>
            <a:endParaRPr/>
          </a:p>
        </p:txBody>
      </p:sp>
      <p:sp>
        <p:nvSpPr>
          <p:cNvPr id="231" name="Google Shape;231;p9"/>
          <p:cNvSpPr/>
          <p:nvPr/>
        </p:nvSpPr>
        <p:spPr>
          <a:xfrm>
            <a:off x="250825" y="260350"/>
            <a:ext cx="7543800" cy="215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1" lang="ru-RU" sz="2300" u="none" cap="none" strike="noStrike">
                <a:solidFill>
                  <a:schemeClr val="hlink"/>
                </a:solidFill>
                <a:latin typeface="Arial"/>
                <a:ea typeface="Arial"/>
                <a:cs typeface="Arial"/>
                <a:sym typeface="Arial"/>
              </a:rPr>
              <a:t>Технологии middleware</a:t>
            </a:r>
            <a:endParaRPr b="1" i="1" sz="2300" u="none" cap="none" strike="noStrike">
              <a:solidFill>
                <a:schemeClr val="hlink"/>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2003-10-14T17:19:17Z</dcterms:created>
  <dc:creator>Алексей Свистунов</dc:creator>
</cp:coreProperties>
</file>