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6858000" cy="9144000"/>
  <p:embeddedFontLst>
    <p:embeddedFont>
      <p:font typeface="Tahoma"/>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93" roundtripDataSignature="AMtx7mg9kuXGC4j5CsXIC1648mV8cUhD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ACE84E-1B9A-443E-A69C-5714CB714DAB}">
  <a:tblStyle styleId="{23ACE84E-1B9A-443E-A69C-5714CB714DA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F6E6"/>
          </a:solidFill>
        </a:fill>
      </a:tcStyle>
    </a:wholeTbl>
    <a:band1H>
      <a:tcTxStyle/>
      <a:tcStyle>
        <a:fill>
          <a:solidFill>
            <a:srgbClr val="ECECCA"/>
          </a:solidFill>
        </a:fill>
      </a:tcStyle>
    </a:band1H>
    <a:band2H>
      <a:tcTxStyle/>
    </a:band2H>
    <a:band1V>
      <a:tcTxStyle/>
      <a:tcStyle>
        <a:fill>
          <a:solidFill>
            <a:srgbClr val="ECEC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regular.fntdata"/><Relationship Id="rId90" Type="http://schemas.openxmlformats.org/officeDocument/2006/relationships/slide" Target="slides/slide84.xml"/><Relationship Id="rId93" Type="http://customschemas.google.com/relationships/presentationmetadata" Target="metadata"/><Relationship Id="rId92"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3" name="Google Shape;3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7" name="Google Shape;45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4" name="Google Shape;46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1" name="Google Shape;48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8" name="Google Shape;48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6" name="Google Shape;49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4" name="Google Shape;51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1" name="Google Shape;5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8" name="Google Shape;52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5" name="Google Shape;53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2" name="Google Shape;5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6" name="Google Shape;55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5" name="Google Shape;56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1" name="Google Shape;57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1" name="Google Shape;58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8" name="Google Shape;58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6" name="Google Shape;59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3" name="Google Shape;60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0" name="Google Shape;61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0" name="Google Shape;62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9" name="Google Shape;62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8" name="Google Shape;63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7" name="Google Shape;64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4" name="Google Shape;65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0" name="Google Shape;66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4" name="Google Shape;67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1" name="Google Shape;68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8" name="Google Shape;68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5" name="Google Shape;69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2" name="Google Shape;70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0" name="Google Shape;71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0" name="Google Shape;72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9" name="Google Shape;72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5" name="Google Shape;73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2" name="Google Shape;742;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2" name="Google Shape;75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0" name="Google Shape;76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8" name="Google Shape;78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7" name="Google Shape;79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5" name="Google Shape;80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3" name="Google Shape;81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2" name="Google Shape;82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4" name="Google Shape;87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2" name="Google Shape;88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0" name="Google Shape;89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0" name="Google Shape;90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1" name="Google Shape;91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9" name="Google Shape;91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7" name="Google Shape;92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48" name="Shape 48"/>
        <p:cNvGrpSpPr/>
        <p:nvPr/>
      </p:nvGrpSpPr>
      <p:grpSpPr>
        <a:xfrm>
          <a:off x="0" y="0"/>
          <a:ext cx="0" cy="0"/>
          <a:chOff x="0" y="0"/>
          <a:chExt cx="0" cy="0"/>
        </a:xfrm>
      </p:grpSpPr>
      <p:cxnSp>
        <p:nvCxnSpPr>
          <p:cNvPr id="49" name="Google Shape;49;p86"/>
          <p:cNvCxnSpPr/>
          <p:nvPr/>
        </p:nvCxnSpPr>
        <p:spPr>
          <a:xfrm>
            <a:off x="7315200" y="1066800"/>
            <a:ext cx="0" cy="4495800"/>
          </a:xfrm>
          <a:prstGeom prst="straightConnector1">
            <a:avLst/>
          </a:prstGeom>
          <a:noFill/>
          <a:ln cap="flat" cmpd="sng" w="9525">
            <a:solidFill>
              <a:schemeClr val="dk1"/>
            </a:solidFill>
            <a:prstDash val="solid"/>
            <a:round/>
            <a:headEnd len="med" w="med" type="none"/>
            <a:tailEnd len="med" w="med" type="none"/>
          </a:ln>
        </p:spPr>
      </p:cxnSp>
      <p:grpSp>
        <p:nvGrpSpPr>
          <p:cNvPr id="50" name="Google Shape;50;p86"/>
          <p:cNvGrpSpPr/>
          <p:nvPr/>
        </p:nvGrpSpPr>
        <p:grpSpPr>
          <a:xfrm>
            <a:off x="7493000" y="2992438"/>
            <a:ext cx="1338263" cy="2189162"/>
            <a:chOff x="4704" y="1885"/>
            <a:chExt cx="843" cy="1379"/>
          </a:xfrm>
        </p:grpSpPr>
        <p:sp>
          <p:nvSpPr>
            <p:cNvPr id="51" name="Google Shape;51;p86"/>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2" name="Google Shape;52;p86"/>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3" name="Google Shape;53;p86"/>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4" name="Google Shape;54;p86"/>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5" name="Google Shape;55;p86"/>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6" name="Google Shape;56;p86"/>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7" name="Google Shape;57;p86"/>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8" name="Google Shape;58;p86"/>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9" name="Google Shape;59;p86"/>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0" name="Google Shape;60;p86"/>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1" name="Google Shape;61;p86"/>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2" name="Google Shape;62;p86"/>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3" name="Google Shape;63;p86"/>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4" name="Google Shape;64;p86"/>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5" name="Google Shape;65;p86"/>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6" name="Google Shape;66;p86"/>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7" name="Google Shape;67;p86"/>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8" name="Google Shape;68;p86"/>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69" name="Google Shape;69;p86"/>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0" name="Google Shape;70;p86"/>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1" name="Google Shape;71;p86"/>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2" name="Google Shape;72;p86"/>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3" name="Google Shape;73;p86"/>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4" name="Google Shape;74;p86"/>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5" name="Google Shape;75;p86"/>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6" name="Google Shape;76;p86"/>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7" name="Google Shape;77;p86"/>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8" name="Google Shape;78;p86"/>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79" name="Google Shape;79;p86"/>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80" name="Google Shape;80;p86"/>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81" name="Google Shape;81;p86"/>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cxnSp>
        <p:nvCxnSpPr>
          <p:cNvPr id="82" name="Google Shape;82;p86"/>
          <p:cNvCxnSpPr/>
          <p:nvPr/>
        </p:nvCxnSpPr>
        <p:spPr>
          <a:xfrm>
            <a:off x="304800" y="2819400"/>
            <a:ext cx="8229600" cy="0"/>
          </a:xfrm>
          <a:prstGeom prst="straightConnector1">
            <a:avLst/>
          </a:prstGeom>
          <a:noFill/>
          <a:ln cap="flat" cmpd="sng" w="9525">
            <a:solidFill>
              <a:schemeClr val="dk1"/>
            </a:solidFill>
            <a:prstDash val="solid"/>
            <a:round/>
            <a:headEnd len="med" w="med" type="none"/>
            <a:tailEnd len="med" w="med" type="none"/>
          </a:ln>
        </p:spPr>
      </p:cxnSp>
      <p:sp>
        <p:nvSpPr>
          <p:cNvPr id="83" name="Google Shape;83;p86"/>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6"/>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85" name="Google Shape;85;p8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40" name="Shape 140"/>
        <p:cNvGrpSpPr/>
        <p:nvPr/>
      </p:nvGrpSpPr>
      <p:grpSpPr>
        <a:xfrm>
          <a:off x="0" y="0"/>
          <a:ext cx="0" cy="0"/>
          <a:chOff x="0" y="0"/>
          <a:chExt cx="0" cy="0"/>
        </a:xfrm>
      </p:grpSpPr>
      <p:sp>
        <p:nvSpPr>
          <p:cNvPr id="141" name="Google Shape;141;p9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9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3" name="Google Shape;143;p9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120"/>
              <a:buNone/>
              <a:defRPr sz="1600"/>
            </a:lvl1pPr>
            <a:lvl2pPr indent="-228600" lvl="1" marL="914400" algn="l">
              <a:spcBef>
                <a:spcPts val="280"/>
              </a:spcBef>
              <a:spcAft>
                <a:spcPts val="0"/>
              </a:spcAft>
              <a:buSzPts val="980"/>
              <a:buNone/>
              <a:defRPr sz="1400"/>
            </a:lvl2pPr>
            <a:lvl3pPr indent="-228600" lvl="2" marL="1371600" algn="l">
              <a:spcBef>
                <a:spcPts val="240"/>
              </a:spcBef>
              <a:spcAft>
                <a:spcPts val="0"/>
              </a:spcAft>
              <a:buSzPts val="840"/>
              <a:buNone/>
              <a:defRPr sz="1200"/>
            </a:lvl3pPr>
            <a:lvl4pPr indent="-228600" lvl="3" marL="1828800" algn="l">
              <a:spcBef>
                <a:spcPts val="200"/>
              </a:spcBef>
              <a:spcAft>
                <a:spcPts val="0"/>
              </a:spcAft>
              <a:buSzPts val="750"/>
              <a:buNone/>
              <a:defRPr sz="1000"/>
            </a:lvl4pPr>
            <a:lvl5pPr indent="-228600" lvl="4" marL="2286000" algn="l">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9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9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9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47" name="Shape 147"/>
        <p:cNvGrpSpPr/>
        <p:nvPr/>
      </p:nvGrpSpPr>
      <p:grpSpPr>
        <a:xfrm>
          <a:off x="0" y="0"/>
          <a:ext cx="0" cy="0"/>
          <a:chOff x="0" y="0"/>
          <a:chExt cx="0" cy="0"/>
        </a:xfrm>
      </p:grpSpPr>
      <p:sp>
        <p:nvSpPr>
          <p:cNvPr id="148" name="Google Shape;148;p9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96"/>
          <p:cNvSpPr/>
          <p:nvPr>
            <p:ph idx="2" type="pic"/>
          </p:nvPr>
        </p:nvSpPr>
        <p:spPr>
          <a:xfrm>
            <a:off x="3887788" y="987425"/>
            <a:ext cx="4629150" cy="4873625"/>
          </a:xfrm>
          <a:prstGeom prst="rect">
            <a:avLst/>
          </a:prstGeom>
          <a:noFill/>
          <a:ln>
            <a:noFill/>
          </a:ln>
        </p:spPr>
      </p:sp>
      <p:sp>
        <p:nvSpPr>
          <p:cNvPr id="150" name="Google Shape;150;p9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120"/>
              <a:buNone/>
              <a:defRPr sz="1600"/>
            </a:lvl1pPr>
            <a:lvl2pPr indent="-228600" lvl="1" marL="914400" algn="l">
              <a:spcBef>
                <a:spcPts val="280"/>
              </a:spcBef>
              <a:spcAft>
                <a:spcPts val="0"/>
              </a:spcAft>
              <a:buSzPts val="980"/>
              <a:buNone/>
              <a:defRPr sz="1400"/>
            </a:lvl2pPr>
            <a:lvl3pPr indent="-228600" lvl="2" marL="1371600" algn="l">
              <a:spcBef>
                <a:spcPts val="240"/>
              </a:spcBef>
              <a:spcAft>
                <a:spcPts val="0"/>
              </a:spcAft>
              <a:buSzPts val="840"/>
              <a:buNone/>
              <a:defRPr sz="1200"/>
            </a:lvl3pPr>
            <a:lvl4pPr indent="-228600" lvl="3" marL="1828800" algn="l">
              <a:spcBef>
                <a:spcPts val="200"/>
              </a:spcBef>
              <a:spcAft>
                <a:spcPts val="0"/>
              </a:spcAft>
              <a:buSzPts val="750"/>
              <a:buNone/>
              <a:defRPr sz="1000"/>
            </a:lvl4pPr>
            <a:lvl5pPr indent="-228600" lvl="4" marL="2286000" algn="l">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9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9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9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54" name="Shape 154"/>
        <p:cNvGrpSpPr/>
        <p:nvPr/>
      </p:nvGrpSpPr>
      <p:grpSpPr>
        <a:xfrm>
          <a:off x="0" y="0"/>
          <a:ext cx="0" cy="0"/>
          <a:chOff x="0" y="0"/>
          <a:chExt cx="0" cy="0"/>
        </a:xfrm>
      </p:grpSpPr>
      <p:sp>
        <p:nvSpPr>
          <p:cNvPr id="155" name="Google Shape;155;p97"/>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7"/>
          <p:cNvSpPr txBox="1"/>
          <p:nvPr>
            <p:ph idx="1" type="body"/>
          </p:nvPr>
        </p:nvSpPr>
        <p:spPr>
          <a:xfrm rot="5400000">
            <a:off x="2366169" y="-189706"/>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9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9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9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60" name="Shape 160"/>
        <p:cNvGrpSpPr/>
        <p:nvPr/>
      </p:nvGrpSpPr>
      <p:grpSpPr>
        <a:xfrm>
          <a:off x="0" y="0"/>
          <a:ext cx="0" cy="0"/>
          <a:chOff x="0" y="0"/>
          <a:chExt cx="0" cy="0"/>
        </a:xfrm>
      </p:grpSpPr>
      <p:sp>
        <p:nvSpPr>
          <p:cNvPr id="161" name="Google Shape;161;p98"/>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98"/>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9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9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9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88" name="Shape 88"/>
        <p:cNvGrpSpPr/>
        <p:nvPr/>
      </p:nvGrpSpPr>
      <p:grpSpPr>
        <a:xfrm>
          <a:off x="0" y="0"/>
          <a:ext cx="0" cy="0"/>
          <a:chOff x="0" y="0"/>
          <a:chExt cx="0" cy="0"/>
        </a:xfrm>
      </p:grpSpPr>
      <p:sp>
        <p:nvSpPr>
          <p:cNvPr id="89" name="Google Shape;89;p87"/>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7"/>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8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94" name="Shape 94"/>
        <p:cNvGrpSpPr/>
        <p:nvPr/>
      </p:nvGrpSpPr>
      <p:grpSpPr>
        <a:xfrm>
          <a:off x="0" y="0"/>
          <a:ext cx="0" cy="0"/>
          <a:chOff x="0" y="0"/>
          <a:chExt cx="0" cy="0"/>
        </a:xfrm>
      </p:grpSpPr>
      <p:sp>
        <p:nvSpPr>
          <p:cNvPr id="95" name="Google Shape;95;p8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680"/>
              <a:buNone/>
              <a:defRPr sz="2400"/>
            </a:lvl1pPr>
            <a:lvl2pPr indent="-228600" lvl="1" marL="914400" algn="l">
              <a:spcBef>
                <a:spcPts val="400"/>
              </a:spcBef>
              <a:spcAft>
                <a:spcPts val="0"/>
              </a:spcAft>
              <a:buSzPts val="1400"/>
              <a:buNone/>
              <a:defRPr sz="2000"/>
            </a:lvl2pPr>
            <a:lvl3pPr indent="-228600" lvl="2" marL="1371600" algn="l">
              <a:spcBef>
                <a:spcPts val="360"/>
              </a:spcBef>
              <a:spcAft>
                <a:spcPts val="0"/>
              </a:spcAft>
              <a:buSzPts val="1260"/>
              <a:buNone/>
              <a:defRPr sz="1800"/>
            </a:lvl3pPr>
            <a:lvl4pPr indent="-228600" lvl="3" marL="1828800" algn="l">
              <a:spcBef>
                <a:spcPts val="320"/>
              </a:spcBef>
              <a:spcAft>
                <a:spcPts val="0"/>
              </a:spcAft>
              <a:buSzPts val="1200"/>
              <a:buNone/>
              <a:defRPr sz="1600"/>
            </a:lvl4pPr>
            <a:lvl5pPr indent="-228600" lvl="4" marL="2286000" algn="l">
              <a:spcBef>
                <a:spcPts val="320"/>
              </a:spcBef>
              <a:spcAft>
                <a:spcPts val="0"/>
              </a:spcAft>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97" name="Google Shape;97;p8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1 большой объект и 2 маленьких объекта" type="objAndTwoObj">
  <p:cSld name="OBJECT_AND_TWO_OBJECTS">
    <p:spTree>
      <p:nvGrpSpPr>
        <p:cNvPr id="100" name="Shape 100"/>
        <p:cNvGrpSpPr/>
        <p:nvPr/>
      </p:nvGrpSpPr>
      <p:grpSpPr>
        <a:xfrm>
          <a:off x="0" y="0"/>
          <a:ext cx="0" cy="0"/>
          <a:chOff x="0" y="0"/>
          <a:chExt cx="0" cy="0"/>
        </a:xfrm>
      </p:grpSpPr>
      <p:sp>
        <p:nvSpPr>
          <p:cNvPr id="101" name="Google Shape;101;p89"/>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9"/>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89"/>
          <p:cNvSpPr txBox="1"/>
          <p:nvPr>
            <p:ph idx="2" type="body"/>
          </p:nvPr>
        </p:nvSpPr>
        <p:spPr>
          <a:xfrm>
            <a:off x="4648200" y="1719263"/>
            <a:ext cx="4038600" cy="2128837"/>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89"/>
          <p:cNvSpPr txBox="1"/>
          <p:nvPr>
            <p:ph idx="3" type="body"/>
          </p:nvPr>
        </p:nvSpPr>
        <p:spPr>
          <a:xfrm>
            <a:off x="4648200" y="4000500"/>
            <a:ext cx="4038600" cy="2130425"/>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8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8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8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текст и объект" type="txAndObj">
  <p:cSld name="TEXT_AND_OBJECT">
    <p:spTree>
      <p:nvGrpSpPr>
        <p:cNvPr id="108" name="Shape 108"/>
        <p:cNvGrpSpPr/>
        <p:nvPr/>
      </p:nvGrpSpPr>
      <p:grpSpPr>
        <a:xfrm>
          <a:off x="0" y="0"/>
          <a:ext cx="0" cy="0"/>
          <a:chOff x="0" y="0"/>
          <a:chExt cx="0" cy="0"/>
        </a:xfrm>
      </p:grpSpPr>
      <p:sp>
        <p:nvSpPr>
          <p:cNvPr id="109" name="Google Shape;109;p90"/>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90"/>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90"/>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9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9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5" name="Shape 115"/>
        <p:cNvGrpSpPr/>
        <p:nvPr/>
      </p:nvGrpSpPr>
      <p:grpSpPr>
        <a:xfrm>
          <a:off x="0" y="0"/>
          <a:ext cx="0" cy="0"/>
          <a:chOff x="0" y="0"/>
          <a:chExt cx="0" cy="0"/>
        </a:xfrm>
      </p:grpSpPr>
      <p:sp>
        <p:nvSpPr>
          <p:cNvPr id="116" name="Google Shape;116;p91"/>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91"/>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91"/>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9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22" name="Shape 122"/>
        <p:cNvGrpSpPr/>
        <p:nvPr/>
      </p:nvGrpSpPr>
      <p:grpSpPr>
        <a:xfrm>
          <a:off x="0" y="0"/>
          <a:ext cx="0" cy="0"/>
          <a:chOff x="0" y="0"/>
          <a:chExt cx="0" cy="0"/>
        </a:xfrm>
      </p:grpSpPr>
      <p:sp>
        <p:nvSpPr>
          <p:cNvPr id="123" name="Google Shape;123;p92"/>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9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9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9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9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9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9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9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31" name="Shape 131"/>
        <p:cNvGrpSpPr/>
        <p:nvPr/>
      </p:nvGrpSpPr>
      <p:grpSpPr>
        <a:xfrm>
          <a:off x="0" y="0"/>
          <a:ext cx="0" cy="0"/>
          <a:chOff x="0" y="0"/>
          <a:chExt cx="0" cy="0"/>
        </a:xfrm>
      </p:grpSpPr>
      <p:sp>
        <p:nvSpPr>
          <p:cNvPr id="132" name="Google Shape;132;p93"/>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9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9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9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36" name="Shape 136"/>
        <p:cNvGrpSpPr/>
        <p:nvPr/>
      </p:nvGrpSpPr>
      <p:grpSpPr>
        <a:xfrm>
          <a:off x="0" y="0"/>
          <a:ext cx="0" cy="0"/>
          <a:chOff x="0" y="0"/>
          <a:chExt cx="0" cy="0"/>
        </a:xfrm>
      </p:grpSpPr>
      <p:sp>
        <p:nvSpPr>
          <p:cNvPr id="137" name="Google Shape;137;p9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9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85"/>
          <p:cNvCxnSpPr/>
          <p:nvPr/>
        </p:nvCxnSpPr>
        <p:spPr>
          <a:xfrm>
            <a:off x="7962900" y="152400"/>
            <a:ext cx="0" cy="1524000"/>
          </a:xfrm>
          <a:prstGeom prst="straightConnector1">
            <a:avLst/>
          </a:prstGeom>
          <a:noFill/>
          <a:ln cap="flat" cmpd="sng" w="9525">
            <a:solidFill>
              <a:schemeClr val="dk1"/>
            </a:solidFill>
            <a:prstDash val="solid"/>
            <a:round/>
            <a:headEnd len="med" w="med" type="none"/>
            <a:tailEnd len="med" w="med" type="none"/>
          </a:ln>
        </p:spPr>
      </p:cxnSp>
      <p:sp>
        <p:nvSpPr>
          <p:cNvPr id="11" name="Google Shape;11;p85"/>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2" name="Google Shape;12;p85"/>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8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8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5" name="Google Shape;15;p8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16" name="Google Shape;16;p85"/>
          <p:cNvGrpSpPr/>
          <p:nvPr/>
        </p:nvGrpSpPr>
        <p:grpSpPr>
          <a:xfrm>
            <a:off x="8153400" y="152400"/>
            <a:ext cx="792163" cy="1295400"/>
            <a:chOff x="5136" y="960"/>
            <a:chExt cx="528" cy="864"/>
          </a:xfrm>
        </p:grpSpPr>
        <p:sp>
          <p:nvSpPr>
            <p:cNvPr id="17" name="Google Shape;17;p85"/>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 name="Google Shape;18;p85"/>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 name="Google Shape;19;p85"/>
            <p:cNvSpPr/>
            <p:nvPr/>
          </p:nvSpPr>
          <p:spPr>
            <a:xfrm>
              <a:off x="5360" y="960"/>
              <a:ext cx="78"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0" name="Google Shape;20;p85"/>
            <p:cNvSpPr/>
            <p:nvPr/>
          </p:nvSpPr>
          <p:spPr>
            <a:xfrm>
              <a:off x="5136" y="1072"/>
              <a:ext cx="80"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1" name="Google Shape;21;p85"/>
            <p:cNvSpPr/>
            <p:nvPr/>
          </p:nvSpPr>
          <p:spPr>
            <a:xfrm>
              <a:off x="5248" y="1072"/>
              <a:ext cx="79"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2" name="Google Shape;22;p85"/>
            <p:cNvSpPr/>
            <p:nvPr/>
          </p:nvSpPr>
          <p:spPr>
            <a:xfrm>
              <a:off x="5360" y="1072"/>
              <a:ext cx="78"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3" name="Google Shape;23;p85"/>
            <p:cNvSpPr/>
            <p:nvPr/>
          </p:nvSpPr>
          <p:spPr>
            <a:xfrm>
              <a:off x="5472" y="1072"/>
              <a:ext cx="78" cy="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4" name="Google Shape;24;p85"/>
            <p:cNvSpPr/>
            <p:nvPr/>
          </p:nvSpPr>
          <p:spPr>
            <a:xfrm>
              <a:off x="5136" y="1184"/>
              <a:ext cx="80"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5" name="Google Shape;25;p85"/>
            <p:cNvSpPr/>
            <p:nvPr/>
          </p:nvSpPr>
          <p:spPr>
            <a:xfrm>
              <a:off x="5248" y="1184"/>
              <a:ext cx="79" cy="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6" name="Google Shape;26;p85"/>
            <p:cNvSpPr/>
            <p:nvPr/>
          </p:nvSpPr>
          <p:spPr>
            <a:xfrm>
              <a:off x="5360" y="1184"/>
              <a:ext cx="78" cy="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7" name="Google Shape;27;p85"/>
            <p:cNvSpPr/>
            <p:nvPr/>
          </p:nvSpPr>
          <p:spPr>
            <a:xfrm>
              <a:off x="5472" y="1184"/>
              <a:ext cx="78" cy="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8" name="Google Shape;28;p85"/>
            <p:cNvSpPr/>
            <p:nvPr/>
          </p:nvSpPr>
          <p:spPr>
            <a:xfrm>
              <a:off x="5584" y="1184"/>
              <a:ext cx="80" cy="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9" name="Google Shape;29;p85"/>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0" name="Google Shape;30;p85"/>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1" name="Google Shape;31;p85"/>
            <p:cNvSpPr/>
            <p:nvPr/>
          </p:nvSpPr>
          <p:spPr>
            <a:xfrm>
              <a:off x="5360" y="1296"/>
              <a:ext cx="78"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2" name="Google Shape;32;p85"/>
            <p:cNvSpPr/>
            <p:nvPr/>
          </p:nvSpPr>
          <p:spPr>
            <a:xfrm>
              <a:off x="5472" y="1296"/>
              <a:ext cx="78"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3" name="Google Shape;33;p85"/>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4" name="Google Shape;34;p85"/>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5" name="Google Shape;35;p85"/>
            <p:cNvSpPr/>
            <p:nvPr/>
          </p:nvSpPr>
          <p:spPr>
            <a:xfrm>
              <a:off x="5360" y="1408"/>
              <a:ext cx="78"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6" name="Google Shape;36;p85"/>
            <p:cNvSpPr/>
            <p:nvPr/>
          </p:nvSpPr>
          <p:spPr>
            <a:xfrm>
              <a:off x="5472" y="1408"/>
              <a:ext cx="78"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7" name="Google Shape;37;p85"/>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8" name="Google Shape;38;p85"/>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39" name="Google Shape;39;p85"/>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0" name="Google Shape;40;p85"/>
            <p:cNvSpPr/>
            <p:nvPr/>
          </p:nvSpPr>
          <p:spPr>
            <a:xfrm>
              <a:off x="5360" y="1520"/>
              <a:ext cx="78"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1" name="Google Shape;41;p85"/>
            <p:cNvSpPr/>
            <p:nvPr/>
          </p:nvSpPr>
          <p:spPr>
            <a:xfrm>
              <a:off x="5472" y="1520"/>
              <a:ext cx="78"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2" name="Google Shape;42;p85"/>
            <p:cNvSpPr/>
            <p:nvPr/>
          </p:nvSpPr>
          <p:spPr>
            <a:xfrm>
              <a:off x="5136" y="1632"/>
              <a:ext cx="80" cy="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3" name="Google Shape;43;p85"/>
            <p:cNvSpPr/>
            <p:nvPr/>
          </p:nvSpPr>
          <p:spPr>
            <a:xfrm>
              <a:off x="5248" y="1632"/>
              <a:ext cx="79" cy="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4" name="Google Shape;44;p85"/>
            <p:cNvSpPr/>
            <p:nvPr/>
          </p:nvSpPr>
          <p:spPr>
            <a:xfrm>
              <a:off x="5360" y="1632"/>
              <a:ext cx="78" cy="7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5" name="Google Shape;45;p85"/>
            <p:cNvSpPr/>
            <p:nvPr/>
          </p:nvSpPr>
          <p:spPr>
            <a:xfrm>
              <a:off x="5472" y="1632"/>
              <a:ext cx="78" cy="7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6" name="Google Shape;46;p85"/>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7" name="Google Shape;47;p85"/>
            <p:cNvSpPr/>
            <p:nvPr/>
          </p:nvSpPr>
          <p:spPr>
            <a:xfrm>
              <a:off x="5472" y="1744"/>
              <a:ext cx="78"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gif"/><Relationship Id="rId4" Type="http://schemas.openxmlformats.org/officeDocument/2006/relationships/image" Target="../media/image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
          <p:cNvSpPr txBox="1"/>
          <p:nvPr>
            <p:ph type="ctrTitle"/>
          </p:nvPr>
        </p:nvSpPr>
        <p:spPr>
          <a:xfrm>
            <a:off x="315913" y="692150"/>
            <a:ext cx="6781800" cy="16589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ru-RU"/>
              <a:t>Распределенные системы</a:t>
            </a:r>
            <a:endParaRPr/>
          </a:p>
        </p:txBody>
      </p:sp>
      <p:sp>
        <p:nvSpPr>
          <p:cNvPr id="171" name="Google Shape;171;p1"/>
          <p:cNvSpPr txBox="1"/>
          <p:nvPr/>
        </p:nvSpPr>
        <p:spPr>
          <a:xfrm>
            <a:off x="5148263" y="3068638"/>
            <a:ext cx="1752600"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800" u="none" cap="none" strike="noStrike">
                <a:solidFill>
                  <a:schemeClr val="dk1"/>
                </a:solidFill>
                <a:latin typeface="Arial"/>
                <a:ea typeface="Arial"/>
                <a:cs typeface="Arial"/>
                <a:sym typeface="Arial"/>
              </a:rPr>
              <a:t>Лекция 3</a:t>
            </a:r>
            <a:endParaRPr b="1" i="0" sz="2800" u="none" cap="none" strike="noStrike">
              <a:solidFill>
                <a:schemeClr val="dk1"/>
              </a:solidFill>
              <a:latin typeface="Arial"/>
              <a:ea typeface="Arial"/>
              <a:cs typeface="Arial"/>
              <a:sym typeface="Arial"/>
            </a:endParaRPr>
          </a:p>
        </p:txBody>
      </p:sp>
      <p:sp>
        <p:nvSpPr>
          <p:cNvPr id="172" name="Google Shape;172;p1"/>
          <p:cNvSpPr txBox="1"/>
          <p:nvPr>
            <p:ph idx="1" type="subTitle"/>
          </p:nvPr>
        </p:nvSpPr>
        <p:spPr>
          <a:xfrm>
            <a:off x="827088" y="5300663"/>
            <a:ext cx="6248400" cy="4318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1400"/>
              <a:buNone/>
            </a:pPr>
            <a:r>
              <a:rPr b="1" lang="ru-RU" sz="2000"/>
              <a:t>к.т.н. Приходько Т.А.</a:t>
            </a:r>
            <a:endParaRPr/>
          </a:p>
        </p:txBody>
      </p:sp>
      <p:sp>
        <p:nvSpPr>
          <p:cNvPr id="173" name="Google Shape;173;p1"/>
          <p:cNvSpPr/>
          <p:nvPr/>
        </p:nvSpPr>
        <p:spPr>
          <a:xfrm>
            <a:off x="971550" y="3736975"/>
            <a:ext cx="5905500"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3200" u="none" cap="none" strike="noStrike">
                <a:solidFill>
                  <a:schemeClr val="accent2"/>
                </a:solidFill>
                <a:latin typeface="Arial"/>
                <a:ea typeface="Arial"/>
                <a:cs typeface="Arial"/>
                <a:sym typeface="Arial"/>
              </a:rPr>
              <a:t>Модели и  архитектуры распределенных систем</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50" name="Google Shape;250;p10"/>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51" name="Google Shape;251;p10"/>
          <p:cNvSpPr/>
          <p:nvPr/>
        </p:nvSpPr>
        <p:spPr>
          <a:xfrm>
            <a:off x="298450" y="1951038"/>
            <a:ext cx="8658100" cy="47545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r>
              <a:rPr b="1" i="0" lang="ru-RU" sz="2000" u="none" cap="none" strike="noStrike">
                <a:solidFill>
                  <a:schemeClr val="dk1"/>
                </a:solidFill>
                <a:latin typeface="Arial"/>
                <a:ea typeface="Arial"/>
                <a:cs typeface="Arial"/>
                <a:sym typeface="Arial"/>
              </a:rPr>
              <a:t>Маршрутизация</a:t>
            </a:r>
            <a:endParaRPr/>
          </a:p>
          <a:p>
            <a:pPr indent="-342900" lvl="0" marL="342900" marR="0" rtl="0" algn="l">
              <a:spcBef>
                <a:spcPts val="400"/>
              </a:spcBef>
              <a:spcAft>
                <a:spcPts val="0"/>
              </a:spcAft>
              <a:buClr>
                <a:schemeClr val="dk2"/>
              </a:buClr>
              <a:buSzPts val="1400"/>
              <a:buFont typeface="Noto Sans Symbols"/>
              <a:buChar char="●"/>
            </a:pPr>
            <a:r>
              <a:rPr b="1" i="0" lang="ru-RU" sz="2000" u="none" cap="none" strike="noStrike">
                <a:solidFill>
                  <a:schemeClr val="dk1"/>
                </a:solidFill>
                <a:latin typeface="Arial"/>
                <a:ea typeface="Arial"/>
                <a:cs typeface="Arial"/>
                <a:sym typeface="Arial"/>
              </a:rPr>
              <a:t>Структурированные сети</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Организуются в определенную топологию, и протокол гарантирует, что любой узел может эффективно участвовать в поиске в файла/ресурса, даже если ресурс использовался крайне редко. </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Наиболее распространенный тип структурированных сетей P2P реализуется распределенными хэш-таблицами (DHT), в котором последовательное хеширование используется для привязки каждого файла к конкретному узлу. Это позволяет узлам искать ресурсы в сети, используя хэш-таблицы, хранящие пару ключ-значение.</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Но для эффективной маршрутизации трафика через сеть, узлы структурированной сети должны обладать списком соседей, которые удовлетворяют определенным критериям. Это делает их менее надежными в сетях с высоким уровнем оттока абонентов (т.е. с большим количеством узлов, часто подключающихся к сети или отключающихся от нее). </a:t>
            </a:r>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52" name="Google Shape;252;p10"/>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53" name="Google Shape;253;p10"/>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59" name="Google Shape;259;p11"/>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60" name="Google Shape;260;p11"/>
          <p:cNvSpPr/>
          <p:nvPr/>
        </p:nvSpPr>
        <p:spPr>
          <a:xfrm>
            <a:off x="298450" y="1969726"/>
            <a:ext cx="8658100" cy="4541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r>
              <a:rPr b="1" i="0" lang="ru-RU" sz="2000" u="none" cap="none" strike="noStrike">
                <a:solidFill>
                  <a:schemeClr val="dk1"/>
                </a:solidFill>
                <a:latin typeface="Arial"/>
                <a:ea typeface="Arial"/>
                <a:cs typeface="Arial"/>
                <a:sym typeface="Arial"/>
              </a:rPr>
              <a:t>Маршрутизация</a:t>
            </a:r>
            <a:endParaRPr/>
          </a:p>
          <a:p>
            <a:pPr indent="-342900" lvl="0" marL="342900" marR="0" rtl="0" algn="l">
              <a:spcBef>
                <a:spcPts val="400"/>
              </a:spcBef>
              <a:spcAft>
                <a:spcPts val="0"/>
              </a:spcAft>
              <a:buClr>
                <a:schemeClr val="dk2"/>
              </a:buClr>
              <a:buSzPts val="1400"/>
              <a:buFont typeface="Noto Sans Symbols"/>
              <a:buChar char="●"/>
            </a:pPr>
            <a:r>
              <a:rPr b="1" i="0" lang="ru-RU" sz="2000" u="none" cap="none" strike="noStrike">
                <a:solidFill>
                  <a:schemeClr val="dk1"/>
                </a:solidFill>
                <a:latin typeface="Arial"/>
                <a:ea typeface="Arial"/>
                <a:cs typeface="Arial"/>
                <a:sym typeface="Arial"/>
              </a:rPr>
              <a:t>Гибридные модели</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Представляют собой сочетание Р2Р сети и модели клиент-сервер. </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Гибридная модель должна иметь центральный сервер, который помогает узлам находить друг друга. Есть целый ряд гибридных моделей, которые находят компромисс между функциональностью, обеспечиваемой структурированной сетью модели клиент-сервер, и равенством узлов, обеспечиваемой чистыми одноранговыми неструктурированными сетями. </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В настоящее время гибридные модели имеют более высокую производительность, чем чисто неструктурированные или чисто структурированных сети. </a:t>
            </a:r>
            <a:br>
              <a:rPr b="0" i="0" lang="ru-RU" sz="2000" u="none" cap="none" strike="noStrike">
                <a:solidFill>
                  <a:schemeClr val="dk1"/>
                </a:solidFill>
                <a:latin typeface="Arial"/>
                <a:ea typeface="Arial"/>
                <a:cs typeface="Arial"/>
                <a:sym typeface="Arial"/>
              </a:rPr>
            </a:br>
            <a:br>
              <a:rPr b="0" i="0" lang="ru-RU"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61" name="Google Shape;261;p11"/>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62" name="Google Shape;262;p11"/>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68" name="Google Shape;268;p12"/>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69" name="Google Shape;269;p12"/>
          <p:cNvSpPr/>
          <p:nvPr/>
        </p:nvSpPr>
        <p:spPr>
          <a:xfrm>
            <a:off x="290697" y="1887538"/>
            <a:ext cx="8658100" cy="473587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1" i="0" lang="ru-RU" sz="2000" u="none" cap="none" strike="noStrike">
                <a:solidFill>
                  <a:schemeClr val="dk1"/>
                </a:solidFill>
                <a:latin typeface="Arial"/>
                <a:ea typeface="Arial"/>
                <a:cs typeface="Arial"/>
                <a:sym typeface="Arial"/>
              </a:rPr>
              <a:t>Пиринговые сети распределённых вычислений</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Технология пиринговых сетей (не подвергающихся квазисинхронному исчислению) применяется также для распределённых вычислений. Они позволяют в сравнительно короткие сроки выполнять поистине огромный объём вычислений, который даже на суперкомпьютерах потребовал бы, в зависимости от сложности задачи, многих лет и даже столетий работы. </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Такая производительность достигается благодаря тому, что некоторая глобальная задача разбивается на большое количество блоков, которые одновременно выполняются сотнями тысяч компьютеров, принимающими участие в проекте. Один из примеров такого использования пиринговых сетей продемонстрировала компания Sony на игровых приставках Sony PlayStation.</a:t>
            </a:r>
            <a:br>
              <a:rPr b="0" i="0" lang="ru-RU"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70" name="Google Shape;270;p12"/>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71" name="Google Shape;271;p12"/>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77" name="Google Shape;277;p13"/>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78" name="Google Shape;278;p13"/>
          <p:cNvSpPr/>
          <p:nvPr/>
        </p:nvSpPr>
        <p:spPr>
          <a:xfrm>
            <a:off x="298450" y="1969727"/>
            <a:ext cx="8658100" cy="40515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1" i="0" lang="ru-RU" sz="2000" u="none" cap="none" strike="noStrike">
                <a:solidFill>
                  <a:schemeClr val="dk1"/>
                </a:solidFill>
                <a:latin typeface="Arial"/>
                <a:ea typeface="Arial"/>
                <a:cs typeface="Arial"/>
                <a:sym typeface="Arial"/>
              </a:rPr>
              <a:t>Пиринговые платёжные системы (Криптовалюта)</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Разработаны децентрализованные платёжные системы называемые криптовалютами. </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Основная идея их разработчиков: современные платёжные системы несовершенны, зависят от воли высокопоставленных чиновников. Децентрализованные системы, основанные на p2p технологиях, являются более справедливым средством взаимных расчётов пользователей и существенно более надежным.</a:t>
            </a:r>
            <a:br>
              <a:rPr b="0" i="0" lang="ru-RU"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79" name="Google Shape;279;p13"/>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80" name="Google Shape;280;p13"/>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86" name="Google Shape;286;p14"/>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87" name="Google Shape;287;p14"/>
          <p:cNvSpPr/>
          <p:nvPr/>
        </p:nvSpPr>
        <p:spPr>
          <a:xfrm>
            <a:off x="454025" y="1916113"/>
            <a:ext cx="8582025" cy="417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0" lang="ru-RU" sz="2400" u="none" cap="none" strike="noStrike">
                <a:solidFill>
                  <a:schemeClr val="dk1"/>
                </a:solidFill>
                <a:latin typeface="Arial"/>
                <a:ea typeface="Arial"/>
                <a:cs typeface="Arial"/>
                <a:sym typeface="Arial"/>
              </a:rPr>
              <a:t>В рамках концепции P2P все входящие в сеть компьютеры взаимодействуют друг с другом напрямую, без использования централизованных серверов. </a:t>
            </a:r>
            <a:endParaRPr/>
          </a:p>
          <a:p>
            <a:pPr indent="-342900" lvl="0" marL="342900" marR="0" rtl="0" algn="l">
              <a:spcBef>
                <a:spcPts val="480"/>
              </a:spcBef>
              <a:spcAft>
                <a:spcPts val="0"/>
              </a:spcAft>
              <a:buClr>
                <a:schemeClr val="dk2"/>
              </a:buClr>
              <a:buSzPts val="1680"/>
              <a:buFont typeface="Noto Sans Symbols"/>
              <a:buChar char="●"/>
            </a:pPr>
            <a:r>
              <a:rPr b="0" i="0" lang="ru-RU" sz="2400" u="none" cap="none" strike="noStrike">
                <a:solidFill>
                  <a:srgbClr val="0070C0"/>
                </a:solidFill>
                <a:latin typeface="Arial"/>
                <a:ea typeface="Arial"/>
                <a:cs typeface="Arial"/>
                <a:sym typeface="Arial"/>
              </a:rPr>
              <a:t>Основные достоинства одноранговых вычислительных систем:</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упрощается поддержка масштабируемости при значительном росте количества узлов в вычислительной сети;</a:t>
            </a:r>
            <a:endParaRPr/>
          </a:p>
          <a:p>
            <a:pPr indent="-347663" lvl="1" marL="692150" marR="0" rtl="0" algn="l">
              <a:spcBef>
                <a:spcPts val="40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повышается отказоустойчивость сети, т.к. сбой любого вычислительного узла не может привести к остановке функционирования сети целиком.</a:t>
            </a:r>
            <a:endParaRPr/>
          </a:p>
          <a:p>
            <a:pPr indent="-342900" lvl="0" marL="342900" marR="0" rtl="0" algn="l">
              <a:spcBef>
                <a:spcPts val="480"/>
              </a:spcBef>
              <a:spcAft>
                <a:spcPts val="0"/>
              </a:spcAft>
              <a:buClr>
                <a:schemeClr val="dk2"/>
              </a:buClr>
              <a:buSzPts val="1680"/>
              <a:buFont typeface="Noto Sans Symbols"/>
              <a:buChar char="●"/>
            </a:pPr>
            <a:r>
              <a:rPr b="0" i="0" lang="ru-RU" sz="2400" u="none" cap="none" strike="noStrike">
                <a:solidFill>
                  <a:schemeClr val="dk1"/>
                </a:solidFill>
                <a:latin typeface="Arial"/>
                <a:ea typeface="Arial"/>
                <a:cs typeface="Arial"/>
                <a:sym typeface="Arial"/>
              </a:rPr>
              <a:t>P2P дали толчок к развитию </a:t>
            </a:r>
            <a:r>
              <a:rPr b="1" i="1" lang="ru-RU" sz="2400" u="none" cap="none" strike="noStrike">
                <a:solidFill>
                  <a:schemeClr val="dk1"/>
                </a:solidFill>
                <a:latin typeface="Arial"/>
                <a:ea typeface="Arial"/>
                <a:cs typeface="Arial"/>
                <a:sym typeface="Arial"/>
              </a:rPr>
              <a:t>грид-технологий</a:t>
            </a:r>
            <a:r>
              <a:rPr b="0" i="0" lang="ru-RU" sz="2400" u="none" cap="none" strike="noStrike">
                <a:solidFill>
                  <a:schemeClr val="dk1"/>
                </a:solidFill>
                <a:latin typeface="Arial"/>
                <a:ea typeface="Arial"/>
                <a:cs typeface="Arial"/>
                <a:sym typeface="Arial"/>
              </a:rPr>
              <a:t>. </a:t>
            </a:r>
            <a:br>
              <a:rPr b="0" i="0" lang="ru-RU" sz="2400" u="none" cap="none" strike="noStrike">
                <a:solidFill>
                  <a:schemeClr val="dk1"/>
                </a:solidFill>
                <a:latin typeface="Arial"/>
                <a:ea typeface="Arial"/>
                <a:cs typeface="Arial"/>
                <a:sym typeface="Arial"/>
              </a:rPr>
            </a:br>
            <a:br>
              <a:rPr b="0" i="0" lang="ru-RU" sz="2400" u="none" cap="none" strike="noStrike">
                <a:solidFill>
                  <a:schemeClr val="dk1"/>
                </a:solidFill>
                <a:latin typeface="Arial"/>
                <a:ea typeface="Arial"/>
                <a:cs typeface="Arial"/>
                <a:sym typeface="Arial"/>
              </a:rPr>
            </a:br>
            <a:br>
              <a:rPr b="0" i="0" lang="ru-RU"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spcBef>
                <a:spcPts val="560"/>
              </a:spcBef>
              <a:spcAft>
                <a:spcPts val="0"/>
              </a:spcAft>
              <a:buClr>
                <a:schemeClr val="dk2"/>
              </a:buClr>
              <a:buSzPts val="1960"/>
              <a:buFont typeface="Noto Sans Symbols"/>
              <a:buNone/>
            </a:pPr>
            <a:r>
              <a:t/>
            </a:r>
            <a:endParaRPr b="0" i="0" sz="2800" u="none" cap="none" strike="noStrike">
              <a:solidFill>
                <a:schemeClr val="dk1"/>
              </a:solidFill>
              <a:latin typeface="Arial"/>
              <a:ea typeface="Arial"/>
              <a:cs typeface="Arial"/>
              <a:sym typeface="Arial"/>
            </a:endParaRPr>
          </a:p>
        </p:txBody>
      </p:sp>
      <p:sp>
        <p:nvSpPr>
          <p:cNvPr id="288" name="Google Shape;288;p14"/>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89" name="Google Shape;289;p14"/>
          <p:cNvSpPr/>
          <p:nvPr/>
        </p:nvSpPr>
        <p:spPr>
          <a:xfrm>
            <a:off x="430213" y="1384300"/>
            <a:ext cx="4717851"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b="0" i="1" sz="2000" u="none" cap="none" strike="noStrike">
              <a:solidFill>
                <a:srgbClr val="0070C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95" name="Google Shape;295;p15"/>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96" name="Google Shape;296;p15"/>
          <p:cNvSpPr/>
          <p:nvPr/>
        </p:nvSpPr>
        <p:spPr>
          <a:xfrm>
            <a:off x="322263" y="1989138"/>
            <a:ext cx="8713787" cy="45783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Noto Sans Symbols"/>
              <a:buChar char="●"/>
            </a:pPr>
            <a:r>
              <a:rPr b="0" i="0" lang="ru-RU" sz="2400" u="none" cap="none" strike="noStrike">
                <a:solidFill>
                  <a:schemeClr val="dk1"/>
                </a:solidFill>
                <a:latin typeface="Arial"/>
                <a:ea typeface="Arial"/>
                <a:cs typeface="Arial"/>
                <a:sym typeface="Arial"/>
              </a:rPr>
              <a:t>Несмотря на то, что базовая философская концепция грид и P2P различается, обе технологии пытаются решить одну и ту же проблему – создание виртуального слоя над существующей инфраструктурой Интернет для обеспечения совместной работы и использования совместных ресурсов.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2"/>
              </a:buClr>
              <a:buSzPts val="1680"/>
              <a:buFont typeface="Noto Sans Symbols"/>
              <a:buChar char="●"/>
            </a:pPr>
            <a:r>
              <a:rPr b="0" i="0" lang="ru-RU" sz="2400" u="none" cap="none" strike="noStrike">
                <a:solidFill>
                  <a:schemeClr val="dk1"/>
                </a:solidFill>
                <a:latin typeface="Arial"/>
                <a:ea typeface="Arial"/>
                <a:cs typeface="Arial"/>
                <a:sym typeface="Arial"/>
              </a:rPr>
              <a:t>Тем не менее, в реализации подходы сильно отличаются. Грид скорее ориентирована на объединение виртуальных организаций для обеспечения совместной работы их участников, а P2P связывает отдельных пользователей находящихся за конечными узлами сети интернет (то есть за NAT, брандмауэрами и др.)</a:t>
            </a:r>
            <a:br>
              <a:rPr b="0" i="0" lang="ru-RU" sz="2400" u="none" cap="none" strike="noStrike">
                <a:solidFill>
                  <a:schemeClr val="dk1"/>
                </a:solidFill>
                <a:latin typeface="Arial"/>
                <a:ea typeface="Arial"/>
                <a:cs typeface="Arial"/>
                <a:sym typeface="Arial"/>
              </a:rPr>
            </a:br>
            <a:br>
              <a:rPr b="0" i="0" lang="ru-RU" sz="2400" u="none" cap="none" strike="noStrike">
                <a:solidFill>
                  <a:schemeClr val="dk1"/>
                </a:solidFill>
                <a:latin typeface="Arial"/>
                <a:ea typeface="Arial"/>
                <a:cs typeface="Arial"/>
                <a:sym typeface="Arial"/>
              </a:rPr>
            </a:br>
            <a:br>
              <a:rPr b="0" i="0" lang="ru-RU" sz="2400" u="none" cap="none" strike="noStrike">
                <a:solidFill>
                  <a:schemeClr val="dk1"/>
                </a:solidFill>
                <a:latin typeface="Arial"/>
                <a:ea typeface="Arial"/>
                <a:cs typeface="Arial"/>
                <a:sym typeface="Arial"/>
              </a:rPr>
            </a:br>
            <a:br>
              <a:rPr b="0" i="0" lang="ru-RU"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0" sz="2400" u="none" cap="none" strike="noStrike">
              <a:solidFill>
                <a:schemeClr val="dk1"/>
              </a:solidFill>
              <a:latin typeface="Arial"/>
              <a:ea typeface="Arial"/>
              <a:cs typeface="Arial"/>
              <a:sym typeface="Arial"/>
            </a:endParaRPr>
          </a:p>
        </p:txBody>
      </p:sp>
      <p:sp>
        <p:nvSpPr>
          <p:cNvPr id="297" name="Google Shape;297;p15"/>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98" name="Google Shape;298;p15"/>
          <p:cNvSpPr/>
          <p:nvPr/>
        </p:nvSpPr>
        <p:spPr>
          <a:xfrm>
            <a:off x="430213" y="1341438"/>
            <a:ext cx="4069779" cy="5032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P2P  и GRID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1" sz="2400" u="none" cap="none" strike="noStrike">
              <a:solidFill>
                <a:srgbClr val="0070C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04" name="Google Shape;304;p16"/>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305" name="Google Shape;305;p16"/>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306" name="Google Shape;306;p16"/>
          <p:cNvSpPr/>
          <p:nvPr/>
        </p:nvSpPr>
        <p:spPr>
          <a:xfrm>
            <a:off x="488950" y="1557338"/>
            <a:ext cx="7993063" cy="5445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Клиент-сервер vs Peer-to-peer (P2P) - технологии</a:t>
            </a:r>
            <a:br>
              <a:rPr b="0" i="1" lang="ru-RU" sz="2400" u="none" cap="none" strike="noStrike">
                <a:solidFill>
                  <a:srgbClr val="0070C0"/>
                </a:solidFill>
                <a:latin typeface="Arial"/>
                <a:ea typeface="Arial"/>
                <a:cs typeface="Arial"/>
                <a:sym typeface="Arial"/>
              </a:rPr>
            </a:br>
            <a:br>
              <a:rPr b="0" i="1" lang="ru-RU" sz="2400" u="none" cap="none" strike="noStrike">
                <a:solidFill>
                  <a:srgbClr val="0070C0"/>
                </a:solidFill>
                <a:latin typeface="Arial"/>
                <a:ea typeface="Arial"/>
                <a:cs typeface="Arial"/>
                <a:sym typeface="Arial"/>
              </a:rPr>
            </a:br>
            <a:endParaRPr b="0" i="1" sz="2400" u="none" cap="none" strike="noStrike">
              <a:solidFill>
                <a:srgbClr val="0070C0"/>
              </a:solidFill>
              <a:latin typeface="Arial"/>
              <a:ea typeface="Arial"/>
              <a:cs typeface="Arial"/>
              <a:sym typeface="Arial"/>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1" sz="2400" u="none" cap="none" strike="noStrike">
              <a:solidFill>
                <a:srgbClr val="0070C0"/>
              </a:solidFill>
              <a:latin typeface="Arial"/>
              <a:ea typeface="Arial"/>
              <a:cs typeface="Arial"/>
              <a:sym typeface="Arial"/>
            </a:endParaRPr>
          </a:p>
        </p:txBody>
      </p:sp>
      <p:pic>
        <p:nvPicPr>
          <p:cNvPr id="307" name="Google Shape;307;p16"/>
          <p:cNvPicPr preferRelativeResize="0"/>
          <p:nvPr/>
        </p:nvPicPr>
        <p:blipFill rotWithShape="1">
          <a:blip r:embed="rId3">
            <a:alphaModFix/>
          </a:blip>
          <a:srcRect b="0" l="0" r="0" t="0"/>
          <a:stretch/>
        </p:blipFill>
        <p:spPr>
          <a:xfrm>
            <a:off x="919163" y="2205038"/>
            <a:ext cx="7056437" cy="439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13" name="Google Shape;313;p17"/>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314" name="Google Shape;314;p17"/>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pic>
        <p:nvPicPr>
          <p:cNvPr id="315" name="Google Shape;315;p17"/>
          <p:cNvPicPr preferRelativeResize="0"/>
          <p:nvPr/>
        </p:nvPicPr>
        <p:blipFill rotWithShape="1">
          <a:blip r:embed="rId3">
            <a:alphaModFix/>
          </a:blip>
          <a:srcRect b="0" l="0" r="0" t="0"/>
          <a:stretch/>
        </p:blipFill>
        <p:spPr>
          <a:xfrm>
            <a:off x="319162" y="1426052"/>
            <a:ext cx="7744452" cy="5327823"/>
          </a:xfrm>
          <a:prstGeom prst="rect">
            <a:avLst/>
          </a:prstGeom>
          <a:noFill/>
          <a:ln>
            <a:noFill/>
          </a:ln>
        </p:spPr>
      </p:pic>
      <p:sp>
        <p:nvSpPr>
          <p:cNvPr id="316" name="Google Shape;316;p17"/>
          <p:cNvSpPr/>
          <p:nvPr/>
        </p:nvSpPr>
        <p:spPr>
          <a:xfrm>
            <a:off x="489600" y="1153796"/>
            <a:ext cx="7993063" cy="5445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Клиент-сервер vs Peer-to-peer (P2P) - технологии</a:t>
            </a:r>
            <a:br>
              <a:rPr b="0" i="1" lang="ru-RU" sz="2400" u="none" cap="none" strike="noStrike">
                <a:solidFill>
                  <a:srgbClr val="0070C0"/>
                </a:solidFill>
                <a:latin typeface="Arial"/>
                <a:ea typeface="Arial"/>
                <a:cs typeface="Arial"/>
                <a:sym typeface="Arial"/>
              </a:rPr>
            </a:br>
            <a:br>
              <a:rPr b="0" i="1" lang="ru-RU" sz="2400" u="none" cap="none" strike="noStrike">
                <a:solidFill>
                  <a:srgbClr val="0070C0"/>
                </a:solidFill>
                <a:latin typeface="Arial"/>
                <a:ea typeface="Arial"/>
                <a:cs typeface="Arial"/>
                <a:sym typeface="Arial"/>
              </a:rPr>
            </a:br>
            <a:endParaRPr b="0" i="1" sz="2400" u="none" cap="none" strike="noStrike">
              <a:solidFill>
                <a:srgbClr val="0070C0"/>
              </a:solidFill>
              <a:latin typeface="Arial"/>
              <a:ea typeface="Arial"/>
              <a:cs typeface="Arial"/>
              <a:sym typeface="Arial"/>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1" sz="2400" u="none" cap="none" strike="noStrike">
              <a:solidFill>
                <a:srgbClr val="0070C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title"/>
          </p:nvPr>
        </p:nvSpPr>
        <p:spPr>
          <a:xfrm>
            <a:off x="623888" y="1709739"/>
            <a:ext cx="7886700" cy="215131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 типа </a:t>
            </a:r>
            <a:br>
              <a:rPr lang="ru-RU" sz="3500"/>
            </a:br>
            <a:r>
              <a:rPr lang="ru-RU" sz="3500"/>
              <a:t>клиент-сервер</a:t>
            </a:r>
            <a:endParaRPr sz="3500"/>
          </a:p>
        </p:txBody>
      </p:sp>
      <p:sp>
        <p:nvSpPr>
          <p:cNvPr id="322" name="Google Shape;322;p1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28" name="Google Shape;328;p19"/>
          <p:cNvSpPr txBox="1"/>
          <p:nvPr>
            <p:ph type="title"/>
          </p:nvPr>
        </p:nvSpPr>
        <p:spPr>
          <a:xfrm>
            <a:off x="395288" y="645716"/>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 типа </a:t>
            </a:r>
            <a:br>
              <a:rPr lang="ru-RU" sz="3500"/>
            </a:br>
            <a:r>
              <a:rPr lang="ru-RU" sz="3500"/>
              <a:t>клиент-сервер</a:t>
            </a:r>
            <a:endParaRPr sz="3500"/>
          </a:p>
        </p:txBody>
      </p:sp>
      <p:sp>
        <p:nvSpPr>
          <p:cNvPr id="329" name="Google Shape;329;p19"/>
          <p:cNvSpPr txBox="1"/>
          <p:nvPr>
            <p:ph idx="1" type="body"/>
          </p:nvPr>
        </p:nvSpPr>
        <p:spPr>
          <a:xfrm>
            <a:off x="611188" y="4312245"/>
            <a:ext cx="8229600" cy="1997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20"/>
              <a:buChar char="●"/>
            </a:pPr>
            <a:r>
              <a:rPr lang="ru-RU" sz="2600"/>
              <a:t>Модель архитектуры распределенной системы должна содержать </a:t>
            </a:r>
            <a:r>
              <a:rPr b="1" lang="ru-RU" sz="2600"/>
              <a:t>решение проблем</a:t>
            </a:r>
            <a:r>
              <a:rPr lang="ru-RU" sz="2600"/>
              <a:t>:</a:t>
            </a:r>
            <a:endParaRPr/>
          </a:p>
          <a:p>
            <a:pPr indent="-347663" lvl="1" marL="692150" rtl="0" algn="l">
              <a:lnSpc>
                <a:spcPct val="90000"/>
              </a:lnSpc>
              <a:spcBef>
                <a:spcPts val="440"/>
              </a:spcBef>
              <a:spcAft>
                <a:spcPts val="0"/>
              </a:spcAft>
              <a:buSzPts val="1540"/>
              <a:buChar char="●"/>
            </a:pPr>
            <a:r>
              <a:rPr lang="ru-RU" sz="2200"/>
              <a:t>Распределение компонентов между узлами</a:t>
            </a:r>
            <a:endParaRPr sz="2200"/>
          </a:p>
          <a:p>
            <a:pPr indent="-347663" lvl="1" marL="692150" rtl="0" algn="l">
              <a:lnSpc>
                <a:spcPct val="90000"/>
              </a:lnSpc>
              <a:spcBef>
                <a:spcPts val="440"/>
              </a:spcBef>
              <a:spcAft>
                <a:spcPts val="0"/>
              </a:spcAft>
              <a:buSzPts val="1540"/>
              <a:buChar char="●"/>
            </a:pPr>
            <a:r>
              <a:rPr lang="ru-RU" sz="2200"/>
              <a:t>Взаимодействие между компонентами.</a:t>
            </a:r>
            <a:endParaRPr sz="2200"/>
          </a:p>
          <a:p>
            <a:pPr indent="-347663" lvl="1" marL="692150" rtl="0" algn="l">
              <a:lnSpc>
                <a:spcPct val="90000"/>
              </a:lnSpc>
              <a:spcBef>
                <a:spcPts val="440"/>
              </a:spcBef>
              <a:spcAft>
                <a:spcPts val="0"/>
              </a:spcAft>
              <a:buSzPts val="1540"/>
              <a:buChar char="●"/>
            </a:pPr>
            <a:r>
              <a:rPr lang="ru-RU" sz="2200"/>
              <a:t>Защита от сбоев и обеспечение безопасности</a:t>
            </a:r>
            <a:endParaRPr sz="2200"/>
          </a:p>
        </p:txBody>
      </p:sp>
      <p:sp>
        <p:nvSpPr>
          <p:cNvPr id="330" name="Google Shape;330;p19"/>
          <p:cNvSpPr/>
          <p:nvPr/>
        </p:nvSpPr>
        <p:spPr>
          <a:xfrm>
            <a:off x="611188" y="1968376"/>
            <a:ext cx="8229600" cy="1997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820"/>
              <a:buFont typeface="Noto Sans Symbols"/>
              <a:buNone/>
            </a:pPr>
            <a:r>
              <a:rPr b="0" i="0" lang="ru-RU" sz="2600" u="none" cap="none" strike="noStrike">
                <a:solidFill>
                  <a:schemeClr val="dk1"/>
                </a:solidFill>
                <a:latin typeface="Arial"/>
                <a:ea typeface="Arial"/>
                <a:cs typeface="Arial"/>
                <a:sym typeface="Arial"/>
              </a:rPr>
              <a:t>Клиент - сервер</a:t>
            </a:r>
            <a:endParaRPr b="0" i="0" sz="2600" u="none" cap="none" strike="noStrike">
              <a:solidFill>
                <a:schemeClr val="dk1"/>
              </a:solidFill>
              <a:latin typeface="Arial"/>
              <a:ea typeface="Arial"/>
              <a:cs typeface="Arial"/>
              <a:sym typeface="Arial"/>
            </a:endParaRPr>
          </a:p>
          <a:p>
            <a:pPr indent="-342900" lvl="0" marL="342900" marR="0" rtl="0" algn="l">
              <a:spcBef>
                <a:spcPts val="520"/>
              </a:spcBef>
              <a:spcAft>
                <a:spcPts val="0"/>
              </a:spcAft>
              <a:buClr>
                <a:schemeClr val="dk2"/>
              </a:buClr>
              <a:buSzPts val="1820"/>
              <a:buFont typeface="Noto Sans Symbols"/>
              <a:buChar char="●"/>
            </a:pPr>
            <a:r>
              <a:rPr b="0" i="0" lang="ru-RU" sz="2600" u="none" cap="none" strike="noStrike">
                <a:solidFill>
                  <a:schemeClr val="dk1"/>
                </a:solidFill>
                <a:latin typeface="Arial"/>
                <a:ea typeface="Arial"/>
                <a:cs typeface="Arial"/>
                <a:sym typeface="Arial"/>
              </a:rPr>
              <a:t>Модель предоставления услуг пулом серверов </a:t>
            </a:r>
            <a:endParaRPr b="0" i="0" sz="2600" u="none" cap="none" strike="noStrike">
              <a:solidFill>
                <a:schemeClr val="dk1"/>
              </a:solidFill>
              <a:latin typeface="Arial"/>
              <a:ea typeface="Arial"/>
              <a:cs typeface="Arial"/>
              <a:sym typeface="Arial"/>
            </a:endParaRPr>
          </a:p>
          <a:p>
            <a:pPr indent="-342900" lvl="0" marL="342900" marR="0" rtl="0" algn="l">
              <a:spcBef>
                <a:spcPts val="520"/>
              </a:spcBef>
              <a:spcAft>
                <a:spcPts val="0"/>
              </a:spcAft>
              <a:buClr>
                <a:schemeClr val="dk2"/>
              </a:buClr>
              <a:buSzPts val="1820"/>
              <a:buFont typeface="Noto Sans Symbols"/>
              <a:buChar char="●"/>
            </a:pPr>
            <a:r>
              <a:rPr b="0" i="0" lang="ru-RU" sz="2600" u="none" cap="none" strike="noStrike">
                <a:solidFill>
                  <a:schemeClr val="dk1"/>
                </a:solidFill>
                <a:latin typeface="Arial"/>
                <a:ea typeface="Arial"/>
                <a:cs typeface="Arial"/>
                <a:sym typeface="Arial"/>
              </a:rPr>
              <a:t>Модель прокси – и кэш - серверов</a:t>
            </a:r>
            <a:endParaRPr b="0" i="0" sz="2600" u="none" cap="none" strike="noStrike">
              <a:solidFill>
                <a:schemeClr val="dk1"/>
              </a:solidFill>
              <a:latin typeface="Arial"/>
              <a:ea typeface="Arial"/>
              <a:cs typeface="Arial"/>
              <a:sym typeface="Arial"/>
            </a:endParaRPr>
          </a:p>
          <a:p>
            <a:pPr indent="-342900" lvl="0" marL="342900" marR="0" rtl="0" algn="l">
              <a:spcBef>
                <a:spcPts val="520"/>
              </a:spcBef>
              <a:spcAft>
                <a:spcPts val="0"/>
              </a:spcAft>
              <a:buClr>
                <a:schemeClr val="dk2"/>
              </a:buClr>
              <a:buSzPts val="1820"/>
              <a:buFont typeface="Noto Sans Symbols"/>
              <a:buChar char="●"/>
            </a:pPr>
            <a:r>
              <a:rPr b="0" i="0" lang="ru-RU" sz="2600" u="none" cap="none" strike="noStrike">
                <a:solidFill>
                  <a:schemeClr val="dk1"/>
                </a:solidFill>
                <a:latin typeface="Arial"/>
                <a:ea typeface="Arial"/>
                <a:cs typeface="Arial"/>
                <a:sym typeface="Arial"/>
              </a:rPr>
              <a:t>Модель равных процессов</a:t>
            </a:r>
            <a:endParaRPr b="0" i="0" sz="2600" u="none" cap="none" strike="noStrike">
              <a:solidFill>
                <a:schemeClr val="dk1"/>
              </a:solidFill>
              <a:latin typeface="Arial"/>
              <a:ea typeface="Arial"/>
              <a:cs typeface="Arial"/>
              <a:sym typeface="Arial"/>
            </a:endParaRPr>
          </a:p>
        </p:txBody>
      </p:sp>
      <p:sp>
        <p:nvSpPr>
          <p:cNvPr id="331" name="Google Shape;331;p19"/>
          <p:cNvSpPr txBox="1"/>
          <p:nvPr/>
        </p:nvSpPr>
        <p:spPr>
          <a:xfrm>
            <a:off x="2195513" y="1360091"/>
            <a:ext cx="4494212" cy="5032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700" u="none" cap="none" strike="noStrike">
                <a:solidFill>
                  <a:schemeClr val="dk2"/>
                </a:solidFill>
                <a:latin typeface="Arial"/>
                <a:ea typeface="Arial"/>
                <a:cs typeface="Arial"/>
                <a:sym typeface="Arial"/>
              </a:rPr>
              <a:t>Возможные архитектуры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79" name="Google Shape;179;p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Лекция 3</a:t>
            </a:r>
            <a:endParaRPr/>
          </a:p>
        </p:txBody>
      </p:sp>
      <p:sp>
        <p:nvSpPr>
          <p:cNvPr id="180" name="Google Shape;180;p2"/>
          <p:cNvSpPr txBox="1"/>
          <p:nvPr>
            <p:ph idx="1" type="body"/>
          </p:nvPr>
        </p:nvSpPr>
        <p:spPr>
          <a:xfrm>
            <a:off x="445800" y="1417638"/>
            <a:ext cx="8241000" cy="4830762"/>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100"/>
              <a:buFont typeface="Arial"/>
              <a:buAutoNum type="arabicPeriod"/>
            </a:pPr>
            <a:r>
              <a:rPr lang="ru-RU"/>
              <a:t>М</a:t>
            </a:r>
            <a:r>
              <a:rPr lang="ru-RU"/>
              <a:t>одели и  архитектуры распределенных систем.</a:t>
            </a:r>
            <a:endParaRPr/>
          </a:p>
          <a:p>
            <a:pPr indent="-514350" lvl="0" marL="514350" rtl="0" algn="l">
              <a:spcBef>
                <a:spcPts val="600"/>
              </a:spcBef>
              <a:spcAft>
                <a:spcPts val="0"/>
              </a:spcAft>
              <a:buSzPts val="2100"/>
              <a:buFont typeface="Arial"/>
              <a:buAutoNum type="arabicPeriod"/>
            </a:pPr>
            <a:r>
              <a:rPr lang="ru-RU"/>
              <a:t>Централизованная/децентрализованная.</a:t>
            </a:r>
            <a:endParaRPr/>
          </a:p>
          <a:p>
            <a:pPr indent="-514350" lvl="0" marL="514350" rtl="0" algn="l">
              <a:spcBef>
                <a:spcPts val="600"/>
              </a:spcBef>
              <a:spcAft>
                <a:spcPts val="0"/>
              </a:spcAft>
              <a:buSzPts val="2100"/>
              <a:buFont typeface="Arial"/>
              <a:buAutoNum type="arabicPeriod"/>
            </a:pPr>
            <a:r>
              <a:rPr lang="ru-RU"/>
              <a:t>Архитектура клиент-сервер. Типовые задачи. Области применения. </a:t>
            </a:r>
            <a:endParaRPr/>
          </a:p>
          <a:p>
            <a:pPr indent="-514350" lvl="0" marL="514350" rtl="0" algn="l">
              <a:spcBef>
                <a:spcPts val="600"/>
              </a:spcBef>
              <a:spcAft>
                <a:spcPts val="0"/>
              </a:spcAft>
              <a:buSzPts val="2100"/>
              <a:buFont typeface="Arial"/>
              <a:buAutoNum type="arabicPeriod"/>
            </a:pPr>
            <a:r>
              <a:rPr lang="ru-RU"/>
              <a:t>Многоярусная архитектура. Области применения. </a:t>
            </a:r>
            <a:endParaRPr/>
          </a:p>
          <a:p>
            <a:pPr indent="-514350" lvl="0" marL="514350" rtl="0" algn="l">
              <a:spcBef>
                <a:spcPts val="600"/>
              </a:spcBef>
              <a:spcAft>
                <a:spcPts val="0"/>
              </a:spcAft>
              <a:buSzPts val="2100"/>
              <a:buFont typeface="Arial"/>
              <a:buAutoNum type="arabicPeriod"/>
            </a:pPr>
            <a:r>
              <a:rPr lang="ru-RU"/>
              <a:t>Определение Middleware.</a:t>
            </a:r>
            <a:endParaRPr/>
          </a:p>
          <a:p>
            <a:pPr indent="-514350" lvl="0" marL="514350" rtl="0" algn="l">
              <a:spcBef>
                <a:spcPts val="760"/>
              </a:spcBef>
              <a:spcAft>
                <a:spcPts val="0"/>
              </a:spcAft>
              <a:buSzPts val="2100"/>
              <a:buFont typeface="Arial"/>
              <a:buAutoNum type="arabicPeriod"/>
            </a:pPr>
            <a:r>
              <a:rPr lang="ru-RU"/>
              <a:t>Технология RPC</a:t>
            </a:r>
            <a:r>
              <a:rPr lang="ru-RU" sz="3800"/>
              <a:t> </a:t>
            </a:r>
            <a:r>
              <a:rPr lang="ru-RU"/>
              <a:t>– Remote Procedure Call.</a:t>
            </a:r>
            <a:r>
              <a:rPr lang="ru-RU" sz="3800"/>
              <a:t> </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500"/>
                                        <p:tgtEl>
                                          <p:spTgt spid="1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 calcmode="lin" valueType="num">
                                      <p:cBhvr additive="base">
                                        <p:cTn dur="500"/>
                                        <p:tgtEl>
                                          <p:spTgt spid="1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 calcmode="lin" valueType="num">
                                      <p:cBhvr additive="base">
                                        <p:cTn dur="500"/>
                                        <p:tgtEl>
                                          <p:spTgt spid="1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 calcmode="lin" valueType="num">
                                      <p:cBhvr additive="base">
                                        <p:cTn dur="500"/>
                                        <p:tgtEl>
                                          <p:spTgt spid="1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 calcmode="lin" valueType="num">
                                      <p:cBhvr additive="base">
                                        <p:cTn dur="500"/>
                                        <p:tgtEl>
                                          <p:spTgt spid="1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 calcmode="lin" valueType="num">
                                      <p:cBhvr additive="base">
                                        <p:cTn dur="500"/>
                                        <p:tgtEl>
                                          <p:spTgt spid="18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37" name="Google Shape;337;p20"/>
          <p:cNvSpPr txBox="1"/>
          <p:nvPr>
            <p:ph type="title"/>
          </p:nvPr>
        </p:nvSpPr>
        <p:spPr>
          <a:xfrm>
            <a:off x="468313" y="549275"/>
            <a:ext cx="7772400" cy="8556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распределенных систем включают:</a:t>
            </a:r>
            <a:endParaRPr sz="3500"/>
          </a:p>
        </p:txBody>
      </p:sp>
      <p:sp>
        <p:nvSpPr>
          <p:cNvPr id="338" name="Google Shape;338;p20"/>
          <p:cNvSpPr txBox="1"/>
          <p:nvPr>
            <p:ph idx="1" type="body"/>
          </p:nvPr>
        </p:nvSpPr>
        <p:spPr>
          <a:xfrm>
            <a:off x="684213" y="1557338"/>
            <a:ext cx="7343775"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50"/>
              <a:buChar char="●"/>
            </a:pPr>
            <a:r>
              <a:rPr i="1" lang="ru-RU" sz="2500"/>
              <a:t>Модель взаимодействия включает понятия:</a:t>
            </a:r>
            <a:endParaRPr/>
          </a:p>
          <a:p>
            <a:pPr indent="-347663" lvl="1" marL="692150" rtl="0" algn="l">
              <a:lnSpc>
                <a:spcPct val="90000"/>
              </a:lnSpc>
              <a:spcBef>
                <a:spcPts val="480"/>
              </a:spcBef>
              <a:spcAft>
                <a:spcPts val="0"/>
              </a:spcAft>
              <a:buSzPts val="1680"/>
              <a:buChar char="●"/>
            </a:pPr>
            <a:r>
              <a:rPr lang="ru-RU" sz="2400"/>
              <a:t>Производительность линий связи</a:t>
            </a:r>
            <a:endParaRPr sz="2400"/>
          </a:p>
          <a:p>
            <a:pPr indent="-347663" lvl="1" marL="692150" rtl="0" algn="l">
              <a:lnSpc>
                <a:spcPct val="90000"/>
              </a:lnSpc>
              <a:spcBef>
                <a:spcPts val="480"/>
              </a:spcBef>
              <a:spcAft>
                <a:spcPts val="0"/>
              </a:spcAft>
              <a:buSzPts val="1680"/>
              <a:buChar char="●"/>
            </a:pPr>
            <a:r>
              <a:rPr lang="ru-RU" sz="2400"/>
              <a:t>Время и события</a:t>
            </a:r>
            <a:endParaRPr sz="2400"/>
          </a:p>
          <a:p>
            <a:pPr indent="-347663" lvl="1" marL="692150" rtl="0" algn="l">
              <a:lnSpc>
                <a:spcPct val="90000"/>
              </a:lnSpc>
              <a:spcBef>
                <a:spcPts val="480"/>
              </a:spcBef>
              <a:spcAft>
                <a:spcPts val="0"/>
              </a:spcAft>
              <a:buSzPts val="1680"/>
              <a:buChar char="●"/>
            </a:pPr>
            <a:r>
              <a:rPr lang="ru-RU" sz="2400"/>
              <a:t>Асинхронный и синхронный обмен</a:t>
            </a:r>
            <a:endParaRPr sz="2400"/>
          </a:p>
          <a:p>
            <a:pPr indent="-342900" lvl="0" marL="342900" rtl="0" algn="l">
              <a:lnSpc>
                <a:spcPct val="90000"/>
              </a:lnSpc>
              <a:spcBef>
                <a:spcPts val="500"/>
              </a:spcBef>
              <a:spcAft>
                <a:spcPts val="0"/>
              </a:spcAft>
              <a:buSzPts val="1750"/>
              <a:buFont typeface="Noto Sans Symbols"/>
              <a:buNone/>
            </a:pPr>
            <a:r>
              <a:t/>
            </a:r>
            <a:endParaRPr sz="2500"/>
          </a:p>
          <a:p>
            <a:pPr indent="-342900" lvl="0" marL="342900" rtl="0" algn="l">
              <a:lnSpc>
                <a:spcPct val="90000"/>
              </a:lnSpc>
              <a:spcBef>
                <a:spcPts val="500"/>
              </a:spcBef>
              <a:spcAft>
                <a:spcPts val="0"/>
              </a:spcAft>
              <a:buSzPts val="1750"/>
              <a:buChar char="●"/>
            </a:pPr>
            <a:r>
              <a:rPr i="1" lang="ru-RU" sz="2500"/>
              <a:t>Модели защиты от сбоев и обеспечения безопасности должны обеспечивать:</a:t>
            </a:r>
            <a:endParaRPr/>
          </a:p>
          <a:p>
            <a:pPr indent="-347663" lvl="1" marL="692150" rtl="0" algn="l">
              <a:lnSpc>
                <a:spcPct val="90000"/>
              </a:lnSpc>
              <a:spcBef>
                <a:spcPts val="480"/>
              </a:spcBef>
              <a:spcAft>
                <a:spcPts val="0"/>
              </a:spcAft>
              <a:buSzPts val="1680"/>
              <a:buChar char="●"/>
            </a:pPr>
            <a:r>
              <a:rPr lang="ru-RU" sz="2400"/>
              <a:t>Защищенный канал</a:t>
            </a:r>
            <a:endParaRPr/>
          </a:p>
          <a:p>
            <a:pPr indent="-347663" lvl="1" marL="692150" rtl="0" algn="l">
              <a:lnSpc>
                <a:spcPct val="90000"/>
              </a:lnSpc>
              <a:spcBef>
                <a:spcPts val="480"/>
              </a:spcBef>
              <a:spcAft>
                <a:spcPts val="0"/>
              </a:spcAft>
              <a:buSzPts val="1680"/>
              <a:buChar char="●"/>
            </a:pPr>
            <a:r>
              <a:rPr lang="ru-RU" sz="2400"/>
              <a:t>Механизмы защиты:</a:t>
            </a:r>
            <a:endParaRPr/>
          </a:p>
          <a:p>
            <a:pPr indent="-293688" lvl="2" marL="987425" rtl="0" algn="l">
              <a:lnSpc>
                <a:spcPct val="90000"/>
              </a:lnSpc>
              <a:spcBef>
                <a:spcPts val="400"/>
              </a:spcBef>
              <a:spcAft>
                <a:spcPts val="0"/>
              </a:spcAft>
              <a:buSzPts val="1400"/>
              <a:buChar char="●"/>
            </a:pPr>
            <a:r>
              <a:rPr lang="ru-RU" sz="2000"/>
              <a:t>Шифрование (encryption); </a:t>
            </a:r>
            <a:endParaRPr/>
          </a:p>
          <a:p>
            <a:pPr indent="-293688" lvl="2" marL="987425" rtl="0" algn="l">
              <a:lnSpc>
                <a:spcPct val="90000"/>
              </a:lnSpc>
              <a:spcBef>
                <a:spcPts val="400"/>
              </a:spcBef>
              <a:spcAft>
                <a:spcPts val="0"/>
              </a:spcAft>
              <a:buSzPts val="1400"/>
              <a:buChar char="●"/>
            </a:pPr>
            <a:r>
              <a:rPr lang="ru-RU" sz="2000"/>
              <a:t>Аутентификация (authentication)</a:t>
            </a:r>
            <a:endParaRPr/>
          </a:p>
          <a:p>
            <a:pPr indent="-293688" lvl="2" marL="987425" rtl="0" algn="l">
              <a:lnSpc>
                <a:spcPct val="90000"/>
              </a:lnSpc>
              <a:spcBef>
                <a:spcPts val="400"/>
              </a:spcBef>
              <a:spcAft>
                <a:spcPts val="0"/>
              </a:spcAft>
              <a:buSzPts val="1400"/>
              <a:buChar char="●"/>
            </a:pPr>
            <a:r>
              <a:rPr lang="ru-RU" sz="2000"/>
              <a:t>Авторизация (authorization); </a:t>
            </a:r>
            <a:endParaRPr/>
          </a:p>
          <a:p>
            <a:pPr indent="-293688" lvl="2" marL="987425" rtl="0" algn="l">
              <a:lnSpc>
                <a:spcPct val="90000"/>
              </a:lnSpc>
              <a:spcBef>
                <a:spcPts val="400"/>
              </a:spcBef>
              <a:spcAft>
                <a:spcPts val="0"/>
              </a:spcAft>
              <a:buSzPts val="1400"/>
              <a:buChar char="●"/>
            </a:pPr>
            <a:r>
              <a:rPr lang="ru-RU" sz="2000"/>
              <a:t>Аудит (auditing).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44" name="Google Shape;344;p21"/>
          <p:cNvSpPr txBox="1"/>
          <p:nvPr>
            <p:ph type="title"/>
          </p:nvPr>
        </p:nvSpPr>
        <p:spPr>
          <a:xfrm>
            <a:off x="453792" y="388063"/>
            <a:ext cx="7543800" cy="9350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Уровни (логические слои) DS (или программные компоненты) </a:t>
            </a:r>
            <a:endParaRPr sz="3500"/>
          </a:p>
        </p:txBody>
      </p:sp>
      <p:sp>
        <p:nvSpPr>
          <p:cNvPr id="345" name="Google Shape;345;p21"/>
          <p:cNvSpPr txBox="1"/>
          <p:nvPr>
            <p:ph idx="1" type="body"/>
          </p:nvPr>
        </p:nvSpPr>
        <p:spPr>
          <a:xfrm>
            <a:off x="499577" y="1376122"/>
            <a:ext cx="8360855" cy="219288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ru-RU" sz="2400"/>
              <a:t>Презентационный слой (пользовательского интерфейса) </a:t>
            </a:r>
            <a:endParaRPr sz="2400"/>
          </a:p>
          <a:p>
            <a:pPr indent="-342900" lvl="0" marL="342900" rtl="0" algn="l">
              <a:spcBef>
                <a:spcPts val="480"/>
              </a:spcBef>
              <a:spcAft>
                <a:spcPts val="0"/>
              </a:spcAft>
              <a:buSzPts val="1680"/>
              <a:buChar char="●"/>
            </a:pPr>
            <a:r>
              <a:rPr lang="ru-RU" sz="2400"/>
              <a:t>Слой прикладной логики</a:t>
            </a:r>
            <a:endParaRPr/>
          </a:p>
          <a:p>
            <a:pPr indent="-342900" lvl="0" marL="342900" rtl="0" algn="l">
              <a:spcBef>
                <a:spcPts val="480"/>
              </a:spcBef>
              <a:spcAft>
                <a:spcPts val="0"/>
              </a:spcAft>
              <a:buSzPts val="1680"/>
              <a:buChar char="●"/>
            </a:pPr>
            <a:r>
              <a:rPr lang="ru-RU" sz="2400"/>
              <a:t>Слой управления ресурсами (Операционная система)</a:t>
            </a:r>
            <a:endParaRPr/>
          </a:p>
          <a:p>
            <a:pPr indent="0" lvl="0" marL="0" rtl="0" algn="l">
              <a:spcBef>
                <a:spcPts val="480"/>
              </a:spcBef>
              <a:spcAft>
                <a:spcPts val="0"/>
              </a:spcAft>
              <a:buSzPts val="1680"/>
              <a:buNone/>
            </a:pPr>
            <a:r>
              <a:rPr lang="ru-RU" sz="2400"/>
              <a:t>Аппаратура</a:t>
            </a:r>
            <a:endParaRPr sz="2400"/>
          </a:p>
        </p:txBody>
      </p:sp>
      <p:pic>
        <p:nvPicPr>
          <p:cNvPr descr="&amp;Kcy;&amp;acy;&amp;rcy;&amp;tcy;&amp;icy;&amp;ncy;&amp;kcy;&amp;icy; &amp;pcy;&amp;ocy; &amp;zcy;&amp;acy;&amp;pcy;&amp;rcy;&amp;ocy;&amp;scy;&amp;ucy; &amp;ucy;&amp;rcy;&amp;ocy;&amp;vcy;&amp;ncy;&amp;icy; &amp;rcy;&amp;acy;&amp;scy;&amp;pcy;&amp;rcy;&amp;iecy;&amp;dcy;&amp;iecy;&amp;lcy;&amp;iecy;&amp;ncy;&amp;ncy;&amp;ocy;&amp;jcy; &amp;scy;&amp;icy;&amp;scy;&amp;tcy;&amp;iecy;&amp;mcy;&amp;ycy;" id="346" name="Google Shape;346;p21"/>
          <p:cNvPicPr preferRelativeResize="0"/>
          <p:nvPr/>
        </p:nvPicPr>
        <p:blipFill rotWithShape="1">
          <a:blip r:embed="rId3">
            <a:alphaModFix/>
          </a:blip>
          <a:srcRect b="0" l="0" r="0" t="0"/>
          <a:stretch/>
        </p:blipFill>
        <p:spPr>
          <a:xfrm>
            <a:off x="499577" y="3735338"/>
            <a:ext cx="3857625" cy="2819401"/>
          </a:xfrm>
          <a:prstGeom prst="rect">
            <a:avLst/>
          </a:prstGeom>
          <a:noFill/>
          <a:ln>
            <a:noFill/>
          </a:ln>
        </p:spPr>
      </p:pic>
      <p:pic>
        <p:nvPicPr>
          <p:cNvPr descr="&amp;Kcy;&amp;ocy;&amp;mcy;&amp;pcy;&amp;ocy;&amp;ncy;&amp;iecy;&amp;ncy;&amp;tcy;&amp;ycy; &amp;rcy;&amp;acy;&amp;scy;&amp;pcy;&amp;rcy;&amp;iecy;&amp;dcy;&amp;iecy;&amp;lcy;&amp;iecy;&amp;ncy;&amp;ncy;&amp;ocy;&amp;jcy; &amp;scy;&amp;icy;&amp;scy;&amp;tcy;&amp;iecy;&amp;mcy;&amp;ycy;" id="347" name="Google Shape;347;p21"/>
          <p:cNvPicPr preferRelativeResize="0"/>
          <p:nvPr/>
        </p:nvPicPr>
        <p:blipFill rotWithShape="1">
          <a:blip r:embed="rId4">
            <a:alphaModFix/>
          </a:blip>
          <a:srcRect b="0" l="0" r="0" t="0"/>
          <a:stretch/>
        </p:blipFill>
        <p:spPr>
          <a:xfrm>
            <a:off x="5148064" y="3414229"/>
            <a:ext cx="3106440" cy="32837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53" name="Google Shape;353;p22"/>
          <p:cNvSpPr txBox="1"/>
          <p:nvPr>
            <p:ph type="title"/>
          </p:nvPr>
        </p:nvSpPr>
        <p:spPr>
          <a:xfrm>
            <a:off x="468313" y="188913"/>
            <a:ext cx="7543800" cy="8638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Логические слои (уровни) DS </a:t>
            </a:r>
            <a:endParaRPr/>
          </a:p>
        </p:txBody>
      </p:sp>
      <p:sp>
        <p:nvSpPr>
          <p:cNvPr id="354" name="Google Shape;354;p22"/>
          <p:cNvSpPr txBox="1"/>
          <p:nvPr>
            <p:ph idx="1" type="body"/>
          </p:nvPr>
        </p:nvSpPr>
        <p:spPr>
          <a:xfrm>
            <a:off x="20638" y="1438275"/>
            <a:ext cx="8686800" cy="51593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20"/>
              <a:buChar char="●"/>
            </a:pPr>
            <a:r>
              <a:rPr lang="ru-RU" sz="2600"/>
              <a:t>презентационный  слой (уровень пользовательского интерфейса)</a:t>
            </a:r>
            <a:endParaRPr sz="2600"/>
          </a:p>
          <a:p>
            <a:pPr indent="-293688" lvl="2" marL="987425" rtl="0" algn="l">
              <a:spcBef>
                <a:spcPts val="460"/>
              </a:spcBef>
              <a:spcAft>
                <a:spcPts val="0"/>
              </a:spcAft>
              <a:buSzPts val="1470"/>
              <a:buChar char="●"/>
            </a:pPr>
            <a:r>
              <a:rPr lang="ru-RU" sz="2100"/>
              <a:t>Занимается преобразованием информации и представлением ее для внешних пользователей, подготовкой  запросов и получением ответов.</a:t>
            </a:r>
            <a:r>
              <a:rPr lang="ru-RU"/>
              <a:t> </a:t>
            </a:r>
            <a:endParaRPr/>
          </a:p>
          <a:p>
            <a:pPr indent="-342900" lvl="0" marL="342900" rtl="0" algn="l">
              <a:spcBef>
                <a:spcPts val="520"/>
              </a:spcBef>
              <a:spcAft>
                <a:spcPts val="0"/>
              </a:spcAft>
              <a:buSzPts val="1820"/>
              <a:buChar char="●"/>
            </a:pPr>
            <a:r>
              <a:rPr lang="ru-RU" sz="2600"/>
              <a:t>слой  прикладной  логики (уровень обработки или иначе бизнес-логики)</a:t>
            </a:r>
            <a:endParaRPr/>
          </a:p>
          <a:p>
            <a:pPr indent="-293688" lvl="2" marL="987425" rtl="0" algn="l">
              <a:spcBef>
                <a:spcPts val="420"/>
              </a:spcBef>
              <a:spcAft>
                <a:spcPts val="0"/>
              </a:spcAft>
              <a:buSzPts val="1470"/>
              <a:buChar char="●"/>
            </a:pPr>
            <a:r>
              <a:rPr lang="ru-RU" sz="2100"/>
              <a:t>Занимается обработкой данных клиентов, полученных из презентационного  слоя </a:t>
            </a:r>
            <a:endParaRPr sz="2100"/>
          </a:p>
          <a:p>
            <a:pPr indent="-342900" lvl="0" marL="342900" rtl="0" algn="l">
              <a:spcBef>
                <a:spcPts val="520"/>
              </a:spcBef>
              <a:spcAft>
                <a:spcPts val="0"/>
              </a:spcAft>
              <a:buSzPts val="1820"/>
              <a:buChar char="●"/>
            </a:pPr>
            <a:r>
              <a:rPr lang="ru-RU" sz="2600"/>
              <a:t>слой  управления ресурсами (уровень данных)</a:t>
            </a:r>
            <a:endParaRPr/>
          </a:p>
          <a:p>
            <a:pPr indent="-293688" lvl="2" marL="987425" rtl="0" algn="l">
              <a:spcBef>
                <a:spcPts val="460"/>
              </a:spcBef>
              <a:spcAft>
                <a:spcPts val="0"/>
              </a:spcAft>
              <a:buSzPts val="1470"/>
              <a:buChar char="●"/>
            </a:pPr>
            <a:r>
              <a:rPr lang="ru-RU" sz="2100"/>
              <a:t>Данные  могут размещаться в базах данных, файловых системах, в других репозиториях. Программы  слоя  управления  ресурсами  объединяют  все  такие  элементы.</a:t>
            </a:r>
            <a:r>
              <a:rPr lang="ru-RU"/>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60" name="Google Shape;360;p23"/>
          <p:cNvSpPr txBox="1"/>
          <p:nvPr>
            <p:ph type="title"/>
          </p:nvPr>
        </p:nvSpPr>
        <p:spPr>
          <a:xfrm>
            <a:off x="453792" y="388063"/>
            <a:ext cx="7543800" cy="9350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Уровни (логические слои) DS (или программные компоненты) </a:t>
            </a:r>
            <a:endParaRPr sz="3500"/>
          </a:p>
        </p:txBody>
      </p:sp>
      <p:sp>
        <p:nvSpPr>
          <p:cNvPr id="361" name="Google Shape;361;p23"/>
          <p:cNvSpPr txBox="1"/>
          <p:nvPr>
            <p:ph idx="1" type="body"/>
          </p:nvPr>
        </p:nvSpPr>
        <p:spPr>
          <a:xfrm>
            <a:off x="457200" y="1354138"/>
            <a:ext cx="8507288" cy="24066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b="1" i="1" lang="ru-RU" sz="2000"/>
              <a:t>Программная компонента </a:t>
            </a:r>
            <a:r>
              <a:rPr lang="ru-RU" sz="2000"/>
              <a:t>– это единица программного обеспечения, исполняемая на одном компьютере, и предоставляющая некоторый набор сервисов, которые используются через ее внешний интерфейс другими компонентами, как выполняющимися на этом же компьютере, так и на удаленных компьютерах. Ряд компонент пользовательского интерфейса предоставляют свой сервис конечному пользователю.</a:t>
            </a:r>
            <a:endParaRPr sz="2000"/>
          </a:p>
        </p:txBody>
      </p:sp>
      <p:pic>
        <p:nvPicPr>
          <p:cNvPr descr="&amp;Kcy;&amp;ocy;&amp;mcy;&amp;pcy;&amp;ocy;&amp;ncy;&amp;iecy;&amp;ncy;&amp;tcy;&amp;ycy; &amp;rcy;&amp;acy;&amp;scy;&amp;pcy;&amp;rcy;&amp;iecy;&amp;dcy;&amp;iecy;&amp;lcy;&amp;iecy;&amp;ncy;&amp;ncy;&amp;ocy;&amp;jcy; &amp;scy;&amp;icy;&amp;scy;&amp;tcy;&amp;iecy;&amp;mcy;&amp;ycy;" id="362" name="Google Shape;362;p23"/>
          <p:cNvPicPr preferRelativeResize="0"/>
          <p:nvPr/>
        </p:nvPicPr>
        <p:blipFill rotWithShape="1">
          <a:blip r:embed="rId3">
            <a:alphaModFix/>
          </a:blip>
          <a:srcRect b="0" l="0" r="0" t="0"/>
          <a:stretch/>
        </p:blipFill>
        <p:spPr>
          <a:xfrm>
            <a:off x="5580112" y="3699268"/>
            <a:ext cx="2818408" cy="2979260"/>
          </a:xfrm>
          <a:prstGeom prst="rect">
            <a:avLst/>
          </a:prstGeom>
          <a:noFill/>
          <a:ln>
            <a:noFill/>
          </a:ln>
        </p:spPr>
      </p:pic>
      <p:sp>
        <p:nvSpPr>
          <p:cNvPr id="363" name="Google Shape;363;p23"/>
          <p:cNvSpPr txBox="1"/>
          <p:nvPr/>
        </p:nvSpPr>
        <p:spPr>
          <a:xfrm>
            <a:off x="489640" y="4026049"/>
            <a:ext cx="4730432" cy="2406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1" i="1" lang="ru-RU" sz="2000" u="none" cap="none" strike="noStrike">
                <a:solidFill>
                  <a:schemeClr val="dk1"/>
                </a:solidFill>
                <a:latin typeface="Arial"/>
                <a:ea typeface="Arial"/>
                <a:cs typeface="Arial"/>
                <a:sym typeface="Arial"/>
              </a:rPr>
              <a:t>Распределенная система </a:t>
            </a:r>
            <a:r>
              <a:rPr b="0" i="0" lang="ru-RU" sz="2000" u="none" cap="none" strike="noStrike">
                <a:solidFill>
                  <a:schemeClr val="dk1"/>
                </a:solidFill>
                <a:latin typeface="Arial"/>
                <a:ea typeface="Arial"/>
                <a:cs typeface="Arial"/>
                <a:sym typeface="Arial"/>
              </a:rPr>
              <a:t>есть набор взаимодействующих программных компонент, выполняющихся на одном или нескольких связанных компьютерах и выглядящих с точки зрения пользователя системы как единое целое.</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69" name="Google Shape;369;p24"/>
          <p:cNvSpPr txBox="1"/>
          <p:nvPr>
            <p:ph type="title"/>
          </p:nvPr>
        </p:nvSpPr>
        <p:spPr>
          <a:xfrm>
            <a:off x="468313" y="188913"/>
            <a:ext cx="7543800" cy="863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2000"/>
              <a:t>Логические программные слои DS</a:t>
            </a:r>
            <a:br>
              <a:rPr lang="ru-RU" sz="2000"/>
            </a:br>
            <a:r>
              <a:rPr lang="ru-RU"/>
              <a:t>Презентационный  слой</a:t>
            </a:r>
            <a:endParaRPr sz="2800"/>
          </a:p>
        </p:txBody>
      </p:sp>
      <p:sp>
        <p:nvSpPr>
          <p:cNvPr id="370" name="Google Shape;370;p24"/>
          <p:cNvSpPr txBox="1"/>
          <p:nvPr>
            <p:ph idx="1" type="body"/>
          </p:nvPr>
        </p:nvSpPr>
        <p:spPr>
          <a:xfrm>
            <a:off x="457200" y="1700213"/>
            <a:ext cx="8003232" cy="44307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40"/>
              <a:buChar char="●"/>
            </a:pPr>
            <a:r>
              <a:rPr lang="ru-RU" sz="2200"/>
              <a:t>Случается, что клиент и презентационный слой слиты воедино. Это типично  для  систем  типа  клиент/сервер,  в  которых  имеется  программа, одновременно исполняющая роль клиента и презентационного слоя. </a:t>
            </a:r>
            <a:endParaRPr/>
          </a:p>
          <a:p>
            <a:pPr indent="-342900" lvl="0" marL="342900" rtl="0" algn="l">
              <a:spcBef>
                <a:spcPts val="440"/>
              </a:spcBef>
              <a:spcAft>
                <a:spcPts val="0"/>
              </a:spcAft>
              <a:buSzPts val="1540"/>
              <a:buChar char="●"/>
            </a:pPr>
            <a:r>
              <a:rPr lang="ru-RU" sz="2200"/>
              <a:t>Лучшими  примерами  программ,  спроектированных таким  образом,  являются  </a:t>
            </a:r>
            <a:r>
              <a:rPr b="1" i="1" lang="ru-RU" sz="2200">
                <a:solidFill>
                  <a:schemeClr val="dk2"/>
                </a:solidFill>
              </a:rPr>
              <a:t>сетевые  навигаторы</a:t>
            </a:r>
            <a:r>
              <a:rPr lang="ru-RU" sz="2200"/>
              <a:t>,  обрабатывающие документы,  написанные  на  языке </a:t>
            </a:r>
            <a:r>
              <a:rPr b="1" i="1" lang="ru-RU" sz="2200">
                <a:solidFill>
                  <a:schemeClr val="dk2"/>
                </a:solidFill>
              </a:rPr>
              <a:t>HTML</a:t>
            </a:r>
            <a:r>
              <a:rPr lang="ru-RU" sz="2200"/>
              <a:t>.  Презентационным  слоем распределенной  системы  в  данном  случае  будет  сетевой  сервер,  а  также модули, занятые созданием HTML-документов.</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76" name="Google Shape;376;p25"/>
          <p:cNvSpPr txBox="1"/>
          <p:nvPr>
            <p:ph type="title"/>
          </p:nvPr>
        </p:nvSpPr>
        <p:spPr>
          <a:xfrm>
            <a:off x="468313" y="188913"/>
            <a:ext cx="7543800" cy="863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2000"/>
              <a:t>Логические программные слои DS</a:t>
            </a:r>
            <a:br>
              <a:rPr lang="ru-RU" sz="2000"/>
            </a:br>
            <a:r>
              <a:rPr lang="ru-RU"/>
              <a:t>Слой  прикладной  логики </a:t>
            </a:r>
            <a:endParaRPr/>
          </a:p>
        </p:txBody>
      </p:sp>
      <p:sp>
        <p:nvSpPr>
          <p:cNvPr id="377" name="Google Shape;377;p25"/>
          <p:cNvSpPr txBox="1"/>
          <p:nvPr>
            <p:ph idx="1" type="body"/>
          </p:nvPr>
        </p:nvSpPr>
        <p:spPr>
          <a:xfrm>
            <a:off x="457200" y="1700213"/>
            <a:ext cx="8229600" cy="44307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20"/>
              <a:buChar char="●"/>
            </a:pPr>
            <a:r>
              <a:rPr lang="ru-RU" sz="2600"/>
              <a:t>Иногда программы этого слоя называются  </a:t>
            </a:r>
            <a:r>
              <a:rPr b="1" i="1" lang="ru-RU" sz="2600">
                <a:solidFill>
                  <a:schemeClr val="dk2"/>
                </a:solidFill>
              </a:rPr>
              <a:t>службами и сервисами</a:t>
            </a:r>
            <a:r>
              <a:rPr lang="ru-RU" sz="2600"/>
              <a:t>, предлагаемыми распределенными системами. В зависимости от сложности выполняемой логики этот слой может называться:</a:t>
            </a:r>
            <a:endParaRPr/>
          </a:p>
          <a:p>
            <a:pPr indent="-347663" lvl="1" marL="692150" rtl="0" algn="l">
              <a:spcBef>
                <a:spcPts val="440"/>
              </a:spcBef>
              <a:spcAft>
                <a:spcPts val="0"/>
              </a:spcAft>
              <a:buSzPts val="1540"/>
              <a:buChar char="●"/>
            </a:pPr>
            <a:r>
              <a:rPr lang="ru-RU" sz="2200"/>
              <a:t>бизнес процессом, </a:t>
            </a:r>
            <a:endParaRPr/>
          </a:p>
          <a:p>
            <a:pPr indent="-347663" lvl="1" marL="692150" rtl="0" algn="l">
              <a:spcBef>
                <a:spcPts val="440"/>
              </a:spcBef>
              <a:spcAft>
                <a:spcPts val="0"/>
              </a:spcAft>
              <a:buSzPts val="1540"/>
              <a:buChar char="●"/>
            </a:pPr>
            <a:r>
              <a:rPr lang="ru-RU" sz="2200"/>
              <a:t>бизнес логикой, </a:t>
            </a:r>
            <a:endParaRPr/>
          </a:p>
          <a:p>
            <a:pPr indent="-347663" lvl="1" marL="692150" rtl="0" algn="l">
              <a:spcBef>
                <a:spcPts val="440"/>
              </a:spcBef>
              <a:spcAft>
                <a:spcPts val="0"/>
              </a:spcAft>
              <a:buSzPts val="1540"/>
              <a:buChar char="●"/>
            </a:pPr>
            <a:r>
              <a:rPr lang="ru-RU" sz="2200"/>
              <a:t>бизнес правилами </a:t>
            </a:r>
            <a:endParaRPr/>
          </a:p>
          <a:p>
            <a:pPr indent="-347663" lvl="1" marL="692150" rtl="0" algn="l">
              <a:spcBef>
                <a:spcPts val="440"/>
              </a:spcBef>
              <a:spcAft>
                <a:spcPts val="0"/>
              </a:spcAft>
              <a:buSzPts val="1540"/>
              <a:buChar char="●"/>
            </a:pPr>
            <a:r>
              <a:rPr lang="ru-RU" sz="2200"/>
              <a:t>или просто сервером. </a:t>
            </a:r>
            <a:endParaRPr sz="2200"/>
          </a:p>
        </p:txBody>
      </p:sp>
      <p:sp>
        <p:nvSpPr>
          <p:cNvPr id="378" name="Google Shape;378;p25"/>
          <p:cNvSpPr txBox="1"/>
          <p:nvPr/>
        </p:nvSpPr>
        <p:spPr>
          <a:xfrm>
            <a:off x="5242208" y="3663077"/>
            <a:ext cx="3888432"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Arial"/>
                <a:ea typeface="Arial"/>
                <a:cs typeface="Arial"/>
                <a:sym typeface="Arial"/>
              </a:rPr>
              <a:t>Бизнес-логика</a:t>
            </a:r>
            <a:r>
              <a:rPr b="1" i="0" lang="ru-RU" sz="1800" u="none" cap="none" strike="noStrike">
                <a:solidFill>
                  <a:schemeClr val="dk1"/>
                </a:solidFill>
                <a:latin typeface="Arial"/>
                <a:ea typeface="Arial"/>
                <a:cs typeface="Arial"/>
                <a:sym typeface="Arial"/>
              </a:rPr>
              <a:t> – это совокупность правил, принципов и зависимостей поведения объектов предметной области системы. Синонимом данного понятия является логика предметной области (анг. Domain Logic).</a:t>
            </a:r>
            <a:br>
              <a:rPr b="1" i="0" lang="ru-RU"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84" name="Google Shape;384;p26"/>
          <p:cNvSpPr txBox="1"/>
          <p:nvPr>
            <p:ph idx="1" type="body"/>
          </p:nvPr>
        </p:nvSpPr>
        <p:spPr>
          <a:xfrm>
            <a:off x="5078413" y="1700213"/>
            <a:ext cx="3817937" cy="381635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SzPts val="1260"/>
              <a:buFont typeface="Noto Sans Symbols"/>
              <a:buNone/>
            </a:pPr>
            <a:r>
              <a:rPr lang="ru-RU" sz="1800"/>
              <a:t>Из схемы видно, что каждый компьютер  или  устройство  представляет  собой сущность в распределенной вычислительной  системе  в  виде  узла.  </a:t>
            </a:r>
            <a:endParaRPr/>
          </a:p>
          <a:p>
            <a:pPr indent="177800" lvl="0" marL="0" rtl="0" algn="l">
              <a:spcBef>
                <a:spcPts val="360"/>
              </a:spcBef>
              <a:spcAft>
                <a:spcPts val="0"/>
              </a:spcAft>
              <a:buSzPts val="1260"/>
              <a:buFont typeface="Noto Sans Symbols"/>
              <a:buNone/>
            </a:pPr>
            <a:r>
              <a:rPr lang="ru-RU" sz="1800"/>
              <a:t>При  этом  на  каждом  узле может располагаться несколько  клиентов,  серверов,  служб  или  пиров.  Важно  заметить,  что любой узел, сервер, пир или сервис (но не клиент!)  </a:t>
            </a:r>
            <a:r>
              <a:rPr b="1" i="1" lang="ru-RU" sz="1800"/>
              <a:t>являются  ресурсами  распределенной вычислительной системы</a:t>
            </a:r>
            <a:r>
              <a:rPr b="1" lang="ru-RU" sz="1800"/>
              <a:t>. </a:t>
            </a:r>
            <a:endParaRPr/>
          </a:p>
        </p:txBody>
      </p:sp>
      <p:pic>
        <p:nvPicPr>
          <p:cNvPr id="385" name="Google Shape;385;p26"/>
          <p:cNvPicPr preferRelativeResize="0"/>
          <p:nvPr/>
        </p:nvPicPr>
        <p:blipFill rotWithShape="1">
          <a:blip r:embed="rId3">
            <a:alphaModFix/>
          </a:blip>
          <a:srcRect b="0" l="0" r="0" t="0"/>
          <a:stretch/>
        </p:blipFill>
        <p:spPr>
          <a:xfrm>
            <a:off x="250825" y="1700213"/>
            <a:ext cx="4767263" cy="3716337"/>
          </a:xfrm>
          <a:prstGeom prst="rect">
            <a:avLst/>
          </a:prstGeom>
          <a:noFill/>
          <a:ln>
            <a:noFill/>
          </a:ln>
        </p:spPr>
      </p:pic>
      <p:sp>
        <p:nvSpPr>
          <p:cNvPr id="386" name="Google Shape;386;p26"/>
          <p:cNvSpPr txBox="1"/>
          <p:nvPr/>
        </p:nvSpPr>
        <p:spPr>
          <a:xfrm>
            <a:off x="323850" y="5805488"/>
            <a:ext cx="8569325"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1"/>
                </a:solidFill>
                <a:latin typeface="Arial"/>
                <a:ea typeface="Arial"/>
                <a:cs typeface="Arial"/>
                <a:sym typeface="Arial"/>
              </a:rPr>
              <a:t>Пир </a:t>
            </a:r>
            <a:r>
              <a:rPr b="0" i="0" lang="ru-RU" sz="1800" u="none" cap="none" strike="noStrike">
                <a:solidFill>
                  <a:schemeClr val="dk1"/>
                </a:solidFill>
                <a:latin typeface="Arial"/>
                <a:ea typeface="Arial"/>
                <a:cs typeface="Arial"/>
                <a:sym typeface="Arial"/>
              </a:rPr>
              <a:t> –  это  узел,  совмещающий  в  себе  как  клиентскую,  так  и  серверную  часть  (т.е.  и поставщик и потребитель информации одновременно). </a:t>
            </a:r>
            <a:endParaRPr/>
          </a:p>
        </p:txBody>
      </p:sp>
      <p:sp>
        <p:nvSpPr>
          <p:cNvPr id="387" name="Google Shape;387;p26"/>
          <p:cNvSpPr txBox="1"/>
          <p:nvPr>
            <p:ph type="title"/>
          </p:nvPr>
        </p:nvSpPr>
        <p:spPr>
          <a:xfrm>
            <a:off x="457200" y="44450"/>
            <a:ext cx="7543800" cy="1003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2000"/>
              <a:t>Логические программные слои DS</a:t>
            </a:r>
            <a:br>
              <a:rPr lang="ru-RU" sz="2000"/>
            </a:br>
            <a:r>
              <a:rPr lang="ru-RU"/>
              <a:t>Слой  прикладной  логики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93" name="Google Shape;393;p27"/>
          <p:cNvSpPr txBox="1"/>
          <p:nvPr>
            <p:ph idx="1" type="body"/>
          </p:nvPr>
        </p:nvSpPr>
        <p:spPr>
          <a:xfrm>
            <a:off x="296863" y="1400175"/>
            <a:ext cx="8596312" cy="53054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40"/>
              <a:buChar char="●"/>
            </a:pPr>
            <a:r>
              <a:rPr b="1" i="1" lang="ru-RU" sz="2200"/>
              <a:t>Сервис</a:t>
            </a:r>
            <a:r>
              <a:rPr lang="ru-RU" sz="2200"/>
              <a:t> можно определить как некую замену вызова функции на локальном компьютере. </a:t>
            </a:r>
            <a:endParaRPr/>
          </a:p>
          <a:p>
            <a:pPr indent="-342900" lvl="0" marL="342900" rtl="0" algn="l">
              <a:spcBef>
                <a:spcPts val="440"/>
              </a:spcBef>
              <a:spcAft>
                <a:spcPts val="0"/>
              </a:spcAft>
              <a:buSzPts val="1540"/>
              <a:buChar char="●"/>
            </a:pPr>
            <a:r>
              <a:rPr b="1" i="1" lang="ru-RU" sz="2200"/>
              <a:t>Сервис </a:t>
            </a:r>
            <a:r>
              <a:rPr lang="ru-RU" sz="2200"/>
              <a:t>– это сетевая сущность, предоставляющая определенные функциональные возможности (например, веб-сервер может предоставлять сервис передачи файлов по протоколу FTP). В рамках одного узла могут предоставляться несколько различных сервисов.</a:t>
            </a:r>
            <a:endParaRPr sz="2200"/>
          </a:p>
          <a:p>
            <a:pPr indent="-342900" lvl="0" marL="342900" rtl="0" algn="l">
              <a:spcBef>
                <a:spcPts val="440"/>
              </a:spcBef>
              <a:spcAft>
                <a:spcPts val="0"/>
              </a:spcAft>
              <a:buSzPts val="1540"/>
              <a:buChar char="●"/>
            </a:pPr>
            <a:r>
              <a:rPr lang="ru-RU" sz="2200"/>
              <a:t>Существует множество технологий, обеспечивающих создание и сопровождение  сервисов  в распределенных вычислительных  системах: технология  XML  Веб-сервисов, веб-серверы, сервисы REST и др. </a:t>
            </a:r>
            <a:endParaRPr/>
          </a:p>
          <a:p>
            <a:pPr indent="-342900" lvl="0" marL="342900" rtl="0" algn="l">
              <a:spcBef>
                <a:spcPts val="440"/>
              </a:spcBef>
              <a:spcAft>
                <a:spcPts val="0"/>
              </a:spcAft>
              <a:buSzPts val="1540"/>
              <a:buChar char="●"/>
            </a:pPr>
            <a:r>
              <a:rPr lang="ru-RU" sz="2200"/>
              <a:t>Сервис получает запрос на предоставление определенных данных (почти как аргументы, передаваемые при вызове локальной функции) и возвращает ответ. </a:t>
            </a:r>
            <a:endParaRPr sz="2200"/>
          </a:p>
        </p:txBody>
      </p:sp>
      <p:sp>
        <p:nvSpPr>
          <p:cNvPr id="394" name="Google Shape;394;p27"/>
          <p:cNvSpPr txBox="1"/>
          <p:nvPr>
            <p:ph type="title"/>
          </p:nvPr>
        </p:nvSpPr>
        <p:spPr>
          <a:xfrm>
            <a:off x="457200" y="44450"/>
            <a:ext cx="7543800" cy="1003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2000"/>
              <a:t>Логические программные слои DS</a:t>
            </a:r>
            <a:br>
              <a:rPr lang="ru-RU" sz="2000"/>
            </a:br>
            <a:r>
              <a:rPr lang="ru-RU"/>
              <a:t>Слой  прикладной  логики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00" name="Google Shape;400;p28"/>
          <p:cNvSpPr txBox="1"/>
          <p:nvPr>
            <p:ph idx="1" type="body"/>
          </p:nvPr>
        </p:nvSpPr>
        <p:spPr>
          <a:xfrm>
            <a:off x="395288" y="1412875"/>
            <a:ext cx="7775575" cy="129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lang="ru-RU" sz="2000"/>
              <a:t>Иногда,  чтобы  показать,  что  этот  слой  реализуется  с  использованием системы  управления  базой  данных,  этот  слой  называют  </a:t>
            </a:r>
            <a:r>
              <a:rPr b="1" i="1" lang="ru-RU" sz="2000">
                <a:solidFill>
                  <a:schemeClr val="dk2"/>
                </a:solidFill>
              </a:rPr>
              <a:t>слоем  данных</a:t>
            </a:r>
            <a:r>
              <a:rPr lang="ru-RU" sz="2000"/>
              <a:t>.</a:t>
            </a:r>
            <a:endParaRPr sz="2000"/>
          </a:p>
          <a:p>
            <a:pPr indent="-342900" lvl="0" marL="342900" rtl="0" algn="just">
              <a:spcBef>
                <a:spcPts val="400"/>
              </a:spcBef>
              <a:spcAft>
                <a:spcPts val="0"/>
              </a:spcAft>
              <a:buSzPts val="1400"/>
              <a:buChar char="●"/>
            </a:pPr>
            <a:r>
              <a:rPr lang="ru-RU" sz="2000"/>
              <a:t>Обычно реализует работу с реляционными БД.</a:t>
            </a:r>
            <a:endParaRPr sz="2000"/>
          </a:p>
        </p:txBody>
      </p:sp>
      <p:pic>
        <p:nvPicPr>
          <p:cNvPr descr="&amp;Lcy;&amp;ocy;&amp;gcy;&amp;icy;&amp;chcy;&amp;iecy;&amp;scy;&amp;kcy;&amp;icy;&amp;iecy; &amp;ucy;&amp;rcy;&amp;ocy;&amp;vcy;&amp;ncy;&amp;icy; &amp;pcy;&amp;rcy;&amp;icy;&amp;lcy;&amp;ocy;&amp;zhcy;&amp;iecy;&amp;ncy;&amp;icy;&amp;yacy;" id="401" name="Google Shape;401;p28"/>
          <p:cNvPicPr preferRelativeResize="0"/>
          <p:nvPr/>
        </p:nvPicPr>
        <p:blipFill rotWithShape="1">
          <a:blip r:embed="rId3">
            <a:alphaModFix/>
          </a:blip>
          <a:srcRect b="0" l="0" r="0" t="0"/>
          <a:stretch/>
        </p:blipFill>
        <p:spPr>
          <a:xfrm>
            <a:off x="6600826" y="2997200"/>
            <a:ext cx="2360612" cy="2592388"/>
          </a:xfrm>
          <a:prstGeom prst="rect">
            <a:avLst/>
          </a:prstGeom>
          <a:noFill/>
          <a:ln>
            <a:noFill/>
          </a:ln>
        </p:spPr>
      </p:pic>
      <p:sp>
        <p:nvSpPr>
          <p:cNvPr id="402" name="Google Shape;402;p28"/>
          <p:cNvSpPr/>
          <p:nvPr/>
        </p:nvSpPr>
        <p:spPr>
          <a:xfrm>
            <a:off x="395288" y="2781300"/>
            <a:ext cx="6480175" cy="38163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В тех случаях, когда операции с данными значительно проще выразить в понятиях работы с объектами, имеет смысл реализовать уровень данных средствами объектно-ориентированных баз данных. Подобные  базы  данных  </a:t>
            </a:r>
            <a:endParaRPr b="0" i="0" sz="2000" u="none" cap="none" strike="noStrike">
              <a:solidFill>
                <a:schemeClr val="dk1"/>
              </a:solidFill>
              <a:latin typeface="Arial"/>
              <a:ea typeface="Arial"/>
              <a:cs typeface="Arial"/>
              <a:sym typeface="Arial"/>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поддерживают  организацию сложных данных в форме объектов, </a:t>
            </a:r>
            <a:endParaRPr b="0" i="0" sz="1800" u="none" cap="none" strike="noStrike">
              <a:solidFill>
                <a:schemeClr val="dk1"/>
              </a:solidFill>
              <a:latin typeface="Arial"/>
              <a:ea typeface="Arial"/>
              <a:cs typeface="Arial"/>
              <a:sym typeface="Arial"/>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хранят реализации операций над этими объектами. </a:t>
            </a:r>
            <a:endParaRPr/>
          </a:p>
          <a:p>
            <a:pPr indent="-342900" lvl="0" marL="342900" marR="0" rtl="0" algn="l">
              <a:spcBef>
                <a:spcPts val="40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Таким образом, часть функциональности, приходившейся на уровень обработки, мигрирует в этом случае на уровень данных.  </a:t>
            </a:r>
            <a:endParaRPr b="0" i="0" sz="2000" u="none" cap="none" strike="noStrike">
              <a:solidFill>
                <a:schemeClr val="dk1"/>
              </a:solidFill>
              <a:latin typeface="Arial"/>
              <a:ea typeface="Arial"/>
              <a:cs typeface="Arial"/>
              <a:sym typeface="Arial"/>
            </a:endParaRPr>
          </a:p>
        </p:txBody>
      </p:sp>
      <p:sp>
        <p:nvSpPr>
          <p:cNvPr id="403" name="Google Shape;403;p28"/>
          <p:cNvSpPr txBox="1"/>
          <p:nvPr>
            <p:ph type="title"/>
          </p:nvPr>
        </p:nvSpPr>
        <p:spPr>
          <a:xfrm>
            <a:off x="457200" y="44450"/>
            <a:ext cx="7543800" cy="1003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2000"/>
              <a:t>Логические программные слои DS</a:t>
            </a:r>
            <a:br>
              <a:rPr lang="ru-RU" sz="2000"/>
            </a:br>
            <a:r>
              <a:rPr lang="ru-RU"/>
              <a:t>Слой  управления ресурсами</a:t>
            </a:r>
            <a:endParaRPr/>
          </a:p>
        </p:txBody>
      </p:sp>
      <p:sp>
        <p:nvSpPr>
          <p:cNvPr id="404" name="Google Shape;404;p28"/>
          <p:cNvSpPr/>
          <p:nvPr/>
        </p:nvSpPr>
        <p:spPr>
          <a:xfrm>
            <a:off x="6783388" y="4437063"/>
            <a:ext cx="2037084" cy="1152525"/>
          </a:xfrm>
          <a:prstGeom prst="rect">
            <a:avLst/>
          </a:prstGeom>
          <a:solidFill>
            <a:srgbClr val="E0EBEB">
              <a:alpha val="37647"/>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idx="12" type="sldNum"/>
          </p:nvPr>
        </p:nvSpPr>
        <p:spPr>
          <a:xfrm>
            <a:off x="8001000" y="6248400"/>
            <a:ext cx="685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10" name="Google Shape;410;p29"/>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Логические (программные) слои DS </a:t>
            </a:r>
            <a:endParaRPr/>
          </a:p>
        </p:txBody>
      </p:sp>
      <p:sp>
        <p:nvSpPr>
          <p:cNvPr id="411" name="Google Shape;411;p29"/>
          <p:cNvSpPr txBox="1"/>
          <p:nvPr>
            <p:ph idx="1" type="body"/>
          </p:nvPr>
        </p:nvSpPr>
        <p:spPr>
          <a:xfrm>
            <a:off x="395288" y="1844675"/>
            <a:ext cx="8229600" cy="41767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lang="ru-RU" sz="2100"/>
              <a:t>Описанные  три  слоя –  это  концептуальные  конструкции,  которые </a:t>
            </a:r>
            <a:r>
              <a:rPr b="1" i="1" lang="ru-RU" sz="2100">
                <a:solidFill>
                  <a:srgbClr val="820AFE"/>
                </a:solidFill>
              </a:rPr>
              <a:t>логически  разделяют  функциональность  </a:t>
            </a:r>
            <a:r>
              <a:rPr lang="ru-RU" sz="2100"/>
              <a:t>большинства  распределенных систем.  В  практических  реализациях  они  могут  комбинироваться различными  способами.  В  этих  случаях  говорят  не  о  концептуальных слоях,  а  о  ярусах </a:t>
            </a:r>
            <a:r>
              <a:rPr b="1" i="1" lang="ru-RU" sz="2100">
                <a:solidFill>
                  <a:srgbClr val="820AFE"/>
                </a:solidFill>
              </a:rPr>
              <a:t>(звеньях</a:t>
            </a:r>
            <a:r>
              <a:rPr lang="ru-RU" sz="2100"/>
              <a:t>).  </a:t>
            </a:r>
            <a:endParaRPr/>
          </a:p>
          <a:p>
            <a:pPr indent="-342900" lvl="0" marL="342900" rtl="0" algn="l">
              <a:lnSpc>
                <a:spcPct val="90000"/>
              </a:lnSpc>
              <a:spcBef>
                <a:spcPts val="420"/>
              </a:spcBef>
              <a:spcAft>
                <a:spcPts val="0"/>
              </a:spcAft>
              <a:buSzPts val="1470"/>
              <a:buChar char="●"/>
            </a:pPr>
            <a:r>
              <a:rPr lang="ru-RU" sz="2100"/>
              <a:t>Известны 4 основных  типа распределенных  систем,  отличающихся  количеством  входящих  в  них ярусов: </a:t>
            </a:r>
            <a:endParaRPr/>
          </a:p>
          <a:p>
            <a:pPr indent="-293688" lvl="2" marL="987425" rtl="0" algn="l">
              <a:lnSpc>
                <a:spcPct val="90000"/>
              </a:lnSpc>
              <a:spcBef>
                <a:spcPts val="480"/>
              </a:spcBef>
              <a:spcAft>
                <a:spcPts val="0"/>
              </a:spcAft>
              <a:buSzPts val="1680"/>
              <a:buChar char="●"/>
            </a:pPr>
            <a:r>
              <a:rPr lang="ru-RU" sz="2400"/>
              <a:t>одно-, </a:t>
            </a:r>
            <a:endParaRPr/>
          </a:p>
          <a:p>
            <a:pPr indent="-293688" lvl="2" marL="987425" rtl="0" algn="l">
              <a:lnSpc>
                <a:spcPct val="90000"/>
              </a:lnSpc>
              <a:spcBef>
                <a:spcPts val="480"/>
              </a:spcBef>
              <a:spcAft>
                <a:spcPts val="0"/>
              </a:spcAft>
              <a:buSzPts val="1680"/>
              <a:buChar char="●"/>
            </a:pPr>
            <a:r>
              <a:rPr lang="ru-RU" sz="2400"/>
              <a:t>двух-, </a:t>
            </a:r>
            <a:endParaRPr/>
          </a:p>
          <a:p>
            <a:pPr indent="-293688" lvl="2" marL="987425" rtl="0" algn="l">
              <a:lnSpc>
                <a:spcPct val="90000"/>
              </a:lnSpc>
              <a:spcBef>
                <a:spcPts val="480"/>
              </a:spcBef>
              <a:spcAft>
                <a:spcPts val="0"/>
              </a:spcAft>
              <a:buSzPts val="1680"/>
              <a:buChar char="●"/>
            </a:pPr>
            <a:r>
              <a:rPr lang="ru-RU" sz="2400"/>
              <a:t>трех- и </a:t>
            </a:r>
            <a:endParaRPr/>
          </a:p>
          <a:p>
            <a:pPr indent="-293688" lvl="2" marL="987425" rtl="0" algn="l">
              <a:lnSpc>
                <a:spcPct val="90000"/>
              </a:lnSpc>
              <a:spcBef>
                <a:spcPts val="480"/>
              </a:spcBef>
              <a:spcAft>
                <a:spcPts val="0"/>
              </a:spcAft>
              <a:buSzPts val="1680"/>
              <a:buChar char="●"/>
            </a:pPr>
            <a:r>
              <a:rPr lang="ru-RU" sz="2400"/>
              <a:t>многоярусные системы. </a:t>
            </a:r>
            <a:endParaRPr/>
          </a:p>
          <a:p>
            <a:pPr indent="-249555" lvl="0" marL="342900" rtl="0" algn="l">
              <a:lnSpc>
                <a:spcPct val="90000"/>
              </a:lnSpc>
              <a:spcBef>
                <a:spcPts val="420"/>
              </a:spcBef>
              <a:spcAft>
                <a:spcPts val="0"/>
              </a:spcAft>
              <a:buSzPts val="1470"/>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86" name="Google Shape;186;p3"/>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187" name="Google Shape;187;p3"/>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Архитектуры распределенных систем</a:t>
            </a:r>
            <a:endParaRPr/>
          </a:p>
        </p:txBody>
      </p:sp>
      <p:sp>
        <p:nvSpPr>
          <p:cNvPr id="188" name="Google Shape;188;p3"/>
          <p:cNvSpPr/>
          <p:nvPr/>
        </p:nvSpPr>
        <p:spPr>
          <a:xfrm>
            <a:off x="488950" y="1557338"/>
            <a:ext cx="8197850" cy="374387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Монолитные</a:t>
            </a:r>
            <a:endParaRPr/>
          </a:p>
          <a:p>
            <a:pPr indent="-514350" lvl="0" marL="514350" marR="0" rtl="0" algn="l">
              <a:spcBef>
                <a:spcPts val="52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Клиент-серверные (одно- и многоуровневые)</a:t>
            </a:r>
            <a:endParaRPr/>
          </a:p>
          <a:p>
            <a:pPr indent="-514350" lvl="0" marL="514350" marR="0" rtl="0" algn="l">
              <a:spcBef>
                <a:spcPts val="52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Прямой обмен данными (P2P).</a:t>
            </a:r>
            <a:r>
              <a:rPr b="0" i="0" lang="ru-RU" sz="2600" u="none" cap="none" strike="noStrike">
                <a:solidFill>
                  <a:srgbClr val="FFFF00"/>
                </a:solidFill>
                <a:latin typeface="Arial"/>
                <a:ea typeface="Arial"/>
                <a:cs typeface="Arial"/>
                <a:sym typeface="Arial"/>
              </a:rPr>
              <a:t> </a:t>
            </a:r>
            <a:r>
              <a:rPr b="0" i="0" lang="ru-RU" sz="2600" u="none" cap="none" strike="noStrike">
                <a:solidFill>
                  <a:schemeClr val="dk1"/>
                </a:solidFill>
                <a:latin typeface="Arial"/>
                <a:ea typeface="Arial"/>
                <a:cs typeface="Arial"/>
                <a:sym typeface="Arial"/>
              </a:rPr>
              <a:t>Пиринговые сети.</a:t>
            </a:r>
            <a:endParaRPr/>
          </a:p>
          <a:p>
            <a:pPr indent="-514350" lvl="0" marL="514350" marR="0" rtl="0" algn="l">
              <a:spcBef>
                <a:spcPts val="52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Децентрализованная агентная архитектура</a:t>
            </a:r>
            <a:endParaRPr/>
          </a:p>
          <a:p>
            <a:pPr indent="-514350" lvl="0" marL="514350" marR="0" rtl="0" algn="l">
              <a:spcBef>
                <a:spcPts val="52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Событийно-управляемая</a:t>
            </a:r>
            <a:endParaRPr/>
          </a:p>
          <a:p>
            <a:pPr indent="-514350" lvl="0" marL="514350" marR="0" rtl="0" algn="l">
              <a:spcBef>
                <a:spcPts val="52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Сервис-ориентированная</a:t>
            </a:r>
            <a:endParaRPr/>
          </a:p>
          <a:p>
            <a:pPr indent="-514350" lvl="0" marL="514350" marR="0" rtl="0" algn="l">
              <a:spcBef>
                <a:spcPts val="520"/>
              </a:spcBef>
              <a:spcAft>
                <a:spcPts val="0"/>
              </a:spcAft>
              <a:buClr>
                <a:schemeClr val="dk2"/>
              </a:buClr>
              <a:buSzPts val="1820"/>
              <a:buFont typeface="Arial"/>
              <a:buAutoNum type="arabicPeriod"/>
            </a:pPr>
            <a:r>
              <a:rPr b="0" i="0" lang="ru-RU" sz="2600" u="none" cap="none" strike="noStrike">
                <a:solidFill>
                  <a:schemeClr val="dk1"/>
                </a:solidFill>
                <a:latin typeface="Arial"/>
                <a:ea typeface="Arial"/>
                <a:cs typeface="Arial"/>
                <a:sym typeface="Arial"/>
              </a:rPr>
              <a:t>Архитектура, основанная на правилах</a:t>
            </a:r>
            <a:br>
              <a:rPr b="1" i="0" lang="ru-RU" sz="2600" u="none" cap="none" strike="noStrike">
                <a:solidFill>
                  <a:schemeClr val="dk1"/>
                </a:solidFill>
                <a:latin typeface="Arial"/>
                <a:ea typeface="Arial"/>
                <a:cs typeface="Arial"/>
                <a:sym typeface="Arial"/>
              </a:rPr>
            </a:br>
            <a:br>
              <a:rPr b="1" i="0" lang="ru-RU"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1" marL="344487" marR="0" rtl="0" algn="l">
              <a:spcBef>
                <a:spcPts val="360"/>
              </a:spcBef>
              <a:spcAft>
                <a:spcPts val="0"/>
              </a:spcAft>
              <a:buClr>
                <a:schemeClr val="accent2"/>
              </a:buClr>
              <a:buSzPts val="1260"/>
              <a:buFont typeface="Noto Sans Symbols"/>
              <a:buNone/>
            </a:pPr>
            <a:br>
              <a:rPr b="1" i="0" lang="ru-RU"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17" name="Google Shape;417;p30"/>
          <p:cNvSpPr txBox="1"/>
          <p:nvPr>
            <p:ph type="title"/>
          </p:nvPr>
        </p:nvSpPr>
        <p:spPr>
          <a:xfrm>
            <a:off x="539750" y="2060575"/>
            <a:ext cx="8208963" cy="2016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Виды распределенных систем программного обеспечения</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23" name="Google Shape;423;p31"/>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Одноярусные  архитектуры </a:t>
            </a:r>
            <a:endParaRPr/>
          </a:p>
        </p:txBody>
      </p:sp>
      <p:sp>
        <p:nvSpPr>
          <p:cNvPr id="424" name="Google Shape;424;p31"/>
          <p:cNvSpPr txBox="1"/>
          <p:nvPr>
            <p:ph idx="1" type="body"/>
          </p:nvPr>
        </p:nvSpPr>
        <p:spPr>
          <a:xfrm>
            <a:off x="250825" y="1341438"/>
            <a:ext cx="8497888" cy="43926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lang="ru-RU" sz="2100"/>
              <a:t>Все три слоя (презентационный,  прикладной  и  ресурсный)  являлись  частями  одной программы (располагались на одном ярусе), а в качестве клиента выступал простой терминал,  имевший  только  клавиатуру  для  ввода  команд оператора и экран для отображения ответов от вычислителя.</a:t>
            </a:r>
            <a:endParaRPr/>
          </a:p>
          <a:p>
            <a:pPr indent="-342900" lvl="0" marL="342900" rtl="0" algn="l">
              <a:lnSpc>
                <a:spcPct val="90000"/>
              </a:lnSpc>
              <a:spcBef>
                <a:spcPts val="420"/>
              </a:spcBef>
              <a:spcAft>
                <a:spcPts val="0"/>
              </a:spcAft>
              <a:buSzPts val="1470"/>
              <a:buChar char="●"/>
            </a:pPr>
            <a:r>
              <a:rPr b="1" lang="ru-RU" sz="2100"/>
              <a:t>Достоинства: </a:t>
            </a:r>
            <a:endParaRPr/>
          </a:p>
          <a:p>
            <a:pPr indent="-293688" lvl="2" marL="987425" rtl="0" algn="l">
              <a:lnSpc>
                <a:spcPct val="90000"/>
              </a:lnSpc>
              <a:spcBef>
                <a:spcPts val="360"/>
              </a:spcBef>
              <a:spcAft>
                <a:spcPts val="0"/>
              </a:spcAft>
              <a:buSzPts val="1260"/>
              <a:buChar char="●"/>
            </a:pPr>
            <a:r>
              <a:rPr lang="ru-RU" sz="1800"/>
              <a:t>объединение  слоев  может  проводиться  для  повышения  эффективности. Обычно  в  таких  системах  минимизированы  накладные  расходы  на переключение  контекста  и  переходы  между  компонентами,  а  также  на сложные  преобразования  данных.  </a:t>
            </a:r>
            <a:endParaRPr/>
          </a:p>
          <a:p>
            <a:pPr indent="-293688" lvl="2" marL="987425" rtl="0" algn="l">
              <a:lnSpc>
                <a:spcPct val="90000"/>
              </a:lnSpc>
              <a:spcBef>
                <a:spcPts val="360"/>
              </a:spcBef>
              <a:spcAft>
                <a:spcPts val="0"/>
              </a:spcAft>
              <a:buSzPts val="1260"/>
              <a:buChar char="●"/>
            </a:pPr>
            <a:r>
              <a:rPr lang="ru-RU" sz="1800"/>
              <a:t>Не  требуется  разрабатывать специальную  клиентскую  часть,  что  снижает  затраты  на  внедрение  и поддержку.  </a:t>
            </a:r>
            <a:endParaRPr/>
          </a:p>
          <a:p>
            <a:pPr indent="-342900" lvl="0" marL="342900" rtl="0" algn="l">
              <a:lnSpc>
                <a:spcPct val="90000"/>
              </a:lnSpc>
              <a:spcBef>
                <a:spcPts val="420"/>
              </a:spcBef>
              <a:spcAft>
                <a:spcPts val="0"/>
              </a:spcAft>
              <a:buSzPts val="1470"/>
              <a:buChar char="●"/>
            </a:pPr>
            <a:r>
              <a:rPr b="1" lang="ru-RU" sz="2100"/>
              <a:t>Недостатки:</a:t>
            </a:r>
            <a:endParaRPr/>
          </a:p>
          <a:p>
            <a:pPr indent="-293688" lvl="2" marL="987425" rtl="0" algn="l">
              <a:lnSpc>
                <a:spcPct val="90000"/>
              </a:lnSpc>
              <a:spcBef>
                <a:spcPts val="360"/>
              </a:spcBef>
              <a:spcAft>
                <a:spcPts val="0"/>
              </a:spcAft>
              <a:buSzPts val="1260"/>
              <a:buChar char="●"/>
            </a:pPr>
            <a:r>
              <a:rPr lang="ru-RU" sz="1800"/>
              <a:t>Не являются гибкими, затрудняют масштабирование. </a:t>
            </a:r>
            <a:endParaRPr/>
          </a:p>
        </p:txBody>
      </p:sp>
      <p:sp>
        <p:nvSpPr>
          <p:cNvPr id="425" name="Google Shape;425;p31"/>
          <p:cNvSpPr txBox="1"/>
          <p:nvPr/>
        </p:nvSpPr>
        <p:spPr>
          <a:xfrm>
            <a:off x="323850" y="5805488"/>
            <a:ext cx="8424863" cy="5873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2"/>
              </a:buClr>
              <a:buSzPts val="1260"/>
              <a:buFont typeface="Noto Sans Symbols"/>
              <a:buNone/>
            </a:pPr>
            <a:r>
              <a:rPr b="1" i="1" lang="ru-RU" sz="1800" u="none" cap="none" strike="noStrike">
                <a:solidFill>
                  <a:schemeClr val="dk1"/>
                </a:solidFill>
                <a:latin typeface="Times New Roman"/>
                <a:ea typeface="Times New Roman"/>
                <a:cs typeface="Times New Roman"/>
                <a:sym typeface="Times New Roman"/>
              </a:rPr>
              <a:t>В настоящее время  есть  все  возможности  разрабатывать одноярусные  системы,  но общее развитие науки идет в противоположном направлении.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31" name="Google Shape;431;p32"/>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Двухъярусные  архитектуры </a:t>
            </a:r>
            <a:endParaRPr/>
          </a:p>
        </p:txBody>
      </p:sp>
      <p:sp>
        <p:nvSpPr>
          <p:cNvPr id="432" name="Google Shape;432;p32"/>
          <p:cNvSpPr txBox="1"/>
          <p:nvPr>
            <p:ph idx="1" type="body"/>
          </p:nvPr>
        </p:nvSpPr>
        <p:spPr>
          <a:xfrm>
            <a:off x="250825" y="1268413"/>
            <a:ext cx="7993063" cy="7921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lang="ru-RU" sz="2100"/>
              <a:t>Двухъярусные  архитектуры  стали  весьма  популярны  в  виде архитектур  </a:t>
            </a:r>
            <a:r>
              <a:rPr b="1" i="1" lang="ru-RU" sz="2100">
                <a:solidFill>
                  <a:schemeClr val="dk2"/>
                </a:solidFill>
              </a:rPr>
              <a:t>клиент/сервер</a:t>
            </a:r>
            <a:r>
              <a:rPr lang="ru-RU" sz="2100"/>
              <a:t>.  </a:t>
            </a:r>
            <a:endParaRPr/>
          </a:p>
        </p:txBody>
      </p:sp>
      <p:pic>
        <p:nvPicPr>
          <p:cNvPr descr="http://www.4stud.info/networking/img/2-tier.png" id="433" name="Google Shape;433;p32"/>
          <p:cNvPicPr preferRelativeResize="0"/>
          <p:nvPr/>
        </p:nvPicPr>
        <p:blipFill rotWithShape="1">
          <a:blip r:embed="rId3">
            <a:alphaModFix/>
          </a:blip>
          <a:srcRect b="0" l="0" r="0" t="0"/>
          <a:stretch/>
        </p:blipFill>
        <p:spPr>
          <a:xfrm>
            <a:off x="4449763" y="2063750"/>
            <a:ext cx="4456112" cy="2746375"/>
          </a:xfrm>
          <a:prstGeom prst="rect">
            <a:avLst/>
          </a:prstGeom>
          <a:noFill/>
          <a:ln>
            <a:noFill/>
          </a:ln>
        </p:spPr>
      </p:pic>
      <p:sp>
        <p:nvSpPr>
          <p:cNvPr id="434" name="Google Shape;434;p32"/>
          <p:cNvSpPr txBox="1"/>
          <p:nvPr/>
        </p:nvSpPr>
        <p:spPr>
          <a:xfrm>
            <a:off x="319088" y="2216150"/>
            <a:ext cx="4248150" cy="2089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Часто  под  термином  </a:t>
            </a:r>
            <a:r>
              <a:rPr b="1" i="1" lang="ru-RU" sz="2000" u="none" cap="none" strike="noStrike">
                <a:solidFill>
                  <a:schemeClr val="dk2"/>
                </a:solidFill>
                <a:latin typeface="Arial"/>
                <a:ea typeface="Arial"/>
                <a:cs typeface="Arial"/>
                <a:sym typeface="Arial"/>
              </a:rPr>
              <a:t>клиент</a:t>
            </a:r>
            <a:r>
              <a:rPr b="0" i="0" lang="ru-RU" sz="2000" u="none" cap="none" strike="noStrike">
                <a:solidFill>
                  <a:schemeClr val="dk1"/>
                </a:solidFill>
                <a:latin typeface="Arial"/>
                <a:ea typeface="Arial"/>
                <a:cs typeface="Arial"/>
                <a:sym typeface="Arial"/>
              </a:rPr>
              <a:t> понимают презентационный  слой  и  собственно  клиентское  программное обеспечение,  называя  сервером  объединение  прикладной  логики  и управления  ресурсами.  </a:t>
            </a:r>
            <a:endParaRPr/>
          </a:p>
          <a:p>
            <a:pPr indent="-342900" lvl="0" marL="342900" marR="0" rtl="0" algn="l">
              <a:lnSpc>
                <a:spcPct val="90000"/>
              </a:lnSpc>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435" name="Google Shape;435;p32"/>
          <p:cNvSpPr txBox="1"/>
          <p:nvPr/>
        </p:nvSpPr>
        <p:spPr>
          <a:xfrm>
            <a:off x="230188" y="4913313"/>
            <a:ext cx="8675687" cy="1108075"/>
          </a:xfrm>
          <a:prstGeom prst="rect">
            <a:avLst/>
          </a:prstGeom>
          <a:noFill/>
          <a:ln>
            <a:noFill/>
          </a:ln>
        </p:spPr>
        <p:txBody>
          <a:bodyPr anchorCtr="0" anchor="t" bIns="45700" lIns="91425" spcFirstLastPara="1" rIns="91425" wrap="square" tIns="45700">
            <a:noAutofit/>
          </a:bodyPr>
          <a:lstStyle/>
          <a:p>
            <a:pPr indent="-347663" lvl="1" marL="692150" marR="0" rtl="0" algn="l">
              <a:lnSpc>
                <a:spcPct val="90000"/>
              </a:lnSpc>
              <a:spcBef>
                <a:spcPts val="0"/>
              </a:spcBef>
              <a:spcAft>
                <a:spcPts val="0"/>
              </a:spcAft>
              <a:buClr>
                <a:schemeClr val="accent2"/>
              </a:buClr>
              <a:buSzPts val="1400"/>
              <a:buFont typeface="Noto Sans Symbols"/>
              <a:buChar char="●"/>
            </a:pPr>
            <a:r>
              <a:rPr b="0" i="0" lang="ru-RU" sz="2000" u="none" cap="none" strike="noStrike">
                <a:solidFill>
                  <a:schemeClr val="dk1"/>
                </a:solidFill>
                <a:latin typeface="Arial"/>
                <a:ea typeface="Arial"/>
                <a:cs typeface="Arial"/>
                <a:sym typeface="Arial"/>
              </a:rPr>
              <a:t>Клиент  может  принимать  различные  формы,  он может  даже  выполнять  некоторую  функциональность,  которая  в противном  случае  была  бы  на  сервере.  </a:t>
            </a:r>
            <a:endParaRPr/>
          </a:p>
          <a:p>
            <a:pPr indent="-342900" lvl="0" marL="342900" marR="0" rtl="0" algn="l">
              <a:lnSpc>
                <a:spcPct val="90000"/>
              </a:lnSpc>
              <a:spcBef>
                <a:spcPts val="420"/>
              </a:spcBef>
              <a:spcAft>
                <a:spcPts val="0"/>
              </a:spcAft>
              <a:buClr>
                <a:schemeClr val="dk2"/>
              </a:buClr>
              <a:buSzPts val="1470"/>
              <a:buFont typeface="Noto Sans Symbols"/>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41" name="Google Shape;441;p33"/>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Двухъярусные  архитектуры </a:t>
            </a:r>
            <a:endParaRPr/>
          </a:p>
        </p:txBody>
      </p:sp>
      <p:sp>
        <p:nvSpPr>
          <p:cNvPr id="442" name="Google Shape;442;p33"/>
          <p:cNvSpPr txBox="1"/>
          <p:nvPr>
            <p:ph idx="1" type="body"/>
          </p:nvPr>
        </p:nvSpPr>
        <p:spPr>
          <a:xfrm>
            <a:off x="3348038" y="1150938"/>
            <a:ext cx="4440237" cy="1773237"/>
          </a:xfrm>
          <a:prstGeom prst="rect">
            <a:avLst/>
          </a:prstGeom>
          <a:noFill/>
          <a:ln>
            <a:noFill/>
          </a:ln>
        </p:spPr>
        <p:txBody>
          <a:bodyPr anchorCtr="0" anchor="t" bIns="45700" lIns="91425" spcFirstLastPara="1" rIns="91425" wrap="square" tIns="45700">
            <a:noAutofit/>
          </a:bodyPr>
          <a:lstStyle/>
          <a:p>
            <a:pPr indent="-347663" lvl="1" marL="692150" rtl="0" algn="l">
              <a:lnSpc>
                <a:spcPct val="90000"/>
              </a:lnSpc>
              <a:spcBef>
                <a:spcPts val="0"/>
              </a:spcBef>
              <a:spcAft>
                <a:spcPts val="0"/>
              </a:spcAft>
              <a:buSzPts val="1470"/>
              <a:buChar char="●"/>
            </a:pPr>
            <a:r>
              <a:rPr lang="ru-RU" sz="2100"/>
              <a:t>В  зависимости  от  сложности клиентской  программы  ее  называют  </a:t>
            </a:r>
            <a:r>
              <a:rPr b="1" i="1" lang="ru-RU" sz="2100">
                <a:solidFill>
                  <a:schemeClr val="dk2"/>
                </a:solidFill>
              </a:rPr>
              <a:t>тонким  клиентом</a:t>
            </a:r>
            <a:r>
              <a:rPr lang="ru-RU" sz="2100"/>
              <a:t>,  если  она выполняет  минимум  функциональности, </a:t>
            </a:r>
            <a:endParaRPr/>
          </a:p>
          <a:p>
            <a:pPr indent="-254318" lvl="1" marL="692150" rtl="0" algn="l">
              <a:lnSpc>
                <a:spcPct val="90000"/>
              </a:lnSpc>
              <a:spcBef>
                <a:spcPts val="420"/>
              </a:spcBef>
              <a:spcAft>
                <a:spcPts val="0"/>
              </a:spcAft>
              <a:buSzPts val="1470"/>
              <a:buNone/>
            </a:pPr>
            <a:r>
              <a:t/>
            </a:r>
            <a:endParaRPr sz="2100"/>
          </a:p>
        </p:txBody>
      </p:sp>
      <p:pic>
        <p:nvPicPr>
          <p:cNvPr descr="http://pics.livejournal.com/gesser_kahovski/pic/00002853" id="443" name="Google Shape;443;p33"/>
          <p:cNvPicPr preferRelativeResize="0"/>
          <p:nvPr/>
        </p:nvPicPr>
        <p:blipFill rotWithShape="1">
          <a:blip r:embed="rId3">
            <a:alphaModFix/>
          </a:blip>
          <a:srcRect b="0" l="0" r="0" t="0"/>
          <a:stretch/>
        </p:blipFill>
        <p:spPr>
          <a:xfrm>
            <a:off x="498475" y="1150938"/>
            <a:ext cx="2744788" cy="2286000"/>
          </a:xfrm>
          <a:prstGeom prst="rect">
            <a:avLst/>
          </a:prstGeom>
          <a:noFill/>
          <a:ln>
            <a:noFill/>
          </a:ln>
        </p:spPr>
      </p:pic>
      <p:pic>
        <p:nvPicPr>
          <p:cNvPr descr="https://pp.vk.me/c608720/v608720374/9faf/231wbGxbOUU.jpg" id="444" name="Google Shape;444;p33"/>
          <p:cNvPicPr preferRelativeResize="0"/>
          <p:nvPr/>
        </p:nvPicPr>
        <p:blipFill rotWithShape="1">
          <a:blip r:embed="rId4">
            <a:alphaModFix/>
          </a:blip>
          <a:srcRect b="0" l="0" r="0" t="0"/>
          <a:stretch/>
        </p:blipFill>
        <p:spPr>
          <a:xfrm>
            <a:off x="4095750" y="3238500"/>
            <a:ext cx="4591050" cy="3238500"/>
          </a:xfrm>
          <a:prstGeom prst="rect">
            <a:avLst/>
          </a:prstGeom>
          <a:noFill/>
          <a:ln>
            <a:noFill/>
          </a:ln>
        </p:spPr>
      </p:pic>
      <p:sp>
        <p:nvSpPr>
          <p:cNvPr id="445" name="Google Shape;445;p33"/>
          <p:cNvSpPr txBox="1"/>
          <p:nvPr/>
        </p:nvSpPr>
        <p:spPr>
          <a:xfrm>
            <a:off x="103188" y="3860800"/>
            <a:ext cx="3748087" cy="2616200"/>
          </a:xfrm>
          <a:prstGeom prst="rect">
            <a:avLst/>
          </a:prstGeom>
          <a:noFill/>
          <a:ln>
            <a:noFill/>
          </a:ln>
        </p:spPr>
        <p:txBody>
          <a:bodyPr anchorCtr="0" anchor="t" bIns="45700" lIns="91425" spcFirstLastPara="1" rIns="91425" wrap="square" tIns="45700">
            <a:noAutofit/>
          </a:bodyPr>
          <a:lstStyle/>
          <a:p>
            <a:pPr indent="-347663" lvl="1" marL="692150" marR="0" rtl="0" algn="l">
              <a:lnSpc>
                <a:spcPct val="90000"/>
              </a:lnSpc>
              <a:spcBef>
                <a:spcPts val="0"/>
              </a:spcBef>
              <a:spcAft>
                <a:spcPts val="0"/>
              </a:spcAft>
              <a:buClr>
                <a:schemeClr val="accent2"/>
              </a:buClr>
              <a:buSzPts val="1470"/>
              <a:buFont typeface="Noto Sans Symbols"/>
              <a:buChar char="●"/>
            </a:pPr>
            <a:r>
              <a:rPr b="1" i="1" lang="ru-RU" sz="2100" u="none" cap="none" strike="noStrike">
                <a:solidFill>
                  <a:schemeClr val="dk2"/>
                </a:solidFill>
                <a:latin typeface="Arial"/>
                <a:ea typeface="Arial"/>
                <a:cs typeface="Arial"/>
                <a:sym typeface="Arial"/>
              </a:rPr>
              <a:t>толстым  клиентом</a:t>
            </a:r>
            <a:r>
              <a:rPr b="0" i="0" lang="ru-RU" sz="2100" u="none" cap="none" strike="noStrike">
                <a:solidFill>
                  <a:schemeClr val="dk1"/>
                </a:solidFill>
                <a:latin typeface="Arial"/>
                <a:ea typeface="Arial"/>
                <a:cs typeface="Arial"/>
                <a:sym typeface="Arial"/>
              </a:rPr>
              <a:t>,  если эта функциональность достаточно развита, т.е ПК работает под управлением собственной ОС и имеет необходимый набор ПО.</a:t>
            </a:r>
            <a:endParaRPr/>
          </a:p>
          <a:p>
            <a:pPr indent="-342900" lvl="0" marL="342900" marR="0" rtl="0" algn="l">
              <a:lnSpc>
                <a:spcPct val="90000"/>
              </a:lnSpc>
              <a:spcBef>
                <a:spcPts val="420"/>
              </a:spcBef>
              <a:spcAft>
                <a:spcPts val="0"/>
              </a:spcAft>
              <a:buClr>
                <a:schemeClr val="dk2"/>
              </a:buClr>
              <a:buSzPts val="1470"/>
              <a:buFont typeface="Noto Sans Symbols"/>
              <a:buNone/>
            </a:pPr>
            <a:r>
              <a:t/>
            </a:r>
            <a:endParaRPr b="0" i="0" sz="2100" u="none" cap="none" strike="noStrike">
              <a:solidFill>
                <a:schemeClr val="dk1"/>
              </a:solidFill>
              <a:latin typeface="Arial"/>
              <a:ea typeface="Arial"/>
              <a:cs typeface="Arial"/>
              <a:sym typeface="Arial"/>
            </a:endParaRPr>
          </a:p>
        </p:txBody>
      </p:sp>
      <p:sp>
        <p:nvSpPr>
          <p:cNvPr id="446" name="Google Shape;446;p33"/>
          <p:cNvSpPr/>
          <p:nvPr/>
        </p:nvSpPr>
        <p:spPr>
          <a:xfrm>
            <a:off x="3243263" y="1773238"/>
            <a:ext cx="608012" cy="520700"/>
          </a:xfrm>
          <a:prstGeom prst="rightArrow">
            <a:avLst>
              <a:gd fmla="val 50000" name="adj1"/>
              <a:gd fmla="val 50048"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47" name="Google Shape;447;p33"/>
          <p:cNvSpPr/>
          <p:nvPr/>
        </p:nvSpPr>
        <p:spPr>
          <a:xfrm rot="10800000">
            <a:off x="3302000" y="3600450"/>
            <a:ext cx="608013" cy="520700"/>
          </a:xfrm>
          <a:prstGeom prst="rightArrow">
            <a:avLst>
              <a:gd fmla="val 50000" name="adj1"/>
              <a:gd fmla="val 50048"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53" name="Google Shape;453;p34"/>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Двухъярусные  архитектуры </a:t>
            </a:r>
            <a:endParaRPr/>
          </a:p>
        </p:txBody>
      </p:sp>
      <p:sp>
        <p:nvSpPr>
          <p:cNvPr id="454" name="Google Shape;454;p34"/>
          <p:cNvSpPr txBox="1"/>
          <p:nvPr>
            <p:ph idx="1" type="body"/>
          </p:nvPr>
        </p:nvSpPr>
        <p:spPr>
          <a:xfrm>
            <a:off x="217488" y="1176338"/>
            <a:ext cx="8170862" cy="55292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00"/>
              <a:buChar char="●"/>
            </a:pPr>
            <a:r>
              <a:rPr lang="ru-RU" sz="2000"/>
              <a:t>В последнее время все чаще используется термин</a:t>
            </a:r>
            <a:r>
              <a:rPr b="1" i="1" lang="ru-RU" sz="2000">
                <a:solidFill>
                  <a:srgbClr val="7030A0"/>
                </a:solidFill>
              </a:rPr>
              <a:t>: «rich»-client. </a:t>
            </a:r>
            <a:r>
              <a:rPr lang="ru-RU" sz="2000"/>
              <a:t>Это своего рода компромисс между «толстым» и «тонким» клиентом. </a:t>
            </a:r>
            <a:endParaRPr/>
          </a:p>
          <a:p>
            <a:pPr indent="-342900" lvl="0" marL="342900" rtl="0" algn="l">
              <a:lnSpc>
                <a:spcPct val="90000"/>
              </a:lnSpc>
              <a:spcBef>
                <a:spcPts val="400"/>
              </a:spcBef>
              <a:spcAft>
                <a:spcPts val="0"/>
              </a:spcAft>
              <a:buSzPts val="1400"/>
              <a:buChar char="●"/>
            </a:pPr>
            <a:r>
              <a:rPr lang="ru-RU" sz="2000"/>
              <a:t>Как и «тонкий» клиент, «rich»-клиент также представляет графический интерфейс, описываемый уже средствами XML и включающий некотору</a:t>
            </a:r>
            <a:r>
              <a:rPr lang="ru-RU" sz="2000"/>
              <a:t>ю функциональность толстых клиентов (например интерфейс drag-and-drop, вкладки, множественные окна, выпадающие меню и т.п.)</a:t>
            </a:r>
            <a:endParaRPr/>
          </a:p>
          <a:p>
            <a:pPr indent="-342900" lvl="0" marL="342900" rtl="0" algn="l">
              <a:lnSpc>
                <a:spcPct val="90000"/>
              </a:lnSpc>
              <a:spcBef>
                <a:spcPts val="400"/>
              </a:spcBef>
              <a:spcAft>
                <a:spcPts val="0"/>
              </a:spcAft>
              <a:buSzPts val="1400"/>
              <a:buChar char="●"/>
            </a:pPr>
            <a:r>
              <a:rPr lang="ru-RU" sz="2000"/>
              <a:t>Прикладная логика «rich»-клиента также реализована на сервере. Данные отправляются в стандартном формате обмена, на основе того же XML (протоколы SOAP, XML-RPC) и интерпретируются клиентом.</a:t>
            </a:r>
            <a:endParaRPr/>
          </a:p>
          <a:p>
            <a:pPr indent="-342900" lvl="0" marL="342900" rtl="0" algn="l">
              <a:lnSpc>
                <a:spcPct val="90000"/>
              </a:lnSpc>
              <a:spcBef>
                <a:spcPts val="400"/>
              </a:spcBef>
              <a:spcAft>
                <a:spcPts val="0"/>
              </a:spcAft>
              <a:buSzPts val="1400"/>
              <a:buChar char="●"/>
            </a:pPr>
            <a:r>
              <a:rPr lang="ru-RU" sz="2000"/>
              <a:t>Некоторые основные протоколы «rich»-клиентов на базе XML :</a:t>
            </a:r>
            <a:endParaRPr/>
          </a:p>
          <a:p>
            <a:pPr indent="-347663" lvl="1" marL="692150" rtl="0" algn="l">
              <a:lnSpc>
                <a:spcPct val="90000"/>
              </a:lnSpc>
              <a:spcBef>
                <a:spcPts val="320"/>
              </a:spcBef>
              <a:spcAft>
                <a:spcPts val="0"/>
              </a:spcAft>
              <a:buSzPts val="1120"/>
              <a:buChar char="●"/>
            </a:pPr>
            <a:r>
              <a:rPr lang="ru-RU" sz="1600"/>
              <a:t>XAML (eXtensible Application Markup Language) — разработан Microsoft, используется в приложениях на платформе .NET; </a:t>
            </a:r>
            <a:endParaRPr/>
          </a:p>
          <a:p>
            <a:pPr indent="-347663" lvl="1" marL="692150" rtl="0" algn="l">
              <a:lnSpc>
                <a:spcPct val="90000"/>
              </a:lnSpc>
              <a:spcBef>
                <a:spcPts val="320"/>
              </a:spcBef>
              <a:spcAft>
                <a:spcPts val="0"/>
              </a:spcAft>
              <a:buSzPts val="1120"/>
              <a:buChar char="●"/>
            </a:pPr>
            <a:r>
              <a:rPr lang="ru-RU" sz="1600"/>
              <a:t>XUL (XML User Interface Language) — стандарт, разработанный в рамках проекта Mozilla, используется, например, в почтовом клиенте Mozilla Thunderbird или браузере Mozilla Firefox; </a:t>
            </a:r>
            <a:endParaRPr/>
          </a:p>
          <a:p>
            <a:pPr indent="-347663" lvl="1" marL="692150" rtl="0" algn="l">
              <a:lnSpc>
                <a:spcPct val="90000"/>
              </a:lnSpc>
              <a:spcBef>
                <a:spcPts val="320"/>
              </a:spcBef>
              <a:spcAft>
                <a:spcPts val="0"/>
              </a:spcAft>
              <a:buSzPts val="1120"/>
              <a:buChar char="●"/>
            </a:pPr>
            <a:r>
              <a:rPr lang="ru-RU" sz="1600"/>
              <a:t>Flex — мультимедийная технология на основе XML, разработанная Macromedia/Adobe. </a:t>
            </a:r>
            <a:endParaRPr/>
          </a:p>
          <a:p>
            <a:pPr indent="-258762" lvl="1" marL="692150" rtl="0" algn="l">
              <a:lnSpc>
                <a:spcPct val="90000"/>
              </a:lnSpc>
              <a:spcBef>
                <a:spcPts val="400"/>
              </a:spcBef>
              <a:spcAft>
                <a:spcPts val="0"/>
              </a:spcAft>
              <a:buSzPts val="1400"/>
              <a:buNone/>
            </a:pPr>
            <a:r>
              <a:t/>
            </a:r>
            <a:endParaRPr b="1" i="1" sz="20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60" name="Google Shape;460;p35"/>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Двухъярусные  архитектуры </a:t>
            </a:r>
            <a:endParaRPr/>
          </a:p>
        </p:txBody>
      </p:sp>
      <p:sp>
        <p:nvSpPr>
          <p:cNvPr id="461" name="Google Shape;461;p35"/>
          <p:cNvSpPr txBox="1"/>
          <p:nvPr>
            <p:ph idx="1" type="body"/>
          </p:nvPr>
        </p:nvSpPr>
        <p:spPr>
          <a:xfrm>
            <a:off x="395288" y="1412875"/>
            <a:ext cx="8497887" cy="5040313"/>
          </a:xfrm>
          <a:prstGeom prst="rect">
            <a:avLst/>
          </a:prstGeom>
          <a:noFill/>
          <a:ln>
            <a:noFill/>
          </a:ln>
        </p:spPr>
        <p:txBody>
          <a:bodyPr anchorCtr="0" anchor="t" bIns="45700" lIns="91425" spcFirstLastPara="1" rIns="91425" wrap="square" tIns="45700">
            <a:noAutofit/>
          </a:bodyPr>
          <a:lstStyle/>
          <a:p>
            <a:pPr indent="-269875" lvl="0" marL="269875" rtl="0" algn="l">
              <a:lnSpc>
                <a:spcPct val="90000"/>
              </a:lnSpc>
              <a:spcBef>
                <a:spcPts val="0"/>
              </a:spcBef>
              <a:spcAft>
                <a:spcPts val="0"/>
              </a:spcAft>
              <a:buSzPts val="1400"/>
              <a:buFont typeface="Noto Sans Symbols"/>
              <a:buNone/>
            </a:pPr>
            <a:r>
              <a:rPr lang="ru-RU" sz="2000"/>
              <a:t>Разработка  архитектуры  клиент/сервер  привела  к  появлению множества  полезных  механизмов,  применяющихся  в  настоящее  время  в распределенных  системах:</a:t>
            </a:r>
            <a:endParaRPr/>
          </a:p>
          <a:p>
            <a:pPr indent="-269875" lvl="0" marL="269875" rtl="0" algn="l">
              <a:lnSpc>
                <a:spcPct val="90000"/>
              </a:lnSpc>
              <a:spcBef>
                <a:spcPts val="400"/>
              </a:spcBef>
              <a:spcAft>
                <a:spcPts val="0"/>
              </a:spcAft>
              <a:buSzPts val="1400"/>
              <a:buChar char="●"/>
            </a:pPr>
            <a:r>
              <a:rPr lang="ru-RU" sz="2000"/>
              <a:t> Ярким  примером  является  </a:t>
            </a:r>
            <a:r>
              <a:rPr i="1" lang="ru-RU" sz="2000">
                <a:solidFill>
                  <a:schemeClr val="dk2"/>
                </a:solidFill>
              </a:rPr>
              <a:t>удаленный  вызов процедуры (RPC)</a:t>
            </a:r>
            <a:r>
              <a:rPr lang="ru-RU" sz="2000"/>
              <a:t>.</a:t>
            </a:r>
            <a:endParaRPr/>
          </a:p>
          <a:p>
            <a:pPr indent="-269875" lvl="0" marL="269875" rtl="0" algn="l">
              <a:lnSpc>
                <a:spcPct val="90000"/>
              </a:lnSpc>
              <a:spcBef>
                <a:spcPts val="400"/>
              </a:spcBef>
              <a:spcAft>
                <a:spcPts val="0"/>
              </a:spcAft>
              <a:buSzPts val="1400"/>
              <a:buChar char="●"/>
            </a:pPr>
            <a:r>
              <a:rPr lang="ru-RU" sz="2000"/>
              <a:t> Еще  одним  полезным  новшеством  явились  </a:t>
            </a:r>
            <a:r>
              <a:rPr i="1" lang="ru-RU" sz="2000">
                <a:solidFill>
                  <a:schemeClr val="dk2"/>
                </a:solidFill>
              </a:rPr>
              <a:t>прикладные программные  интерфейсы (API)</a:t>
            </a:r>
            <a:r>
              <a:rPr lang="ru-RU" sz="2000"/>
              <a:t>,  существенно  повлиявшие  на  методологию разработки распределенных систем. </a:t>
            </a:r>
            <a:endParaRPr/>
          </a:p>
          <a:p>
            <a:pPr indent="-269875" lvl="0" marL="269875" rtl="0" algn="l">
              <a:lnSpc>
                <a:spcPct val="90000"/>
              </a:lnSpc>
              <a:spcBef>
                <a:spcPts val="400"/>
              </a:spcBef>
              <a:spcAft>
                <a:spcPts val="0"/>
              </a:spcAft>
              <a:buSzPts val="1400"/>
              <a:buFont typeface="Noto Sans Symbols"/>
              <a:buNone/>
            </a:pPr>
            <a:r>
              <a:rPr lang="ru-RU" sz="2000"/>
              <a:t>Прикладной программный интерфейс определяет:</a:t>
            </a:r>
            <a:endParaRPr/>
          </a:p>
          <a:p>
            <a:pPr indent="-347663" lvl="1" marL="796925" rtl="0" algn="l">
              <a:lnSpc>
                <a:spcPct val="90000"/>
              </a:lnSpc>
              <a:spcBef>
                <a:spcPts val="400"/>
              </a:spcBef>
              <a:spcAft>
                <a:spcPts val="0"/>
              </a:spcAft>
              <a:buSzPts val="1400"/>
              <a:buChar char="●"/>
            </a:pPr>
            <a:r>
              <a:rPr lang="ru-RU" sz="2000"/>
              <a:t>как надо  обращаться  к  службе,  </a:t>
            </a:r>
            <a:endParaRPr/>
          </a:p>
          <a:p>
            <a:pPr indent="-347663" lvl="1" marL="796925" rtl="0" algn="l">
              <a:lnSpc>
                <a:spcPct val="90000"/>
              </a:lnSpc>
              <a:spcBef>
                <a:spcPts val="400"/>
              </a:spcBef>
              <a:spcAft>
                <a:spcPts val="0"/>
              </a:spcAft>
              <a:buSzPts val="1400"/>
              <a:buChar char="●"/>
            </a:pPr>
            <a:r>
              <a:rPr lang="ru-RU" sz="2000"/>
              <a:t>какие можно  ожидать  ответы или изменения внутреннего состояния сервера, происходящие в результате обращения к нему. </a:t>
            </a:r>
            <a:endParaRPr/>
          </a:p>
          <a:p>
            <a:pPr indent="-269875" lvl="0" marL="269875" rtl="0" algn="l">
              <a:lnSpc>
                <a:spcPct val="90000"/>
              </a:lnSpc>
              <a:spcBef>
                <a:spcPts val="400"/>
              </a:spcBef>
              <a:spcAft>
                <a:spcPts val="0"/>
              </a:spcAft>
              <a:buSzPts val="1400"/>
              <a:buChar char="●"/>
            </a:pPr>
            <a:r>
              <a:rPr lang="ru-RU" sz="2000"/>
              <a:t>Если сервер имеет хорошо определенный, стабильный прикладной программный интерфейс, для него можно разработать разные виды  клиентов  и  производить  модернизацию  сервера  без  какого-либо изменения в клиентах.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67" name="Google Shape;467;p36"/>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Двухъярусные  архитектуры </a:t>
            </a:r>
            <a:endParaRPr/>
          </a:p>
        </p:txBody>
      </p:sp>
      <p:sp>
        <p:nvSpPr>
          <p:cNvPr id="468" name="Google Shape;468;p36"/>
          <p:cNvSpPr/>
          <p:nvPr/>
        </p:nvSpPr>
        <p:spPr>
          <a:xfrm>
            <a:off x="457200" y="5961063"/>
            <a:ext cx="7897813"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ru-RU" sz="2000" u="none" cap="none" strike="noStrike">
                <a:solidFill>
                  <a:schemeClr val="dk1"/>
                </a:solidFill>
                <a:latin typeface="Arial"/>
                <a:ea typeface="Arial"/>
                <a:cs typeface="Arial"/>
                <a:sym typeface="Arial"/>
              </a:rPr>
              <a:t>Альтернативные формы организации двухзвенной архитектуры клиент-сервер</a:t>
            </a:r>
            <a:endParaRPr/>
          </a:p>
        </p:txBody>
      </p:sp>
      <p:pic>
        <p:nvPicPr>
          <p:cNvPr descr="http://www.4stud.info/networking/img/cs-models.png" id="469" name="Google Shape;469;p36"/>
          <p:cNvPicPr preferRelativeResize="0"/>
          <p:nvPr>
            <p:ph idx="1" type="body"/>
          </p:nvPr>
        </p:nvPicPr>
        <p:blipFill rotWithShape="1">
          <a:blip r:embed="rId3">
            <a:alphaModFix/>
          </a:blip>
          <a:srcRect b="0" l="0" r="0" t="0"/>
          <a:stretch/>
        </p:blipFill>
        <p:spPr>
          <a:xfrm>
            <a:off x="622300" y="1236663"/>
            <a:ext cx="8064500" cy="4411662"/>
          </a:xfrm>
          <a:prstGeom prst="rect">
            <a:avLst/>
          </a:prstGeom>
          <a:noFill/>
          <a:ln>
            <a:noFill/>
          </a:ln>
        </p:spPr>
      </p:pic>
      <p:sp>
        <p:nvSpPr>
          <p:cNvPr id="470" name="Google Shape;470;p36"/>
          <p:cNvSpPr txBox="1"/>
          <p:nvPr/>
        </p:nvSpPr>
        <p:spPr>
          <a:xfrm>
            <a:off x="457200" y="1052513"/>
            <a:ext cx="995363"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800" u="none" cap="none" strike="noStrike">
                <a:solidFill>
                  <a:schemeClr val="dk1"/>
                </a:solidFill>
                <a:latin typeface="Arial"/>
                <a:ea typeface="Arial"/>
                <a:cs typeface="Arial"/>
                <a:sym typeface="Arial"/>
              </a:rPr>
              <a:t>Клиент</a:t>
            </a:r>
            <a:endParaRPr/>
          </a:p>
        </p:txBody>
      </p:sp>
      <p:sp>
        <p:nvSpPr>
          <p:cNvPr id="471" name="Google Shape;471;p36"/>
          <p:cNvSpPr txBox="1"/>
          <p:nvPr/>
        </p:nvSpPr>
        <p:spPr>
          <a:xfrm>
            <a:off x="468313" y="2260600"/>
            <a:ext cx="10287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800" u="none" cap="none" strike="noStrike">
                <a:solidFill>
                  <a:schemeClr val="dk1"/>
                </a:solidFill>
                <a:latin typeface="Arial"/>
                <a:ea typeface="Arial"/>
                <a:cs typeface="Arial"/>
                <a:sym typeface="Arial"/>
              </a:rPr>
              <a:t>Сервер</a:t>
            </a:r>
            <a:endParaRPr/>
          </a:p>
        </p:txBody>
      </p:sp>
      <p:sp>
        <p:nvSpPr>
          <p:cNvPr id="472" name="Google Shape;472;p36"/>
          <p:cNvSpPr/>
          <p:nvPr/>
        </p:nvSpPr>
        <p:spPr>
          <a:xfrm>
            <a:off x="6948488" y="5448300"/>
            <a:ext cx="15367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ru-RU" sz="1400" u="none" cap="none" strike="noStrike">
                <a:solidFill>
                  <a:schemeClr val="dk1"/>
                </a:solidFill>
                <a:latin typeface="Arial"/>
                <a:ea typeface="Arial"/>
                <a:cs typeface="Arial"/>
                <a:sym typeface="Arial"/>
              </a:rPr>
              <a:t>сервер терминалов</a:t>
            </a:r>
            <a:endParaRPr/>
          </a:p>
        </p:txBody>
      </p:sp>
      <p:sp>
        <p:nvSpPr>
          <p:cNvPr id="473" name="Google Shape;473;p36"/>
          <p:cNvSpPr/>
          <p:nvPr/>
        </p:nvSpPr>
        <p:spPr>
          <a:xfrm>
            <a:off x="5583238" y="5445125"/>
            <a:ext cx="1517650"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600" u="none" cap="none" strike="noStrike">
                <a:solidFill>
                  <a:schemeClr val="dk1"/>
                </a:solidFill>
                <a:latin typeface="Arial"/>
                <a:ea typeface="Arial"/>
                <a:cs typeface="Arial"/>
                <a:sym typeface="Arial"/>
              </a:rPr>
              <a:t>файл-сервер</a:t>
            </a:r>
            <a:endParaRPr/>
          </a:p>
        </p:txBody>
      </p:sp>
      <p:sp>
        <p:nvSpPr>
          <p:cNvPr id="474" name="Google Shape;474;p36"/>
          <p:cNvSpPr/>
          <p:nvPr/>
        </p:nvSpPr>
        <p:spPr>
          <a:xfrm>
            <a:off x="4029075" y="5437188"/>
            <a:ext cx="1250950"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600" u="none" cap="none" strike="noStrike">
                <a:solidFill>
                  <a:schemeClr val="dk1"/>
                </a:solidFill>
                <a:latin typeface="Arial"/>
                <a:ea typeface="Arial"/>
                <a:cs typeface="Arial"/>
                <a:sym typeface="Arial"/>
              </a:rPr>
              <a:t>сервер </a:t>
            </a:r>
            <a:r>
              <a:rPr b="1" i="0" lang="ru-RU" sz="1400" u="none" cap="none" strike="noStrike">
                <a:solidFill>
                  <a:schemeClr val="dk1"/>
                </a:solidFill>
                <a:latin typeface="Arial"/>
                <a:ea typeface="Arial"/>
                <a:cs typeface="Arial"/>
                <a:sym typeface="Arial"/>
              </a:rPr>
              <a:t>БД</a:t>
            </a:r>
            <a:endParaRPr b="1" i="0" sz="1600" u="none" cap="none" strike="noStrike">
              <a:solidFill>
                <a:schemeClr val="dk1"/>
              </a:solidFill>
              <a:latin typeface="Arial"/>
              <a:ea typeface="Arial"/>
              <a:cs typeface="Arial"/>
              <a:sym typeface="Arial"/>
            </a:endParaRPr>
          </a:p>
        </p:txBody>
      </p:sp>
      <p:sp>
        <p:nvSpPr>
          <p:cNvPr id="475" name="Google Shape;475;p36"/>
          <p:cNvSpPr/>
          <p:nvPr/>
        </p:nvSpPr>
        <p:spPr>
          <a:xfrm>
            <a:off x="2476500" y="5437188"/>
            <a:ext cx="1214438"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600" u="none" cap="none" strike="noStrike">
                <a:solidFill>
                  <a:schemeClr val="dk1"/>
                </a:solidFill>
                <a:latin typeface="Arial"/>
                <a:ea typeface="Arial"/>
                <a:cs typeface="Arial"/>
                <a:sym typeface="Arial"/>
              </a:rPr>
              <a:t>активный</a:t>
            </a:r>
            <a:endParaRPr/>
          </a:p>
          <a:p>
            <a:pPr indent="0" lvl="0" marL="0" marR="0" rtl="0" algn="l">
              <a:spcBef>
                <a:spcPts val="0"/>
              </a:spcBef>
              <a:spcAft>
                <a:spcPts val="0"/>
              </a:spcAft>
              <a:buNone/>
            </a:pPr>
            <a:r>
              <a:rPr b="1" i="0" lang="ru-RU" sz="1600" u="none" cap="none" strike="noStrike">
                <a:solidFill>
                  <a:schemeClr val="dk1"/>
                </a:solidFill>
                <a:latin typeface="Arial"/>
                <a:ea typeface="Arial"/>
                <a:cs typeface="Arial"/>
                <a:sym typeface="Arial"/>
              </a:rPr>
              <a:t>сервер </a:t>
            </a:r>
            <a:r>
              <a:rPr b="1" i="0" lang="ru-RU" sz="1400" u="none" cap="none" strike="noStrike">
                <a:solidFill>
                  <a:schemeClr val="dk1"/>
                </a:solidFill>
                <a:latin typeface="Arial"/>
                <a:ea typeface="Arial"/>
                <a:cs typeface="Arial"/>
                <a:sym typeface="Arial"/>
              </a:rPr>
              <a:t>БД</a:t>
            </a:r>
            <a:endParaRPr b="1" i="0" sz="1600" u="none" cap="none" strike="noStrike">
              <a:solidFill>
                <a:schemeClr val="dk1"/>
              </a:solidFill>
              <a:latin typeface="Arial"/>
              <a:ea typeface="Arial"/>
              <a:cs typeface="Arial"/>
              <a:sym typeface="Arial"/>
            </a:endParaRPr>
          </a:p>
        </p:txBody>
      </p:sp>
      <p:sp>
        <p:nvSpPr>
          <p:cNvPr id="476" name="Google Shape;476;p36"/>
          <p:cNvSpPr/>
          <p:nvPr/>
        </p:nvSpPr>
        <p:spPr>
          <a:xfrm>
            <a:off x="622300" y="5427663"/>
            <a:ext cx="1670050" cy="58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ru-RU" sz="1600" u="none" cap="none" strike="noStrike">
                <a:solidFill>
                  <a:schemeClr val="dk1"/>
                </a:solidFill>
                <a:latin typeface="Arial"/>
                <a:ea typeface="Arial"/>
                <a:cs typeface="Arial"/>
                <a:sym typeface="Arial"/>
              </a:rPr>
              <a:t>сервер приложений</a:t>
            </a:r>
            <a:endParaRPr/>
          </a:p>
        </p:txBody>
      </p:sp>
      <p:sp>
        <p:nvSpPr>
          <p:cNvPr id="477" name="Google Shape;477;p36"/>
          <p:cNvSpPr/>
          <p:nvPr/>
        </p:nvSpPr>
        <p:spPr>
          <a:xfrm>
            <a:off x="622300" y="5445125"/>
            <a:ext cx="7862888" cy="574675"/>
          </a:xfrm>
          <a:prstGeom prst="rect">
            <a:avLst/>
          </a:prstGeom>
          <a:solidFill>
            <a:srgbClr val="E0EBEB">
              <a:alpha val="28627"/>
            </a:srgbClr>
          </a:solidFill>
          <a:ln cap="flat" cmpd="sng" w="952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78" name="Google Shape;478;p36"/>
          <p:cNvSpPr/>
          <p:nvPr/>
        </p:nvSpPr>
        <p:spPr>
          <a:xfrm>
            <a:off x="2627313" y="6608763"/>
            <a:ext cx="45720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200" u="none" cap="none" strike="noStrike">
                <a:solidFill>
                  <a:schemeClr val="dk1"/>
                </a:solidFill>
                <a:latin typeface="Arial"/>
                <a:ea typeface="Arial"/>
                <a:cs typeface="Arial"/>
                <a:sym typeface="Arial"/>
              </a:rPr>
              <a:t>http://www.4stud.info/networking/lecture5.html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84" name="Google Shape;484;p37"/>
          <p:cNvSpPr txBox="1"/>
          <p:nvPr>
            <p:ph type="title"/>
          </p:nvPr>
        </p:nvSpPr>
        <p:spPr>
          <a:xfrm>
            <a:off x="395288" y="188913"/>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Двухъярусные  архитектуры </a:t>
            </a:r>
            <a:endParaRPr/>
          </a:p>
        </p:txBody>
      </p:sp>
      <p:sp>
        <p:nvSpPr>
          <p:cNvPr id="485" name="Google Shape;485;p37"/>
          <p:cNvSpPr txBox="1"/>
          <p:nvPr>
            <p:ph idx="1" type="body"/>
          </p:nvPr>
        </p:nvSpPr>
        <p:spPr>
          <a:xfrm>
            <a:off x="395288" y="1700213"/>
            <a:ext cx="7921625" cy="43926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b="1" lang="ru-RU" sz="2400"/>
              <a:t>Достоинства: </a:t>
            </a:r>
            <a:endParaRPr/>
          </a:p>
          <a:p>
            <a:pPr indent="-293688" lvl="2" marL="987425" rtl="0" algn="l">
              <a:lnSpc>
                <a:spcPct val="90000"/>
              </a:lnSpc>
              <a:spcBef>
                <a:spcPts val="400"/>
              </a:spcBef>
              <a:spcAft>
                <a:spcPts val="0"/>
              </a:spcAft>
              <a:buSzPts val="1400"/>
              <a:buChar char="●"/>
            </a:pPr>
            <a:r>
              <a:rPr lang="ru-RU" sz="2000"/>
              <a:t>Объединение прикладной логики и управления ресурсами позволяет  выполнять  важнейшие  вычисления  очень  быстро,  поскольку переключения  контекста  не  происходит.  </a:t>
            </a:r>
            <a:endParaRPr/>
          </a:p>
          <a:p>
            <a:pPr indent="-293688" lvl="2" marL="987425" rtl="0" algn="l">
              <a:lnSpc>
                <a:spcPct val="90000"/>
              </a:lnSpc>
              <a:spcBef>
                <a:spcPts val="400"/>
              </a:spcBef>
              <a:spcAft>
                <a:spcPts val="0"/>
              </a:spcAft>
              <a:buSzPts val="1400"/>
              <a:buChar char="●"/>
            </a:pPr>
            <a:r>
              <a:rPr lang="ru-RU" sz="2000"/>
              <a:t>Двухъярусные  системы  гораздо более мобильны: сервер в них отделен от презентационного слоя. </a:t>
            </a:r>
            <a:endParaRPr/>
          </a:p>
          <a:p>
            <a:pPr indent="-342900" lvl="0" marL="342900" rtl="0" algn="l">
              <a:lnSpc>
                <a:spcPct val="90000"/>
              </a:lnSpc>
              <a:spcBef>
                <a:spcPts val="480"/>
              </a:spcBef>
              <a:spcAft>
                <a:spcPts val="0"/>
              </a:spcAft>
              <a:buSzPts val="1680"/>
              <a:buChar char="●"/>
            </a:pPr>
            <a:r>
              <a:rPr b="1" lang="ru-RU" sz="2400"/>
              <a:t>Недостатки:</a:t>
            </a:r>
            <a:endParaRPr/>
          </a:p>
          <a:p>
            <a:pPr indent="-293688" lvl="2" marL="987425" rtl="0" algn="l">
              <a:lnSpc>
                <a:spcPct val="90000"/>
              </a:lnSpc>
              <a:spcBef>
                <a:spcPts val="400"/>
              </a:spcBef>
              <a:spcAft>
                <a:spcPts val="0"/>
              </a:spcAft>
              <a:buSzPts val="1400"/>
              <a:buChar char="●"/>
            </a:pPr>
            <a:r>
              <a:rPr lang="ru-RU" sz="2000"/>
              <a:t>ограниченность  возможностей  сервера  по  связям  со  многими  клиентами одновременно. Двухъярусные архитектуры не справились с требованиями локальных  информационных  сетей.  С  их  помощью  клиенты  могли общаться  только  со  своими  серверами,  не  будучи  в  силах взаимодействовать с другими.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http://www.4stud.info/networking/img/3-tier.png" id="490" name="Google Shape;490;p38"/>
          <p:cNvPicPr preferRelativeResize="0"/>
          <p:nvPr/>
        </p:nvPicPr>
        <p:blipFill rotWithShape="1">
          <a:blip r:embed="rId3">
            <a:alphaModFix/>
          </a:blip>
          <a:srcRect b="0" l="0" r="0" t="0"/>
          <a:stretch/>
        </p:blipFill>
        <p:spPr>
          <a:xfrm>
            <a:off x="1619250" y="4292600"/>
            <a:ext cx="5661025" cy="2501900"/>
          </a:xfrm>
          <a:prstGeom prst="rect">
            <a:avLst/>
          </a:prstGeom>
          <a:noFill/>
          <a:ln>
            <a:noFill/>
          </a:ln>
        </p:spPr>
      </p:pic>
      <p:sp>
        <p:nvSpPr>
          <p:cNvPr id="491" name="Google Shape;491;p3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92" name="Google Shape;492;p38"/>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Трехъярусные  архитектуры </a:t>
            </a:r>
            <a:endParaRPr/>
          </a:p>
        </p:txBody>
      </p:sp>
      <p:sp>
        <p:nvSpPr>
          <p:cNvPr id="493" name="Google Shape;493;p38"/>
          <p:cNvSpPr txBox="1"/>
          <p:nvPr>
            <p:ph idx="1" type="body"/>
          </p:nvPr>
        </p:nvSpPr>
        <p:spPr>
          <a:xfrm>
            <a:off x="188913" y="1125538"/>
            <a:ext cx="8497887" cy="3527425"/>
          </a:xfrm>
          <a:prstGeom prst="rect">
            <a:avLst/>
          </a:prstGeom>
          <a:noFill/>
          <a:ln>
            <a:noFill/>
          </a:ln>
        </p:spPr>
        <p:txBody>
          <a:bodyPr anchorCtr="0" anchor="t" bIns="45700" lIns="91425" spcFirstLastPara="1" rIns="91425" wrap="square" tIns="45700">
            <a:noAutofit/>
          </a:bodyPr>
          <a:lstStyle/>
          <a:p>
            <a:pPr indent="-269875" lvl="0" marL="269875" rtl="0" algn="l">
              <a:lnSpc>
                <a:spcPct val="90000"/>
              </a:lnSpc>
              <a:spcBef>
                <a:spcPts val="0"/>
              </a:spcBef>
              <a:spcAft>
                <a:spcPts val="0"/>
              </a:spcAft>
              <a:buSzPts val="1680"/>
              <a:buFont typeface="Noto Sans Symbols"/>
              <a:buNone/>
            </a:pPr>
            <a:r>
              <a:rPr lang="ru-RU" sz="2400"/>
              <a:t>Трехъярусные  архитектуры  сложнее  и  разнообразнее  архитектур клиент/сервер: </a:t>
            </a:r>
            <a:endParaRPr/>
          </a:p>
          <a:p>
            <a:pPr indent="-269875" lvl="1" marL="619125" rtl="0" algn="l">
              <a:lnSpc>
                <a:spcPct val="90000"/>
              </a:lnSpc>
              <a:spcBef>
                <a:spcPts val="360"/>
              </a:spcBef>
              <a:spcAft>
                <a:spcPts val="0"/>
              </a:spcAft>
              <a:buSzPts val="1260"/>
              <a:buChar char="●"/>
            </a:pPr>
            <a:r>
              <a:rPr lang="ru-RU" sz="1800"/>
              <a:t>Все  слои  в  них  четко  разделены. </a:t>
            </a:r>
            <a:endParaRPr/>
          </a:p>
          <a:p>
            <a:pPr indent="-269875" lvl="1" marL="619125" rtl="0" algn="l">
              <a:lnSpc>
                <a:spcPct val="90000"/>
              </a:lnSpc>
              <a:spcBef>
                <a:spcPts val="360"/>
              </a:spcBef>
              <a:spcAft>
                <a:spcPts val="0"/>
              </a:spcAft>
              <a:buSzPts val="1260"/>
              <a:buChar char="●"/>
            </a:pPr>
            <a:r>
              <a:rPr lang="ru-RU" sz="1800"/>
              <a:t>Презентационный  слой  размещается  в  клиенте,  как  и в  двухъярусной архитектуре.  </a:t>
            </a:r>
            <a:endParaRPr/>
          </a:p>
          <a:p>
            <a:pPr indent="-269875" lvl="1" marL="619125" rtl="0" algn="l">
              <a:lnSpc>
                <a:spcPct val="90000"/>
              </a:lnSpc>
              <a:spcBef>
                <a:spcPts val="360"/>
              </a:spcBef>
              <a:spcAft>
                <a:spcPts val="0"/>
              </a:spcAft>
              <a:buSzPts val="1260"/>
              <a:buChar char="●"/>
            </a:pPr>
            <a:r>
              <a:rPr lang="ru-RU" sz="1800"/>
              <a:t>Прикладная  логика  размещается  в  среднем  ярусе  и  называется  также промежуточным  слоем программного  обеспечения - </a:t>
            </a:r>
            <a:r>
              <a:rPr i="1" lang="ru-RU" sz="1800">
                <a:solidFill>
                  <a:schemeClr val="dk2"/>
                </a:solidFill>
              </a:rPr>
              <a:t>middleware.</a:t>
            </a:r>
            <a:r>
              <a:rPr lang="ru-RU" sz="1800"/>
              <a:t>  </a:t>
            </a:r>
            <a:endParaRPr/>
          </a:p>
          <a:p>
            <a:pPr indent="-269875" lvl="1" marL="619125" rtl="0" algn="l">
              <a:lnSpc>
                <a:spcPct val="90000"/>
              </a:lnSpc>
              <a:spcBef>
                <a:spcPts val="360"/>
              </a:spcBef>
              <a:spcAft>
                <a:spcPts val="0"/>
              </a:spcAft>
              <a:buSzPts val="1260"/>
              <a:buChar char="●"/>
            </a:pPr>
            <a:r>
              <a:rPr lang="ru-RU" sz="1800"/>
              <a:t>Слой  управления  ресурсами располагается  на  третьем  ярусе  и  состоит  из  всех  серверов,  которые интегрируются  в  архитектурном  решении.  </a:t>
            </a:r>
            <a:endParaRPr/>
          </a:p>
          <a:p>
            <a:pPr indent="-269875" lvl="1" marL="619125" rtl="0" algn="l">
              <a:lnSpc>
                <a:spcPct val="90000"/>
              </a:lnSpc>
              <a:spcBef>
                <a:spcPts val="360"/>
              </a:spcBef>
              <a:spcAft>
                <a:spcPts val="0"/>
              </a:spcAft>
              <a:buSzPts val="1260"/>
              <a:buChar char="●"/>
            </a:pPr>
            <a:r>
              <a:rPr lang="ru-RU" sz="1800"/>
              <a:t>С  точки  зрения  подсистемы управления ресурсами программы, работающие в слое прикладной логики, это просто клиенты.</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499" name="Google Shape;499;p39"/>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Трехъярусные  архитектуры </a:t>
            </a:r>
            <a:endParaRPr/>
          </a:p>
        </p:txBody>
      </p:sp>
      <p:sp>
        <p:nvSpPr>
          <p:cNvPr id="500" name="Google Shape;500;p39"/>
          <p:cNvSpPr/>
          <p:nvPr/>
        </p:nvSpPr>
        <p:spPr>
          <a:xfrm>
            <a:off x="611188" y="5300663"/>
            <a:ext cx="7561262" cy="1190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cap="none" strike="noStrike">
                <a:solidFill>
                  <a:schemeClr val="dk1"/>
                </a:solidFill>
                <a:latin typeface="Arial"/>
                <a:ea typeface="Arial"/>
                <a:cs typeface="Arial"/>
                <a:sym typeface="Arial"/>
              </a:rPr>
              <a:t> В трехъярусной архитектуре между презентационным слоем (пользовательского интерфейса) и слоем управления ресурсов представлен промежуточный слой прикладной логики (или уровень обработки - middleware).</a:t>
            </a:r>
            <a:endParaRPr/>
          </a:p>
        </p:txBody>
      </p:sp>
      <p:sp>
        <p:nvSpPr>
          <p:cNvPr id="501" name="Google Shape;501;p39"/>
          <p:cNvSpPr txBox="1"/>
          <p:nvPr/>
        </p:nvSpPr>
        <p:spPr>
          <a:xfrm>
            <a:off x="6588124" y="1628775"/>
            <a:ext cx="237636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600" u="sng" cap="none" strike="noStrike">
                <a:solidFill>
                  <a:schemeClr val="accent2"/>
                </a:solidFill>
                <a:latin typeface="Arial"/>
                <a:ea typeface="Arial"/>
                <a:cs typeface="Arial"/>
                <a:sym typeface="Arial"/>
              </a:rPr>
              <a:t>Презентационный</a:t>
            </a:r>
            <a:endParaRPr/>
          </a:p>
          <a:p>
            <a:pPr indent="0" lvl="0" marL="0" marR="0" rtl="0" algn="l">
              <a:spcBef>
                <a:spcPts val="800"/>
              </a:spcBef>
              <a:spcAft>
                <a:spcPts val="0"/>
              </a:spcAft>
              <a:buNone/>
            </a:pPr>
            <a:r>
              <a:t/>
            </a:r>
            <a:endParaRPr b="0" i="0" sz="1600" u="sng" cap="none" strike="noStrike">
              <a:solidFill>
                <a:schemeClr val="accent2"/>
              </a:solidFill>
              <a:latin typeface="Arial"/>
              <a:ea typeface="Arial"/>
              <a:cs typeface="Arial"/>
              <a:sym typeface="Arial"/>
            </a:endParaRPr>
          </a:p>
          <a:p>
            <a:pPr indent="0" lvl="0" marL="0" marR="0" rtl="0" algn="l">
              <a:spcBef>
                <a:spcPts val="800"/>
              </a:spcBef>
              <a:spcAft>
                <a:spcPts val="0"/>
              </a:spcAft>
              <a:buNone/>
            </a:pPr>
            <a:r>
              <a:t/>
            </a:r>
            <a:endParaRPr b="0" i="0" sz="1600" u="sng" cap="none" strike="noStrike">
              <a:solidFill>
                <a:schemeClr val="accent2"/>
              </a:solidFill>
              <a:latin typeface="Arial"/>
              <a:ea typeface="Arial"/>
              <a:cs typeface="Arial"/>
              <a:sym typeface="Arial"/>
            </a:endParaRPr>
          </a:p>
          <a:p>
            <a:pPr indent="0" lvl="0" marL="0" marR="0" rtl="0" algn="l">
              <a:spcBef>
                <a:spcPts val="800"/>
              </a:spcBef>
              <a:spcAft>
                <a:spcPts val="0"/>
              </a:spcAft>
              <a:buNone/>
            </a:pPr>
            <a:r>
              <a:rPr b="0" i="0" lang="ru-RU" sz="1600" u="sng" cap="none" strike="noStrike">
                <a:solidFill>
                  <a:schemeClr val="accent2"/>
                </a:solidFill>
                <a:latin typeface="Arial"/>
                <a:ea typeface="Arial"/>
                <a:cs typeface="Arial"/>
                <a:sym typeface="Arial"/>
              </a:rPr>
              <a:t>Прикладной логики</a:t>
            </a:r>
            <a:endParaRPr/>
          </a:p>
          <a:p>
            <a:pPr indent="0" lvl="0" marL="0" marR="0" rtl="0" algn="l">
              <a:spcBef>
                <a:spcPts val="800"/>
              </a:spcBef>
              <a:spcAft>
                <a:spcPts val="0"/>
              </a:spcAft>
              <a:buNone/>
            </a:pPr>
            <a:r>
              <a:t/>
            </a:r>
            <a:endParaRPr b="0" i="0" sz="1600" u="sng" cap="none" strike="noStrike">
              <a:solidFill>
                <a:schemeClr val="accent2"/>
              </a:solidFill>
              <a:latin typeface="Arial"/>
              <a:ea typeface="Arial"/>
              <a:cs typeface="Arial"/>
              <a:sym typeface="Arial"/>
            </a:endParaRPr>
          </a:p>
          <a:p>
            <a:pPr indent="0" lvl="0" marL="0" marR="0" rtl="0" algn="l">
              <a:spcBef>
                <a:spcPts val="800"/>
              </a:spcBef>
              <a:spcAft>
                <a:spcPts val="0"/>
              </a:spcAft>
              <a:buNone/>
            </a:pPr>
            <a:r>
              <a:t/>
            </a:r>
            <a:endParaRPr b="0" i="0" sz="1600" u="sng" cap="none" strike="noStrike">
              <a:solidFill>
                <a:schemeClr val="accent2"/>
              </a:solidFill>
              <a:latin typeface="Arial"/>
              <a:ea typeface="Arial"/>
              <a:cs typeface="Arial"/>
              <a:sym typeface="Arial"/>
            </a:endParaRPr>
          </a:p>
          <a:p>
            <a:pPr indent="0" lvl="0" marL="0" marR="0" rtl="0" algn="l">
              <a:spcBef>
                <a:spcPts val="800"/>
              </a:spcBef>
              <a:spcAft>
                <a:spcPts val="0"/>
              </a:spcAft>
              <a:buNone/>
            </a:pPr>
            <a:r>
              <a:rPr b="0" i="0" lang="ru-RU" sz="1600" u="sng" cap="none" strike="noStrike">
                <a:solidFill>
                  <a:schemeClr val="accent2"/>
                </a:solidFill>
                <a:latin typeface="Arial"/>
                <a:ea typeface="Arial"/>
                <a:cs typeface="Arial"/>
                <a:sym typeface="Arial"/>
              </a:rPr>
              <a:t>Управления ресурсами</a:t>
            </a:r>
            <a:endParaRPr/>
          </a:p>
        </p:txBody>
      </p:sp>
      <p:sp>
        <p:nvSpPr>
          <p:cNvPr id="502" name="Google Shape;502;p39"/>
          <p:cNvSpPr/>
          <p:nvPr/>
        </p:nvSpPr>
        <p:spPr>
          <a:xfrm>
            <a:off x="1042988" y="4941888"/>
            <a:ext cx="6096000" cy="274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200" u="none" cap="none" strike="noStrike">
                <a:solidFill>
                  <a:schemeClr val="dk1"/>
                </a:solidFill>
                <a:latin typeface="Arial"/>
                <a:ea typeface="Arial"/>
                <a:cs typeface="Arial"/>
                <a:sym typeface="Arial"/>
              </a:rPr>
              <a:t>Обобщенная организация трехуровневой поисковой машины для Интернета </a:t>
            </a:r>
            <a:endParaRPr/>
          </a:p>
        </p:txBody>
      </p:sp>
      <p:pic>
        <p:nvPicPr>
          <p:cNvPr id="503" name="Google Shape;503;p39"/>
          <p:cNvPicPr preferRelativeResize="0"/>
          <p:nvPr/>
        </p:nvPicPr>
        <p:blipFill rotWithShape="1">
          <a:blip r:embed="rId3">
            <a:alphaModFix/>
          </a:blip>
          <a:srcRect b="0" l="0" r="0" t="0"/>
          <a:stretch/>
        </p:blipFill>
        <p:spPr>
          <a:xfrm>
            <a:off x="611188" y="1196975"/>
            <a:ext cx="5903912" cy="35734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94" name="Google Shape;194;p4"/>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195" name="Google Shape;195;p4"/>
          <p:cNvSpPr/>
          <p:nvPr/>
        </p:nvSpPr>
        <p:spPr>
          <a:xfrm>
            <a:off x="487363" y="4605338"/>
            <a:ext cx="7993062" cy="18716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Noto Sans Symbols"/>
              <a:buChar char="●"/>
            </a:pPr>
            <a:r>
              <a:rPr b="0" i="0" lang="ru-RU" sz="2400" u="none" cap="none" strike="noStrike">
                <a:solidFill>
                  <a:schemeClr val="dk1"/>
                </a:solidFill>
                <a:latin typeface="Arial"/>
                <a:ea typeface="Arial"/>
                <a:cs typeface="Arial"/>
                <a:sym typeface="Arial"/>
              </a:rPr>
              <a:t>Признаки классификации РВС по шкале </a:t>
            </a:r>
            <a:r>
              <a:rPr b="0" i="0" lang="ru-RU" sz="2400" u="none" cap="none" strike="noStrike">
                <a:solidFill>
                  <a:srgbClr val="FF0000"/>
                </a:solidFill>
                <a:latin typeface="Arial"/>
                <a:ea typeface="Arial"/>
                <a:cs typeface="Arial"/>
                <a:sym typeface="Arial"/>
              </a:rPr>
              <a:t>«централизованный – децентрализованный»:</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методы обнаружения ресурсов;</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доступность ресурсов;</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методы взаимодействия ресурсов.</a:t>
            </a:r>
            <a:br>
              <a:rPr b="1" i="0" lang="ru-RU"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0" sz="2400" u="none" cap="none" strike="noStrike">
              <a:solidFill>
                <a:schemeClr val="dk1"/>
              </a:solidFill>
              <a:latin typeface="Arial"/>
              <a:ea typeface="Arial"/>
              <a:cs typeface="Arial"/>
              <a:sym typeface="Arial"/>
            </a:endParaRPr>
          </a:p>
        </p:txBody>
      </p:sp>
      <p:sp>
        <p:nvSpPr>
          <p:cNvPr id="196" name="Google Shape;196;p4"/>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197" name="Google Shape;197;p4"/>
          <p:cNvSpPr/>
          <p:nvPr/>
        </p:nvSpPr>
        <p:spPr>
          <a:xfrm>
            <a:off x="488950" y="1557338"/>
            <a:ext cx="7993063" cy="92233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Noto Sans Symbols"/>
              <a:buChar char="●"/>
            </a:pPr>
            <a:r>
              <a:rPr b="0" i="0" lang="ru-RU" sz="2400" u="none" cap="none" strike="noStrike">
                <a:solidFill>
                  <a:schemeClr val="dk1"/>
                </a:solidFill>
                <a:latin typeface="Arial"/>
                <a:ea typeface="Arial"/>
                <a:cs typeface="Arial"/>
                <a:sym typeface="Arial"/>
              </a:rPr>
              <a:t>Клиент-сервер </a:t>
            </a:r>
            <a:r>
              <a:rPr b="1" i="0" lang="ru-RU" sz="2400" u="none" cap="none" strike="noStrike">
                <a:solidFill>
                  <a:schemeClr val="dk1"/>
                </a:solidFill>
                <a:latin typeface="Arial"/>
                <a:ea typeface="Arial"/>
                <a:cs typeface="Arial"/>
                <a:sym typeface="Arial"/>
              </a:rPr>
              <a:t>vs</a:t>
            </a:r>
            <a:r>
              <a:rPr b="0" i="0" lang="ru-RU" sz="2400" u="none" cap="none" strike="noStrike">
                <a:solidFill>
                  <a:schemeClr val="dk1"/>
                </a:solidFill>
                <a:latin typeface="Arial"/>
                <a:ea typeface="Arial"/>
                <a:cs typeface="Arial"/>
                <a:sym typeface="Arial"/>
              </a:rPr>
              <a:t> Peer-to-peer (P2P) – англ. «равный-к-равному»</a:t>
            </a:r>
            <a:br>
              <a:rPr b="1" i="0" lang="ru-RU" sz="2000" u="none" cap="none" strike="noStrike">
                <a:solidFill>
                  <a:schemeClr val="dk1"/>
                </a:solidFill>
                <a:latin typeface="Arial"/>
                <a:ea typeface="Arial"/>
                <a:cs typeface="Arial"/>
                <a:sym typeface="Arial"/>
              </a:rPr>
            </a:br>
            <a:br>
              <a:rPr b="1" i="0" lang="ru-RU"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pic>
        <p:nvPicPr>
          <p:cNvPr id="198" name="Google Shape;198;p4"/>
          <p:cNvPicPr preferRelativeResize="0"/>
          <p:nvPr/>
        </p:nvPicPr>
        <p:blipFill rotWithShape="1">
          <a:blip r:embed="rId3">
            <a:alphaModFix/>
          </a:blip>
          <a:srcRect b="0" l="0" r="0" t="0"/>
          <a:stretch/>
        </p:blipFill>
        <p:spPr>
          <a:xfrm>
            <a:off x="755650" y="2614613"/>
            <a:ext cx="3384550" cy="1741487"/>
          </a:xfrm>
          <a:prstGeom prst="rect">
            <a:avLst/>
          </a:prstGeom>
          <a:noFill/>
          <a:ln>
            <a:noFill/>
          </a:ln>
        </p:spPr>
      </p:pic>
      <p:pic>
        <p:nvPicPr>
          <p:cNvPr descr="https://encrypted-tbn3.gstatic.com/images?q=tbn:ANd9GcRXuLZYUCcJDT1WteYNEj93fTur6vxsXAoQG_rWO6P9CVeIRVLk" id="199" name="Google Shape;199;p4"/>
          <p:cNvPicPr preferRelativeResize="0"/>
          <p:nvPr/>
        </p:nvPicPr>
        <p:blipFill rotWithShape="1">
          <a:blip r:embed="rId4">
            <a:alphaModFix/>
          </a:blip>
          <a:srcRect b="0" l="0" r="0" t="0"/>
          <a:stretch/>
        </p:blipFill>
        <p:spPr>
          <a:xfrm>
            <a:off x="5292725" y="2425700"/>
            <a:ext cx="2970213" cy="2055813"/>
          </a:xfrm>
          <a:prstGeom prst="rect">
            <a:avLst/>
          </a:prstGeom>
          <a:noFill/>
          <a:ln>
            <a:noFill/>
          </a:ln>
        </p:spPr>
      </p:pic>
      <p:sp>
        <p:nvSpPr>
          <p:cNvPr id="200" name="Google Shape;200;p4"/>
          <p:cNvSpPr txBox="1"/>
          <p:nvPr/>
        </p:nvSpPr>
        <p:spPr>
          <a:xfrm>
            <a:off x="4292600" y="3100388"/>
            <a:ext cx="846138" cy="522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800" u="none" cap="none" strike="noStrike">
                <a:solidFill>
                  <a:srgbClr val="0070C0"/>
                </a:solidFill>
                <a:latin typeface="Arial"/>
                <a:ea typeface="Arial"/>
                <a:cs typeface="Arial"/>
                <a:sym typeface="Arial"/>
              </a:rPr>
              <a:t>VS</a:t>
            </a:r>
            <a:endParaRPr b="1" i="1" sz="1800" u="none" cap="none" strike="noStrike">
              <a:solidFill>
                <a:srgbClr val="0070C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09" name="Google Shape;509;p40"/>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Трехъярусные  архитектуры </a:t>
            </a:r>
            <a:endParaRPr/>
          </a:p>
        </p:txBody>
      </p:sp>
      <p:pic>
        <p:nvPicPr>
          <p:cNvPr id="510" name="Google Shape;510;p40"/>
          <p:cNvPicPr preferRelativeResize="0"/>
          <p:nvPr/>
        </p:nvPicPr>
        <p:blipFill rotWithShape="1">
          <a:blip r:embed="rId3">
            <a:alphaModFix/>
          </a:blip>
          <a:srcRect b="0" l="0" r="0" t="0"/>
          <a:stretch/>
        </p:blipFill>
        <p:spPr>
          <a:xfrm>
            <a:off x="1116013" y="908050"/>
            <a:ext cx="5759450" cy="5324475"/>
          </a:xfrm>
          <a:prstGeom prst="rect">
            <a:avLst/>
          </a:prstGeom>
          <a:noFill/>
          <a:ln>
            <a:noFill/>
          </a:ln>
        </p:spPr>
      </p:pic>
      <p:sp>
        <p:nvSpPr>
          <p:cNvPr id="511" name="Google Shape;511;p40"/>
          <p:cNvSpPr/>
          <p:nvPr/>
        </p:nvSpPr>
        <p:spPr>
          <a:xfrm>
            <a:off x="395288" y="6216650"/>
            <a:ext cx="69850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1800" u="none" cap="none" strike="noStrike">
                <a:solidFill>
                  <a:schemeClr val="dk1"/>
                </a:solidFill>
                <a:latin typeface="Arial"/>
                <a:ea typeface="Arial"/>
                <a:cs typeface="Arial"/>
                <a:sym typeface="Arial"/>
              </a:rPr>
              <a:t> Интеграция систем различной архитектуры с использованием трехъярусного подхода.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17" name="Google Shape;517;p41"/>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Трехъярусные  архитектуры </a:t>
            </a:r>
            <a:endParaRPr/>
          </a:p>
        </p:txBody>
      </p:sp>
      <p:sp>
        <p:nvSpPr>
          <p:cNvPr id="518" name="Google Shape;518;p41"/>
          <p:cNvSpPr txBox="1"/>
          <p:nvPr>
            <p:ph idx="1" type="body"/>
          </p:nvPr>
        </p:nvSpPr>
        <p:spPr>
          <a:xfrm>
            <a:off x="179388" y="1484313"/>
            <a:ext cx="8785225"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b="1" lang="ru-RU" sz="2100"/>
              <a:t>Достоинства: </a:t>
            </a:r>
            <a:endParaRPr/>
          </a:p>
          <a:p>
            <a:pPr indent="-293688" lvl="2" marL="987425" rtl="0" algn="l">
              <a:lnSpc>
                <a:spcPct val="90000"/>
              </a:lnSpc>
              <a:spcBef>
                <a:spcPts val="360"/>
              </a:spcBef>
              <a:spcAft>
                <a:spcPts val="0"/>
              </a:spcAft>
              <a:buSzPts val="1260"/>
              <a:buChar char="●"/>
            </a:pPr>
            <a:r>
              <a:rPr i="1" lang="ru-RU" sz="1800"/>
              <a:t>возросшие  возможности  по масштабированию</a:t>
            </a:r>
            <a:r>
              <a:rPr lang="ru-RU" sz="1800"/>
              <a:t>: каждый  слой  может  работать  на  отдельной  ЭВМ.  В частности,  прикладной  слой  может  быть  распределен  по  разным компьютерам.  Прикладная  логика  при  этом  может  быть  сделана существенно  более  независимой  от  управления  ресурсами,  ее </a:t>
            </a:r>
            <a:r>
              <a:rPr i="1" lang="ru-RU" sz="1800"/>
              <a:t>переносимость и переиспользуемость существенно возрастает</a:t>
            </a:r>
            <a:r>
              <a:rPr lang="ru-RU" sz="1800"/>
              <a:t>. </a:t>
            </a:r>
            <a:endParaRPr/>
          </a:p>
          <a:p>
            <a:pPr indent="-293688" lvl="2" marL="987425" rtl="0" algn="l">
              <a:lnSpc>
                <a:spcPct val="90000"/>
              </a:lnSpc>
              <a:spcBef>
                <a:spcPts val="360"/>
              </a:spcBef>
              <a:spcAft>
                <a:spcPts val="0"/>
              </a:spcAft>
              <a:buSzPts val="1260"/>
              <a:buChar char="●"/>
            </a:pPr>
            <a:r>
              <a:rPr lang="ru-RU" sz="1800"/>
              <a:t>Если  двухъярусные  архитектуры потребовали определения интерфейсов прикладного слоя, то трехъярусные привели к </a:t>
            </a:r>
            <a:r>
              <a:rPr i="1" lang="ru-RU" sz="1800"/>
              <a:t>стандартизации интерфейсов слоя управления ресурсами</a:t>
            </a:r>
            <a:r>
              <a:rPr lang="ru-RU" sz="1800"/>
              <a:t>. </a:t>
            </a:r>
            <a:endParaRPr/>
          </a:p>
          <a:p>
            <a:pPr indent="-293688" lvl="2" marL="987425" rtl="0" algn="l">
              <a:lnSpc>
                <a:spcPct val="90000"/>
              </a:lnSpc>
              <a:spcBef>
                <a:spcPts val="360"/>
              </a:spcBef>
              <a:spcAft>
                <a:spcPts val="0"/>
              </a:spcAft>
              <a:buSzPts val="1260"/>
              <a:buChar char="●"/>
            </a:pPr>
            <a:r>
              <a:rPr lang="ru-RU" sz="1800"/>
              <a:t>Используя системную  поддержку,  разработчики  прикладной  логики  могут  при создании сложнейших моделей взаимодействия пользоваться поддержкой, обеспечиваемой  </a:t>
            </a:r>
            <a:r>
              <a:rPr i="1" lang="ru-RU" sz="1800"/>
              <a:t>промежуточным  слоем</a:t>
            </a:r>
            <a:r>
              <a:rPr lang="ru-RU" sz="1800"/>
              <a:t>,  а  не  программировать  все самостоятельно.  </a:t>
            </a:r>
            <a:endParaRPr/>
          </a:p>
          <a:p>
            <a:pPr indent="-293688" lvl="2" marL="987425" rtl="0" algn="l">
              <a:lnSpc>
                <a:spcPct val="90000"/>
              </a:lnSpc>
              <a:spcBef>
                <a:spcPts val="360"/>
              </a:spcBef>
              <a:spcAft>
                <a:spcPts val="0"/>
              </a:spcAft>
              <a:buSzPts val="1260"/>
              <a:buChar char="●"/>
            </a:pPr>
            <a:r>
              <a:rPr lang="ru-RU" sz="1800"/>
              <a:t>Потери  в  производительности компенсируются распространением модели промежуточного  слоя на  разные  сетевые  узлы, что существенно влияет на масштабируемость и надежность систем.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24" name="Google Shape;524;p42"/>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Трехъярусные  архитектуры </a:t>
            </a:r>
            <a:endParaRPr/>
          </a:p>
        </p:txBody>
      </p:sp>
      <p:sp>
        <p:nvSpPr>
          <p:cNvPr id="525" name="Google Shape;525;p42"/>
          <p:cNvSpPr txBox="1"/>
          <p:nvPr>
            <p:ph idx="1" type="body"/>
          </p:nvPr>
        </p:nvSpPr>
        <p:spPr>
          <a:xfrm>
            <a:off x="395288" y="1700213"/>
            <a:ext cx="7273056" cy="18732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b="1" lang="ru-RU" sz="2100"/>
              <a:t>Недостатки:</a:t>
            </a:r>
            <a:endParaRPr/>
          </a:p>
          <a:p>
            <a:pPr indent="-293688" lvl="2" marL="987425" rtl="0" algn="l">
              <a:lnSpc>
                <a:spcPct val="90000"/>
              </a:lnSpc>
              <a:spcBef>
                <a:spcPts val="360"/>
              </a:spcBef>
              <a:spcAft>
                <a:spcPts val="0"/>
              </a:spcAft>
              <a:buSzPts val="1260"/>
              <a:buChar char="●"/>
            </a:pPr>
            <a:r>
              <a:rPr lang="ru-RU" sz="1800"/>
              <a:t>Ограниченность  модели  трехъярусных  систем  проявилась  при попытках  интегрировать  несколько  трехъярусных  систем,  а  также  при выходе  распределенных  систем  на  уровень  Интернета,  что  связано  с недостаточной стандартизацией этих систем.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31" name="Google Shape;531;p43"/>
          <p:cNvSpPr txBox="1"/>
          <p:nvPr>
            <p:ph type="title"/>
          </p:nvPr>
        </p:nvSpPr>
        <p:spPr>
          <a:xfrm>
            <a:off x="457200" y="122238"/>
            <a:ext cx="7543800" cy="8588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Многоярусные  архитектуры </a:t>
            </a:r>
            <a:endParaRPr/>
          </a:p>
        </p:txBody>
      </p:sp>
      <p:sp>
        <p:nvSpPr>
          <p:cNvPr id="532" name="Google Shape;532;p43"/>
          <p:cNvSpPr txBox="1"/>
          <p:nvPr>
            <p:ph idx="1" type="body"/>
          </p:nvPr>
        </p:nvSpPr>
        <p:spPr>
          <a:xfrm>
            <a:off x="395288" y="1700213"/>
            <a:ext cx="8280400" cy="36004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lang="ru-RU" sz="2100"/>
              <a:t>Не  сильно  отличаются  от трехъярусных:  это  обобщение  трехъярусной  модели  с  учетом  важности доступа  к  данным  через  Интернет.  </a:t>
            </a:r>
            <a:endParaRPr/>
          </a:p>
          <a:p>
            <a:pPr indent="-342900" lvl="0" marL="342900" rtl="0" algn="l">
              <a:lnSpc>
                <a:spcPct val="90000"/>
              </a:lnSpc>
              <a:spcBef>
                <a:spcPts val="420"/>
              </a:spcBef>
              <a:spcAft>
                <a:spcPts val="0"/>
              </a:spcAft>
              <a:buSzPts val="1470"/>
              <a:buChar char="●"/>
            </a:pPr>
            <a:r>
              <a:rPr lang="ru-RU" sz="2100"/>
              <a:t>Многоярусные  архитектуры разрабатываются  для  двух  основных  применений:  </a:t>
            </a:r>
            <a:endParaRPr/>
          </a:p>
          <a:p>
            <a:pPr indent="-347663" lvl="1" marL="692150" rtl="0" algn="l">
              <a:lnSpc>
                <a:spcPct val="90000"/>
              </a:lnSpc>
              <a:spcBef>
                <a:spcPts val="400"/>
              </a:spcBef>
              <a:spcAft>
                <a:spcPts val="0"/>
              </a:spcAft>
              <a:buSzPts val="1400"/>
              <a:buChar char="●"/>
            </a:pPr>
            <a:r>
              <a:rPr lang="ru-RU" sz="2000"/>
              <a:t>объединение разнородных  систем  и  </a:t>
            </a:r>
            <a:endParaRPr/>
          </a:p>
          <a:p>
            <a:pPr indent="-347663" lvl="1" marL="692150" rtl="0" algn="l">
              <a:lnSpc>
                <a:spcPct val="90000"/>
              </a:lnSpc>
              <a:spcBef>
                <a:spcPts val="400"/>
              </a:spcBef>
              <a:spcAft>
                <a:spcPts val="0"/>
              </a:spcAft>
              <a:buSzPts val="1400"/>
              <a:buChar char="●"/>
            </a:pPr>
            <a:r>
              <a:rPr lang="ru-RU" sz="2000"/>
              <a:t>подключение  к  Интернету.  </a:t>
            </a:r>
            <a:endParaRPr/>
          </a:p>
          <a:p>
            <a:pPr indent="-342900" lvl="0" marL="342900" rtl="0" algn="l">
              <a:lnSpc>
                <a:spcPct val="90000"/>
              </a:lnSpc>
              <a:spcBef>
                <a:spcPts val="420"/>
              </a:spcBef>
              <a:spcAft>
                <a:spcPts val="0"/>
              </a:spcAft>
              <a:buSzPts val="1470"/>
              <a:buChar char="●"/>
            </a:pPr>
            <a:r>
              <a:rPr lang="ru-RU" sz="2100"/>
              <a:t>Отдельные  слои многоярусных  систем  сами  представляют  собой  двух-  или  трехъярусные системы.</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38" name="Google Shape;538;p44"/>
          <p:cNvSpPr txBox="1"/>
          <p:nvPr>
            <p:ph idx="1" type="body"/>
          </p:nvPr>
        </p:nvSpPr>
        <p:spPr>
          <a:xfrm>
            <a:off x="457200" y="1719263"/>
            <a:ext cx="82296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b="1" lang="ru-RU" sz="2100"/>
              <a:t>Достоинства: </a:t>
            </a:r>
            <a:endParaRPr/>
          </a:p>
          <a:p>
            <a:pPr indent="-347663" lvl="1" marL="692150" rtl="0" algn="l">
              <a:lnSpc>
                <a:spcPct val="90000"/>
              </a:lnSpc>
              <a:spcBef>
                <a:spcPts val="400"/>
              </a:spcBef>
              <a:spcAft>
                <a:spcPts val="0"/>
              </a:spcAft>
              <a:buSzPts val="1400"/>
              <a:buChar char="●"/>
            </a:pPr>
            <a:r>
              <a:rPr lang="ru-RU" sz="2000"/>
              <a:t>Хотя  с  введением  в  систему  новых  ярусов  достигается </a:t>
            </a:r>
            <a:endParaRPr/>
          </a:p>
          <a:p>
            <a:pPr indent="-293688" lvl="2" marL="987425" rtl="0" algn="l">
              <a:lnSpc>
                <a:spcPct val="90000"/>
              </a:lnSpc>
              <a:spcBef>
                <a:spcPts val="360"/>
              </a:spcBef>
              <a:spcAft>
                <a:spcPts val="0"/>
              </a:spcAft>
              <a:buSzPts val="1260"/>
              <a:buChar char="●"/>
            </a:pPr>
            <a:r>
              <a:rPr lang="ru-RU" sz="1800"/>
              <a:t>повышение  ее  гибкости,  </a:t>
            </a:r>
            <a:endParaRPr/>
          </a:p>
          <a:p>
            <a:pPr indent="-293688" lvl="2" marL="987425" rtl="0" algn="l">
              <a:lnSpc>
                <a:spcPct val="90000"/>
              </a:lnSpc>
              <a:spcBef>
                <a:spcPts val="360"/>
              </a:spcBef>
              <a:spcAft>
                <a:spcPts val="0"/>
              </a:spcAft>
              <a:buSzPts val="1260"/>
              <a:buChar char="●"/>
            </a:pPr>
            <a:r>
              <a:rPr lang="ru-RU" sz="1800"/>
              <a:t>растет  функциональность.</a:t>
            </a:r>
            <a:endParaRPr/>
          </a:p>
          <a:p>
            <a:pPr indent="0" lvl="2" marL="693737" rtl="0" algn="l">
              <a:lnSpc>
                <a:spcPct val="90000"/>
              </a:lnSpc>
              <a:spcBef>
                <a:spcPts val="360"/>
              </a:spcBef>
              <a:spcAft>
                <a:spcPts val="0"/>
              </a:spcAft>
              <a:buSzPts val="1260"/>
              <a:buNone/>
            </a:pPr>
            <a:r>
              <a:rPr lang="ru-RU" sz="1800"/>
              <a:t> </a:t>
            </a:r>
            <a:endParaRPr/>
          </a:p>
          <a:p>
            <a:pPr indent="-342900" lvl="0" marL="342900" rtl="0" algn="l">
              <a:lnSpc>
                <a:spcPct val="90000"/>
              </a:lnSpc>
              <a:spcBef>
                <a:spcPts val="420"/>
              </a:spcBef>
              <a:spcAft>
                <a:spcPts val="0"/>
              </a:spcAft>
              <a:buSzPts val="1470"/>
              <a:buChar char="●"/>
            </a:pPr>
            <a:r>
              <a:rPr lang="ru-RU" sz="2100"/>
              <a:t> </a:t>
            </a:r>
            <a:r>
              <a:rPr b="1" lang="ru-RU" sz="2100"/>
              <a:t>Недостатки:</a:t>
            </a:r>
            <a:endParaRPr/>
          </a:p>
          <a:p>
            <a:pPr indent="-293688" lvl="2" marL="987425" rtl="0" algn="l">
              <a:lnSpc>
                <a:spcPct val="90000"/>
              </a:lnSpc>
              <a:spcBef>
                <a:spcPts val="360"/>
              </a:spcBef>
              <a:spcAft>
                <a:spcPts val="0"/>
              </a:spcAft>
              <a:buSzPts val="1260"/>
              <a:buChar char="●"/>
            </a:pPr>
            <a:r>
              <a:rPr lang="ru-RU" sz="1800"/>
              <a:t>но  одновременно возрастает  стоимость  взаимодействия  между  ярусами,  </a:t>
            </a:r>
            <a:endParaRPr/>
          </a:p>
          <a:p>
            <a:pPr indent="-293688" lvl="2" marL="987425" rtl="0" algn="l">
              <a:lnSpc>
                <a:spcPct val="90000"/>
              </a:lnSpc>
              <a:spcBef>
                <a:spcPts val="360"/>
              </a:spcBef>
              <a:spcAft>
                <a:spcPts val="0"/>
              </a:spcAft>
              <a:buSzPts val="1260"/>
              <a:buChar char="●"/>
            </a:pPr>
            <a:r>
              <a:rPr lang="ru-RU" sz="1800"/>
              <a:t>возникают проблемы с производительностью системы</a:t>
            </a:r>
            <a:endParaRPr/>
          </a:p>
          <a:p>
            <a:pPr indent="-293688" lvl="2" marL="987425" rtl="0" algn="l">
              <a:lnSpc>
                <a:spcPct val="90000"/>
              </a:lnSpc>
              <a:spcBef>
                <a:spcPts val="360"/>
              </a:spcBef>
              <a:spcAft>
                <a:spcPts val="0"/>
              </a:spcAft>
              <a:buSzPts val="1260"/>
              <a:buChar char="●"/>
            </a:pPr>
            <a:r>
              <a:rPr lang="ru-RU" sz="1800"/>
              <a:t>в них слишком много промежуточных слоев, часто с избыточной функциональностью,  сложных,  дорогих  в  разработке,  регулировке  и  поддержке.  </a:t>
            </a:r>
            <a:endParaRPr/>
          </a:p>
        </p:txBody>
      </p:sp>
      <p:sp>
        <p:nvSpPr>
          <p:cNvPr id="539" name="Google Shape;539;p44"/>
          <p:cNvSpPr txBox="1"/>
          <p:nvPr>
            <p:ph type="title"/>
          </p:nvPr>
        </p:nvSpPr>
        <p:spPr>
          <a:xfrm>
            <a:off x="457200" y="122238"/>
            <a:ext cx="7543800" cy="100250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Многоярусные  архитектуры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45" name="Google Shape;545;p45"/>
          <p:cNvSpPr txBox="1"/>
          <p:nvPr>
            <p:ph idx="1" type="body"/>
          </p:nvPr>
        </p:nvSpPr>
        <p:spPr>
          <a:xfrm>
            <a:off x="444500" y="1628775"/>
            <a:ext cx="8229600" cy="47529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540"/>
              <a:buFont typeface="Noto Sans Symbols"/>
              <a:buNone/>
            </a:pPr>
            <a:r>
              <a:rPr lang="ru-RU" sz="2200"/>
              <a:t>Архитектура клиент-сервер применяется в большом числе сетевых технологий, используемых для доступа к различным сетевым сервисам. Некоторые типы таких сервисов (и серверов): </a:t>
            </a:r>
            <a:endParaRPr/>
          </a:p>
          <a:p>
            <a:pPr indent="-347663" lvl="1" marL="692150" rtl="0" algn="l">
              <a:lnSpc>
                <a:spcPct val="90000"/>
              </a:lnSpc>
              <a:spcBef>
                <a:spcPts val="400"/>
              </a:spcBef>
              <a:spcAft>
                <a:spcPts val="0"/>
              </a:spcAft>
              <a:buSzPts val="1400"/>
              <a:buChar char="●"/>
            </a:pPr>
            <a:r>
              <a:rPr lang="ru-RU" sz="2000"/>
              <a:t>Web-серверы</a:t>
            </a:r>
            <a:endParaRPr/>
          </a:p>
          <a:p>
            <a:pPr indent="-347663" lvl="1" marL="692150" rtl="0" algn="l">
              <a:lnSpc>
                <a:spcPct val="90000"/>
              </a:lnSpc>
              <a:spcBef>
                <a:spcPts val="400"/>
              </a:spcBef>
              <a:spcAft>
                <a:spcPts val="0"/>
              </a:spcAft>
              <a:buSzPts val="1400"/>
              <a:buChar char="●"/>
            </a:pPr>
            <a:r>
              <a:rPr lang="ru-RU" sz="2000"/>
              <a:t>Серверы приложений</a:t>
            </a:r>
            <a:endParaRPr/>
          </a:p>
          <a:p>
            <a:pPr indent="-347663" lvl="1" marL="692150" rtl="0" algn="l">
              <a:lnSpc>
                <a:spcPct val="90000"/>
              </a:lnSpc>
              <a:spcBef>
                <a:spcPts val="400"/>
              </a:spcBef>
              <a:spcAft>
                <a:spcPts val="0"/>
              </a:spcAft>
              <a:buSzPts val="1400"/>
              <a:buChar char="●"/>
            </a:pPr>
            <a:r>
              <a:rPr lang="ru-RU" sz="2000"/>
              <a:t>Серверы баз данных</a:t>
            </a:r>
            <a:endParaRPr/>
          </a:p>
          <a:p>
            <a:pPr indent="-347663" lvl="1" marL="692150" rtl="0" algn="l">
              <a:lnSpc>
                <a:spcPct val="90000"/>
              </a:lnSpc>
              <a:spcBef>
                <a:spcPts val="400"/>
              </a:spcBef>
              <a:spcAft>
                <a:spcPts val="0"/>
              </a:spcAft>
              <a:buSzPts val="1400"/>
              <a:buChar char="●"/>
            </a:pPr>
            <a:r>
              <a:rPr lang="ru-RU" sz="2000"/>
              <a:t>Файл-серверы</a:t>
            </a:r>
            <a:endParaRPr/>
          </a:p>
          <a:p>
            <a:pPr indent="-347663" lvl="1" marL="692150" rtl="0" algn="l">
              <a:lnSpc>
                <a:spcPct val="90000"/>
              </a:lnSpc>
              <a:spcBef>
                <a:spcPts val="400"/>
              </a:spcBef>
              <a:spcAft>
                <a:spcPts val="0"/>
              </a:spcAft>
              <a:buSzPts val="1400"/>
              <a:buChar char="●"/>
            </a:pPr>
            <a:r>
              <a:rPr lang="ru-RU" sz="2000"/>
              <a:t>Прокси-сервер</a:t>
            </a:r>
            <a:endParaRPr/>
          </a:p>
          <a:p>
            <a:pPr indent="-347663" lvl="1" marL="692150" rtl="0" algn="l">
              <a:lnSpc>
                <a:spcPct val="90000"/>
              </a:lnSpc>
              <a:spcBef>
                <a:spcPts val="400"/>
              </a:spcBef>
              <a:spcAft>
                <a:spcPts val="0"/>
              </a:spcAft>
              <a:buSzPts val="1400"/>
              <a:buChar char="●"/>
            </a:pPr>
            <a:r>
              <a:rPr lang="ru-RU" sz="2000"/>
              <a:t>Файрволы (брандмауэры)</a:t>
            </a:r>
            <a:endParaRPr/>
          </a:p>
          <a:p>
            <a:pPr indent="-347663" lvl="1" marL="692150" rtl="0" algn="l">
              <a:lnSpc>
                <a:spcPct val="90000"/>
              </a:lnSpc>
              <a:spcBef>
                <a:spcPts val="400"/>
              </a:spcBef>
              <a:spcAft>
                <a:spcPts val="0"/>
              </a:spcAft>
              <a:buSzPts val="1400"/>
              <a:buChar char="●"/>
            </a:pPr>
            <a:r>
              <a:rPr lang="ru-RU" sz="2000"/>
              <a:t>Почтовые серверы</a:t>
            </a:r>
            <a:endParaRPr/>
          </a:p>
          <a:p>
            <a:pPr indent="-347663" lvl="1" marL="692150" rtl="0" algn="l">
              <a:lnSpc>
                <a:spcPct val="90000"/>
              </a:lnSpc>
              <a:spcBef>
                <a:spcPts val="400"/>
              </a:spcBef>
              <a:spcAft>
                <a:spcPts val="0"/>
              </a:spcAft>
              <a:buSzPts val="1400"/>
              <a:buChar char="●"/>
            </a:pPr>
            <a:r>
              <a:rPr lang="ru-RU" sz="2000"/>
              <a:t>Серверы удаленного доступа (RAS)</a:t>
            </a:r>
            <a:endParaRPr/>
          </a:p>
          <a:p>
            <a:pPr indent="0" lvl="0" marL="0" rtl="0" algn="l">
              <a:lnSpc>
                <a:spcPct val="90000"/>
              </a:lnSpc>
              <a:spcBef>
                <a:spcPts val="440"/>
              </a:spcBef>
              <a:spcAft>
                <a:spcPts val="0"/>
              </a:spcAft>
              <a:buSzPts val="1540"/>
              <a:buFont typeface="Noto Sans Symbols"/>
              <a:buNone/>
            </a:pPr>
            <a:r>
              <a:rPr lang="ru-RU" sz="2200"/>
              <a:t>Это лишь несколько типов из всего многообразия клиент-серверных технологий, используемых как в локальных, так и в глобальных сетях. </a:t>
            </a:r>
            <a:endParaRPr/>
          </a:p>
        </p:txBody>
      </p:sp>
      <p:sp>
        <p:nvSpPr>
          <p:cNvPr id="546" name="Google Shape;546;p45"/>
          <p:cNvSpPr txBox="1"/>
          <p:nvPr>
            <p:ph type="title"/>
          </p:nvPr>
        </p:nvSpPr>
        <p:spPr>
          <a:xfrm>
            <a:off x="611188" y="549275"/>
            <a:ext cx="7543800" cy="9302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Примеры использования архитектуры клиент-сервер</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52" name="Google Shape;552;p46"/>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Методы горизонтального распределения </a:t>
            </a:r>
            <a:endParaRPr/>
          </a:p>
        </p:txBody>
      </p:sp>
      <p:sp>
        <p:nvSpPr>
          <p:cNvPr id="553" name="Google Shape;553;p46"/>
          <p:cNvSpPr txBox="1"/>
          <p:nvPr>
            <p:ph idx="1" type="body"/>
          </p:nvPr>
        </p:nvSpPr>
        <p:spPr>
          <a:xfrm>
            <a:off x="457200" y="1719263"/>
            <a:ext cx="7786688"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40"/>
              <a:buChar char="●"/>
            </a:pPr>
            <a:r>
              <a:rPr lang="ru-RU" sz="2200"/>
              <a:t>Рассмотренное вертикальное распределение  –  это лишь один из возможных способов организации приложений клиент-сервер,  причем  во  многих  случаях  наименее  интересный.  В современных архитектурах распределение на клиенты и серверы происходит также способом, известным как </a:t>
            </a:r>
            <a:r>
              <a:rPr b="1" lang="ru-RU" sz="2200"/>
              <a:t>горизонтальное распределение</a:t>
            </a:r>
            <a:r>
              <a:rPr lang="ru-RU" sz="2200"/>
              <a:t>. </a:t>
            </a:r>
            <a:endParaRPr/>
          </a:p>
          <a:p>
            <a:pPr indent="-342900" lvl="0" marL="342900" rtl="0" algn="l">
              <a:spcBef>
                <a:spcPts val="440"/>
              </a:spcBef>
              <a:spcAft>
                <a:spcPts val="0"/>
              </a:spcAft>
              <a:buSzPts val="1540"/>
              <a:buChar char="●"/>
            </a:pPr>
            <a:r>
              <a:rPr lang="ru-RU" sz="2200"/>
              <a:t>При таком типе распределения клиент или сервер может содержать физически разделенные части логически однородного модуля, причем работа с каждой из частей может происходить независимо.  Это  делается  для  выравнивания нагрузки.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59" name="Google Shape;559;p47"/>
          <p:cNvSpPr txBox="1"/>
          <p:nvPr>
            <p:ph type="title"/>
          </p:nvPr>
        </p:nvSpPr>
        <p:spPr>
          <a:xfrm>
            <a:off x="457200" y="122238"/>
            <a:ext cx="7543800" cy="1003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 Методы горизонтального распределения </a:t>
            </a:r>
            <a:endParaRPr/>
          </a:p>
        </p:txBody>
      </p:sp>
      <p:pic>
        <p:nvPicPr>
          <p:cNvPr id="560" name="Google Shape;560;p47"/>
          <p:cNvPicPr preferRelativeResize="0"/>
          <p:nvPr/>
        </p:nvPicPr>
        <p:blipFill rotWithShape="1">
          <a:blip r:embed="rId3">
            <a:alphaModFix/>
          </a:blip>
          <a:srcRect b="0" l="0" r="0" t="0"/>
          <a:stretch/>
        </p:blipFill>
        <p:spPr>
          <a:xfrm>
            <a:off x="1042988" y="1557338"/>
            <a:ext cx="6913562" cy="3240087"/>
          </a:xfrm>
          <a:prstGeom prst="rect">
            <a:avLst/>
          </a:prstGeom>
          <a:noFill/>
          <a:ln>
            <a:noFill/>
          </a:ln>
        </p:spPr>
      </p:pic>
      <p:sp>
        <p:nvSpPr>
          <p:cNvPr id="561" name="Google Shape;561;p47"/>
          <p:cNvSpPr/>
          <p:nvPr/>
        </p:nvSpPr>
        <p:spPr>
          <a:xfrm>
            <a:off x="971550" y="1052513"/>
            <a:ext cx="6665913"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800" u="none" cap="none" strike="noStrike">
                <a:solidFill>
                  <a:schemeClr val="dk2"/>
                </a:solidFill>
                <a:latin typeface="Arial"/>
                <a:ea typeface="Arial"/>
                <a:cs typeface="Arial"/>
                <a:sym typeface="Arial"/>
              </a:rPr>
              <a:t>Пример горизонтального распределения WEB-службы </a:t>
            </a:r>
            <a:endParaRPr/>
          </a:p>
        </p:txBody>
      </p:sp>
      <p:sp>
        <p:nvSpPr>
          <p:cNvPr id="562" name="Google Shape;562;p47"/>
          <p:cNvSpPr txBox="1"/>
          <p:nvPr>
            <p:ph idx="1" type="body"/>
          </p:nvPr>
        </p:nvSpPr>
        <p:spPr>
          <a:xfrm>
            <a:off x="395288" y="4724400"/>
            <a:ext cx="8569325" cy="18002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60"/>
              <a:buChar char="●"/>
            </a:pPr>
            <a:r>
              <a:rPr lang="ru-RU" sz="1800"/>
              <a:t>На каждом из серверов содержится один и тот же набор web-страниц, и всякий раз, когда одна из web-страниц обновляется, ее копии незамедлительно рассылаются на все серверы. </a:t>
            </a:r>
            <a:endParaRPr/>
          </a:p>
          <a:p>
            <a:pPr indent="-342900" lvl="0" marL="342900" rtl="0" algn="l">
              <a:lnSpc>
                <a:spcPct val="80000"/>
              </a:lnSpc>
              <a:spcBef>
                <a:spcPts val="360"/>
              </a:spcBef>
              <a:spcAft>
                <a:spcPts val="0"/>
              </a:spcAft>
              <a:buSzPts val="1260"/>
              <a:buChar char="●"/>
            </a:pPr>
            <a:r>
              <a:rPr lang="ru-RU" sz="1800"/>
              <a:t>Сервер, которому будет передан приходящий запрос, выбирается по правилу «карусели». </a:t>
            </a:r>
            <a:endParaRPr/>
          </a:p>
          <a:p>
            <a:pPr indent="-342900" lvl="0" marL="342900" rtl="0" algn="l">
              <a:lnSpc>
                <a:spcPct val="80000"/>
              </a:lnSpc>
              <a:spcBef>
                <a:spcPts val="360"/>
              </a:spcBef>
              <a:spcAft>
                <a:spcPts val="0"/>
              </a:spcAft>
              <a:buSzPts val="1260"/>
              <a:buChar char="●"/>
            </a:pPr>
            <a:r>
              <a:rPr lang="ru-RU" sz="1800"/>
              <a:t>Эта форма горизонтального распределения весьма успешно используется для выравнивания нагрузки на серверы популярных web-сайтов.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8"/>
          <p:cNvSpPr txBox="1"/>
          <p:nvPr>
            <p:ph type="title"/>
          </p:nvPr>
        </p:nvSpPr>
        <p:spPr>
          <a:xfrm>
            <a:off x="623888" y="1709738"/>
            <a:ext cx="7886700" cy="20796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4000"/>
              <a:t>Способы взаимодействия в распределенных системах </a:t>
            </a:r>
            <a:endParaRPr sz="4000"/>
          </a:p>
        </p:txBody>
      </p:sp>
      <p:sp>
        <p:nvSpPr>
          <p:cNvPr id="568" name="Google Shape;568;p4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74" name="Google Shape;574;p49"/>
          <p:cNvSpPr txBox="1"/>
          <p:nvPr>
            <p:ph idx="1" type="body"/>
          </p:nvPr>
        </p:nvSpPr>
        <p:spPr>
          <a:xfrm>
            <a:off x="256397" y="2375991"/>
            <a:ext cx="8435281" cy="122359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00"/>
              <a:buChar char="●"/>
            </a:pPr>
            <a:r>
              <a:rPr lang="ru-RU" sz="2000"/>
              <a:t>Если  работа  клиента  на  время  обработки  запроса  сервером приостанавливается –  это  </a:t>
            </a:r>
            <a:r>
              <a:rPr i="1" lang="ru-RU" sz="2000">
                <a:solidFill>
                  <a:schemeClr val="dk2"/>
                </a:solidFill>
              </a:rPr>
              <a:t>синхронное  взаимодействие.  </a:t>
            </a:r>
            <a:endParaRPr/>
          </a:p>
          <a:p>
            <a:pPr indent="-342900" lvl="0" marL="342900" rtl="0" algn="l">
              <a:lnSpc>
                <a:spcPct val="90000"/>
              </a:lnSpc>
              <a:spcBef>
                <a:spcPts val="400"/>
              </a:spcBef>
              <a:spcAft>
                <a:spcPts val="0"/>
              </a:spcAft>
              <a:buSzPts val="1400"/>
              <a:buChar char="●"/>
            </a:pPr>
            <a:r>
              <a:rPr lang="ru-RU" sz="2000"/>
              <a:t>Если  вместо блокировки клиент после выдачи запроса выполняет другие действия – это взаимодействие </a:t>
            </a:r>
            <a:r>
              <a:rPr i="1" lang="ru-RU" sz="2000">
                <a:solidFill>
                  <a:schemeClr val="dk2"/>
                </a:solidFill>
              </a:rPr>
              <a:t>асинхронное</a:t>
            </a:r>
            <a:r>
              <a:rPr lang="ru-RU" sz="2000">
                <a:solidFill>
                  <a:schemeClr val="dk2"/>
                </a:solidFill>
              </a:rPr>
              <a:t>. </a:t>
            </a:r>
            <a:endParaRPr/>
          </a:p>
          <a:p>
            <a:pPr indent="-254000" lvl="0" marL="342900" rtl="0" algn="l">
              <a:lnSpc>
                <a:spcPct val="90000"/>
              </a:lnSpc>
              <a:spcBef>
                <a:spcPts val="400"/>
              </a:spcBef>
              <a:spcAft>
                <a:spcPts val="0"/>
              </a:spcAft>
              <a:buSzPts val="1400"/>
              <a:buNone/>
            </a:pPr>
            <a:r>
              <a:t/>
            </a:r>
            <a:endParaRPr sz="2000">
              <a:solidFill>
                <a:schemeClr val="dk2"/>
              </a:solidFill>
            </a:endParaRPr>
          </a:p>
        </p:txBody>
      </p:sp>
      <p:sp>
        <p:nvSpPr>
          <p:cNvPr id="575" name="Google Shape;575;p49"/>
          <p:cNvSpPr/>
          <p:nvPr/>
        </p:nvSpPr>
        <p:spPr>
          <a:xfrm>
            <a:off x="755650" y="6021388"/>
            <a:ext cx="6913563"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1800" u="none" cap="none" strike="noStrike">
                <a:solidFill>
                  <a:schemeClr val="dk1"/>
                </a:solidFill>
                <a:latin typeface="Arial"/>
                <a:ea typeface="Arial"/>
                <a:cs typeface="Arial"/>
                <a:sym typeface="Arial"/>
              </a:rPr>
              <a:t> Синхронный вызов требует заблокировать вызывающий процесс до получения ответа.</a:t>
            </a:r>
            <a:endParaRPr/>
          </a:p>
        </p:txBody>
      </p:sp>
      <p:pic>
        <p:nvPicPr>
          <p:cNvPr id="576" name="Google Shape;576;p49"/>
          <p:cNvPicPr preferRelativeResize="0"/>
          <p:nvPr/>
        </p:nvPicPr>
        <p:blipFill rotWithShape="1">
          <a:blip r:embed="rId3">
            <a:alphaModFix/>
          </a:blip>
          <a:srcRect b="0" l="0" r="0" t="0"/>
          <a:stretch/>
        </p:blipFill>
        <p:spPr>
          <a:xfrm>
            <a:off x="1619250" y="3756896"/>
            <a:ext cx="5562600" cy="2324818"/>
          </a:xfrm>
          <a:prstGeom prst="rect">
            <a:avLst/>
          </a:prstGeom>
          <a:noFill/>
          <a:ln>
            <a:noFill/>
          </a:ln>
        </p:spPr>
      </p:pic>
      <p:sp>
        <p:nvSpPr>
          <p:cNvPr id="577" name="Google Shape;577;p49"/>
          <p:cNvSpPr txBox="1"/>
          <p:nvPr>
            <p:ph type="title"/>
          </p:nvPr>
        </p:nvSpPr>
        <p:spPr>
          <a:xfrm>
            <a:off x="395288" y="333375"/>
            <a:ext cx="7543800" cy="10017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Способы взаимодействия в распределенных системах </a:t>
            </a:r>
            <a:endParaRPr/>
          </a:p>
        </p:txBody>
      </p:sp>
      <p:sp>
        <p:nvSpPr>
          <p:cNvPr id="578" name="Google Shape;578;p49"/>
          <p:cNvSpPr txBox="1"/>
          <p:nvPr/>
        </p:nvSpPr>
        <p:spPr>
          <a:xfrm>
            <a:off x="354359" y="1452661"/>
            <a:ext cx="8435280" cy="9233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ru-RU" sz="2000" u="none" cap="none" strike="noStrike">
                <a:solidFill>
                  <a:schemeClr val="dk1"/>
                </a:solidFill>
                <a:latin typeface="Arial"/>
                <a:ea typeface="Arial"/>
                <a:cs typeface="Arial"/>
                <a:sym typeface="Arial"/>
              </a:rPr>
              <a:t>Основной  характеристикой  способа  взаимодействия  подсистем распределенной  системы  является  его  </a:t>
            </a:r>
            <a:r>
              <a:rPr b="1" i="1" lang="ru-RU" sz="2000" u="none" cap="none" strike="noStrike">
                <a:solidFill>
                  <a:schemeClr val="dk2"/>
                </a:solidFill>
                <a:latin typeface="Arial"/>
                <a:ea typeface="Arial"/>
                <a:cs typeface="Arial"/>
                <a:sym typeface="Arial"/>
              </a:rPr>
              <a:t>синхронность  или  асинхронность</a:t>
            </a:r>
            <a:r>
              <a:rPr b="1" i="0" lang="ru-RU" sz="2000" u="none" cap="none" strike="noStrike">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06" name="Google Shape;206;p5"/>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07" name="Google Shape;207;p5"/>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a:t>
            </a:r>
            <a:endParaRPr/>
          </a:p>
        </p:txBody>
      </p:sp>
      <p:graphicFrame>
        <p:nvGraphicFramePr>
          <p:cNvPr id="208" name="Google Shape;208;p5"/>
          <p:cNvGraphicFramePr/>
          <p:nvPr/>
        </p:nvGraphicFramePr>
        <p:xfrm>
          <a:off x="42863" y="1323975"/>
          <a:ext cx="3000000" cy="3000000"/>
        </p:xfrm>
        <a:graphic>
          <a:graphicData uri="http://schemas.openxmlformats.org/drawingml/2006/table">
            <a:tbl>
              <a:tblPr bandRow="1" firstRow="1">
                <a:noFill/>
                <a:tableStyleId>{23ACE84E-1B9A-443E-A69C-5714CB714DAB}</a:tableStyleId>
              </a:tblPr>
              <a:tblGrid>
                <a:gridCol w="1775025"/>
                <a:gridCol w="3012250"/>
                <a:gridCol w="4331325"/>
              </a:tblGrid>
              <a:tr h="370800">
                <a:tc>
                  <a:txBody>
                    <a:bodyPr/>
                    <a:lstStyle/>
                    <a:p>
                      <a:pPr indent="0" lvl="0" marL="0" marR="0" rtl="0" algn="l">
                        <a:spcBef>
                          <a:spcPts val="0"/>
                        </a:spcBef>
                        <a:spcAft>
                          <a:spcPts val="0"/>
                        </a:spcAft>
                        <a:buNone/>
                      </a:pPr>
                      <a:r>
                        <a:rPr lang="ru-RU" sz="1800" u="none" cap="none" strike="noStrike"/>
                        <a:t>признак</a:t>
                      </a:r>
                      <a:endParaRPr/>
                    </a:p>
                  </a:txBody>
                  <a:tcPr marT="45725" marB="45725" marR="91450" marL="91450"/>
                </a:tc>
                <a:tc>
                  <a:txBody>
                    <a:bodyPr/>
                    <a:lstStyle/>
                    <a:p>
                      <a:pPr indent="0" lvl="0" marL="0" marR="0" rtl="0" algn="l">
                        <a:spcBef>
                          <a:spcPts val="0"/>
                        </a:spcBef>
                        <a:spcAft>
                          <a:spcPts val="0"/>
                        </a:spcAft>
                        <a:buNone/>
                      </a:pPr>
                      <a:r>
                        <a:rPr lang="ru-RU" sz="1800"/>
                        <a:t>Пример централизован.</a:t>
                      </a:r>
                      <a:endParaRPr/>
                    </a:p>
                  </a:txBody>
                  <a:tcPr marT="45725" marB="45725" marR="91450" marL="91450"/>
                </a:tc>
                <a:tc>
                  <a:txBody>
                    <a:bodyPr/>
                    <a:lstStyle/>
                    <a:p>
                      <a:pPr indent="0" lvl="0" marL="0" marR="0" rtl="0" algn="l">
                        <a:spcBef>
                          <a:spcPts val="0"/>
                        </a:spcBef>
                        <a:spcAft>
                          <a:spcPts val="0"/>
                        </a:spcAft>
                        <a:buNone/>
                      </a:pPr>
                      <a:r>
                        <a:rPr lang="ru-RU" sz="1800"/>
                        <a:t>Пример децентрализован</a:t>
                      </a:r>
                      <a:endParaRPr/>
                    </a:p>
                  </a:txBody>
                  <a:tcPr marT="45725" marB="45725" marR="91450" marL="91450"/>
                </a:tc>
              </a:tr>
              <a:tr h="1554300">
                <a:tc>
                  <a:txBody>
                    <a:bodyPr/>
                    <a:lstStyle/>
                    <a:p>
                      <a:pPr indent="0" lvl="0" marL="0" marR="0" rtl="0" algn="l">
                        <a:spcBef>
                          <a:spcPts val="0"/>
                        </a:spcBef>
                        <a:spcAft>
                          <a:spcPts val="0"/>
                        </a:spcAft>
                        <a:buNone/>
                      </a:pPr>
                      <a:r>
                        <a:rPr b="0" lang="ru-RU" sz="1600"/>
                        <a:t>методы обнаружения ресурсов</a:t>
                      </a:r>
                      <a:endParaRPr sz="1600"/>
                    </a:p>
                  </a:txBody>
                  <a:tcPr marT="45725" marB="45725" marR="91450" marL="91450"/>
                </a:tc>
                <a:tc>
                  <a:txBody>
                    <a:bodyPr/>
                    <a:lstStyle/>
                    <a:p>
                      <a:pPr indent="0" lvl="0" marL="0" marR="0" rtl="0" algn="l">
                        <a:spcBef>
                          <a:spcPts val="0"/>
                        </a:spcBef>
                        <a:spcAft>
                          <a:spcPts val="0"/>
                        </a:spcAft>
                        <a:buNone/>
                      </a:pPr>
                      <a:r>
                        <a:rPr b="1" lang="ru-RU" sz="1600"/>
                        <a:t>DNS</a:t>
                      </a:r>
                      <a:r>
                        <a:rPr lang="ru-RU" sz="1600"/>
                        <a:t> – иерархический</a:t>
                      </a:r>
                      <a:r>
                        <a:rPr lang="ru-RU" sz="1600"/>
                        <a:t> поиск ресурсов</a:t>
                      </a:r>
                      <a:endParaRPr sz="1600"/>
                    </a:p>
                  </a:txBody>
                  <a:tcPr marT="45725" marB="45725" marR="91450" marL="91450"/>
                </a:tc>
                <a:tc>
                  <a:txBody>
                    <a:bodyPr/>
                    <a:lstStyle/>
                    <a:p>
                      <a:pPr indent="0" lvl="0" marL="0" marR="0" rtl="0" algn="l">
                        <a:spcBef>
                          <a:spcPts val="0"/>
                        </a:spcBef>
                        <a:spcAft>
                          <a:spcPts val="0"/>
                        </a:spcAft>
                        <a:buNone/>
                      </a:pPr>
                      <a:r>
                        <a:rPr b="1" i="0" lang="ru-RU" sz="1600">
                          <a:solidFill>
                            <a:schemeClr val="dk1"/>
                          </a:solidFill>
                          <a:latin typeface="Arial"/>
                          <a:ea typeface="Arial"/>
                          <a:cs typeface="Arial"/>
                          <a:sym typeface="Arial"/>
                        </a:rPr>
                        <a:t>Gnutella </a:t>
                      </a:r>
                      <a:r>
                        <a:rPr i="0" lang="ru-RU" sz="1600">
                          <a:solidFill>
                            <a:schemeClr val="dk1"/>
                          </a:solidFill>
                          <a:latin typeface="Arial"/>
                          <a:ea typeface="Arial"/>
                          <a:cs typeface="Arial"/>
                          <a:sym typeface="Arial"/>
                        </a:rPr>
                        <a:t>- запрос на поиск отправляется всем узлам,</a:t>
                      </a:r>
                      <a:r>
                        <a:rPr i="0" lang="ru-RU" sz="1600">
                          <a:solidFill>
                            <a:schemeClr val="dk1"/>
                          </a:solidFill>
                          <a:latin typeface="Arial"/>
                          <a:ea typeface="Arial"/>
                          <a:cs typeface="Arial"/>
                          <a:sym typeface="Arial"/>
                        </a:rPr>
                        <a:t> они выполняют </a:t>
                      </a:r>
                      <a:r>
                        <a:rPr i="0" lang="ru-RU" sz="1600">
                          <a:solidFill>
                            <a:schemeClr val="dk1"/>
                          </a:solidFill>
                          <a:latin typeface="Arial"/>
                          <a:ea typeface="Arial"/>
                          <a:cs typeface="Arial"/>
                          <a:sym typeface="Arial"/>
                        </a:rPr>
                        <a:t>поиск ресурса у себя, и транслируют запрос далее. Т.е., отсутствуют выделенные узлы для обнаружения и централиз-е хранилище информации о ресурсах, доступных в сети.</a:t>
                      </a:r>
                      <a:endParaRPr sz="1600"/>
                    </a:p>
                  </a:txBody>
                  <a:tcPr marT="45725" marB="45725" marR="91450" marL="91450"/>
                </a:tc>
              </a:tr>
              <a:tr h="2041925">
                <a:tc>
                  <a:txBody>
                    <a:bodyPr/>
                    <a:lstStyle/>
                    <a:p>
                      <a:pPr indent="0" lvl="1" marL="0" marR="0" rtl="0" algn="l">
                        <a:lnSpc>
                          <a:spcPct val="100000"/>
                        </a:lnSpc>
                        <a:spcBef>
                          <a:spcPts val="0"/>
                        </a:spcBef>
                        <a:spcAft>
                          <a:spcPts val="0"/>
                        </a:spcAft>
                        <a:buClr>
                          <a:schemeClr val="dk1"/>
                        </a:buClr>
                        <a:buSzPts val="1600"/>
                        <a:buFont typeface="Arial"/>
                        <a:buNone/>
                      </a:pPr>
                      <a:r>
                        <a:rPr b="0" lang="ru-RU" sz="1600" u="none" cap="none" strike="noStrike"/>
                        <a:t>доступность ресурсов</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b="1" i="0" lang="ru-RU" sz="1600">
                          <a:solidFill>
                            <a:schemeClr val="dk1"/>
                          </a:solidFill>
                          <a:latin typeface="Arial"/>
                          <a:ea typeface="Arial"/>
                          <a:cs typeface="Arial"/>
                          <a:sym typeface="Arial"/>
                        </a:rPr>
                        <a:t>Технология</a:t>
                      </a:r>
                      <a:br>
                        <a:rPr b="1" i="0" lang="ru-RU" sz="1600">
                          <a:solidFill>
                            <a:schemeClr val="dk1"/>
                          </a:solidFill>
                          <a:latin typeface="Arial"/>
                          <a:ea typeface="Arial"/>
                          <a:cs typeface="Arial"/>
                          <a:sym typeface="Arial"/>
                        </a:rPr>
                      </a:br>
                      <a:r>
                        <a:rPr b="1" i="0" lang="ru-RU" sz="1600">
                          <a:solidFill>
                            <a:schemeClr val="dk1"/>
                          </a:solidFill>
                          <a:latin typeface="Arial"/>
                          <a:ea typeface="Arial"/>
                          <a:cs typeface="Arial"/>
                          <a:sym typeface="Arial"/>
                        </a:rPr>
                        <a:t>веб-сервисов</a:t>
                      </a:r>
                      <a:r>
                        <a:rPr i="0" lang="ru-RU" sz="1600">
                          <a:solidFill>
                            <a:schemeClr val="dk1"/>
                          </a:solidFill>
                          <a:latin typeface="Arial"/>
                          <a:ea typeface="Arial"/>
                          <a:cs typeface="Arial"/>
                          <a:sym typeface="Arial"/>
                        </a:rPr>
                        <a:t>.</a:t>
                      </a:r>
                      <a:r>
                        <a:rPr b="1" i="0" lang="ru-RU" sz="1600">
                          <a:solidFill>
                            <a:schemeClr val="dk1"/>
                          </a:solidFill>
                          <a:latin typeface="Arial"/>
                          <a:ea typeface="Arial"/>
                          <a:cs typeface="Arial"/>
                          <a:sym typeface="Arial"/>
                        </a:rPr>
                        <a:t> ∃ </a:t>
                      </a:r>
                      <a:r>
                        <a:rPr i="0" lang="ru-RU" sz="1600">
                          <a:solidFill>
                            <a:schemeClr val="dk1"/>
                          </a:solidFill>
                          <a:latin typeface="Arial"/>
                          <a:ea typeface="Arial"/>
                          <a:cs typeface="Arial"/>
                          <a:sym typeface="Arial"/>
                        </a:rPr>
                        <a:t>только один сервер с выделенным IP-адресом, который предоставляет опред. веб-сервис или сайт. Если данный узел выйдет из строя</a:t>
                      </a:r>
                      <a:r>
                        <a:rPr i="0" lang="ru-RU" sz="1600">
                          <a:solidFill>
                            <a:schemeClr val="dk1"/>
                          </a:solidFill>
                          <a:latin typeface="Arial"/>
                          <a:ea typeface="Arial"/>
                          <a:cs typeface="Arial"/>
                          <a:sym typeface="Arial"/>
                        </a:rPr>
                        <a:t> - </a:t>
                      </a:r>
                      <a:r>
                        <a:rPr i="0" lang="ru-RU" sz="1600">
                          <a:solidFill>
                            <a:schemeClr val="dk1"/>
                          </a:solidFill>
                          <a:latin typeface="Arial"/>
                          <a:ea typeface="Arial"/>
                          <a:cs typeface="Arial"/>
                          <a:sym typeface="Arial"/>
                        </a:rPr>
                        <a:t>сервис станет недоступен.</a:t>
                      </a:r>
                      <a:endParaRPr sz="1600"/>
                    </a:p>
                  </a:txBody>
                  <a:tcPr marT="45725" marB="45725" marR="91450" marL="91450"/>
                </a:tc>
                <a:tc>
                  <a:txBody>
                    <a:bodyPr/>
                    <a:lstStyle/>
                    <a:p>
                      <a:pPr indent="0" lvl="0" marL="0" marR="0" rtl="0" algn="l">
                        <a:spcBef>
                          <a:spcPts val="0"/>
                        </a:spcBef>
                        <a:spcAft>
                          <a:spcPts val="0"/>
                        </a:spcAft>
                        <a:buNone/>
                      </a:pPr>
                      <a:r>
                        <a:rPr i="0" lang="ru-RU" sz="1600">
                          <a:solidFill>
                            <a:schemeClr val="dk1"/>
                          </a:solidFill>
                          <a:latin typeface="Arial"/>
                          <a:ea typeface="Arial"/>
                          <a:cs typeface="Arial"/>
                          <a:sym typeface="Arial"/>
                        </a:rPr>
                        <a:t>Наиб. яркими примерами </a:t>
                      </a:r>
                      <a:r>
                        <a:rPr b="1" i="0" lang="ru-RU" sz="1600">
                          <a:solidFill>
                            <a:schemeClr val="dk1"/>
                          </a:solidFill>
                          <a:latin typeface="Arial"/>
                          <a:ea typeface="Arial"/>
                          <a:cs typeface="Arial"/>
                          <a:sym typeface="Arial"/>
                        </a:rPr>
                        <a:t>де</a:t>
                      </a:r>
                      <a:r>
                        <a:rPr i="0" lang="ru-RU" sz="1600">
                          <a:solidFill>
                            <a:schemeClr val="dk1"/>
                          </a:solidFill>
                          <a:latin typeface="Arial"/>
                          <a:ea typeface="Arial"/>
                          <a:cs typeface="Arial"/>
                          <a:sym typeface="Arial"/>
                        </a:rPr>
                        <a:t>центр-ой доступности ресурсов могут служить одноранговые ВС (</a:t>
                      </a:r>
                      <a:r>
                        <a:rPr b="1" i="0" lang="ru-RU" sz="1600">
                          <a:solidFill>
                            <a:schemeClr val="dk1"/>
                          </a:solidFill>
                          <a:latin typeface="Arial"/>
                          <a:ea typeface="Arial"/>
                          <a:cs typeface="Arial"/>
                          <a:sym typeface="Arial"/>
                        </a:rPr>
                        <a:t>BitTorrent, Gnutella, Napster</a:t>
                      </a:r>
                      <a:r>
                        <a:rPr i="0" lang="ru-RU" sz="1600">
                          <a:solidFill>
                            <a:schemeClr val="dk1"/>
                          </a:solidFill>
                          <a:latin typeface="Arial"/>
                          <a:ea typeface="Arial"/>
                          <a:cs typeface="Arial"/>
                          <a:sym typeface="Arial"/>
                        </a:rPr>
                        <a:t>), где каждый узел играет роль, как клиента, так и сервера, который может предоставлять ресурсы и сервисы, аналогичные остальным устройствам данной сети(поиск, передача данных и др.)</a:t>
                      </a:r>
                      <a:endParaRPr sz="1400"/>
                    </a:p>
                  </a:txBody>
                  <a:tcPr marT="45725" marB="45725" marR="91450" marL="91450"/>
                </a:tc>
              </a:tr>
              <a:tr h="1554300">
                <a:tc>
                  <a:txBody>
                    <a:bodyPr/>
                    <a:lstStyle/>
                    <a:p>
                      <a:pPr indent="0" lvl="1" marL="0" marR="0" rtl="0" algn="l">
                        <a:lnSpc>
                          <a:spcPct val="100000"/>
                        </a:lnSpc>
                        <a:spcBef>
                          <a:spcPts val="0"/>
                        </a:spcBef>
                        <a:spcAft>
                          <a:spcPts val="0"/>
                        </a:spcAft>
                        <a:buClr>
                          <a:schemeClr val="dk1"/>
                        </a:buClr>
                        <a:buSzPts val="1600"/>
                        <a:buFont typeface="Arial"/>
                        <a:buNone/>
                      </a:pPr>
                      <a:r>
                        <a:rPr b="0" lang="ru-RU" sz="1600" u="none" cap="none" strike="noStrike"/>
                        <a:t>методы взаимодействия ресурсов.</a:t>
                      </a:r>
                      <a:endParaRPr b="0" sz="1600" u="none" cap="none" strike="noStrike"/>
                    </a:p>
                  </a:txBody>
                  <a:tcPr marT="45725" marB="45725" marR="91450" marL="91450"/>
                </a:tc>
                <a:tc>
                  <a:txBody>
                    <a:bodyPr/>
                    <a:lstStyle/>
                    <a:p>
                      <a:pPr indent="0" lvl="0" marL="0" marR="0" rtl="0" algn="l">
                        <a:spcBef>
                          <a:spcPts val="0"/>
                        </a:spcBef>
                        <a:spcAft>
                          <a:spcPts val="0"/>
                        </a:spcAft>
                        <a:buNone/>
                      </a:pPr>
                      <a:r>
                        <a:rPr i="0" lang="ru-RU" sz="1600">
                          <a:solidFill>
                            <a:schemeClr val="dk1"/>
                          </a:solidFill>
                          <a:latin typeface="Arial"/>
                          <a:ea typeface="Arial"/>
                          <a:cs typeface="Arial"/>
                          <a:sym typeface="Arial"/>
                        </a:rPr>
                        <a:t>Взаимодействие между узлами всегда происходит через спец. центральный сервер</a:t>
                      </a:r>
                      <a:r>
                        <a:rPr i="0" lang="ru-RU" sz="1600">
                          <a:solidFill>
                            <a:schemeClr val="dk1"/>
                          </a:solidFill>
                          <a:latin typeface="Arial"/>
                          <a:ea typeface="Arial"/>
                          <a:cs typeface="Arial"/>
                          <a:sym typeface="Arial"/>
                        </a:rPr>
                        <a:t> - </a:t>
                      </a:r>
                      <a:r>
                        <a:rPr i="0" lang="ru-RU" sz="1600">
                          <a:solidFill>
                            <a:schemeClr val="dk1"/>
                          </a:solidFill>
                          <a:latin typeface="Arial"/>
                          <a:ea typeface="Arial"/>
                          <a:cs typeface="Arial"/>
                          <a:sym typeface="Arial"/>
                        </a:rPr>
                        <a:t>один узел не может обратиться к другому непосредственно.</a:t>
                      </a:r>
                      <a:endParaRPr sz="1600"/>
                    </a:p>
                  </a:txBody>
                  <a:tcPr marT="45725" marB="45725" marR="91450" marL="91450"/>
                </a:tc>
                <a:tc>
                  <a:txBody>
                    <a:bodyPr/>
                    <a:lstStyle/>
                    <a:p>
                      <a:pPr indent="0" lvl="0" marL="0" marR="0" rtl="0" algn="l">
                        <a:spcBef>
                          <a:spcPts val="0"/>
                        </a:spcBef>
                        <a:spcAft>
                          <a:spcPts val="0"/>
                        </a:spcAft>
                        <a:buNone/>
                      </a:pPr>
                      <a:r>
                        <a:rPr i="0" lang="ru-RU" sz="1600">
                          <a:solidFill>
                            <a:schemeClr val="dk1"/>
                          </a:solidFill>
                          <a:latin typeface="Arial"/>
                          <a:ea typeface="Arial"/>
                          <a:cs typeface="Arial"/>
                          <a:sym typeface="Arial"/>
                        </a:rPr>
                        <a:t>Подход основывается на прямом взаимодействии между узлами РВС, т.к. каждый узел играет как роль клиента, так и роль сервера  (одноранговые ВС ).</a:t>
                      </a:r>
                      <a:br>
                        <a:rPr i="0" lang="ru-RU" sz="1800">
                          <a:solidFill>
                            <a:schemeClr val="dk1"/>
                          </a:solidFill>
                          <a:latin typeface="Arial"/>
                          <a:ea typeface="Arial"/>
                          <a:cs typeface="Arial"/>
                          <a:sym typeface="Arial"/>
                        </a:rPr>
                      </a:br>
                      <a:endParaRPr sz="1800"/>
                    </a:p>
                  </a:txBody>
                  <a:tcPr marT="45725" marB="45725" marR="91450" marL="9145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84" name="Google Shape;584;p50"/>
          <p:cNvSpPr txBox="1"/>
          <p:nvPr>
            <p:ph type="title"/>
          </p:nvPr>
        </p:nvSpPr>
        <p:spPr>
          <a:xfrm>
            <a:off x="323850" y="333375"/>
            <a:ext cx="7543800" cy="5699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4000"/>
              <a:t>Синхронное  взаимодействие</a:t>
            </a:r>
            <a:endParaRPr b="0" sz="4000"/>
          </a:p>
        </p:txBody>
      </p:sp>
      <p:sp>
        <p:nvSpPr>
          <p:cNvPr id="585" name="Google Shape;585;p50"/>
          <p:cNvSpPr txBox="1"/>
          <p:nvPr>
            <p:ph idx="1" type="body"/>
          </p:nvPr>
        </p:nvSpPr>
        <p:spPr>
          <a:xfrm>
            <a:off x="539552" y="1611848"/>
            <a:ext cx="7849120" cy="397739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Font typeface="Noto Sans Symbols"/>
              <a:buNone/>
            </a:pPr>
            <a:r>
              <a:rPr b="1" lang="ru-RU" sz="2100"/>
              <a:t>Синхронное  взаимодействие  </a:t>
            </a:r>
            <a:endParaRPr/>
          </a:p>
          <a:p>
            <a:pPr indent="-342900" lvl="0" marL="342900" rtl="0" algn="l">
              <a:lnSpc>
                <a:spcPct val="90000"/>
              </a:lnSpc>
              <a:spcBef>
                <a:spcPts val="420"/>
              </a:spcBef>
              <a:spcAft>
                <a:spcPts val="0"/>
              </a:spcAft>
              <a:buSzPts val="1470"/>
              <a:buChar char="●"/>
            </a:pPr>
            <a:r>
              <a:rPr b="1" lang="ru-RU" sz="2100"/>
              <a:t>Достоинства: </a:t>
            </a:r>
            <a:r>
              <a:rPr lang="ru-RU" sz="2100"/>
              <a:t> </a:t>
            </a:r>
            <a:endParaRPr/>
          </a:p>
          <a:p>
            <a:pPr indent="-347663" lvl="1" marL="692150" rtl="0" algn="l">
              <a:lnSpc>
                <a:spcPct val="90000"/>
              </a:lnSpc>
              <a:spcBef>
                <a:spcPts val="400"/>
              </a:spcBef>
              <a:spcAft>
                <a:spcPts val="0"/>
              </a:spcAft>
              <a:buSzPts val="1400"/>
              <a:buChar char="●"/>
            </a:pPr>
            <a:r>
              <a:rPr lang="ru-RU" sz="2000"/>
              <a:t>Простота. Обрабатывая  запрос,  сервер может быть уверен, что  состояние клиента  во  время  этой обработки не изменится. В результате  синхронное взаимодействие  применяется  в  подавляющем  большинстве  систем промежуточного  слоя.  </a:t>
            </a:r>
            <a:endParaRPr/>
          </a:p>
          <a:p>
            <a:pPr indent="-342900" lvl="0" marL="342900" rtl="0" algn="l">
              <a:lnSpc>
                <a:spcPct val="90000"/>
              </a:lnSpc>
              <a:spcBef>
                <a:spcPts val="420"/>
              </a:spcBef>
              <a:spcAft>
                <a:spcPts val="0"/>
              </a:spcAft>
              <a:buSzPts val="1470"/>
              <a:buFont typeface="Noto Sans Symbols"/>
              <a:buNone/>
            </a:pPr>
            <a:r>
              <a:rPr lang="ru-RU" sz="2100"/>
              <a:t>Эти  преимущества  являются  одновременно  и </a:t>
            </a:r>
            <a:endParaRPr/>
          </a:p>
          <a:p>
            <a:pPr indent="-342900" lvl="0" marL="342900" rtl="0" algn="l">
              <a:lnSpc>
                <a:spcPct val="90000"/>
              </a:lnSpc>
              <a:spcBef>
                <a:spcPts val="420"/>
              </a:spcBef>
              <a:spcAft>
                <a:spcPts val="0"/>
              </a:spcAft>
              <a:buSzPts val="1470"/>
              <a:buChar char="●"/>
            </a:pPr>
            <a:r>
              <a:rPr b="1" lang="ru-RU" sz="2100"/>
              <a:t>Недостатками:</a:t>
            </a:r>
            <a:endParaRPr/>
          </a:p>
          <a:p>
            <a:pPr indent="-347663" lvl="1" marL="692150" rtl="0" algn="l">
              <a:lnSpc>
                <a:spcPct val="90000"/>
              </a:lnSpc>
              <a:spcBef>
                <a:spcPts val="400"/>
              </a:spcBef>
              <a:spcAft>
                <a:spcPts val="0"/>
              </a:spcAft>
              <a:buSzPts val="1400"/>
              <a:buChar char="●"/>
            </a:pPr>
            <a:r>
              <a:rPr lang="ru-RU" sz="2000"/>
              <a:t>Синхронное  взаимодействие  приводит  к  существенным потерям  времени,  а  значит  и  производительности.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pic>
        <p:nvPicPr>
          <p:cNvPr id="591" name="Google Shape;591;p51"/>
          <p:cNvPicPr preferRelativeResize="0"/>
          <p:nvPr/>
        </p:nvPicPr>
        <p:blipFill rotWithShape="1">
          <a:blip r:embed="rId3">
            <a:alphaModFix/>
          </a:blip>
          <a:srcRect b="0" l="0" r="0" t="0"/>
          <a:stretch/>
        </p:blipFill>
        <p:spPr>
          <a:xfrm>
            <a:off x="1187450" y="3068638"/>
            <a:ext cx="6769100" cy="3430587"/>
          </a:xfrm>
          <a:prstGeom prst="rect">
            <a:avLst/>
          </a:prstGeom>
          <a:noFill/>
          <a:ln>
            <a:noFill/>
          </a:ln>
        </p:spPr>
      </p:pic>
      <p:sp>
        <p:nvSpPr>
          <p:cNvPr id="592" name="Google Shape;592;p51"/>
          <p:cNvSpPr txBox="1"/>
          <p:nvPr>
            <p:ph idx="1" type="body"/>
          </p:nvPr>
        </p:nvSpPr>
        <p:spPr>
          <a:xfrm>
            <a:off x="395288" y="1052513"/>
            <a:ext cx="7705725" cy="22320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b="1" lang="ru-RU" sz="2100"/>
              <a:t>В асинхронных  распределенных системах </a:t>
            </a:r>
            <a:r>
              <a:rPr lang="ru-RU" sz="2100"/>
              <a:t>вместо вызова и ожидания ответа выполняется  отправка  сообщения (а  через  некоторое  время программа может  проверить,  прибыл  ли  ответ). </a:t>
            </a:r>
            <a:endParaRPr/>
          </a:p>
          <a:p>
            <a:pPr indent="-342900" lvl="0" marL="342900" rtl="0" algn="l">
              <a:lnSpc>
                <a:spcPct val="90000"/>
              </a:lnSpc>
              <a:spcBef>
                <a:spcPts val="420"/>
              </a:spcBef>
              <a:spcAft>
                <a:spcPts val="0"/>
              </a:spcAft>
              <a:buSzPts val="1470"/>
              <a:buChar char="●"/>
            </a:pPr>
            <a:r>
              <a:rPr lang="ru-RU" sz="2100"/>
              <a:t>Это  позволяет  программе выполнять  другие  работы  и  делает  ненужной  какую-либо  координацию между сторонами взаимодействия:</a:t>
            </a:r>
            <a:endParaRPr/>
          </a:p>
        </p:txBody>
      </p:sp>
      <p:sp>
        <p:nvSpPr>
          <p:cNvPr id="593" name="Google Shape;593;p51"/>
          <p:cNvSpPr txBox="1"/>
          <p:nvPr>
            <p:ph type="title"/>
          </p:nvPr>
        </p:nvSpPr>
        <p:spPr>
          <a:xfrm>
            <a:off x="323850" y="333375"/>
            <a:ext cx="7543800" cy="5699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4000"/>
              <a:t>Асинхронное  взаимодействие</a:t>
            </a:r>
            <a:endParaRPr b="0" sz="4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599" name="Google Shape;599;p52"/>
          <p:cNvSpPr txBox="1"/>
          <p:nvPr>
            <p:ph type="title"/>
          </p:nvPr>
        </p:nvSpPr>
        <p:spPr>
          <a:xfrm>
            <a:off x="323850" y="333375"/>
            <a:ext cx="7543800" cy="5699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a:t>Асинхронное  взаимодействие</a:t>
            </a:r>
            <a:endParaRPr b="0"/>
          </a:p>
        </p:txBody>
      </p:sp>
      <p:sp>
        <p:nvSpPr>
          <p:cNvPr id="600" name="Google Shape;600;p52"/>
          <p:cNvSpPr txBox="1"/>
          <p:nvPr>
            <p:ph idx="1" type="body"/>
          </p:nvPr>
        </p:nvSpPr>
        <p:spPr>
          <a:xfrm>
            <a:off x="323850" y="908050"/>
            <a:ext cx="8496300" cy="56165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Char char="●"/>
            </a:pPr>
            <a:r>
              <a:rPr lang="ru-RU" sz="2100"/>
              <a:t>Для асинхронного взаимодействия сообщения должны запоминаться в  некотором  промежуточном  месте,  откуда  они  впоследствии  могут извлекаться сервером.</a:t>
            </a:r>
            <a:endParaRPr/>
          </a:p>
          <a:p>
            <a:pPr indent="-342900" lvl="0" marL="342900" rtl="0" algn="l">
              <a:lnSpc>
                <a:spcPct val="90000"/>
              </a:lnSpc>
              <a:spcBef>
                <a:spcPts val="420"/>
              </a:spcBef>
              <a:spcAft>
                <a:spcPts val="0"/>
              </a:spcAft>
              <a:buSzPts val="1470"/>
              <a:buChar char="●"/>
            </a:pPr>
            <a:r>
              <a:rPr lang="ru-RU" sz="2100"/>
              <a:t>Эта промежуточная память открывает возможности для новой функциональности, которую больше не требуется делать частью отдельных  компонентов.  Такие  системы  очередей  теперь  превратились  в </a:t>
            </a:r>
            <a:r>
              <a:rPr b="1" i="1" lang="ru-RU" sz="2100"/>
              <a:t>брокеры  сообщений</a:t>
            </a:r>
            <a:r>
              <a:rPr lang="ru-RU" sz="2100"/>
              <a:t>,  которые  фильтруют  их  и  управляют  потоком сообщений, таким образом, появляется  возможность  менять  способы фильтрации,  преобразования  и  доставки  сообщений  без  изменения  самих компонентов, генерирующих и получающих эти сообщения. </a:t>
            </a:r>
            <a:endParaRPr/>
          </a:p>
          <a:p>
            <a:pPr indent="-293688" lvl="2" marL="987425" rtl="0" algn="l">
              <a:lnSpc>
                <a:spcPct val="90000"/>
              </a:lnSpc>
              <a:spcBef>
                <a:spcPts val="360"/>
              </a:spcBef>
              <a:spcAft>
                <a:spcPts val="0"/>
              </a:spcAft>
              <a:buSzPts val="1260"/>
              <a:buChar char="●"/>
            </a:pPr>
            <a:r>
              <a:rPr lang="ru-RU" sz="1800"/>
              <a:t>Например, система  электронной почты представляет собой пример  </a:t>
            </a:r>
            <a:r>
              <a:rPr b="1" i="1" lang="ru-RU" sz="1800"/>
              <a:t>сохранной  почты</a:t>
            </a:r>
            <a:r>
              <a:rPr lang="ru-RU" sz="1800"/>
              <a:t>.  Сообщения  не  пропадают,  если  компьютер пользователя  выключен,  а  хранятся  в  коммуникационной  системе  пока  их  не  удастся  передать  получателю.  </a:t>
            </a:r>
            <a:endParaRPr/>
          </a:p>
          <a:p>
            <a:pPr indent="-293688" lvl="2" marL="987425" rtl="0" algn="l">
              <a:lnSpc>
                <a:spcPct val="90000"/>
              </a:lnSpc>
              <a:spcBef>
                <a:spcPts val="360"/>
              </a:spcBef>
              <a:spcAft>
                <a:spcPts val="0"/>
              </a:spcAft>
              <a:buSzPts val="1260"/>
              <a:buChar char="●"/>
            </a:pPr>
            <a:r>
              <a:rPr lang="ru-RU" sz="1800"/>
              <a:t>Кроме  сохранной  связи существует связь без сохранения сообщений. В таких системах сообщения сохраняются только в период работы приложений, которые их отправляют и получают.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606" name="Google Shape;606;p53"/>
          <p:cNvSpPr txBox="1"/>
          <p:nvPr>
            <p:ph type="title"/>
          </p:nvPr>
        </p:nvSpPr>
        <p:spPr>
          <a:xfrm>
            <a:off x="323850" y="333375"/>
            <a:ext cx="7543800" cy="5699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a:t>Асинхронное  взаимодействие</a:t>
            </a:r>
            <a:endParaRPr b="0"/>
          </a:p>
        </p:txBody>
      </p:sp>
      <p:sp>
        <p:nvSpPr>
          <p:cNvPr id="607" name="Google Shape;607;p53"/>
          <p:cNvSpPr txBox="1"/>
          <p:nvPr>
            <p:ph idx="1" type="body"/>
          </p:nvPr>
        </p:nvSpPr>
        <p:spPr>
          <a:xfrm>
            <a:off x="215516" y="995919"/>
            <a:ext cx="8712968" cy="54641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ru-RU" sz="2000"/>
              <a:t>Среди современных брокеров сообщений можно выделить следующие:</a:t>
            </a:r>
            <a:endParaRPr/>
          </a:p>
          <a:p>
            <a:pPr indent="-182563" lvl="0" marL="182563" rtl="0" algn="l">
              <a:spcBef>
                <a:spcPts val="380"/>
              </a:spcBef>
              <a:spcAft>
                <a:spcPts val="0"/>
              </a:spcAft>
              <a:buSzPts val="1330"/>
              <a:buFont typeface="Arial"/>
              <a:buChar char="•"/>
            </a:pPr>
            <a:r>
              <a:rPr b="1" lang="ru-RU" sz="1900"/>
              <a:t>Apache Kafka</a:t>
            </a:r>
            <a:r>
              <a:rPr lang="ru-RU" sz="1900"/>
              <a:t>. Высокопроизводительный брокер, созданный для обеспечения обмена данными в распределённых системах. Обеспечивает надёжный и устойчивый механизм передачи сообщений в режиме реального времени между различными компонентами системы. </a:t>
            </a:r>
            <a:endParaRPr/>
          </a:p>
          <a:p>
            <a:pPr indent="-182563" lvl="0" marL="182563" rtl="0" algn="l">
              <a:spcBef>
                <a:spcPts val="380"/>
              </a:spcBef>
              <a:spcAft>
                <a:spcPts val="0"/>
              </a:spcAft>
              <a:buSzPts val="1330"/>
              <a:buFont typeface="Arial"/>
              <a:buChar char="•"/>
            </a:pPr>
            <a:r>
              <a:rPr b="1" lang="ru-RU" sz="1900"/>
              <a:t>RabbitMQ</a:t>
            </a:r>
            <a:r>
              <a:rPr lang="ru-RU" sz="1900"/>
              <a:t>. Один из первых брокеров общих сообщений, выпущенный в 2007 году. Приложение с открытым исходным кодом реализует расширенные протоколы очереди сообщений (AMQP). Сообщения доставляются и методом point-to-point, и методом pub-sub. </a:t>
            </a:r>
            <a:endParaRPr/>
          </a:p>
          <a:p>
            <a:pPr indent="-182563" lvl="0" marL="182563" rtl="0" algn="l">
              <a:spcBef>
                <a:spcPts val="380"/>
              </a:spcBef>
              <a:spcAft>
                <a:spcPts val="0"/>
              </a:spcAft>
              <a:buSzPts val="1330"/>
              <a:buFont typeface="Arial"/>
              <a:buChar char="•"/>
            </a:pPr>
            <a:r>
              <a:rPr b="1" lang="ru-RU" sz="1900"/>
              <a:t>Redis</a:t>
            </a:r>
            <a:r>
              <a:rPr lang="ru-RU" sz="1900"/>
              <a:t>. Предоставляет высокопроизводительное хранилище данных в памяти, которое можно использовать для хранения ключей, либо как брокер сообщений. Подходит для обработки данных в режиме реального времени. </a:t>
            </a:r>
            <a:endParaRPr/>
          </a:p>
          <a:p>
            <a:pPr indent="-182563" lvl="0" marL="182563" rtl="0" algn="l">
              <a:spcBef>
                <a:spcPts val="380"/>
              </a:spcBef>
              <a:spcAft>
                <a:spcPts val="0"/>
              </a:spcAft>
              <a:buSzPts val="1330"/>
              <a:buFont typeface="Arial"/>
              <a:buChar char="•"/>
            </a:pPr>
            <a:r>
              <a:rPr b="1" lang="ru-RU" sz="1900"/>
              <a:t>NATS (NATS Messaging System)</a:t>
            </a:r>
            <a:r>
              <a:rPr lang="ru-RU" sz="1900"/>
              <a:t>. Подходит для проектов, где акцент сделан на лёгких и быстрых асинхронных коммуникациях в распределённых системах. Например, для системы мониторинга IoT, где требуется быстрая и надёжная передача событий от датчиков к серверу для дальнейшей обработки.</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613" name="Google Shape;613;p54"/>
          <p:cNvSpPr txBox="1"/>
          <p:nvPr>
            <p:ph type="title"/>
          </p:nvPr>
        </p:nvSpPr>
        <p:spPr>
          <a:xfrm>
            <a:off x="250825" y="260350"/>
            <a:ext cx="7543800" cy="9302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Сохранная асинхронная  и синхронная связь</a:t>
            </a:r>
            <a:endParaRPr b="0" sz="3500"/>
          </a:p>
        </p:txBody>
      </p:sp>
      <p:pic>
        <p:nvPicPr>
          <p:cNvPr id="614" name="Google Shape;614;p54"/>
          <p:cNvPicPr preferRelativeResize="0"/>
          <p:nvPr/>
        </p:nvPicPr>
        <p:blipFill rotWithShape="1">
          <a:blip r:embed="rId3">
            <a:alphaModFix/>
          </a:blip>
          <a:srcRect b="0" l="0" r="0" t="0"/>
          <a:stretch/>
        </p:blipFill>
        <p:spPr>
          <a:xfrm>
            <a:off x="862013" y="1249363"/>
            <a:ext cx="6967537" cy="3287712"/>
          </a:xfrm>
          <a:prstGeom prst="rect">
            <a:avLst/>
          </a:prstGeom>
          <a:noFill/>
          <a:ln>
            <a:noFill/>
          </a:ln>
        </p:spPr>
      </p:pic>
      <p:sp>
        <p:nvSpPr>
          <p:cNvPr id="615" name="Google Shape;615;p54"/>
          <p:cNvSpPr/>
          <p:nvPr/>
        </p:nvSpPr>
        <p:spPr>
          <a:xfrm>
            <a:off x="630238" y="6064250"/>
            <a:ext cx="80264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1800" u="none" cap="none" strike="noStrike">
                <a:solidFill>
                  <a:schemeClr val="dk1"/>
                </a:solidFill>
                <a:latin typeface="Arial"/>
                <a:ea typeface="Arial"/>
                <a:cs typeface="Arial"/>
                <a:sym typeface="Arial"/>
              </a:rPr>
              <a:t> </a:t>
            </a:r>
            <a:r>
              <a:rPr b="1" i="1" lang="ru-RU" sz="1800" u="none" cap="none" strike="noStrike">
                <a:solidFill>
                  <a:schemeClr val="dk2"/>
                </a:solidFill>
                <a:latin typeface="Arial"/>
                <a:ea typeface="Arial"/>
                <a:cs typeface="Arial"/>
                <a:sym typeface="Arial"/>
              </a:rPr>
              <a:t>Сохранная асинхронная</a:t>
            </a:r>
            <a:r>
              <a:rPr b="0" i="0" lang="ru-RU" sz="1800" u="none" cap="none" strike="noStrike">
                <a:solidFill>
                  <a:schemeClr val="dk1"/>
                </a:solidFill>
                <a:latin typeface="Arial"/>
                <a:ea typeface="Arial"/>
                <a:cs typeface="Arial"/>
                <a:sym typeface="Arial"/>
              </a:rPr>
              <a:t> и </a:t>
            </a:r>
            <a:r>
              <a:rPr b="1" i="1" lang="ru-RU" sz="1800" u="none" cap="none" strike="noStrike">
                <a:solidFill>
                  <a:schemeClr val="dk2"/>
                </a:solidFill>
                <a:latin typeface="Arial"/>
                <a:ea typeface="Arial"/>
                <a:cs typeface="Arial"/>
                <a:sym typeface="Arial"/>
              </a:rPr>
              <a:t>сохранная синхронная</a:t>
            </a:r>
            <a:r>
              <a:rPr b="0" i="0" lang="ru-RU" sz="1800" u="none" cap="none" strike="noStrike">
                <a:solidFill>
                  <a:schemeClr val="dk1"/>
                </a:solidFill>
                <a:latin typeface="Arial"/>
                <a:ea typeface="Arial"/>
                <a:cs typeface="Arial"/>
                <a:sym typeface="Arial"/>
              </a:rPr>
              <a:t> связь между </a:t>
            </a:r>
            <a:endParaRPr/>
          </a:p>
          <a:p>
            <a:pPr indent="0" lvl="0" marL="0" marR="0" rtl="0" algn="ctr">
              <a:spcBef>
                <a:spcPts val="0"/>
              </a:spcBef>
              <a:spcAft>
                <a:spcPts val="0"/>
              </a:spcAft>
              <a:buNone/>
            </a:pPr>
            <a:r>
              <a:rPr b="0" i="0" lang="ru-RU" sz="1800" u="none" cap="none" strike="noStrike">
                <a:solidFill>
                  <a:schemeClr val="dk1"/>
                </a:solidFill>
                <a:latin typeface="Arial"/>
                <a:ea typeface="Arial"/>
                <a:cs typeface="Arial"/>
                <a:sym typeface="Arial"/>
              </a:rPr>
              <a:t>подсистемами А и Б. </a:t>
            </a:r>
            <a:endParaRPr/>
          </a:p>
        </p:txBody>
      </p:sp>
      <p:sp>
        <p:nvSpPr>
          <p:cNvPr id="616" name="Google Shape;616;p54"/>
          <p:cNvSpPr txBox="1"/>
          <p:nvPr/>
        </p:nvSpPr>
        <p:spPr>
          <a:xfrm>
            <a:off x="3779838" y="4610914"/>
            <a:ext cx="536416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cap="none" strike="noStrike">
                <a:solidFill>
                  <a:srgbClr val="000000"/>
                </a:solidFill>
                <a:latin typeface="Times New Roman"/>
                <a:ea typeface="Times New Roman"/>
                <a:cs typeface="Times New Roman"/>
                <a:sym typeface="Times New Roman"/>
              </a:rPr>
              <a:t>Отправитель блокируется на все время, пока</a:t>
            </a:r>
            <a:br>
              <a:rPr b="0" i="0" lang="ru-RU" sz="1800" u="none" cap="none" strike="noStrike">
                <a:solidFill>
                  <a:srgbClr val="000000"/>
                </a:solidFill>
                <a:latin typeface="Times New Roman"/>
                <a:ea typeface="Times New Roman"/>
                <a:cs typeface="Times New Roman"/>
                <a:sym typeface="Times New Roman"/>
              </a:rPr>
            </a:br>
            <a:r>
              <a:rPr b="0" i="0" lang="ru-RU" sz="1800" u="none" cap="none" strike="noStrike">
                <a:solidFill>
                  <a:srgbClr val="000000"/>
                </a:solidFill>
                <a:latin typeface="Times New Roman"/>
                <a:ea typeface="Times New Roman"/>
                <a:cs typeface="Times New Roman"/>
                <a:sym typeface="Times New Roman"/>
              </a:rPr>
              <a:t>сообщение не попадет в буфер. Усеченный вариант сохранно-синхронной связи заключается в том, что блокировка отправителя осуществляется только до доставки сообщения серверу получателя.</a:t>
            </a:r>
            <a:endParaRPr/>
          </a:p>
        </p:txBody>
      </p:sp>
      <p:sp>
        <p:nvSpPr>
          <p:cNvPr id="617" name="Google Shape;617;p54"/>
          <p:cNvSpPr/>
          <p:nvPr/>
        </p:nvSpPr>
        <p:spPr>
          <a:xfrm>
            <a:off x="827088" y="4887913"/>
            <a:ext cx="26647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cap="none" strike="noStrike">
                <a:solidFill>
                  <a:srgbClr val="000000"/>
                </a:solidFill>
                <a:latin typeface="Times New Roman"/>
                <a:ea typeface="Times New Roman"/>
                <a:cs typeface="Times New Roman"/>
                <a:sym typeface="Times New Roman"/>
              </a:rPr>
              <a:t>Именно этот вид связи</a:t>
            </a:r>
            <a:br>
              <a:rPr b="0" i="0" lang="ru-RU" sz="1800" u="none" cap="none" strike="noStrike">
                <a:solidFill>
                  <a:srgbClr val="000000"/>
                </a:solidFill>
                <a:latin typeface="Times New Roman"/>
                <a:ea typeface="Times New Roman"/>
                <a:cs typeface="Times New Roman"/>
                <a:sym typeface="Times New Roman"/>
              </a:rPr>
            </a:br>
            <a:r>
              <a:rPr b="0" i="0" lang="ru-RU" sz="1800" u="none" cap="none" strike="noStrike">
                <a:solidFill>
                  <a:srgbClr val="000000"/>
                </a:solidFill>
                <a:latin typeface="Times New Roman"/>
                <a:ea typeface="Times New Roman"/>
                <a:cs typeface="Times New Roman"/>
                <a:sym typeface="Times New Roman"/>
              </a:rPr>
              <a:t>используется в системах электронной почты.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623" name="Google Shape;623;p55"/>
          <p:cNvSpPr/>
          <p:nvPr/>
        </p:nvSpPr>
        <p:spPr>
          <a:xfrm>
            <a:off x="1005322" y="5664791"/>
            <a:ext cx="66262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ru-RU" sz="1600" u="none" cap="none" strike="noStrike">
                <a:solidFill>
                  <a:schemeClr val="dk2"/>
                </a:solidFill>
                <a:latin typeface="Arial"/>
                <a:ea typeface="Arial"/>
                <a:cs typeface="Arial"/>
                <a:sym typeface="Arial"/>
              </a:rPr>
              <a:t>Несохранная</a:t>
            </a:r>
            <a:r>
              <a:rPr b="0" i="0" lang="ru-RU" sz="1600" u="none" cap="none" strike="noStrike">
                <a:solidFill>
                  <a:schemeClr val="dk1"/>
                </a:solidFill>
                <a:latin typeface="Arial"/>
                <a:ea typeface="Arial"/>
                <a:cs typeface="Arial"/>
                <a:sym typeface="Arial"/>
              </a:rPr>
              <a:t> </a:t>
            </a:r>
            <a:r>
              <a:rPr b="1" i="1" lang="ru-RU" sz="1600" u="none" cap="none" strike="noStrike">
                <a:solidFill>
                  <a:schemeClr val="dk2"/>
                </a:solidFill>
                <a:latin typeface="Arial"/>
                <a:ea typeface="Arial"/>
                <a:cs typeface="Arial"/>
                <a:sym typeface="Arial"/>
              </a:rPr>
              <a:t>синхронная связь </a:t>
            </a:r>
            <a:r>
              <a:rPr b="0" i="0" lang="ru-RU" sz="1600" u="none" cap="none" strike="noStrike">
                <a:solidFill>
                  <a:schemeClr val="dk1"/>
                </a:solidFill>
                <a:latin typeface="Arial"/>
                <a:ea typeface="Arial"/>
                <a:cs typeface="Arial"/>
                <a:sym typeface="Arial"/>
              </a:rPr>
              <a:t>между подсистемами А и Б распределенной системы, ориентированная на прием. </a:t>
            </a:r>
            <a:endParaRPr/>
          </a:p>
        </p:txBody>
      </p:sp>
      <p:sp>
        <p:nvSpPr>
          <p:cNvPr id="624" name="Google Shape;624;p55"/>
          <p:cNvSpPr txBox="1"/>
          <p:nvPr>
            <p:ph type="title"/>
          </p:nvPr>
        </p:nvSpPr>
        <p:spPr>
          <a:xfrm>
            <a:off x="323850" y="115888"/>
            <a:ext cx="7543800" cy="10350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Несохранная асинхронная  и синхронная связь</a:t>
            </a:r>
            <a:endParaRPr b="0" sz="3500"/>
          </a:p>
        </p:txBody>
      </p:sp>
      <p:pic>
        <p:nvPicPr>
          <p:cNvPr id="625" name="Google Shape;625;p55"/>
          <p:cNvPicPr preferRelativeResize="0"/>
          <p:nvPr/>
        </p:nvPicPr>
        <p:blipFill rotWithShape="1">
          <a:blip r:embed="rId3">
            <a:alphaModFix/>
          </a:blip>
          <a:srcRect b="0" l="0" r="0" t="0"/>
          <a:stretch/>
        </p:blipFill>
        <p:spPr>
          <a:xfrm>
            <a:off x="4644008" y="1313780"/>
            <a:ext cx="4248472" cy="4072783"/>
          </a:xfrm>
          <a:prstGeom prst="rect">
            <a:avLst/>
          </a:prstGeom>
          <a:noFill/>
          <a:ln>
            <a:noFill/>
          </a:ln>
        </p:spPr>
      </p:pic>
      <p:sp>
        <p:nvSpPr>
          <p:cNvPr id="626" name="Google Shape;626;p55"/>
          <p:cNvSpPr txBox="1"/>
          <p:nvPr/>
        </p:nvSpPr>
        <p:spPr>
          <a:xfrm>
            <a:off x="107504" y="2160986"/>
            <a:ext cx="460851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600" u="none" cap="none" strike="noStrike">
                <a:solidFill>
                  <a:schemeClr val="dk1"/>
                </a:solidFill>
                <a:latin typeface="Arial"/>
                <a:ea typeface="Arial"/>
                <a:cs typeface="Arial"/>
                <a:sym typeface="Arial"/>
              </a:rPr>
              <a:t>Синхронная несохранная связь </a:t>
            </a:r>
            <a:r>
              <a:rPr b="0" i="0" lang="ru-RU" sz="1600" u="none" cap="none" strike="noStrike">
                <a:solidFill>
                  <a:schemeClr val="dk1"/>
                </a:solidFill>
                <a:latin typeface="Arial"/>
                <a:ea typeface="Arial"/>
                <a:cs typeface="Arial"/>
                <a:sym typeface="Arial"/>
              </a:rPr>
              <a:t>существует в нескольких вариантах. В наиболее слабой форме, основанной </a:t>
            </a:r>
            <a:r>
              <a:rPr b="0" i="1" lang="ru-RU" sz="1600" u="none" cap="none" strike="noStrike">
                <a:solidFill>
                  <a:schemeClr val="dk1"/>
                </a:solidFill>
                <a:latin typeface="Arial"/>
                <a:ea typeface="Arial"/>
                <a:cs typeface="Arial"/>
                <a:sym typeface="Arial"/>
              </a:rPr>
              <a:t>на подтверждениях приема сообщений </a:t>
            </a:r>
            <a:r>
              <a:rPr b="0" i="0" lang="ru-RU" sz="1600" u="none" cap="none" strike="noStrike">
                <a:solidFill>
                  <a:schemeClr val="dk1"/>
                </a:solidFill>
                <a:latin typeface="Arial"/>
                <a:ea typeface="Arial"/>
                <a:cs typeface="Arial"/>
                <a:sym typeface="Arial"/>
              </a:rPr>
              <a:t>(</a:t>
            </a:r>
            <a:r>
              <a:rPr b="0" i="1" lang="ru-RU" sz="1600" u="none" cap="none" strike="noStrike">
                <a:solidFill>
                  <a:schemeClr val="dk1"/>
                </a:solidFill>
                <a:latin typeface="Arial"/>
                <a:ea typeface="Arial"/>
                <a:cs typeface="Arial"/>
                <a:sym typeface="Arial"/>
              </a:rPr>
              <a:t>Рис. б</a:t>
            </a:r>
            <a:r>
              <a:rPr b="0" i="0" lang="ru-RU" sz="1600" u="none" cap="none" strike="noStrike">
                <a:solidFill>
                  <a:schemeClr val="dk1"/>
                </a:solidFill>
                <a:latin typeface="Arial"/>
                <a:ea typeface="Arial"/>
                <a:cs typeface="Arial"/>
                <a:sym typeface="Arial"/>
              </a:rPr>
              <a:t>), отправитель блокируется до тех пор, пока сообщение не окажется в локальном буфере принимающего комплекса.</a:t>
            </a:r>
            <a:br>
              <a:rPr b="0" i="0" lang="ru-RU" sz="1600" u="none" cap="none" strike="noStrike">
                <a:solidFill>
                  <a:schemeClr val="dk1"/>
                </a:solidFill>
                <a:latin typeface="Arial"/>
                <a:ea typeface="Arial"/>
                <a:cs typeface="Arial"/>
                <a:sym typeface="Arial"/>
              </a:rPr>
            </a:br>
            <a:r>
              <a:rPr b="0" i="0" lang="ru-RU" sz="1600" u="none" cap="none" strike="noStrike">
                <a:solidFill>
                  <a:schemeClr val="dk1"/>
                </a:solidFill>
                <a:latin typeface="Arial"/>
                <a:ea typeface="Arial"/>
                <a:cs typeface="Arial"/>
                <a:sym typeface="Arial"/>
              </a:rPr>
              <a:t>После получения подтверждения отправитель продолжает свою работу.</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632" name="Google Shape;632;p56"/>
          <p:cNvSpPr/>
          <p:nvPr/>
        </p:nvSpPr>
        <p:spPr>
          <a:xfrm>
            <a:off x="782638" y="5886450"/>
            <a:ext cx="66262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ru-RU" sz="1600" u="none" cap="none" strike="noStrike">
                <a:solidFill>
                  <a:schemeClr val="dk2"/>
                </a:solidFill>
                <a:latin typeface="Arial"/>
                <a:ea typeface="Arial"/>
                <a:cs typeface="Arial"/>
                <a:sym typeface="Arial"/>
              </a:rPr>
              <a:t>Несохранная</a:t>
            </a:r>
            <a:r>
              <a:rPr b="0" i="0" lang="ru-RU" sz="1600" u="none" cap="none" strike="noStrike">
                <a:solidFill>
                  <a:schemeClr val="dk1"/>
                </a:solidFill>
                <a:latin typeface="Arial"/>
                <a:ea typeface="Arial"/>
                <a:cs typeface="Arial"/>
                <a:sym typeface="Arial"/>
              </a:rPr>
              <a:t> </a:t>
            </a:r>
            <a:r>
              <a:rPr b="1" i="1" lang="ru-RU" sz="1600" u="none" cap="none" strike="noStrike">
                <a:solidFill>
                  <a:schemeClr val="dk2"/>
                </a:solidFill>
                <a:latin typeface="Arial"/>
                <a:ea typeface="Arial"/>
                <a:cs typeface="Arial"/>
                <a:sym typeface="Arial"/>
              </a:rPr>
              <a:t>асинхронная связь </a:t>
            </a:r>
            <a:r>
              <a:rPr b="0" i="0" lang="ru-RU" sz="1600" u="none" cap="none" strike="noStrike">
                <a:solidFill>
                  <a:schemeClr val="dk1"/>
                </a:solidFill>
                <a:latin typeface="Arial"/>
                <a:ea typeface="Arial"/>
                <a:cs typeface="Arial"/>
                <a:sym typeface="Arial"/>
              </a:rPr>
              <a:t>между подсистемами А и Б распределенной системы, ориентированная на прием. </a:t>
            </a:r>
            <a:endParaRPr/>
          </a:p>
        </p:txBody>
      </p:sp>
      <p:sp>
        <p:nvSpPr>
          <p:cNvPr id="633" name="Google Shape;633;p56"/>
          <p:cNvSpPr txBox="1"/>
          <p:nvPr>
            <p:ph type="title"/>
          </p:nvPr>
        </p:nvSpPr>
        <p:spPr>
          <a:xfrm>
            <a:off x="323850" y="115888"/>
            <a:ext cx="7543800" cy="10350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Несохранная асинхронная  и синхронная связь</a:t>
            </a:r>
            <a:endParaRPr b="0" sz="3500"/>
          </a:p>
        </p:txBody>
      </p:sp>
      <p:sp>
        <p:nvSpPr>
          <p:cNvPr id="634" name="Google Shape;634;p56"/>
          <p:cNvSpPr/>
          <p:nvPr/>
        </p:nvSpPr>
        <p:spPr>
          <a:xfrm>
            <a:off x="4139952" y="2017931"/>
            <a:ext cx="4824536"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600" u="none" cap="none" strike="noStrike">
                <a:solidFill>
                  <a:schemeClr val="dk1"/>
                </a:solidFill>
                <a:latin typeface="Arial"/>
                <a:ea typeface="Arial"/>
                <a:cs typeface="Arial"/>
                <a:sym typeface="Arial"/>
              </a:rPr>
              <a:t>При </a:t>
            </a:r>
            <a:r>
              <a:rPr b="1" i="0" lang="ru-RU" sz="1600" u="none" cap="none" strike="noStrike">
                <a:solidFill>
                  <a:schemeClr val="dk1"/>
                </a:solidFill>
                <a:latin typeface="Arial"/>
                <a:ea typeface="Arial"/>
                <a:cs typeface="Arial"/>
                <a:sym typeface="Arial"/>
              </a:rPr>
              <a:t>асинхронной несохранной связи </a:t>
            </a:r>
            <a:r>
              <a:rPr b="0" i="0" lang="ru-RU" sz="1600" u="none" cap="none" strike="noStrike">
                <a:solidFill>
                  <a:schemeClr val="dk1"/>
                </a:solidFill>
                <a:latin typeface="Arial"/>
                <a:ea typeface="Arial"/>
                <a:cs typeface="Arial"/>
                <a:sym typeface="Arial"/>
              </a:rPr>
              <a:t>приложение отправляет сообщение, временно сохраняемое в локальном буфере передающего комплекса, а отправитель продолжает свою работу.  </a:t>
            </a:r>
            <a:endParaRPr/>
          </a:p>
          <a:p>
            <a:pPr indent="0" lvl="0" marL="0" marR="0" rtl="0" algn="l">
              <a:spcBef>
                <a:spcPts val="0"/>
              </a:spcBef>
              <a:spcAft>
                <a:spcPts val="0"/>
              </a:spcAft>
              <a:buNone/>
            </a:pPr>
            <a:r>
              <a:rPr b="1" lang="ru-RU" sz="1600">
                <a:solidFill>
                  <a:schemeClr val="dk1"/>
                </a:solidFill>
                <a:latin typeface="Arial"/>
                <a:ea typeface="Arial"/>
                <a:cs typeface="Arial"/>
                <a:sym typeface="Arial"/>
              </a:rPr>
              <a:t>Параллельно</a:t>
            </a:r>
            <a:r>
              <a:rPr b="0" lang="ru-RU" sz="1600">
                <a:solidFill>
                  <a:schemeClr val="dk1"/>
                </a:solidFill>
                <a:latin typeface="Arial"/>
                <a:ea typeface="Arial"/>
                <a:cs typeface="Arial"/>
                <a:sym typeface="Arial"/>
              </a:rPr>
              <a:t> коммуникационная система направляет сообщение в точку, из которой оно может достигнуть места  назначения,  возможно  с  сохранением  в локальном буфере. </a:t>
            </a:r>
            <a:endParaRPr/>
          </a:p>
          <a:p>
            <a:pPr indent="0" lvl="0" marL="0" marR="0" rtl="0" algn="l">
              <a:spcBef>
                <a:spcPts val="0"/>
              </a:spcBef>
              <a:spcAft>
                <a:spcPts val="0"/>
              </a:spcAft>
              <a:buNone/>
            </a:pPr>
            <a:r>
              <a:t/>
            </a:r>
            <a:endParaRPr b="0" sz="1600">
              <a:solidFill>
                <a:schemeClr val="dk1"/>
              </a:solidFill>
              <a:latin typeface="Arial"/>
              <a:ea typeface="Arial"/>
              <a:cs typeface="Arial"/>
              <a:sym typeface="Arial"/>
            </a:endParaRPr>
          </a:p>
          <a:p>
            <a:pPr indent="0" lvl="0" marL="0" marR="0" rtl="0" algn="l">
              <a:spcBef>
                <a:spcPts val="0"/>
              </a:spcBef>
              <a:spcAft>
                <a:spcPts val="0"/>
              </a:spcAft>
              <a:buNone/>
            </a:pPr>
            <a:r>
              <a:rPr b="0" lang="ru-RU" sz="1600">
                <a:solidFill>
                  <a:schemeClr val="dk1"/>
                </a:solidFill>
                <a:latin typeface="Arial"/>
                <a:ea typeface="Arial"/>
                <a:cs typeface="Arial"/>
                <a:sym typeface="Arial"/>
              </a:rPr>
              <a:t>Если получатель в момент прихода сообщения на принимающий комплекс этого получателя не активен, передача обрывается.</a:t>
            </a:r>
            <a:endParaRPr/>
          </a:p>
        </p:txBody>
      </p:sp>
      <p:pic>
        <p:nvPicPr>
          <p:cNvPr id="635" name="Google Shape;635;p56"/>
          <p:cNvPicPr preferRelativeResize="0"/>
          <p:nvPr/>
        </p:nvPicPr>
        <p:blipFill rotWithShape="1">
          <a:blip r:embed="rId3">
            <a:alphaModFix/>
          </a:blip>
          <a:srcRect b="0" l="0" r="0" t="0"/>
          <a:stretch/>
        </p:blipFill>
        <p:spPr>
          <a:xfrm>
            <a:off x="611560" y="1503227"/>
            <a:ext cx="3404964" cy="397245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7"/>
          <p:cNvSpPr txBox="1"/>
          <p:nvPr>
            <p:ph idx="12" type="sldNum"/>
          </p:nvPr>
        </p:nvSpPr>
        <p:spPr>
          <a:xfrm>
            <a:off x="8460431" y="6525344"/>
            <a:ext cx="400993" cy="25365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641" name="Google Shape;641;p57"/>
          <p:cNvSpPr txBox="1"/>
          <p:nvPr>
            <p:ph type="title"/>
          </p:nvPr>
        </p:nvSpPr>
        <p:spPr>
          <a:xfrm>
            <a:off x="250825" y="188913"/>
            <a:ext cx="7543800" cy="746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Несохранная синхронная  связь</a:t>
            </a:r>
            <a:endParaRPr b="0" sz="3500"/>
          </a:p>
        </p:txBody>
      </p:sp>
      <p:pic>
        <p:nvPicPr>
          <p:cNvPr id="642" name="Google Shape;642;p57"/>
          <p:cNvPicPr preferRelativeResize="0"/>
          <p:nvPr/>
        </p:nvPicPr>
        <p:blipFill rotWithShape="1">
          <a:blip r:embed="rId3">
            <a:alphaModFix/>
          </a:blip>
          <a:srcRect b="0" l="0" r="0" t="0"/>
          <a:stretch/>
        </p:blipFill>
        <p:spPr>
          <a:xfrm>
            <a:off x="647030" y="912218"/>
            <a:ext cx="6751389" cy="3616062"/>
          </a:xfrm>
          <a:prstGeom prst="rect">
            <a:avLst/>
          </a:prstGeom>
          <a:noFill/>
          <a:ln>
            <a:noFill/>
          </a:ln>
        </p:spPr>
      </p:pic>
      <p:sp>
        <p:nvSpPr>
          <p:cNvPr id="643" name="Google Shape;643;p57"/>
          <p:cNvSpPr txBox="1"/>
          <p:nvPr/>
        </p:nvSpPr>
        <p:spPr>
          <a:xfrm>
            <a:off x="139763" y="4551100"/>
            <a:ext cx="3640149" cy="2554545"/>
          </a:xfrm>
          <a:prstGeom prst="rect">
            <a:avLst/>
          </a:prstGeom>
          <a:noFill/>
          <a:ln>
            <a:noFill/>
          </a:ln>
        </p:spPr>
        <p:txBody>
          <a:bodyPr anchorCtr="0" anchor="t" bIns="45700" lIns="91425" spcFirstLastPara="1" rIns="91425" wrap="square" tIns="45700">
            <a:spAutoFit/>
          </a:bodyPr>
          <a:lstStyle/>
          <a:p>
            <a:pPr indent="-101600" lvl="0" marL="92075" marR="0" rtl="0" algn="l">
              <a:spcBef>
                <a:spcPts val="0"/>
              </a:spcBef>
              <a:spcAft>
                <a:spcPts val="0"/>
              </a:spcAft>
              <a:buClr>
                <a:schemeClr val="dk1"/>
              </a:buClr>
              <a:buSzPts val="1600"/>
              <a:buFont typeface="Arial"/>
              <a:buChar char="•"/>
            </a:pPr>
            <a:r>
              <a:rPr b="0" lang="ru-RU" sz="1600">
                <a:solidFill>
                  <a:schemeClr val="dk1"/>
                </a:solidFill>
                <a:latin typeface="Arial"/>
                <a:ea typeface="Arial"/>
                <a:cs typeface="Arial"/>
                <a:sym typeface="Arial"/>
              </a:rPr>
              <a:t>Другая форма этой связи, ориентированная </a:t>
            </a:r>
            <a:r>
              <a:rPr b="0" i="1" lang="ru-RU" sz="1600">
                <a:solidFill>
                  <a:srgbClr val="FF3300"/>
                </a:solidFill>
                <a:latin typeface="Arial"/>
                <a:ea typeface="Arial"/>
                <a:cs typeface="Arial"/>
                <a:sym typeface="Arial"/>
              </a:rPr>
              <a:t>на доставку </a:t>
            </a:r>
            <a:r>
              <a:rPr b="0" lang="ru-RU" sz="1600">
                <a:solidFill>
                  <a:schemeClr val="dk1"/>
                </a:solidFill>
                <a:latin typeface="Arial"/>
                <a:ea typeface="Arial"/>
                <a:cs typeface="Arial"/>
                <a:sym typeface="Arial"/>
              </a:rPr>
              <a:t>(</a:t>
            </a:r>
            <a:r>
              <a:rPr b="0" i="1" lang="ru-RU" sz="1600">
                <a:solidFill>
                  <a:schemeClr val="dk1"/>
                </a:solidFill>
                <a:latin typeface="Arial"/>
                <a:ea typeface="Arial"/>
                <a:cs typeface="Arial"/>
                <a:sym typeface="Arial"/>
              </a:rPr>
              <a:t>Рис. а</a:t>
            </a:r>
            <a:r>
              <a:rPr b="0" lang="ru-RU" sz="1600">
                <a:solidFill>
                  <a:schemeClr val="dk1"/>
                </a:solidFill>
                <a:latin typeface="Arial"/>
                <a:ea typeface="Arial"/>
                <a:cs typeface="Arial"/>
                <a:sym typeface="Arial"/>
              </a:rPr>
              <a:t>), предполагает, что отправитель должен быть заблокирован до момента доставки сообщения самому получателю, который продолжит свою часть работы по его обработке. </a:t>
            </a:r>
            <a:endParaRPr/>
          </a:p>
          <a:p>
            <a:pPr indent="0" lvl="0" marL="0" marR="0" rtl="0" algn="l">
              <a:spcBef>
                <a:spcPts val="0"/>
              </a:spcBef>
              <a:spcAft>
                <a:spcPts val="0"/>
              </a:spcAft>
              <a:buNone/>
            </a:pPr>
            <a:r>
              <a:t/>
            </a:r>
            <a:endParaRPr b="0" sz="1600">
              <a:solidFill>
                <a:schemeClr val="dk1"/>
              </a:solidFill>
              <a:latin typeface="Arial"/>
              <a:ea typeface="Arial"/>
              <a:cs typeface="Arial"/>
              <a:sym typeface="Arial"/>
            </a:endParaRPr>
          </a:p>
        </p:txBody>
      </p:sp>
      <p:sp>
        <p:nvSpPr>
          <p:cNvPr id="644" name="Google Shape;644;p57"/>
          <p:cNvSpPr/>
          <p:nvPr/>
        </p:nvSpPr>
        <p:spPr>
          <a:xfrm>
            <a:off x="3419872" y="4511512"/>
            <a:ext cx="5525442" cy="2062103"/>
          </a:xfrm>
          <a:prstGeom prst="rect">
            <a:avLst/>
          </a:prstGeom>
          <a:noFill/>
          <a:ln>
            <a:noFill/>
          </a:ln>
        </p:spPr>
        <p:txBody>
          <a:bodyPr anchorCtr="0" anchor="t" bIns="45700" lIns="91425" spcFirstLastPara="1" rIns="91425" wrap="square" tIns="45700">
            <a:spAutoFit/>
          </a:bodyPr>
          <a:lstStyle/>
          <a:p>
            <a:pPr indent="-101600" lvl="0" marL="92075" marR="0" rtl="0" algn="l">
              <a:spcBef>
                <a:spcPts val="0"/>
              </a:spcBef>
              <a:spcAft>
                <a:spcPts val="0"/>
              </a:spcAft>
              <a:buClr>
                <a:schemeClr val="dk1"/>
              </a:buClr>
              <a:buSzPts val="1600"/>
              <a:buFont typeface="Arial"/>
              <a:buChar char="•"/>
            </a:pPr>
            <a:r>
              <a:rPr b="0" lang="ru-RU" sz="1600">
                <a:solidFill>
                  <a:schemeClr val="dk1"/>
                </a:solidFill>
                <a:latin typeface="Arial"/>
                <a:ea typeface="Arial"/>
                <a:cs typeface="Arial"/>
                <a:sym typeface="Arial"/>
              </a:rPr>
              <a:t>Наиболее жесткий вариант синхронной несохранной связи, ориентированный </a:t>
            </a:r>
            <a:r>
              <a:rPr b="0" i="1" lang="ru-RU" sz="1600">
                <a:solidFill>
                  <a:srgbClr val="FF3300"/>
                </a:solidFill>
                <a:latin typeface="Arial"/>
                <a:ea typeface="Arial"/>
                <a:cs typeface="Arial"/>
                <a:sym typeface="Arial"/>
              </a:rPr>
              <a:t>на ответ </a:t>
            </a:r>
            <a:r>
              <a:rPr b="0" lang="ru-RU" sz="1600">
                <a:solidFill>
                  <a:schemeClr val="dk1"/>
                </a:solidFill>
                <a:latin typeface="Arial"/>
                <a:ea typeface="Arial"/>
                <a:cs typeface="Arial"/>
                <a:sym typeface="Arial"/>
              </a:rPr>
              <a:t>(</a:t>
            </a:r>
            <a:r>
              <a:rPr b="0" i="1" lang="ru-RU" sz="1600">
                <a:solidFill>
                  <a:schemeClr val="dk1"/>
                </a:solidFill>
                <a:latin typeface="Arial"/>
                <a:ea typeface="Arial"/>
                <a:cs typeface="Arial"/>
                <a:sym typeface="Arial"/>
              </a:rPr>
              <a:t>Рис.б</a:t>
            </a:r>
            <a:r>
              <a:rPr b="0" lang="ru-RU" sz="1600">
                <a:solidFill>
                  <a:schemeClr val="dk1"/>
                </a:solidFill>
                <a:latin typeface="Arial"/>
                <a:ea typeface="Arial"/>
                <a:cs typeface="Arial"/>
                <a:sym typeface="Arial"/>
              </a:rPr>
              <a:t>), предполагает блокировку отправителя до получения ответного сообщения с другой стороны, как при работе систем </a:t>
            </a:r>
            <a:r>
              <a:rPr b="0" i="1" lang="ru-RU" sz="1600">
                <a:solidFill>
                  <a:schemeClr val="dk1"/>
                </a:solidFill>
                <a:latin typeface="Arial"/>
                <a:ea typeface="Arial"/>
                <a:cs typeface="Arial"/>
                <a:sym typeface="Arial"/>
              </a:rPr>
              <a:t>клиент/сервер в режиме запрос/ответ</a:t>
            </a:r>
            <a:r>
              <a:rPr b="0" lang="ru-RU" sz="1600">
                <a:solidFill>
                  <a:schemeClr val="dk1"/>
                </a:solidFill>
                <a:latin typeface="Arial"/>
                <a:ea typeface="Arial"/>
                <a:cs typeface="Arial"/>
                <a:sym typeface="Arial"/>
              </a:rPr>
              <a:t>.</a:t>
            </a:r>
            <a:br>
              <a:rPr b="0" lang="ru-RU" sz="1600">
                <a:solidFill>
                  <a:schemeClr val="dk1"/>
                </a:solidFill>
                <a:latin typeface="Arial"/>
                <a:ea typeface="Arial"/>
                <a:cs typeface="Arial"/>
                <a:sym typeface="Arial"/>
              </a:rPr>
            </a:br>
            <a:r>
              <a:rPr b="0" lang="ru-RU" sz="1600">
                <a:solidFill>
                  <a:schemeClr val="dk1"/>
                </a:solidFill>
                <a:latin typeface="Arial"/>
                <a:ea typeface="Arial"/>
                <a:cs typeface="Arial"/>
                <a:sym typeface="Arial"/>
              </a:rPr>
              <a:t>Эта же схема взаимодействия характерна и для систем, построенных на базе моделей удаленного вызова процедуры и удаленного обращения к методу.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650" name="Google Shape;650;p58"/>
          <p:cNvSpPr txBox="1"/>
          <p:nvPr>
            <p:ph type="title"/>
          </p:nvPr>
        </p:nvSpPr>
        <p:spPr>
          <a:xfrm>
            <a:off x="250825" y="188913"/>
            <a:ext cx="7543800" cy="746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3500"/>
              <a:t>Синхронная и асинхронная связь</a:t>
            </a:r>
            <a:endParaRPr b="0" sz="3500"/>
          </a:p>
        </p:txBody>
      </p:sp>
      <p:sp>
        <p:nvSpPr>
          <p:cNvPr id="651" name="Google Shape;651;p58"/>
          <p:cNvSpPr/>
          <p:nvPr/>
        </p:nvSpPr>
        <p:spPr>
          <a:xfrm>
            <a:off x="1763688" y="2132856"/>
            <a:ext cx="525658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ru-RU" sz="2400">
                <a:solidFill>
                  <a:schemeClr val="dk1"/>
                </a:solidFill>
                <a:latin typeface="Arial"/>
                <a:ea typeface="Arial"/>
                <a:cs typeface="Arial"/>
                <a:sym typeface="Arial"/>
              </a:rPr>
              <a:t>Каждый  вид  связи  находит  свое  применение  в  распределенных системах на том или ином уровне составляющих их компонентов.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9"/>
          <p:cNvSpPr txBox="1"/>
          <p:nvPr>
            <p:ph type="title"/>
          </p:nvPr>
        </p:nvSpPr>
        <p:spPr>
          <a:xfrm>
            <a:off x="1187450" y="1709738"/>
            <a:ext cx="7323138" cy="26558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ru-RU" sz="4800"/>
              <a:t>Определение и основные функции middleware</a:t>
            </a:r>
            <a:r>
              <a:rPr lang="ru-RU" sz="4800"/>
              <a:t> </a:t>
            </a:r>
            <a:endParaRPr sz="4800"/>
          </a:p>
        </p:txBody>
      </p:sp>
      <p:sp>
        <p:nvSpPr>
          <p:cNvPr id="657" name="Google Shape;657;p5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14" name="Google Shape;214;p6"/>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15" name="Google Shape;215;p6"/>
          <p:cNvSpPr/>
          <p:nvPr/>
        </p:nvSpPr>
        <p:spPr>
          <a:xfrm>
            <a:off x="306389" y="2055813"/>
            <a:ext cx="8010028" cy="33845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В 1999 году, в Северо-восточном Университете (Массачусетс, США) первокурсник Шон Фэннинг написал систему обмена MP3 файлами между пользователями. Этот проект получил название Napster. Он стал первым проектом, положившим начало технологии одноранговых  (P2P) распределенных вычислительных сетей. Через 2 года Napster был закрыт совместными усилиями владельцев авторских прав на музыкальные произведения, распространявшиеся через эту сеть. Но по примеру Napster развился целый класс P2P систем нового, децентрализованного типа, которые закрыть было значительно сложнее.</a:t>
            </a:r>
            <a:endParaRPr/>
          </a:p>
          <a:p>
            <a:pPr indent="0" lvl="0" marL="0" marR="0" rtl="0" algn="l">
              <a:spcBef>
                <a:spcPts val="400"/>
              </a:spcBef>
              <a:spcAft>
                <a:spcPts val="0"/>
              </a:spcAft>
              <a:buClr>
                <a:schemeClr val="dk2"/>
              </a:buClr>
              <a:buSzPts val="1400"/>
              <a:buFont typeface="Noto Sans Symbols"/>
              <a:buNone/>
            </a:pPr>
            <a:br>
              <a:rPr b="0" i="0" lang="ru-RU" sz="2000" u="none" cap="none" strike="noStrike">
                <a:solidFill>
                  <a:schemeClr val="dk1"/>
                </a:solidFill>
                <a:latin typeface="Arial"/>
                <a:ea typeface="Arial"/>
                <a:cs typeface="Arial"/>
                <a:sym typeface="Arial"/>
              </a:rPr>
            </a:br>
            <a:br>
              <a:rPr b="0" i="0" lang="ru-RU"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16" name="Google Shape;216;p6"/>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17" name="Google Shape;217;p6"/>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663" name="Google Shape;663;p60"/>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Определение middleware</a:t>
            </a:r>
            <a:r>
              <a:rPr lang="ru-RU"/>
              <a:t> </a:t>
            </a:r>
            <a:endParaRPr/>
          </a:p>
        </p:txBody>
      </p:sp>
      <p:sp>
        <p:nvSpPr>
          <p:cNvPr id="664" name="Google Shape;664;p60"/>
          <p:cNvSpPr txBox="1"/>
          <p:nvPr>
            <p:ph idx="1" type="body"/>
          </p:nvPr>
        </p:nvSpPr>
        <p:spPr>
          <a:xfrm>
            <a:off x="646473" y="953469"/>
            <a:ext cx="7165254" cy="10801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ru-RU" sz="2000"/>
              <a:t>Теоретической основой </a:t>
            </a:r>
            <a:r>
              <a:rPr b="1" i="1" lang="ru-RU" sz="2000"/>
              <a:t>межсетевого взаимодействия </a:t>
            </a:r>
            <a:r>
              <a:rPr lang="ru-RU" sz="2000"/>
              <a:t>удаленных систем является общеизвестная модель взаимодействия открытых систем OSI/ISO.</a:t>
            </a:r>
            <a:endParaRPr/>
          </a:p>
        </p:txBody>
      </p:sp>
      <p:pic>
        <p:nvPicPr>
          <p:cNvPr descr="clip_image002_0001" id="665" name="Google Shape;665;p60"/>
          <p:cNvPicPr preferRelativeResize="0"/>
          <p:nvPr/>
        </p:nvPicPr>
        <p:blipFill rotWithShape="1">
          <a:blip r:embed="rId3">
            <a:alphaModFix/>
          </a:blip>
          <a:srcRect b="0" l="0" r="0" t="0"/>
          <a:stretch/>
        </p:blipFill>
        <p:spPr>
          <a:xfrm>
            <a:off x="1259385" y="2033589"/>
            <a:ext cx="4897288" cy="4398954"/>
          </a:xfrm>
          <a:prstGeom prst="rect">
            <a:avLst/>
          </a:prstGeom>
          <a:noFill/>
          <a:ln>
            <a:noFill/>
          </a:ln>
        </p:spPr>
      </p:pic>
      <p:cxnSp>
        <p:nvCxnSpPr>
          <p:cNvPr id="666" name="Google Shape;666;p60"/>
          <p:cNvCxnSpPr/>
          <p:nvPr/>
        </p:nvCxnSpPr>
        <p:spPr>
          <a:xfrm>
            <a:off x="827584" y="2420888"/>
            <a:ext cx="0" cy="4103687"/>
          </a:xfrm>
          <a:prstGeom prst="straightConnector1">
            <a:avLst/>
          </a:prstGeom>
          <a:noFill/>
          <a:ln cap="flat" cmpd="sng" w="38100">
            <a:solidFill>
              <a:srgbClr val="FF3300"/>
            </a:solidFill>
            <a:prstDash val="solid"/>
            <a:round/>
            <a:headEnd len="med" w="med" type="none"/>
            <a:tailEnd len="med" w="med" type="triangle"/>
          </a:ln>
        </p:spPr>
      </p:cxnSp>
      <p:cxnSp>
        <p:nvCxnSpPr>
          <p:cNvPr id="667" name="Google Shape;667;p60"/>
          <p:cNvCxnSpPr/>
          <p:nvPr/>
        </p:nvCxnSpPr>
        <p:spPr>
          <a:xfrm flipH="1" rot="10800000">
            <a:off x="6156673" y="2432049"/>
            <a:ext cx="17641" cy="4000493"/>
          </a:xfrm>
          <a:prstGeom prst="straightConnector1">
            <a:avLst/>
          </a:prstGeom>
          <a:noFill/>
          <a:ln cap="flat" cmpd="sng" w="38100">
            <a:solidFill>
              <a:srgbClr val="FF3300"/>
            </a:solidFill>
            <a:prstDash val="solid"/>
            <a:round/>
            <a:headEnd len="med" w="med" type="none"/>
            <a:tailEnd len="med" w="med" type="triangle"/>
          </a:ln>
        </p:spPr>
      </p:cxnSp>
      <p:cxnSp>
        <p:nvCxnSpPr>
          <p:cNvPr id="668" name="Google Shape;668;p60"/>
          <p:cNvCxnSpPr/>
          <p:nvPr/>
        </p:nvCxnSpPr>
        <p:spPr>
          <a:xfrm flipH="1" rot="10800000">
            <a:off x="972047" y="6432543"/>
            <a:ext cx="5202268" cy="20595"/>
          </a:xfrm>
          <a:prstGeom prst="straightConnector1">
            <a:avLst/>
          </a:prstGeom>
          <a:noFill/>
          <a:ln cap="flat" cmpd="sng" w="38100">
            <a:solidFill>
              <a:srgbClr val="FF3300"/>
            </a:solidFill>
            <a:prstDash val="solid"/>
            <a:round/>
            <a:headEnd len="med" w="med" type="none"/>
            <a:tailEnd len="med" w="med" type="triangle"/>
          </a:ln>
        </p:spPr>
      </p:cxnSp>
      <p:sp>
        <p:nvSpPr>
          <p:cNvPr id="669" name="Google Shape;669;p60"/>
          <p:cNvSpPr/>
          <p:nvPr/>
        </p:nvSpPr>
        <p:spPr>
          <a:xfrm>
            <a:off x="1259385" y="3274588"/>
            <a:ext cx="7427415" cy="370436"/>
          </a:xfrm>
          <a:prstGeom prst="roundRect">
            <a:avLst>
              <a:gd fmla="val 16667" name="adj"/>
            </a:avLst>
          </a:prstGeom>
          <a:solidFill>
            <a:srgbClr val="FFFF00">
              <a:alpha val="32549"/>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b="1" i="0" lang="ru-RU" sz="1400" u="none" cap="none" strike="noStrike">
                <a:solidFill>
                  <a:schemeClr val="dk1"/>
                </a:solidFill>
                <a:latin typeface="Arial"/>
                <a:ea typeface="Arial"/>
                <a:cs typeface="Arial"/>
                <a:sym typeface="Arial"/>
              </a:rPr>
              <a:t>Программные компоненты</a:t>
            </a:r>
            <a:endParaRPr/>
          </a:p>
        </p:txBody>
      </p:sp>
      <p:sp>
        <p:nvSpPr>
          <p:cNvPr id="670" name="Google Shape;670;p60"/>
          <p:cNvSpPr/>
          <p:nvPr/>
        </p:nvSpPr>
        <p:spPr>
          <a:xfrm>
            <a:off x="1259385" y="3738516"/>
            <a:ext cx="7427415" cy="1274660"/>
          </a:xfrm>
          <a:prstGeom prst="roundRect">
            <a:avLst>
              <a:gd fmla="val 16667" name="adj"/>
            </a:avLst>
          </a:prstGeom>
          <a:solidFill>
            <a:srgbClr val="C0D6D6">
              <a:alpha val="32549"/>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b="1" i="0" lang="ru-RU" sz="1400" u="none" cap="none" strike="noStrike">
                <a:solidFill>
                  <a:schemeClr val="dk1"/>
                </a:solidFill>
                <a:latin typeface="Arial"/>
                <a:ea typeface="Arial"/>
                <a:cs typeface="Arial"/>
                <a:sym typeface="Arial"/>
              </a:rPr>
              <a:t>Промежуточная</a:t>
            </a:r>
            <a:r>
              <a:rPr b="1" i="0" lang="ru-RU" sz="1400" u="none" cap="none" strike="noStrike">
                <a:solidFill>
                  <a:schemeClr val="dk1"/>
                </a:solidFill>
                <a:latin typeface="Arial"/>
                <a:ea typeface="Arial"/>
                <a:cs typeface="Arial"/>
                <a:sym typeface="Arial"/>
              </a:rPr>
              <a:t> среда</a:t>
            </a:r>
            <a:endParaRPr b="1" i="0" sz="1400" u="none" cap="none" strike="noStrike">
              <a:solidFill>
                <a:schemeClr val="dk1"/>
              </a:solidFill>
              <a:latin typeface="Arial"/>
              <a:ea typeface="Arial"/>
              <a:cs typeface="Arial"/>
              <a:sym typeface="Arial"/>
            </a:endParaRPr>
          </a:p>
        </p:txBody>
      </p:sp>
      <p:sp>
        <p:nvSpPr>
          <p:cNvPr id="671" name="Google Shape;671;p60"/>
          <p:cNvSpPr/>
          <p:nvPr/>
        </p:nvSpPr>
        <p:spPr>
          <a:xfrm>
            <a:off x="1259385" y="5013176"/>
            <a:ext cx="7427415" cy="771296"/>
          </a:xfrm>
          <a:prstGeom prst="roundRect">
            <a:avLst>
              <a:gd fmla="val 16667" name="adj"/>
            </a:avLst>
          </a:prstGeom>
          <a:solidFill>
            <a:srgbClr val="00B0F0">
              <a:alpha val="32549"/>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b="1" i="0" lang="ru-RU" sz="1400" u="none" cap="none" strike="noStrike">
                <a:solidFill>
                  <a:schemeClr val="dk1"/>
                </a:solidFill>
                <a:latin typeface="Arial"/>
                <a:ea typeface="Arial"/>
                <a:cs typeface="Arial"/>
                <a:sym typeface="Arial"/>
              </a:rPr>
              <a:t>Операционная система</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677" name="Google Shape;677;p61"/>
          <p:cNvSpPr/>
          <p:nvPr/>
        </p:nvSpPr>
        <p:spPr>
          <a:xfrm>
            <a:off x="462241" y="1412776"/>
            <a:ext cx="8388424" cy="460851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0" lang="ru-RU" sz="2000">
                <a:solidFill>
                  <a:schemeClr val="dk1"/>
                </a:solidFill>
                <a:latin typeface="Arial"/>
                <a:ea typeface="Arial"/>
                <a:cs typeface="Arial"/>
                <a:sym typeface="Arial"/>
              </a:rPr>
              <a:t>Сокеты транспортного уровня обеспечивают примитивы низкого уровня для непосредственного обмена потоком байт между двумя процессами. Стандартного представительского или сеансового уровня в стеке протоколов TCP/IP нет, иногда к ним относят защищенные протоколы SSL/TLS.</a:t>
            </a:r>
            <a:endParaRPr/>
          </a:p>
          <a:p>
            <a:pPr indent="-342900" lvl="0" marL="342900" marR="0" rtl="0" algn="l">
              <a:spcBef>
                <a:spcPts val="400"/>
              </a:spcBef>
              <a:spcAft>
                <a:spcPts val="0"/>
              </a:spcAft>
              <a:buClr>
                <a:schemeClr val="dk2"/>
              </a:buClr>
              <a:buSzPts val="1400"/>
              <a:buFont typeface="Noto Sans Symbols"/>
              <a:buChar char="●"/>
            </a:pPr>
            <a:r>
              <a:rPr b="0" lang="ru-RU" sz="2000">
                <a:solidFill>
                  <a:schemeClr val="dk1"/>
                </a:solidFill>
                <a:latin typeface="Arial"/>
                <a:ea typeface="Arial"/>
                <a:cs typeface="Arial"/>
                <a:sym typeface="Arial"/>
              </a:rPr>
              <a:t>Использование протокола TCP/IP посредством сокетов предоставляет стандартный, межплатформенный, но низкоуровневый сервис для обмена данными между компонентами. </a:t>
            </a:r>
            <a:endParaRPr/>
          </a:p>
          <a:p>
            <a:pPr indent="-342900" lvl="0" marL="342900" marR="0" rtl="0" algn="l">
              <a:spcBef>
                <a:spcPts val="400"/>
              </a:spcBef>
              <a:spcAft>
                <a:spcPts val="0"/>
              </a:spcAft>
              <a:buClr>
                <a:schemeClr val="dk2"/>
              </a:buClr>
              <a:buSzPts val="1400"/>
              <a:buFont typeface="Noto Sans Symbols"/>
              <a:buChar char="●"/>
            </a:pPr>
            <a:r>
              <a:rPr b="0" lang="ru-RU" sz="2000">
                <a:solidFill>
                  <a:schemeClr val="dk1"/>
                </a:solidFill>
                <a:latin typeface="Arial"/>
                <a:ea typeface="Arial"/>
                <a:cs typeface="Arial"/>
                <a:sym typeface="Arial"/>
              </a:rPr>
              <a:t>Для выполнения сформулированных ранее требований к распределенным системам функции сеансового и представительского уровня должна взять на себя некоторая промежуточная среда (</a:t>
            </a:r>
            <a:r>
              <a:rPr b="1" i="1" lang="ru-RU" sz="2000">
                <a:solidFill>
                  <a:schemeClr val="dk1"/>
                </a:solidFill>
                <a:latin typeface="Arial"/>
                <a:ea typeface="Arial"/>
                <a:cs typeface="Arial"/>
                <a:sym typeface="Arial"/>
              </a:rPr>
              <a:t>middleware</a:t>
            </a:r>
            <a:r>
              <a:rPr b="0" lang="ru-RU" sz="2000">
                <a:solidFill>
                  <a:schemeClr val="dk1"/>
                </a:solidFill>
                <a:latin typeface="Arial"/>
                <a:ea typeface="Arial"/>
                <a:cs typeface="Arial"/>
                <a:sym typeface="Arial"/>
              </a:rPr>
              <a:t>), называемая так же </a:t>
            </a:r>
            <a:r>
              <a:rPr b="1" i="1" lang="ru-RU" sz="2000">
                <a:solidFill>
                  <a:schemeClr val="dk1"/>
                </a:solidFill>
                <a:latin typeface="Arial"/>
                <a:ea typeface="Arial"/>
                <a:cs typeface="Arial"/>
                <a:sym typeface="Arial"/>
              </a:rPr>
              <a:t>промежуточным программным обеспечением</a:t>
            </a:r>
            <a:r>
              <a:rPr b="0" lang="ru-RU" sz="2000">
                <a:solidFill>
                  <a:schemeClr val="dk1"/>
                </a:solidFill>
                <a:latin typeface="Arial"/>
                <a:ea typeface="Arial"/>
                <a:cs typeface="Arial"/>
                <a:sym typeface="Arial"/>
              </a:rPr>
              <a:t>.</a:t>
            </a:r>
            <a:endParaRPr/>
          </a:p>
        </p:txBody>
      </p:sp>
      <p:sp>
        <p:nvSpPr>
          <p:cNvPr id="678" name="Google Shape;678;p61"/>
          <p:cNvSpPr txBox="1"/>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900">
                <a:solidFill>
                  <a:schemeClr val="dk2"/>
                </a:solidFill>
                <a:latin typeface="Arial"/>
                <a:ea typeface="Arial"/>
                <a:cs typeface="Arial"/>
                <a:sym typeface="Arial"/>
              </a:rPr>
              <a:t> </a:t>
            </a:r>
            <a:r>
              <a:rPr b="0" lang="ru-RU" sz="3900">
                <a:solidFill>
                  <a:schemeClr val="dk2"/>
                </a:solidFill>
                <a:latin typeface="Arial"/>
                <a:ea typeface="Arial"/>
                <a:cs typeface="Arial"/>
                <a:sym typeface="Arial"/>
              </a:rPr>
              <a:t>Определение middleware</a:t>
            </a:r>
            <a:r>
              <a:rPr b="1" lang="ru-RU" sz="3900">
                <a:solidFill>
                  <a:schemeClr val="dk2"/>
                </a:solidFill>
                <a:latin typeface="Arial"/>
                <a:ea typeface="Arial"/>
                <a:cs typeface="Arial"/>
                <a:sym typeface="Arial"/>
              </a:rPr>
              <a:t> </a:t>
            </a:r>
            <a:endParaRPr b="1" sz="3900">
              <a:solidFill>
                <a:schemeClr val="dk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684" name="Google Shape;684;p62"/>
          <p:cNvSpPr/>
          <p:nvPr/>
        </p:nvSpPr>
        <p:spPr>
          <a:xfrm>
            <a:off x="298376" y="1392992"/>
            <a:ext cx="8738120" cy="483562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0" lang="ru-RU" sz="2000">
                <a:solidFill>
                  <a:schemeClr val="dk1"/>
                </a:solidFill>
                <a:latin typeface="Arial"/>
                <a:ea typeface="Arial"/>
                <a:cs typeface="Arial"/>
                <a:sym typeface="Arial"/>
              </a:rPr>
              <a:t>Middleware должно помочь создать разработчикам открытые, масштабируемые и устойчивые распределенные системы. </a:t>
            </a:r>
            <a:endParaRPr b="0" sz="2000">
              <a:solidFill>
                <a:schemeClr val="dk1"/>
              </a:solidFill>
              <a:latin typeface="Arial"/>
              <a:ea typeface="Arial"/>
              <a:cs typeface="Arial"/>
              <a:sym typeface="Arial"/>
            </a:endParaRPr>
          </a:p>
          <a:p>
            <a:pPr indent="-342900" lvl="0" marL="342900" marR="0" rtl="0" algn="l">
              <a:spcBef>
                <a:spcPts val="400"/>
              </a:spcBef>
              <a:spcAft>
                <a:spcPts val="0"/>
              </a:spcAft>
              <a:buClr>
                <a:schemeClr val="dk2"/>
              </a:buClr>
              <a:buSzPts val="1400"/>
              <a:buFont typeface="Noto Sans Symbols"/>
              <a:buChar char="●"/>
            </a:pPr>
            <a:r>
              <a:rPr b="0" lang="ru-RU" sz="2000">
                <a:solidFill>
                  <a:schemeClr val="dk1"/>
                </a:solidFill>
                <a:latin typeface="Arial"/>
                <a:ea typeface="Arial"/>
                <a:cs typeface="Arial"/>
                <a:sym typeface="Arial"/>
              </a:rPr>
              <a:t>Для достижения этой цели промежуточная среда должна обеспечить сервисы для взаимодействия компонент распределенной системы.  К таким сервисам относятся:</a:t>
            </a:r>
            <a:endParaRPr/>
          </a:p>
          <a:p>
            <a:pPr indent="-347663" lvl="1" marL="692150" marR="0" rtl="0" algn="l">
              <a:lnSpc>
                <a:spcPct val="90000"/>
              </a:lnSpc>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обеспечение единого и независимого от операционной системы механизма использования одними программными компонентами сервисов других компонент;</a:t>
            </a:r>
            <a:endParaRPr/>
          </a:p>
          <a:p>
            <a:pPr indent="-347663" lvl="1" marL="692150" marR="0" rtl="0" algn="l">
              <a:lnSpc>
                <a:spcPct val="90000"/>
              </a:lnSpc>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обеспечение безопасности распределенной системы: аутентификация и авторизация всех пользователей сервисов компоненты и защита передаваемой между компонентами информации от искажения и чтения третьими сторонами;</a:t>
            </a:r>
            <a:endParaRPr/>
          </a:p>
          <a:p>
            <a:pPr indent="-347663" lvl="1" marL="692150" marR="0" rtl="0" algn="l">
              <a:lnSpc>
                <a:spcPct val="90000"/>
              </a:lnSpc>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обеспечение целостности данных: управление транзакциями, распределенными между удаленными компонентами системы;</a:t>
            </a:r>
            <a:endParaRPr/>
          </a:p>
          <a:p>
            <a:pPr indent="-347663" lvl="1" marL="692150" marR="0" rtl="0" algn="l">
              <a:lnSpc>
                <a:spcPct val="90000"/>
              </a:lnSpc>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балансировка нагрузки на серверы с программными компонентами;</a:t>
            </a:r>
            <a:endParaRPr/>
          </a:p>
          <a:p>
            <a:pPr indent="-347663" lvl="1" marL="692150" marR="0" rtl="0" algn="l">
              <a:lnSpc>
                <a:spcPct val="90000"/>
              </a:lnSpc>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обнаружение удаленных компонент.</a:t>
            </a:r>
            <a:endParaRPr/>
          </a:p>
        </p:txBody>
      </p:sp>
      <p:sp>
        <p:nvSpPr>
          <p:cNvPr id="685" name="Google Shape;685;p62"/>
          <p:cNvSpPr txBox="1"/>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900">
                <a:solidFill>
                  <a:schemeClr val="dk2"/>
                </a:solidFill>
                <a:latin typeface="Arial"/>
                <a:ea typeface="Arial"/>
                <a:cs typeface="Arial"/>
                <a:sym typeface="Arial"/>
              </a:rPr>
              <a:t> </a:t>
            </a:r>
            <a:r>
              <a:rPr b="0" lang="ru-RU" sz="3900">
                <a:solidFill>
                  <a:schemeClr val="dk2"/>
                </a:solidFill>
                <a:latin typeface="Arial"/>
                <a:ea typeface="Arial"/>
                <a:cs typeface="Arial"/>
                <a:sym typeface="Arial"/>
              </a:rPr>
              <a:t>Определение middleware</a:t>
            </a:r>
            <a:r>
              <a:rPr b="1" lang="ru-RU" sz="3900">
                <a:solidFill>
                  <a:schemeClr val="dk2"/>
                </a:solidFill>
                <a:latin typeface="Arial"/>
                <a:ea typeface="Arial"/>
                <a:cs typeface="Arial"/>
                <a:sym typeface="Arial"/>
              </a:rPr>
              <a:t> </a:t>
            </a:r>
            <a:endParaRPr b="1" sz="3900">
              <a:solidFill>
                <a:schemeClr val="dk2"/>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9" name="Shape 689"/>
        <p:cNvGrpSpPr/>
        <p:nvPr/>
      </p:nvGrpSpPr>
      <p:grpSpPr>
        <a:xfrm>
          <a:off x="0" y="0"/>
          <a:ext cx="0" cy="0"/>
          <a:chOff x="0" y="0"/>
          <a:chExt cx="0" cy="0"/>
        </a:xfrm>
      </p:grpSpPr>
      <p:sp>
        <p:nvSpPr>
          <p:cNvPr id="690" name="Google Shape;690;p63"/>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Основные функции middleware</a:t>
            </a:r>
            <a:r>
              <a:rPr lang="ru-RU"/>
              <a:t> </a:t>
            </a:r>
            <a:endParaRPr/>
          </a:p>
        </p:txBody>
      </p:sp>
      <p:sp>
        <p:nvSpPr>
          <p:cNvPr id="691" name="Google Shape;691;p63"/>
          <p:cNvSpPr txBox="1"/>
          <p:nvPr>
            <p:ph idx="1" type="body"/>
          </p:nvPr>
        </p:nvSpPr>
        <p:spPr>
          <a:xfrm>
            <a:off x="395288" y="1268413"/>
            <a:ext cx="8424862" cy="51847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70"/>
              <a:buChar char="●"/>
            </a:pPr>
            <a:r>
              <a:rPr lang="ru-RU" sz="2100"/>
              <a:t>Основная задача программного обеспечения промежуточного уровня заключается в обеспечении прозрачности взаимодействия путем  предоставления высокоуровневых средств связи, скрывающих низкоуровневую пересылку сообщений по компьютерной  сети. В этом случае интерфейс программирования транспортного уровня, предоставляемый сетевой операционной системой, полностью заменяется другими средствами. Например,  различные  системы ПО  промежуточного уровня поддерживают  такие  абстракции,  как  </a:t>
            </a:r>
            <a:endParaRPr/>
          </a:p>
          <a:p>
            <a:pPr indent="-347663" lvl="1" marL="692150" rtl="0" algn="l">
              <a:spcBef>
                <a:spcPts val="380"/>
              </a:spcBef>
              <a:spcAft>
                <a:spcPts val="0"/>
              </a:spcAft>
              <a:buSzPts val="1330"/>
              <a:buChar char="●"/>
            </a:pPr>
            <a:r>
              <a:rPr b="1" i="1" lang="ru-RU" sz="1900">
                <a:solidFill>
                  <a:schemeClr val="dk2"/>
                </a:solidFill>
              </a:rPr>
              <a:t>удаленный  вызов  процедур</a:t>
            </a:r>
            <a:r>
              <a:rPr lang="ru-RU" sz="1900"/>
              <a:t>, </a:t>
            </a:r>
            <a:endParaRPr/>
          </a:p>
          <a:p>
            <a:pPr indent="-347663" lvl="1" marL="692150" rtl="0" algn="l">
              <a:spcBef>
                <a:spcPts val="380"/>
              </a:spcBef>
              <a:spcAft>
                <a:spcPts val="0"/>
              </a:spcAft>
              <a:buSzPts val="1330"/>
              <a:buChar char="●"/>
            </a:pPr>
            <a:r>
              <a:rPr lang="ru-RU" sz="1900"/>
              <a:t>обращения  к  удаленным  объектам, </a:t>
            </a:r>
            <a:endParaRPr/>
          </a:p>
          <a:p>
            <a:pPr indent="-347663" lvl="1" marL="692150" rtl="0" algn="l">
              <a:spcBef>
                <a:spcPts val="380"/>
              </a:spcBef>
              <a:spcAft>
                <a:spcPts val="0"/>
              </a:spcAft>
              <a:buSzPts val="1330"/>
              <a:buChar char="●"/>
            </a:pPr>
            <a:r>
              <a:rPr lang="ru-RU" sz="1900"/>
              <a:t>групповую коммуникацию среди нескольких процессов, </a:t>
            </a:r>
            <a:endParaRPr/>
          </a:p>
          <a:p>
            <a:pPr indent="-347663" lvl="1" marL="692150" rtl="0" algn="l">
              <a:spcBef>
                <a:spcPts val="380"/>
              </a:spcBef>
              <a:spcAft>
                <a:spcPts val="0"/>
              </a:spcAft>
              <a:buSzPts val="1330"/>
              <a:buChar char="●"/>
            </a:pPr>
            <a:r>
              <a:rPr lang="ru-RU" sz="1900"/>
              <a:t>механизмы публикации  / подписки, </a:t>
            </a:r>
            <a:endParaRPr/>
          </a:p>
          <a:p>
            <a:pPr indent="-347663" lvl="1" marL="692150" rtl="0" algn="l">
              <a:spcBef>
                <a:spcPts val="380"/>
              </a:spcBef>
              <a:spcAft>
                <a:spcPts val="0"/>
              </a:spcAft>
              <a:buSzPts val="1330"/>
              <a:buChar char="●"/>
            </a:pPr>
            <a:r>
              <a:rPr lang="ru-RU" sz="1900"/>
              <a:t>уведомления о событиях, </a:t>
            </a:r>
            <a:endParaRPr/>
          </a:p>
          <a:p>
            <a:pPr indent="-347663" lvl="1" marL="692150" rtl="0" algn="l">
              <a:spcBef>
                <a:spcPts val="380"/>
              </a:spcBef>
              <a:spcAft>
                <a:spcPts val="0"/>
              </a:spcAft>
              <a:buSzPts val="1330"/>
              <a:buChar char="●"/>
            </a:pPr>
            <a:r>
              <a:rPr lang="ru-RU" sz="1900"/>
              <a:t>прозрачное обращение к реплицированным ресурсам и др. </a:t>
            </a:r>
            <a:endParaRPr/>
          </a:p>
        </p:txBody>
      </p:sp>
      <p:sp>
        <p:nvSpPr>
          <p:cNvPr id="692" name="Google Shape;692;p6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698" name="Google Shape;698;p64"/>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Основные функции middleware</a:t>
            </a:r>
            <a:r>
              <a:rPr lang="ru-RU"/>
              <a:t> </a:t>
            </a:r>
            <a:endParaRPr/>
          </a:p>
        </p:txBody>
      </p:sp>
      <p:sp>
        <p:nvSpPr>
          <p:cNvPr id="699" name="Google Shape;699;p64"/>
          <p:cNvSpPr txBox="1"/>
          <p:nvPr>
            <p:ph idx="1" type="body"/>
          </p:nvPr>
        </p:nvSpPr>
        <p:spPr>
          <a:xfrm>
            <a:off x="383546" y="1257836"/>
            <a:ext cx="8270502" cy="5473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330"/>
              <a:buFont typeface="Noto Sans Symbols"/>
              <a:buNone/>
            </a:pPr>
            <a:r>
              <a:rPr lang="ru-RU" sz="1900"/>
              <a:t>Использование ПО промежуточного уровня не означает, что приложение не может напрямую обратиться к интерфейсам базовой операционной системы, однако такой подход не приветствуется, и в задачи распределенной системы входит предоставление более или менее полного набора служб, позволяющего  избежать  подобного  стремления. </a:t>
            </a:r>
            <a:endParaRPr/>
          </a:p>
          <a:p>
            <a:pPr indent="-342900" lvl="0" marL="342900" rtl="0" algn="l">
              <a:spcBef>
                <a:spcPts val="380"/>
              </a:spcBef>
              <a:spcAft>
                <a:spcPts val="0"/>
              </a:spcAft>
              <a:buSzPts val="1330"/>
              <a:buFont typeface="Noto Sans Symbols"/>
              <a:buNone/>
            </a:pPr>
            <a:r>
              <a:rPr lang="ru-RU" sz="1900"/>
              <a:t>Современные распределенные системы  промежуточного уровня обычно создаются для работы на нескольких платформах.  При  этом прикладные  приложения разрабатываются для конкретной системы промежуточного уровня  и  уже  не  зависят  от  ОС.</a:t>
            </a:r>
            <a:endParaRPr/>
          </a:p>
          <a:p>
            <a:pPr indent="-342900" lvl="0" marL="342900" rtl="0" algn="l">
              <a:spcBef>
                <a:spcPts val="380"/>
              </a:spcBef>
              <a:spcAft>
                <a:spcPts val="0"/>
              </a:spcAft>
              <a:buSzPts val="1330"/>
              <a:buFont typeface="Noto Sans Symbols"/>
              <a:buNone/>
            </a:pPr>
            <a:r>
              <a:rPr lang="ru-RU" sz="1900"/>
              <a:t>Однако, к сожалению, эта независимость часто подменяется жесткой зависимостью от конкретного ПО промежуточного уровня, т.к. во многих случаях последнее значительно менее открыто, чем утверждается. Тем не менее, инструментарий, предоставляемый  распределенными системами  промежуточного уровня, оказывается настолько богатым, что целесообразность их применения очень часто не вызывает сомнения.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05" name="Google Shape;705;p65"/>
          <p:cNvSpPr txBox="1"/>
          <p:nvPr>
            <p:ph type="title"/>
          </p:nvPr>
        </p:nvSpPr>
        <p:spPr>
          <a:xfrm>
            <a:off x="457200" y="-27384"/>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Основные функции middleware</a:t>
            </a:r>
            <a:r>
              <a:rPr lang="ru-RU"/>
              <a:t> </a:t>
            </a:r>
            <a:endParaRPr/>
          </a:p>
        </p:txBody>
      </p:sp>
      <p:sp>
        <p:nvSpPr>
          <p:cNvPr id="706" name="Google Shape;706;p65"/>
          <p:cNvSpPr txBox="1"/>
          <p:nvPr>
            <p:ph idx="1" type="body"/>
          </p:nvPr>
        </p:nvSpPr>
        <p:spPr>
          <a:xfrm>
            <a:off x="158766" y="1117348"/>
            <a:ext cx="8826467" cy="5473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Font typeface="Noto Sans Symbols"/>
              <a:buNone/>
            </a:pPr>
            <a:r>
              <a:rPr b="1" lang="ru-RU" sz="2000">
                <a:latin typeface="Times New Roman"/>
                <a:ea typeface="Times New Roman"/>
                <a:cs typeface="Times New Roman"/>
                <a:sym typeface="Times New Roman"/>
              </a:rPr>
              <a:t>С развитием технологий функции Middleware несколько изменились</a:t>
            </a:r>
            <a:endParaRPr/>
          </a:p>
          <a:p>
            <a:pPr indent="-342900" lvl="0" marL="342900" rtl="0" algn="l">
              <a:spcBef>
                <a:spcPts val="400"/>
              </a:spcBef>
              <a:spcAft>
                <a:spcPts val="0"/>
              </a:spcAft>
              <a:buSzPts val="1400"/>
              <a:buFont typeface="Noto Sans Symbols"/>
              <a:buNone/>
            </a:pPr>
            <a:r>
              <a:rPr lang="ru-RU" sz="2000">
                <a:latin typeface="Times New Roman"/>
                <a:ea typeface="Times New Roman"/>
                <a:cs typeface="Times New Roman"/>
                <a:sym typeface="Times New Roman"/>
              </a:rPr>
              <a:t>Middleware сейчас помогает ускорять работу клиентских приложений, избегать зависимости от API и снижать затраты на разработку.</a:t>
            </a:r>
            <a:endParaRPr/>
          </a:p>
          <a:p>
            <a:pPr indent="-342900" lvl="0" marL="342900" rtl="0" algn="l">
              <a:spcBef>
                <a:spcPts val="360"/>
              </a:spcBef>
              <a:spcAft>
                <a:spcPts val="0"/>
              </a:spcAft>
              <a:buSzPts val="1260"/>
              <a:buChar char="●"/>
            </a:pPr>
            <a:r>
              <a:rPr lang="ru-RU" sz="1800"/>
              <a:t>Разработка мобильных приложений — это почти всегда работа с чужим API. Иногда разработчики API не могут подготовить версию для мобильного приложения в нужный срок. Тогда на помощь приходит middleware: через него подготавливается отправка статичных данных, чтобы разработчики приложения могли проверять соединение с сервером и не останавливать работу. </a:t>
            </a:r>
            <a:endParaRPr/>
          </a:p>
          <a:p>
            <a:pPr indent="-342900" lvl="0" marL="342900" rtl="0" algn="l">
              <a:spcBef>
                <a:spcPts val="360"/>
              </a:spcBef>
              <a:spcAft>
                <a:spcPts val="0"/>
              </a:spcAft>
              <a:buSzPts val="1260"/>
              <a:buChar char="●"/>
            </a:pPr>
            <a:r>
              <a:rPr lang="ru-RU" sz="1800"/>
              <a:t>Middleware — связующее ПО, которое помогает приложению и серверу обмениваться друг с другом запросами. Оно снижает зависимость от API, позволяет не торопиться с обновлением старого бэкенда, снижает нагрузку на мобильный клиент. </a:t>
            </a:r>
            <a:endParaRPr/>
          </a:p>
          <a:p>
            <a:pPr indent="-342900" lvl="0" marL="342900" rtl="0" algn="l">
              <a:spcBef>
                <a:spcPts val="360"/>
              </a:spcBef>
              <a:spcAft>
                <a:spcPts val="0"/>
              </a:spcAft>
              <a:buSzPts val="1260"/>
              <a:buChar char="●"/>
            </a:pPr>
            <a:r>
              <a:rPr lang="ru-RU" sz="1800"/>
              <a:t>Промежуточный сервер позволяет не только решить проблемы с API, но и в целом связать воедино разные продукты и системы. Конкретно в мобильной разработке можно использовать простое REST API, которое вы подгоните под логику экранов и ускорите работу клиента. Также можно использовать свои наработки по авторизации, обработкам ошибок и т. д. — то, что без middleware пришлось бы создавать практически с нуля.</a:t>
            </a:r>
            <a:endParaRPr/>
          </a:p>
          <a:p>
            <a:pPr indent="-200660" lvl="0" marL="342900" rtl="0" algn="l">
              <a:spcBef>
                <a:spcPts val="640"/>
              </a:spcBef>
              <a:spcAft>
                <a:spcPts val="0"/>
              </a:spcAft>
              <a:buSzPts val="2240"/>
              <a:buNone/>
            </a:pPr>
            <a:r>
              <a:t/>
            </a:r>
            <a:endParaRPr sz="3200">
              <a:latin typeface="Times New Roman"/>
              <a:ea typeface="Times New Roman"/>
              <a:cs typeface="Times New Roman"/>
              <a:sym typeface="Times New Roman"/>
            </a:endParaRPr>
          </a:p>
        </p:txBody>
      </p:sp>
      <p:sp>
        <p:nvSpPr>
          <p:cNvPr id="707" name="Google Shape;707;p65"/>
          <p:cNvSpPr txBox="1"/>
          <p:nvPr/>
        </p:nvSpPr>
        <p:spPr>
          <a:xfrm>
            <a:off x="1998039" y="738882"/>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Times New Roman"/>
                <a:ea typeface="Times New Roman"/>
                <a:cs typeface="Times New Roman"/>
                <a:sym typeface="Times New Roman"/>
              </a:rPr>
              <a:t>Middleware в мобильной разработке</a:t>
            </a:r>
            <a:endParaRPr b="1" sz="18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13" name="Google Shape;713;p66"/>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Основные функции middleware</a:t>
            </a:r>
            <a:r>
              <a:rPr lang="ru-RU"/>
              <a:t> </a:t>
            </a:r>
            <a:endParaRPr/>
          </a:p>
        </p:txBody>
      </p:sp>
      <p:sp>
        <p:nvSpPr>
          <p:cNvPr id="714" name="Google Shape;714;p66"/>
          <p:cNvSpPr txBox="1"/>
          <p:nvPr>
            <p:ph idx="1" type="body"/>
          </p:nvPr>
        </p:nvSpPr>
        <p:spPr>
          <a:xfrm>
            <a:off x="383546" y="1257836"/>
            <a:ext cx="8270502" cy="5473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Font typeface="Noto Sans Symbols"/>
              <a:buNone/>
            </a:pPr>
            <a:r>
              <a:rPr b="1" lang="ru-RU" sz="2400">
                <a:latin typeface="Times New Roman"/>
                <a:ea typeface="Times New Roman"/>
                <a:cs typeface="Times New Roman"/>
                <a:sym typeface="Times New Roman"/>
              </a:rPr>
              <a:t>Например:</a:t>
            </a:r>
            <a:endParaRPr/>
          </a:p>
          <a:p>
            <a:pPr indent="-262890" lvl="0" marL="342900" rtl="0" algn="l">
              <a:spcBef>
                <a:spcPts val="360"/>
              </a:spcBef>
              <a:spcAft>
                <a:spcPts val="0"/>
              </a:spcAft>
              <a:buSzPts val="1260"/>
              <a:buNone/>
            </a:pPr>
            <a:r>
              <a:t/>
            </a:r>
            <a:endParaRPr sz="1800"/>
          </a:p>
          <a:p>
            <a:pPr indent="-342900" lvl="0" marL="342900" rtl="0" algn="l">
              <a:spcBef>
                <a:spcPts val="640"/>
              </a:spcBef>
              <a:spcAft>
                <a:spcPts val="0"/>
              </a:spcAft>
              <a:buSzPts val="2240"/>
              <a:buFont typeface="Noto Sans Symbols"/>
              <a:buNone/>
            </a:pPr>
            <a:r>
              <a:t/>
            </a:r>
            <a:endParaRPr sz="3200">
              <a:latin typeface="Times New Roman"/>
              <a:ea typeface="Times New Roman"/>
              <a:cs typeface="Times New Roman"/>
              <a:sym typeface="Times New Roman"/>
            </a:endParaRPr>
          </a:p>
        </p:txBody>
      </p:sp>
      <p:sp>
        <p:nvSpPr>
          <p:cNvPr id="715" name="Google Shape;715;p66"/>
          <p:cNvSpPr txBox="1"/>
          <p:nvPr/>
        </p:nvSpPr>
        <p:spPr>
          <a:xfrm>
            <a:off x="1998039" y="888504"/>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Times New Roman"/>
                <a:ea typeface="Times New Roman"/>
                <a:cs typeface="Times New Roman"/>
                <a:sym typeface="Times New Roman"/>
              </a:rPr>
              <a:t>Middleware в мобильной разработке</a:t>
            </a:r>
            <a:endParaRPr b="1" sz="1800">
              <a:solidFill>
                <a:schemeClr val="dk1"/>
              </a:solidFill>
              <a:latin typeface="Arial"/>
              <a:ea typeface="Arial"/>
              <a:cs typeface="Arial"/>
              <a:sym typeface="Arial"/>
            </a:endParaRPr>
          </a:p>
        </p:txBody>
      </p:sp>
      <p:pic>
        <p:nvPicPr>
          <p:cNvPr id="716" name="Google Shape;716;p66"/>
          <p:cNvPicPr preferRelativeResize="0"/>
          <p:nvPr/>
        </p:nvPicPr>
        <p:blipFill rotWithShape="1">
          <a:blip r:embed="rId3">
            <a:alphaModFix/>
          </a:blip>
          <a:srcRect b="0" l="0" r="0" t="0"/>
          <a:stretch/>
        </p:blipFill>
        <p:spPr>
          <a:xfrm>
            <a:off x="1981414" y="4473653"/>
            <a:ext cx="4878217" cy="2103866"/>
          </a:xfrm>
          <a:prstGeom prst="rect">
            <a:avLst/>
          </a:prstGeom>
          <a:noFill/>
          <a:ln>
            <a:noFill/>
          </a:ln>
        </p:spPr>
      </p:pic>
      <p:sp>
        <p:nvSpPr>
          <p:cNvPr id="717" name="Google Shape;717;p66"/>
          <p:cNvSpPr txBox="1"/>
          <p:nvPr/>
        </p:nvSpPr>
        <p:spPr>
          <a:xfrm>
            <a:off x="304800" y="2011312"/>
            <a:ext cx="827050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800">
                <a:solidFill>
                  <a:schemeClr val="dk1"/>
                </a:solidFill>
                <a:latin typeface="Arial"/>
                <a:ea typeface="Arial"/>
                <a:cs typeface="Arial"/>
                <a:sym typeface="Arial"/>
              </a:rPr>
              <a:t>Создание единой точки интеграции для 8 разных CMS: кейс «Ещё»</a:t>
            </a:r>
            <a:endParaRPr/>
          </a:p>
          <a:p>
            <a:pPr indent="0" lvl="0" marL="0" marR="0" rtl="0" algn="l">
              <a:spcBef>
                <a:spcPts val="0"/>
              </a:spcBef>
              <a:spcAft>
                <a:spcPts val="0"/>
              </a:spcAft>
              <a:buNone/>
            </a:pPr>
            <a:r>
              <a:rPr b="0" lang="ru-RU" sz="1800">
                <a:solidFill>
                  <a:schemeClr val="dk1"/>
                </a:solidFill>
                <a:latin typeface="Arial"/>
                <a:ea typeface="Arial"/>
                <a:cs typeface="Arial"/>
                <a:sym typeface="Arial"/>
              </a:rPr>
              <a:t>«Ещё» — мобильная программа лояльности, которая объединяет восемь торговых сетей.</a:t>
            </a:r>
            <a:endParaRPr/>
          </a:p>
          <a:p>
            <a:pPr indent="0" lvl="0" marL="0" marR="0" rtl="0" algn="l">
              <a:spcBef>
                <a:spcPts val="0"/>
              </a:spcBef>
              <a:spcAft>
                <a:spcPts val="0"/>
              </a:spcAft>
              <a:buNone/>
            </a:pPr>
            <a:r>
              <a:rPr b="0" lang="ru-RU" sz="1800">
                <a:solidFill>
                  <a:schemeClr val="dk1"/>
                </a:solidFill>
                <a:latin typeface="Arial"/>
                <a:ea typeface="Arial"/>
                <a:cs typeface="Arial"/>
                <a:sym typeface="Arial"/>
              </a:rPr>
              <a:t>У каждого бренда свой интернет-магазин, отдельный сервер и формат данных. Если приложение будет работать одновременно с восемью сайтами, о молниеносном и плавном интерфейсе можно забыть.</a:t>
            </a:r>
            <a:endParaRPr/>
          </a:p>
          <a:p>
            <a:pPr indent="0" lvl="0" marL="0" marR="0" rtl="0" algn="l">
              <a:spcBef>
                <a:spcPts val="0"/>
              </a:spcBef>
              <a:spcAft>
                <a:spcPts val="0"/>
              </a:spcAft>
              <a:buNone/>
            </a:pPr>
            <a:r>
              <a:rPr b="0" lang="ru-RU" sz="1800">
                <a:solidFill>
                  <a:schemeClr val="dk1"/>
                </a:solidFill>
                <a:latin typeface="Arial"/>
                <a:ea typeface="Arial"/>
                <a:cs typeface="Arial"/>
                <a:sym typeface="Arial"/>
              </a:rPr>
              <a:t>Разработчики создали прослойку между сайтами и мобильным приложением, которая берет на себя всю техническую работу.</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23" name="Google Shape;723;p67"/>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Основные функции middleware</a:t>
            </a:r>
            <a:r>
              <a:rPr lang="ru-RU"/>
              <a:t> </a:t>
            </a:r>
            <a:endParaRPr/>
          </a:p>
        </p:txBody>
      </p:sp>
      <p:sp>
        <p:nvSpPr>
          <p:cNvPr id="724" name="Google Shape;724;p67"/>
          <p:cNvSpPr txBox="1"/>
          <p:nvPr>
            <p:ph idx="1" type="body"/>
          </p:nvPr>
        </p:nvSpPr>
        <p:spPr>
          <a:xfrm>
            <a:off x="383546" y="1257836"/>
            <a:ext cx="8270502" cy="5473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Font typeface="Noto Sans Symbols"/>
              <a:buNone/>
            </a:pPr>
            <a:r>
              <a:rPr b="1" lang="ru-RU" sz="2400">
                <a:latin typeface="Times New Roman"/>
                <a:ea typeface="Times New Roman"/>
                <a:cs typeface="Times New Roman"/>
                <a:sym typeface="Times New Roman"/>
              </a:rPr>
              <a:t>Например:</a:t>
            </a:r>
            <a:endParaRPr/>
          </a:p>
          <a:p>
            <a:pPr indent="-262890" lvl="0" marL="342900" rtl="0" algn="l">
              <a:spcBef>
                <a:spcPts val="360"/>
              </a:spcBef>
              <a:spcAft>
                <a:spcPts val="0"/>
              </a:spcAft>
              <a:buSzPts val="1260"/>
              <a:buNone/>
            </a:pPr>
            <a:r>
              <a:t/>
            </a:r>
            <a:endParaRPr sz="1800"/>
          </a:p>
          <a:p>
            <a:pPr indent="-342900" lvl="0" marL="342900" rtl="0" algn="l">
              <a:spcBef>
                <a:spcPts val="640"/>
              </a:spcBef>
              <a:spcAft>
                <a:spcPts val="0"/>
              </a:spcAft>
              <a:buSzPts val="2240"/>
              <a:buFont typeface="Noto Sans Symbols"/>
              <a:buNone/>
            </a:pPr>
            <a:r>
              <a:t/>
            </a:r>
            <a:endParaRPr sz="3200">
              <a:latin typeface="Times New Roman"/>
              <a:ea typeface="Times New Roman"/>
              <a:cs typeface="Times New Roman"/>
              <a:sym typeface="Times New Roman"/>
            </a:endParaRPr>
          </a:p>
        </p:txBody>
      </p:sp>
      <p:sp>
        <p:nvSpPr>
          <p:cNvPr id="725" name="Google Shape;725;p67"/>
          <p:cNvSpPr txBox="1"/>
          <p:nvPr/>
        </p:nvSpPr>
        <p:spPr>
          <a:xfrm>
            <a:off x="1998039" y="888504"/>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Times New Roman"/>
                <a:ea typeface="Times New Roman"/>
                <a:cs typeface="Times New Roman"/>
                <a:sym typeface="Times New Roman"/>
              </a:rPr>
              <a:t>Middleware в мобильной разработке</a:t>
            </a:r>
            <a:endParaRPr b="1" sz="1800">
              <a:solidFill>
                <a:schemeClr val="dk1"/>
              </a:solidFill>
              <a:latin typeface="Arial"/>
              <a:ea typeface="Arial"/>
              <a:cs typeface="Arial"/>
              <a:sym typeface="Arial"/>
            </a:endParaRPr>
          </a:p>
        </p:txBody>
      </p:sp>
      <p:sp>
        <p:nvSpPr>
          <p:cNvPr id="726" name="Google Shape;726;p67"/>
          <p:cNvSpPr txBox="1"/>
          <p:nvPr/>
        </p:nvSpPr>
        <p:spPr>
          <a:xfrm>
            <a:off x="330373" y="2001083"/>
            <a:ext cx="827050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Arial"/>
                <a:ea typeface="Arial"/>
                <a:cs typeface="Arial"/>
                <a:sym typeface="Arial"/>
              </a:rPr>
              <a:t>Что делает middleware:</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объединяет контент из восьми разных CMS: все акции, новости, блоги, видео, адреса магазинов и схемы их расположения в ТЦ;</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дает единую точку авторизации для пользователей;</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обеспечивает сквозной поиск по всем брендам;</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обеспечивает работу реферальной программы, позволяет начислять баллы за установку;</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обрабатывает логику работы клубных статусов: базовый, продвинутый, экспертный;</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кэширует данные для супер-быстрых ответов.</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обеспечивает безотказную работу этой сложной системы: в удобном формате логирует сетевые ошибки и оповещает о них.</a:t>
            </a:r>
            <a:endParaRPr/>
          </a:p>
          <a:p>
            <a:pPr indent="-285750" lvl="0" marL="285750" marR="0" rtl="0" algn="l">
              <a:spcBef>
                <a:spcPts val="0"/>
              </a:spcBef>
              <a:spcAft>
                <a:spcPts val="0"/>
              </a:spcAft>
              <a:buClr>
                <a:schemeClr val="dk1"/>
              </a:buClr>
              <a:buSzPts val="1800"/>
              <a:buFont typeface="Arial"/>
              <a:buChar char="•"/>
            </a:pPr>
            <a:r>
              <a:rPr b="0" lang="ru-RU" sz="1800">
                <a:solidFill>
                  <a:schemeClr val="dk1"/>
                </a:solidFill>
                <a:latin typeface="Arial"/>
                <a:ea typeface="Arial"/>
                <a:cs typeface="Arial"/>
                <a:sym typeface="Arial"/>
              </a:rPr>
              <a:t>Благодаря middleware были снижены затраты на разработку и развитие проекта. Приложение весит меньше, работает плавно и быстро — это положительно влияет на скачивания и отзывы клиентов в сторах.</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732" name="Google Shape;732;p68"/>
          <p:cNvSpPr txBox="1"/>
          <p:nvPr/>
        </p:nvSpPr>
        <p:spPr>
          <a:xfrm>
            <a:off x="1600200" y="3036094"/>
            <a:ext cx="6068144" cy="78581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ru-RU" sz="3900">
                <a:solidFill>
                  <a:schemeClr val="dk2"/>
                </a:solidFill>
                <a:latin typeface="Arial"/>
                <a:ea typeface="Arial"/>
                <a:cs typeface="Arial"/>
                <a:sym typeface="Arial"/>
              </a:rPr>
              <a:t> </a:t>
            </a:r>
            <a:r>
              <a:rPr b="0" lang="ru-RU" sz="3900">
                <a:solidFill>
                  <a:schemeClr val="dk2"/>
                </a:solidFill>
                <a:latin typeface="Arial"/>
                <a:ea typeface="Arial"/>
                <a:cs typeface="Arial"/>
                <a:sym typeface="Arial"/>
              </a:rPr>
              <a:t>Технологии middleware</a:t>
            </a:r>
            <a:r>
              <a:rPr b="1" lang="ru-RU" sz="3900">
                <a:solidFill>
                  <a:schemeClr val="dk2"/>
                </a:solidFill>
                <a:latin typeface="Arial"/>
                <a:ea typeface="Arial"/>
                <a:cs typeface="Arial"/>
                <a:sym typeface="Arial"/>
              </a:rPr>
              <a:t> </a:t>
            </a:r>
            <a:endParaRPr b="1" sz="3900">
              <a:solidFill>
                <a:schemeClr val="dk2"/>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38" name="Google Shape;738;p69"/>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Технологии middleware</a:t>
            </a:r>
            <a:r>
              <a:rPr lang="ru-RU"/>
              <a:t> </a:t>
            </a:r>
            <a:endParaRPr/>
          </a:p>
        </p:txBody>
      </p:sp>
      <p:sp>
        <p:nvSpPr>
          <p:cNvPr id="739" name="Google Shape;739;p69"/>
          <p:cNvSpPr txBox="1"/>
          <p:nvPr>
            <p:ph idx="1" type="body"/>
          </p:nvPr>
        </p:nvSpPr>
        <p:spPr>
          <a:xfrm>
            <a:off x="251520" y="1125538"/>
            <a:ext cx="7921128" cy="5543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Font typeface="Noto Sans Symbols"/>
              <a:buNone/>
            </a:pPr>
            <a:r>
              <a:rPr lang="ru-RU" sz="2000"/>
              <a:t>Основная разница между сетевыми  операционными системами и распределенными системами промежуточного уровня состоит в том, что в последних делается серьезная попытка максимально скрыть от пользователей и разработчиков прикладного программного обеспечения ее распределенную природу, т.е. добиться представления </a:t>
            </a:r>
            <a:r>
              <a:rPr b="1" i="1" lang="ru-RU" sz="2000">
                <a:solidFill>
                  <a:schemeClr val="dk2"/>
                </a:solidFill>
              </a:rPr>
              <a:t>единой централизованной компьютерной системы</a:t>
            </a:r>
            <a:r>
              <a:rPr lang="ru-RU" sz="2000"/>
              <a:t>. </a:t>
            </a:r>
            <a:endParaRPr/>
          </a:p>
          <a:p>
            <a:pPr indent="0" lvl="0" marL="0" rtl="0" algn="l">
              <a:spcBef>
                <a:spcPts val="400"/>
              </a:spcBef>
              <a:spcAft>
                <a:spcPts val="0"/>
              </a:spcAft>
              <a:buSzPts val="1400"/>
              <a:buFont typeface="Noto Sans Symbols"/>
              <a:buNone/>
            </a:pPr>
            <a:r>
              <a:rPr lang="ru-RU" sz="2000"/>
              <a:t>Примерами такого ПО промежуточного уровня являются </a:t>
            </a:r>
            <a:endParaRPr/>
          </a:p>
          <a:p>
            <a:pPr indent="-347663" lvl="1" marL="793750" rtl="0" algn="l">
              <a:spcBef>
                <a:spcPts val="360"/>
              </a:spcBef>
              <a:spcAft>
                <a:spcPts val="0"/>
              </a:spcAft>
              <a:buSzPts val="1260"/>
              <a:buChar char="●"/>
            </a:pPr>
            <a:r>
              <a:rPr lang="ru-RU" sz="1800"/>
              <a:t>модель удаленного вызова процедур, основанная на реализации  Sun  </a:t>
            </a:r>
            <a:r>
              <a:rPr b="1" i="1" lang="ru-RU" sz="1800">
                <a:solidFill>
                  <a:schemeClr val="dk2"/>
                </a:solidFill>
              </a:rPr>
              <a:t>RPC </a:t>
            </a:r>
            <a:r>
              <a:rPr lang="ru-RU" sz="1800"/>
              <a:t> (англ.  Remote Procedure  Call)</a:t>
            </a:r>
            <a:endParaRPr/>
          </a:p>
          <a:p>
            <a:pPr indent="-347663" lvl="1" marL="793750" rtl="0" algn="l">
              <a:spcBef>
                <a:spcPts val="360"/>
              </a:spcBef>
              <a:spcAft>
                <a:spcPts val="0"/>
              </a:spcAft>
              <a:buSzPts val="1260"/>
              <a:buChar char="●"/>
            </a:pPr>
            <a:r>
              <a:rPr lang="ru-RU" sz="1800"/>
              <a:t>модель удаленного обращения к методам в Java </a:t>
            </a:r>
            <a:r>
              <a:rPr b="1" i="1" lang="ru-RU" sz="1800">
                <a:solidFill>
                  <a:schemeClr val="dk2"/>
                </a:solidFill>
              </a:rPr>
              <a:t>RMI</a:t>
            </a:r>
            <a:r>
              <a:rPr lang="ru-RU" sz="1800"/>
              <a:t> (Remote Method Invocation) </a:t>
            </a:r>
            <a:endParaRPr/>
          </a:p>
          <a:p>
            <a:pPr indent="-347663" lvl="1" marL="793750" rtl="0" algn="l">
              <a:spcBef>
                <a:spcPts val="360"/>
              </a:spcBef>
              <a:spcAft>
                <a:spcPts val="0"/>
              </a:spcAft>
              <a:buSzPts val="1260"/>
              <a:buChar char="●"/>
            </a:pPr>
            <a:r>
              <a:rPr lang="ru-RU" sz="1800"/>
              <a:t>архитектура  </a:t>
            </a:r>
            <a:r>
              <a:rPr b="1" i="1" lang="ru-RU" sz="1800">
                <a:solidFill>
                  <a:schemeClr val="dk2"/>
                </a:solidFill>
              </a:rPr>
              <a:t>CORBA</a:t>
            </a:r>
            <a:r>
              <a:rPr lang="ru-RU" sz="1800"/>
              <a:t>  (англ.  Common Object  Request  Broker  Architecture),  созданная  Object Management  Group, </a:t>
            </a:r>
            <a:endParaRPr/>
          </a:p>
          <a:p>
            <a:pPr indent="-347663" lvl="1" marL="793750" rtl="0" algn="l">
              <a:spcBef>
                <a:spcPts val="360"/>
              </a:spcBef>
              <a:spcAft>
                <a:spcPts val="0"/>
              </a:spcAft>
              <a:buSzPts val="1260"/>
              <a:buChar char="●"/>
            </a:pPr>
            <a:r>
              <a:rPr lang="ru-RU" sz="1800"/>
              <a:t>модель распределенных объектных компонентов </a:t>
            </a:r>
            <a:r>
              <a:rPr b="1" i="1" lang="ru-RU" sz="1800">
                <a:solidFill>
                  <a:schemeClr val="dk2"/>
                </a:solidFill>
              </a:rPr>
              <a:t>DCOM</a:t>
            </a:r>
            <a:r>
              <a:rPr lang="ru-RU" sz="1800"/>
              <a:t> (Distributed  COM)  компании  Microsoft,  реализованная  поверх  различных операционных систем Windows.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23" name="Google Shape;223;p7"/>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24" name="Google Shape;224;p7"/>
          <p:cNvSpPr/>
          <p:nvPr/>
        </p:nvSpPr>
        <p:spPr>
          <a:xfrm>
            <a:off x="333375" y="2317750"/>
            <a:ext cx="8353425" cy="3930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В 2000 году Джастин Франкел (20-ти летний хакер из США, выпустил бесплатный MP3 плеер WinAmp) написал </a:t>
            </a:r>
            <a:r>
              <a:rPr b="1" i="0" lang="ru-RU" sz="2000" u="none" cap="none" strike="noStrike">
                <a:solidFill>
                  <a:schemeClr val="dk1"/>
                </a:solidFill>
                <a:latin typeface="Arial"/>
                <a:ea typeface="Arial"/>
                <a:cs typeface="Arial"/>
                <a:sym typeface="Arial"/>
              </a:rPr>
              <a:t>Gnutella </a:t>
            </a:r>
            <a:r>
              <a:rPr b="0" i="0" lang="ru-RU" sz="2000" u="none" cap="none" strike="noStrike">
                <a:solidFill>
                  <a:schemeClr val="dk1"/>
                </a:solidFill>
                <a:latin typeface="Arial"/>
                <a:ea typeface="Arial"/>
                <a:cs typeface="Arial"/>
                <a:sym typeface="Arial"/>
              </a:rPr>
              <a:t>– P2P протокол передачи файлов, который, в отличие от Napster, использовал центральный сервер только для установления связи между пирами.</a:t>
            </a:r>
            <a:endParaRPr/>
          </a:p>
          <a:p>
            <a:pPr indent="-342900" lvl="0" marL="342900" marR="0" rtl="0" algn="l">
              <a:spcBef>
                <a:spcPts val="40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 Gnutella полагалась исключительно на системы конечных пользователей для организации сети. Таким образом, в отличие от Napster, сеть Gnutella оказалось невозможно «закрыть», отключив центральный сервер. Миллионы человек до сих пор пользуются данной системой.</a:t>
            </a:r>
            <a:endParaRPr b="0"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На 2007 год Gnutella являлась одной из наиболее популярных файлообменных сетей</a:t>
            </a:r>
            <a:r>
              <a:rPr b="1" i="0" lang="ru-RU" sz="2000" u="none" cap="none" strike="noStrike">
                <a:solidFill>
                  <a:schemeClr val="dk1"/>
                </a:solidFill>
                <a:latin typeface="Arial"/>
                <a:ea typeface="Arial"/>
                <a:cs typeface="Arial"/>
                <a:sym typeface="Arial"/>
              </a:rPr>
              <a:t>.</a:t>
            </a:r>
            <a:br>
              <a:rPr b="0" i="0" lang="ru-RU" sz="2000" u="none" cap="none" strike="noStrike">
                <a:solidFill>
                  <a:schemeClr val="dk1"/>
                </a:solidFill>
                <a:latin typeface="Arial"/>
                <a:ea typeface="Arial"/>
                <a:cs typeface="Arial"/>
                <a:sym typeface="Arial"/>
              </a:rPr>
            </a:br>
            <a:br>
              <a:rPr b="0" i="0" lang="ru-RU" sz="2000" u="none" cap="none" strike="noStrike">
                <a:solidFill>
                  <a:schemeClr val="dk1"/>
                </a:solidFill>
                <a:latin typeface="Arial"/>
                <a:ea typeface="Arial"/>
                <a:cs typeface="Arial"/>
                <a:sym typeface="Arial"/>
              </a:rPr>
            </a:br>
            <a:br>
              <a:rPr b="0" i="0" lang="ru-RU"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25" name="Google Shape;225;p7"/>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26" name="Google Shape;226;p7"/>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1" lang="ru-RU" sz="1600" u="none" cap="none" strike="noStrike">
                <a:solidFill>
                  <a:srgbClr val="0070C0"/>
                </a:solidFill>
                <a:latin typeface="Arial"/>
                <a:ea typeface="Arial"/>
                <a:cs typeface="Arial"/>
                <a:sym typeface="Arial"/>
              </a:rPr>
            </a:br>
            <a:endParaRPr b="1" i="1" sz="1600" u="none" cap="none" strike="noStrike">
              <a:solidFill>
                <a:srgbClr val="0070C0"/>
              </a:solidFill>
              <a:latin typeface="Arial"/>
              <a:ea typeface="Arial"/>
              <a:cs typeface="Arial"/>
              <a:sym typeface="Arial"/>
            </a:endParaRPr>
          </a:p>
          <a:p>
            <a:pPr indent="0" lvl="0" marL="0" marR="0" rtl="0" algn="l">
              <a:spcBef>
                <a:spcPts val="480"/>
              </a:spcBef>
              <a:spcAft>
                <a:spcPts val="0"/>
              </a:spcAft>
              <a:buClr>
                <a:schemeClr val="dk2"/>
              </a:buClr>
              <a:buSzPts val="1680"/>
              <a:buFont typeface="Noto Sans Symbols"/>
              <a:buNone/>
            </a:pPr>
            <a:r>
              <a:t/>
            </a:r>
            <a:endParaRPr b="0" i="1" sz="2400" u="none" cap="none" strike="noStrike">
              <a:solidFill>
                <a:srgbClr val="0070C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45" name="Google Shape;745;p70"/>
          <p:cNvSpPr txBox="1"/>
          <p:nvPr>
            <p:ph type="title"/>
          </p:nvPr>
        </p:nvSpPr>
        <p:spPr>
          <a:xfrm>
            <a:off x="457200" y="122238"/>
            <a:ext cx="7543800" cy="7858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4300"/>
              <a:t> </a:t>
            </a:r>
            <a:r>
              <a:rPr b="0" lang="ru-RU" sz="4300"/>
              <a:t>Технология RPC </a:t>
            </a:r>
            <a:r>
              <a:rPr b="0" lang="ru-RU" sz="2800"/>
              <a:t>(подробнее)</a:t>
            </a:r>
            <a:r>
              <a:rPr lang="ru-RU" sz="2800"/>
              <a:t> </a:t>
            </a:r>
            <a:endParaRPr sz="4300"/>
          </a:p>
        </p:txBody>
      </p:sp>
      <p:sp>
        <p:nvSpPr>
          <p:cNvPr id="746" name="Google Shape;746;p70"/>
          <p:cNvSpPr txBox="1"/>
          <p:nvPr>
            <p:ph idx="1" type="body"/>
          </p:nvPr>
        </p:nvSpPr>
        <p:spPr>
          <a:xfrm>
            <a:off x="395288" y="1052513"/>
            <a:ext cx="7777162" cy="13668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Font typeface="Noto Sans Symbols"/>
              <a:buNone/>
            </a:pPr>
            <a:r>
              <a:rPr lang="ru-RU" sz="2000"/>
              <a:t>Все,  что  требуется  для  использования  системной поддержки </a:t>
            </a:r>
            <a:r>
              <a:rPr b="1" i="1" lang="ru-RU" sz="2000">
                <a:solidFill>
                  <a:schemeClr val="dk2"/>
                </a:solidFill>
              </a:rPr>
              <a:t>RPC</a:t>
            </a:r>
            <a:r>
              <a:rPr lang="ru-RU" sz="2000"/>
              <a:t>, -  это  сформулировать  запрос  в  виде  обращения  к процедуре  с  параметрами,  которая  скроет  нижние  уровни  сетевого взаимодействия.</a:t>
            </a:r>
            <a:endParaRPr/>
          </a:p>
        </p:txBody>
      </p:sp>
      <p:pic>
        <p:nvPicPr>
          <p:cNvPr id="747" name="Google Shape;747;p70"/>
          <p:cNvPicPr preferRelativeResize="0"/>
          <p:nvPr/>
        </p:nvPicPr>
        <p:blipFill rotWithShape="1">
          <a:blip r:embed="rId3">
            <a:alphaModFix/>
          </a:blip>
          <a:srcRect b="0" l="0" r="0" t="0"/>
          <a:stretch/>
        </p:blipFill>
        <p:spPr>
          <a:xfrm>
            <a:off x="827088" y="2349500"/>
            <a:ext cx="7200900" cy="3941763"/>
          </a:xfrm>
          <a:prstGeom prst="rect">
            <a:avLst/>
          </a:prstGeom>
          <a:noFill/>
          <a:ln>
            <a:noFill/>
          </a:ln>
        </p:spPr>
      </p:pic>
      <p:sp>
        <p:nvSpPr>
          <p:cNvPr id="748" name="Google Shape;748;p70"/>
          <p:cNvSpPr/>
          <p:nvPr/>
        </p:nvSpPr>
        <p:spPr>
          <a:xfrm>
            <a:off x="684213" y="6232525"/>
            <a:ext cx="6408737"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600">
                <a:solidFill>
                  <a:schemeClr val="dk1"/>
                </a:solidFill>
                <a:latin typeface="Arial"/>
                <a:ea typeface="Arial"/>
                <a:cs typeface="Arial"/>
                <a:sym typeface="Arial"/>
              </a:rPr>
              <a:t> Удаленный вызов процедуры как программная абстракция, построенная на базе других коммуникационных слоев.</a:t>
            </a:r>
            <a:endParaRPr/>
          </a:p>
        </p:txBody>
      </p:sp>
      <p:sp>
        <p:nvSpPr>
          <p:cNvPr id="749" name="Google Shape;749;p70"/>
          <p:cNvSpPr/>
          <p:nvPr/>
        </p:nvSpPr>
        <p:spPr>
          <a:xfrm>
            <a:off x="395288" y="3356992"/>
            <a:ext cx="7777162" cy="2891408"/>
          </a:xfrm>
          <a:prstGeom prst="roundRect">
            <a:avLst>
              <a:gd fmla="val 16667" name="adj"/>
            </a:avLst>
          </a:prstGeom>
          <a:solidFill>
            <a:srgbClr val="CCCC00">
              <a:alpha val="2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55" name="Google Shape;755;p71"/>
          <p:cNvSpPr txBox="1"/>
          <p:nvPr>
            <p:ph type="title"/>
          </p:nvPr>
        </p:nvSpPr>
        <p:spPr>
          <a:xfrm>
            <a:off x="539750" y="122238"/>
            <a:ext cx="746125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756" name="Google Shape;756;p71"/>
          <p:cNvSpPr txBox="1"/>
          <p:nvPr>
            <p:ph idx="1" type="body"/>
          </p:nvPr>
        </p:nvSpPr>
        <p:spPr>
          <a:xfrm>
            <a:off x="468313" y="1412875"/>
            <a:ext cx="8424862" cy="52562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lang="ru-RU" sz="2000"/>
              <a:t>При  применении  модели RPC  синхронизация,  установление  связи, передача параметров и результата – все делается скрытно от клиента. Это первая  модель,  позволившая  добиться  </a:t>
            </a:r>
            <a:endParaRPr/>
          </a:p>
          <a:p>
            <a:pPr indent="-293688" lvl="2" marL="987425" rtl="0" algn="l">
              <a:spcBef>
                <a:spcPts val="340"/>
              </a:spcBef>
              <a:spcAft>
                <a:spcPts val="0"/>
              </a:spcAft>
              <a:buSzPts val="1190"/>
              <a:buChar char="●"/>
            </a:pPr>
            <a:r>
              <a:rPr b="1" lang="ru-RU" sz="1700"/>
              <a:t>прозрачности  и  межъязыковой интероперабельности,</a:t>
            </a:r>
            <a:endParaRPr/>
          </a:p>
          <a:p>
            <a:pPr indent="-293688" lvl="2" marL="987425" rtl="0" algn="l">
              <a:spcBef>
                <a:spcPts val="340"/>
              </a:spcBef>
              <a:spcAft>
                <a:spcPts val="0"/>
              </a:spcAft>
              <a:buSzPts val="1190"/>
              <a:buChar char="●"/>
            </a:pPr>
            <a:r>
              <a:rPr b="1" lang="ru-RU" sz="1700"/>
              <a:t>отказаться  от  явного  обмена  сообщениями  с помощью протоколов нижних уровней.</a:t>
            </a:r>
            <a:endParaRPr/>
          </a:p>
          <a:p>
            <a:pPr indent="-342900" lvl="0" marL="342900" rtl="0" algn="l">
              <a:spcBef>
                <a:spcPts val="400"/>
              </a:spcBef>
              <a:spcAft>
                <a:spcPts val="0"/>
              </a:spcAft>
              <a:buSzPts val="1400"/>
              <a:buChar char="●"/>
            </a:pPr>
            <a:r>
              <a:rPr lang="ru-RU" sz="2000"/>
              <a:t>В  традиционных  системах при  обращении из программы, написанной на  одном  языке,  к процедуре, написанной  на  другом  языке,  необходимо  знать  многие  технические детали  такого  обращения:  </a:t>
            </a:r>
            <a:endParaRPr/>
          </a:p>
          <a:p>
            <a:pPr indent="-293688" lvl="2" marL="987425" rtl="0" algn="l">
              <a:spcBef>
                <a:spcPts val="340"/>
              </a:spcBef>
              <a:spcAft>
                <a:spcPts val="0"/>
              </a:spcAft>
              <a:buSzPts val="1190"/>
              <a:buChar char="●"/>
            </a:pPr>
            <a:r>
              <a:rPr b="1" lang="ru-RU" sz="1700"/>
              <a:t>подробности  представления  типов  данных  на разных языках (точнее при использовании разных компиляторов),</a:t>
            </a:r>
            <a:endParaRPr/>
          </a:p>
          <a:p>
            <a:pPr indent="-293688" lvl="2" marL="987425" rtl="0" algn="l">
              <a:spcBef>
                <a:spcPts val="340"/>
              </a:spcBef>
              <a:spcAft>
                <a:spcPts val="0"/>
              </a:spcAft>
              <a:buSzPts val="1190"/>
              <a:buChar char="●"/>
            </a:pPr>
            <a:r>
              <a:rPr b="1" lang="ru-RU" sz="1700"/>
              <a:t>способы выравнивания  элементов  и  заполнения  пустот  в  сложных  структурах,</a:t>
            </a:r>
            <a:endParaRPr/>
          </a:p>
          <a:p>
            <a:pPr indent="-293688" lvl="2" marL="987425" rtl="0" algn="l">
              <a:spcBef>
                <a:spcPts val="340"/>
              </a:spcBef>
              <a:spcAft>
                <a:spcPts val="0"/>
              </a:spcAft>
              <a:buSzPts val="1190"/>
              <a:buChar char="●"/>
            </a:pPr>
            <a:r>
              <a:rPr b="1" lang="ru-RU" sz="1700"/>
              <a:t>детали  стекового  механизма.  </a:t>
            </a:r>
            <a:endParaRPr/>
          </a:p>
          <a:p>
            <a:pPr indent="0" lvl="0" marL="0" rtl="0" algn="l">
              <a:spcBef>
                <a:spcPts val="400"/>
              </a:spcBef>
              <a:spcAft>
                <a:spcPts val="0"/>
              </a:spcAft>
              <a:buSzPts val="1400"/>
              <a:buFont typeface="Noto Sans Symbols"/>
              <a:buNone/>
            </a:pPr>
            <a:r>
              <a:rPr lang="ru-RU" sz="2000"/>
              <a:t>От  необходимости знания этих деталей позволяет  избавиться  модель удаленного  вызова  процедур. </a:t>
            </a:r>
            <a:endParaRPr/>
          </a:p>
        </p:txBody>
      </p:sp>
      <p:sp>
        <p:nvSpPr>
          <p:cNvPr id="757" name="Google Shape;757;p71"/>
          <p:cNvSpPr/>
          <p:nvPr/>
        </p:nvSpPr>
        <p:spPr>
          <a:xfrm>
            <a:off x="611188" y="765175"/>
            <a:ext cx="628808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Принципы реализации удаленного вызова процедур</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63" name="Google Shape;763;p72"/>
          <p:cNvSpPr txBox="1"/>
          <p:nvPr>
            <p:ph type="title"/>
          </p:nvPr>
        </p:nvSpPr>
        <p:spPr>
          <a:xfrm>
            <a:off x="457200" y="122238"/>
            <a:ext cx="754380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764" name="Google Shape;764;p72"/>
          <p:cNvSpPr/>
          <p:nvPr/>
        </p:nvSpPr>
        <p:spPr>
          <a:xfrm>
            <a:off x="611188" y="765175"/>
            <a:ext cx="628808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Принципы реализации удаленного вызова процедур</a:t>
            </a:r>
            <a:endParaRPr/>
          </a:p>
        </p:txBody>
      </p:sp>
      <p:grpSp>
        <p:nvGrpSpPr>
          <p:cNvPr id="765" name="Google Shape;765;p72"/>
          <p:cNvGrpSpPr/>
          <p:nvPr/>
        </p:nvGrpSpPr>
        <p:grpSpPr>
          <a:xfrm>
            <a:off x="0" y="1844675"/>
            <a:ext cx="5843588" cy="3800475"/>
            <a:chOff x="657" y="1130"/>
            <a:chExt cx="3681" cy="2394"/>
          </a:xfrm>
        </p:grpSpPr>
        <p:sp>
          <p:nvSpPr>
            <p:cNvPr id="766" name="Google Shape;766;p72"/>
            <p:cNvSpPr txBox="1"/>
            <p:nvPr/>
          </p:nvSpPr>
          <p:spPr>
            <a:xfrm>
              <a:off x="1377" y="3127"/>
              <a:ext cx="868"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Состояние блокировки</a:t>
              </a:r>
              <a:endParaRPr b="0" sz="1600">
                <a:solidFill>
                  <a:schemeClr val="dk1"/>
                </a:solidFill>
                <a:latin typeface="Tahoma"/>
                <a:ea typeface="Tahoma"/>
                <a:cs typeface="Tahoma"/>
                <a:sym typeface="Tahoma"/>
              </a:endParaRPr>
            </a:p>
          </p:txBody>
        </p:sp>
        <p:cxnSp>
          <p:nvCxnSpPr>
            <p:cNvPr id="767" name="Google Shape;767;p72"/>
            <p:cNvCxnSpPr/>
            <p:nvPr/>
          </p:nvCxnSpPr>
          <p:spPr>
            <a:xfrm>
              <a:off x="928" y="3284"/>
              <a:ext cx="417" cy="0"/>
            </a:xfrm>
            <a:prstGeom prst="straightConnector1">
              <a:avLst/>
            </a:prstGeom>
            <a:noFill/>
            <a:ln cap="flat" cmpd="sng" w="38100">
              <a:solidFill>
                <a:srgbClr val="00FF00"/>
              </a:solidFill>
              <a:prstDash val="dash"/>
              <a:round/>
              <a:headEnd len="sm" w="sm" type="none"/>
              <a:tailEnd len="sm" w="sm" type="none"/>
            </a:ln>
          </p:spPr>
        </p:cxnSp>
        <p:sp>
          <p:nvSpPr>
            <p:cNvPr id="768" name="Google Shape;768;p72"/>
            <p:cNvSpPr txBox="1"/>
            <p:nvPr/>
          </p:nvSpPr>
          <p:spPr>
            <a:xfrm>
              <a:off x="1444" y="1130"/>
              <a:ext cx="81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ru-RU" sz="2400">
                  <a:solidFill>
                    <a:schemeClr val="dk1"/>
                  </a:solidFill>
                  <a:latin typeface="Tahoma"/>
                  <a:ea typeface="Tahoma"/>
                  <a:cs typeface="Tahoma"/>
                  <a:sym typeface="Tahoma"/>
                </a:rPr>
                <a:t>client</a:t>
              </a:r>
              <a:endParaRPr/>
            </a:p>
          </p:txBody>
        </p:sp>
        <p:grpSp>
          <p:nvGrpSpPr>
            <p:cNvPr id="769" name="Google Shape;769;p72"/>
            <p:cNvGrpSpPr/>
            <p:nvPr/>
          </p:nvGrpSpPr>
          <p:grpSpPr>
            <a:xfrm>
              <a:off x="2653" y="1162"/>
              <a:ext cx="813" cy="1904"/>
              <a:chOff x="2864" y="1595"/>
              <a:chExt cx="660" cy="1904"/>
            </a:xfrm>
          </p:grpSpPr>
          <p:cxnSp>
            <p:nvCxnSpPr>
              <p:cNvPr id="770" name="Google Shape;770;p72"/>
              <p:cNvCxnSpPr/>
              <p:nvPr/>
            </p:nvCxnSpPr>
            <p:spPr>
              <a:xfrm>
                <a:off x="3194" y="1879"/>
                <a:ext cx="0" cy="1620"/>
              </a:xfrm>
              <a:prstGeom prst="straightConnector1">
                <a:avLst/>
              </a:prstGeom>
              <a:noFill/>
              <a:ln cap="flat" cmpd="sng" w="38100">
                <a:solidFill>
                  <a:schemeClr val="dk1"/>
                </a:solidFill>
                <a:prstDash val="solid"/>
                <a:round/>
                <a:headEnd len="sm" w="sm" type="none"/>
                <a:tailEnd len="sm" w="sm" type="none"/>
              </a:ln>
            </p:spPr>
          </p:cxnSp>
          <p:sp>
            <p:nvSpPr>
              <p:cNvPr id="771" name="Google Shape;771;p72"/>
              <p:cNvSpPr txBox="1"/>
              <p:nvPr/>
            </p:nvSpPr>
            <p:spPr>
              <a:xfrm>
                <a:off x="2864" y="1595"/>
                <a:ext cx="660"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ru-RU" sz="2400">
                    <a:solidFill>
                      <a:schemeClr val="dk1"/>
                    </a:solidFill>
                    <a:latin typeface="Tahoma"/>
                    <a:ea typeface="Tahoma"/>
                    <a:cs typeface="Tahoma"/>
                    <a:sym typeface="Tahoma"/>
                  </a:rPr>
                  <a:t>server</a:t>
                </a:r>
                <a:endParaRPr/>
              </a:p>
            </p:txBody>
          </p:sp>
        </p:grpSp>
        <p:cxnSp>
          <p:nvCxnSpPr>
            <p:cNvPr id="772" name="Google Shape;772;p72"/>
            <p:cNvCxnSpPr/>
            <p:nvPr/>
          </p:nvCxnSpPr>
          <p:spPr>
            <a:xfrm>
              <a:off x="1846" y="1605"/>
              <a:ext cx="1170" cy="237"/>
            </a:xfrm>
            <a:prstGeom prst="straightConnector1">
              <a:avLst/>
            </a:prstGeom>
            <a:noFill/>
            <a:ln cap="flat" cmpd="sng" w="38100">
              <a:solidFill>
                <a:schemeClr val="dk2"/>
              </a:solidFill>
              <a:prstDash val="solid"/>
              <a:round/>
              <a:headEnd len="sm" w="sm" type="none"/>
              <a:tailEnd len="lg" w="lg" type="triangle"/>
            </a:ln>
          </p:spPr>
        </p:cxnSp>
        <p:sp>
          <p:nvSpPr>
            <p:cNvPr id="773" name="Google Shape;773;p72"/>
            <p:cNvSpPr txBox="1"/>
            <p:nvPr/>
          </p:nvSpPr>
          <p:spPr>
            <a:xfrm>
              <a:off x="2181" y="1407"/>
              <a:ext cx="997"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ru-RU" sz="2400">
                  <a:solidFill>
                    <a:schemeClr val="dk1"/>
                  </a:solidFill>
                  <a:latin typeface="Tahoma"/>
                  <a:ea typeface="Tahoma"/>
                  <a:cs typeface="Tahoma"/>
                  <a:sym typeface="Tahoma"/>
                </a:rPr>
                <a:t>запрос</a:t>
              </a:r>
              <a:endParaRPr b="0" sz="2400">
                <a:solidFill>
                  <a:schemeClr val="dk1"/>
                </a:solidFill>
                <a:latin typeface="Tahoma"/>
                <a:ea typeface="Tahoma"/>
                <a:cs typeface="Tahoma"/>
                <a:sym typeface="Tahoma"/>
              </a:endParaRPr>
            </a:p>
          </p:txBody>
        </p:sp>
        <p:cxnSp>
          <p:nvCxnSpPr>
            <p:cNvPr id="774" name="Google Shape;774;p72"/>
            <p:cNvCxnSpPr/>
            <p:nvPr/>
          </p:nvCxnSpPr>
          <p:spPr>
            <a:xfrm>
              <a:off x="1842" y="1391"/>
              <a:ext cx="0" cy="214"/>
            </a:xfrm>
            <a:prstGeom prst="straightConnector1">
              <a:avLst/>
            </a:prstGeom>
            <a:noFill/>
            <a:ln cap="flat" cmpd="sng" w="38100">
              <a:solidFill>
                <a:schemeClr val="dk1"/>
              </a:solidFill>
              <a:prstDash val="solid"/>
              <a:round/>
              <a:headEnd len="sm" w="sm" type="none"/>
              <a:tailEnd len="sm" w="sm" type="none"/>
            </a:ln>
          </p:spPr>
        </p:cxnSp>
        <p:cxnSp>
          <p:nvCxnSpPr>
            <p:cNvPr id="775" name="Google Shape;775;p72"/>
            <p:cNvCxnSpPr/>
            <p:nvPr/>
          </p:nvCxnSpPr>
          <p:spPr>
            <a:xfrm>
              <a:off x="1835" y="2871"/>
              <a:ext cx="0" cy="138"/>
            </a:xfrm>
            <a:prstGeom prst="straightConnector1">
              <a:avLst/>
            </a:prstGeom>
            <a:noFill/>
            <a:ln cap="flat" cmpd="sng" w="38100">
              <a:solidFill>
                <a:schemeClr val="dk1"/>
              </a:solidFill>
              <a:prstDash val="solid"/>
              <a:round/>
              <a:headEnd len="sm" w="sm" type="none"/>
              <a:tailEnd len="sm" w="sm" type="none"/>
            </a:ln>
          </p:spPr>
        </p:cxnSp>
        <p:cxnSp>
          <p:nvCxnSpPr>
            <p:cNvPr id="776" name="Google Shape;776;p72"/>
            <p:cNvCxnSpPr/>
            <p:nvPr/>
          </p:nvCxnSpPr>
          <p:spPr>
            <a:xfrm flipH="1">
              <a:off x="1835" y="1613"/>
              <a:ext cx="7" cy="1265"/>
            </a:xfrm>
            <a:prstGeom prst="straightConnector1">
              <a:avLst/>
            </a:prstGeom>
            <a:noFill/>
            <a:ln cap="flat" cmpd="sng" w="38100">
              <a:solidFill>
                <a:srgbClr val="00FF00"/>
              </a:solidFill>
              <a:prstDash val="dash"/>
              <a:round/>
              <a:headEnd len="sm" w="sm" type="none"/>
              <a:tailEnd len="sm" w="sm" type="none"/>
            </a:ln>
          </p:spPr>
        </p:cxnSp>
        <p:cxnSp>
          <p:nvCxnSpPr>
            <p:cNvPr id="777" name="Google Shape;777;p72"/>
            <p:cNvCxnSpPr/>
            <p:nvPr/>
          </p:nvCxnSpPr>
          <p:spPr>
            <a:xfrm flipH="1">
              <a:off x="1847" y="2659"/>
              <a:ext cx="1214" cy="208"/>
            </a:xfrm>
            <a:prstGeom prst="straightConnector1">
              <a:avLst/>
            </a:prstGeom>
            <a:noFill/>
            <a:ln cap="flat" cmpd="sng" w="38100">
              <a:solidFill>
                <a:schemeClr val="dk2"/>
              </a:solidFill>
              <a:prstDash val="solid"/>
              <a:round/>
              <a:headEnd len="sm" w="sm" type="none"/>
              <a:tailEnd len="lg" w="lg" type="triangle"/>
            </a:ln>
          </p:spPr>
        </p:cxnSp>
        <p:sp>
          <p:nvSpPr>
            <p:cNvPr id="778" name="Google Shape;778;p72"/>
            <p:cNvSpPr txBox="1"/>
            <p:nvPr/>
          </p:nvSpPr>
          <p:spPr>
            <a:xfrm>
              <a:off x="2099" y="2396"/>
              <a:ext cx="945"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ru-RU" sz="2400">
                  <a:solidFill>
                    <a:schemeClr val="dk1"/>
                  </a:solidFill>
                  <a:latin typeface="Tahoma"/>
                  <a:ea typeface="Tahoma"/>
                  <a:cs typeface="Tahoma"/>
                  <a:sym typeface="Tahoma"/>
                </a:rPr>
                <a:t>ответ</a:t>
              </a:r>
              <a:endParaRPr b="0" sz="2800">
                <a:solidFill>
                  <a:schemeClr val="dk1"/>
                </a:solidFill>
                <a:latin typeface="Times New Roman"/>
                <a:ea typeface="Times New Roman"/>
                <a:cs typeface="Times New Roman"/>
                <a:sym typeface="Times New Roman"/>
              </a:endParaRPr>
            </a:p>
          </p:txBody>
        </p:sp>
        <p:sp>
          <p:nvSpPr>
            <p:cNvPr id="779" name="Google Shape;779;p72"/>
            <p:cNvSpPr txBox="1"/>
            <p:nvPr/>
          </p:nvSpPr>
          <p:spPr>
            <a:xfrm>
              <a:off x="2875" y="3158"/>
              <a:ext cx="867"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Состояние исполнения</a:t>
              </a:r>
              <a:endParaRPr b="0" sz="1600">
                <a:solidFill>
                  <a:schemeClr val="dk1"/>
                </a:solidFill>
                <a:latin typeface="Tahoma"/>
                <a:ea typeface="Tahoma"/>
                <a:cs typeface="Tahoma"/>
                <a:sym typeface="Tahoma"/>
              </a:endParaRPr>
            </a:p>
          </p:txBody>
        </p:sp>
        <p:cxnSp>
          <p:nvCxnSpPr>
            <p:cNvPr id="780" name="Google Shape;780;p72"/>
            <p:cNvCxnSpPr/>
            <p:nvPr/>
          </p:nvCxnSpPr>
          <p:spPr>
            <a:xfrm>
              <a:off x="2426" y="3311"/>
              <a:ext cx="417" cy="0"/>
            </a:xfrm>
            <a:prstGeom prst="straightConnector1">
              <a:avLst/>
            </a:prstGeom>
            <a:noFill/>
            <a:ln cap="flat" cmpd="sng" w="38100">
              <a:solidFill>
                <a:schemeClr val="dk1"/>
              </a:solidFill>
              <a:prstDash val="solid"/>
              <a:round/>
              <a:headEnd len="sm" w="sm" type="none"/>
              <a:tailEnd len="sm" w="sm" type="none"/>
            </a:ln>
          </p:spPr>
        </p:cxnSp>
        <p:sp>
          <p:nvSpPr>
            <p:cNvPr id="781" name="Google Shape;781;p72"/>
            <p:cNvSpPr txBox="1"/>
            <p:nvPr/>
          </p:nvSpPr>
          <p:spPr>
            <a:xfrm>
              <a:off x="748" y="1434"/>
              <a:ext cx="953" cy="9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800">
                  <a:solidFill>
                    <a:schemeClr val="dk1"/>
                  </a:solidFill>
                  <a:latin typeface="Tahoma"/>
                  <a:ea typeface="Tahoma"/>
                  <a:cs typeface="Tahoma"/>
                  <a:sym typeface="Tahoma"/>
                </a:rPr>
                <a:t>Вызов удаленной процедуры, ожидание ответа</a:t>
              </a:r>
              <a:endParaRPr b="0" sz="1800">
                <a:solidFill>
                  <a:schemeClr val="dk1"/>
                </a:solidFill>
                <a:latin typeface="Tahoma"/>
                <a:ea typeface="Tahoma"/>
                <a:cs typeface="Tahoma"/>
                <a:sym typeface="Tahoma"/>
              </a:endParaRPr>
            </a:p>
          </p:txBody>
        </p:sp>
        <p:sp>
          <p:nvSpPr>
            <p:cNvPr id="782" name="Google Shape;782;p72"/>
            <p:cNvSpPr txBox="1"/>
            <p:nvPr/>
          </p:nvSpPr>
          <p:spPr>
            <a:xfrm>
              <a:off x="3334" y="1434"/>
              <a:ext cx="1004" cy="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800">
                  <a:solidFill>
                    <a:schemeClr val="dk1"/>
                  </a:solidFill>
                  <a:latin typeface="Tahoma"/>
                  <a:ea typeface="Tahoma"/>
                  <a:cs typeface="Tahoma"/>
                  <a:sym typeface="Tahoma"/>
                </a:rPr>
                <a:t>Получение запроса, начало выполнения</a:t>
              </a:r>
              <a:endParaRPr b="0" sz="1800">
                <a:solidFill>
                  <a:schemeClr val="dk1"/>
                </a:solidFill>
                <a:latin typeface="Tahoma"/>
                <a:ea typeface="Tahoma"/>
                <a:cs typeface="Tahoma"/>
                <a:sym typeface="Tahoma"/>
              </a:endParaRPr>
            </a:p>
          </p:txBody>
        </p:sp>
        <p:sp>
          <p:nvSpPr>
            <p:cNvPr id="783" name="Google Shape;783;p72"/>
            <p:cNvSpPr txBox="1"/>
            <p:nvPr/>
          </p:nvSpPr>
          <p:spPr>
            <a:xfrm>
              <a:off x="3334" y="2251"/>
              <a:ext cx="998" cy="9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800">
                  <a:solidFill>
                    <a:schemeClr val="dk1"/>
                  </a:solidFill>
                  <a:latin typeface="Tahoma"/>
                  <a:ea typeface="Tahoma"/>
                  <a:cs typeface="Tahoma"/>
                  <a:sym typeface="Tahoma"/>
                </a:rPr>
                <a:t>Отправка ответа и ожидание следующего действия</a:t>
              </a:r>
              <a:endParaRPr b="0" sz="1800">
                <a:solidFill>
                  <a:schemeClr val="dk1"/>
                </a:solidFill>
                <a:latin typeface="Tahoma"/>
                <a:ea typeface="Tahoma"/>
                <a:cs typeface="Tahoma"/>
                <a:sym typeface="Tahoma"/>
              </a:endParaRPr>
            </a:p>
          </p:txBody>
        </p:sp>
        <p:sp>
          <p:nvSpPr>
            <p:cNvPr id="784" name="Google Shape;784;p72"/>
            <p:cNvSpPr txBox="1"/>
            <p:nvPr/>
          </p:nvSpPr>
          <p:spPr>
            <a:xfrm>
              <a:off x="657" y="2568"/>
              <a:ext cx="1065"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800">
                  <a:solidFill>
                    <a:schemeClr val="dk1"/>
                  </a:solidFill>
                  <a:latin typeface="Tahoma"/>
                  <a:ea typeface="Tahoma"/>
                  <a:cs typeface="Tahoma"/>
                  <a:sym typeface="Tahoma"/>
                </a:rPr>
                <a:t>Сообщение о исполнении</a:t>
              </a:r>
              <a:endParaRPr b="0" sz="1800">
                <a:solidFill>
                  <a:schemeClr val="dk1"/>
                </a:solidFill>
                <a:latin typeface="Tahoma"/>
                <a:ea typeface="Tahoma"/>
                <a:cs typeface="Tahoma"/>
                <a:sym typeface="Tahoma"/>
              </a:endParaRPr>
            </a:p>
          </p:txBody>
        </p:sp>
      </p:grpSp>
      <p:sp>
        <p:nvSpPr>
          <p:cNvPr id="785" name="Google Shape;785;p72"/>
          <p:cNvSpPr txBox="1"/>
          <p:nvPr>
            <p:ph idx="2" type="body"/>
          </p:nvPr>
        </p:nvSpPr>
        <p:spPr>
          <a:xfrm>
            <a:off x="5500688" y="1700212"/>
            <a:ext cx="3391792" cy="4753123"/>
          </a:xfrm>
          <a:prstGeom prst="rect">
            <a:avLst/>
          </a:prstGeom>
          <a:noFill/>
          <a:ln>
            <a:noFill/>
          </a:ln>
        </p:spPr>
        <p:txBody>
          <a:bodyPr anchorCtr="0" anchor="t" bIns="45700" lIns="91425" spcFirstLastPara="1" rIns="91425" wrap="square" tIns="45700">
            <a:noAutofit/>
          </a:bodyPr>
          <a:lstStyle/>
          <a:p>
            <a:pPr indent="-266700" lvl="0" marL="266700" rtl="0" algn="l">
              <a:spcBef>
                <a:spcPts val="0"/>
              </a:spcBef>
              <a:spcAft>
                <a:spcPts val="0"/>
              </a:spcAft>
              <a:buSzPts val="1260"/>
              <a:buChar char="●"/>
            </a:pPr>
            <a:r>
              <a:rPr lang="ru-RU" sz="1800"/>
              <a:t>Процесс удаленного вызова выглядит следующим образом: </a:t>
            </a:r>
            <a:endParaRPr/>
          </a:p>
          <a:p>
            <a:pPr indent="-277813" lvl="1" marL="723900" rtl="0" algn="l">
              <a:spcBef>
                <a:spcPts val="320"/>
              </a:spcBef>
              <a:spcAft>
                <a:spcPts val="0"/>
              </a:spcAft>
              <a:buSzPts val="1120"/>
              <a:buChar char="●"/>
            </a:pPr>
            <a:r>
              <a:rPr lang="ru-RU" sz="1600"/>
              <a:t>Процесс  на  машине  клиента  вызывает  процедуру  на  машине сервера. </a:t>
            </a:r>
            <a:endParaRPr/>
          </a:p>
          <a:p>
            <a:pPr indent="-277813" lvl="1" marL="723900" rtl="0" algn="l">
              <a:spcBef>
                <a:spcPts val="320"/>
              </a:spcBef>
              <a:spcAft>
                <a:spcPts val="0"/>
              </a:spcAft>
              <a:buSzPts val="1120"/>
              <a:buChar char="●"/>
            </a:pPr>
            <a:r>
              <a:rPr lang="ru-RU" sz="1600"/>
              <a:t>Процесс клиента приостанавливается. </a:t>
            </a:r>
            <a:endParaRPr/>
          </a:p>
          <a:p>
            <a:pPr indent="-277813" lvl="1" marL="723900" rtl="0" algn="l">
              <a:spcBef>
                <a:spcPts val="320"/>
              </a:spcBef>
              <a:spcAft>
                <a:spcPts val="0"/>
              </a:spcAft>
              <a:buSzPts val="1120"/>
              <a:buChar char="●"/>
            </a:pPr>
            <a:r>
              <a:rPr lang="ru-RU" sz="1600"/>
              <a:t>На  машине  сервера  запускается  процесс  выполнения вызванной процедуры. </a:t>
            </a:r>
            <a:endParaRPr/>
          </a:p>
          <a:p>
            <a:pPr indent="-277813" lvl="1" marL="723900" rtl="0" algn="l">
              <a:spcBef>
                <a:spcPts val="320"/>
              </a:spcBef>
              <a:spcAft>
                <a:spcPts val="0"/>
              </a:spcAft>
              <a:buSzPts val="1120"/>
              <a:buChar char="●"/>
            </a:pPr>
            <a:r>
              <a:rPr lang="ru-RU" sz="1600"/>
              <a:t>Результат передается на машину клиента. </a:t>
            </a:r>
            <a:endParaRPr/>
          </a:p>
          <a:p>
            <a:pPr indent="-277813" lvl="1" marL="723900" rtl="0" algn="l">
              <a:spcBef>
                <a:spcPts val="360"/>
              </a:spcBef>
              <a:spcAft>
                <a:spcPts val="0"/>
              </a:spcAft>
              <a:buSzPts val="1120"/>
              <a:buChar char="●"/>
            </a:pPr>
            <a:r>
              <a:rPr lang="ru-RU" sz="1600"/>
              <a:t>Процесс клиента возобновляется.</a:t>
            </a:r>
            <a:r>
              <a:rPr lang="ru-RU" sz="1800"/>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791" name="Google Shape;791;p73"/>
          <p:cNvSpPr txBox="1"/>
          <p:nvPr>
            <p:ph type="title"/>
          </p:nvPr>
        </p:nvSpPr>
        <p:spPr>
          <a:xfrm>
            <a:off x="539750" y="122238"/>
            <a:ext cx="7461250" cy="6429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792" name="Google Shape;792;p73"/>
          <p:cNvSpPr/>
          <p:nvPr/>
        </p:nvSpPr>
        <p:spPr>
          <a:xfrm>
            <a:off x="790104" y="882649"/>
            <a:ext cx="628808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Принципы реализации удаленного вызова процедур</a:t>
            </a:r>
            <a:endParaRPr/>
          </a:p>
        </p:txBody>
      </p:sp>
      <p:pic>
        <p:nvPicPr>
          <p:cNvPr id="793" name="Google Shape;793;p73"/>
          <p:cNvPicPr preferRelativeResize="0"/>
          <p:nvPr>
            <p:ph idx="1" type="body"/>
          </p:nvPr>
        </p:nvPicPr>
        <p:blipFill rotWithShape="1">
          <a:blip r:embed="rId3">
            <a:alphaModFix/>
          </a:blip>
          <a:srcRect b="0" l="0" r="0" t="0"/>
          <a:stretch/>
        </p:blipFill>
        <p:spPr>
          <a:xfrm>
            <a:off x="755576" y="1395412"/>
            <a:ext cx="6732587" cy="4824413"/>
          </a:xfrm>
          <a:prstGeom prst="rect">
            <a:avLst/>
          </a:prstGeom>
          <a:noFill/>
          <a:ln>
            <a:noFill/>
          </a:ln>
        </p:spPr>
      </p:pic>
      <p:sp>
        <p:nvSpPr>
          <p:cNvPr id="794" name="Google Shape;794;p73"/>
          <p:cNvSpPr/>
          <p:nvPr/>
        </p:nvSpPr>
        <p:spPr>
          <a:xfrm>
            <a:off x="5364956" y="5638800"/>
            <a:ext cx="2376487"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600">
                <a:solidFill>
                  <a:schemeClr val="dk1"/>
                </a:solidFill>
                <a:latin typeface="Arial"/>
                <a:ea typeface="Arial"/>
                <a:cs typeface="Arial"/>
                <a:sym typeface="Arial"/>
              </a:rPr>
              <a:t>(IDL)-язык  описания  интерфейсов</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800" name="Google Shape;800;p74"/>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01" name="Google Shape;801;p74"/>
          <p:cNvSpPr txBox="1"/>
          <p:nvPr>
            <p:ph idx="1" type="body"/>
          </p:nvPr>
        </p:nvSpPr>
        <p:spPr>
          <a:xfrm>
            <a:off x="468313" y="1735138"/>
            <a:ext cx="8229600" cy="4718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lang="ru-RU" sz="2000" u="sng"/>
              <a:t>Шаг 1.</a:t>
            </a:r>
            <a:r>
              <a:rPr lang="ru-RU" sz="2000"/>
              <a:t> Определяется интерфейсы процедур, которые будут использоваться для удаленного вызова. Это делается при помощи </a:t>
            </a:r>
            <a:r>
              <a:rPr b="1" lang="ru-RU" sz="2000"/>
              <a:t>языка определения</a:t>
            </a:r>
            <a:r>
              <a:rPr lang="ru-RU" sz="2000"/>
              <a:t> интерфейсов </a:t>
            </a:r>
            <a:r>
              <a:rPr b="1" lang="ru-RU" sz="2000"/>
              <a:t>(Interface Definition Language, IDL)</a:t>
            </a:r>
            <a:r>
              <a:rPr lang="ru-RU" sz="2000"/>
              <a:t>, в качестве которого может выступать специализированный язык или обычный язык программирования, с ограничениями, определяющимися возможностью передачи вызовов на удаленную машину.</a:t>
            </a:r>
            <a:endParaRPr/>
          </a:p>
          <a:p>
            <a:pPr indent="-342900" lvl="0" marL="342900" rtl="0" algn="l">
              <a:spcBef>
                <a:spcPts val="400"/>
              </a:spcBef>
              <a:spcAft>
                <a:spcPts val="0"/>
              </a:spcAft>
              <a:buSzPts val="1400"/>
              <a:buChar char="●"/>
            </a:pPr>
            <a:r>
              <a:rPr lang="ru-RU" sz="2000" u="sng"/>
              <a:t>Шаг 2.</a:t>
            </a:r>
            <a:r>
              <a:rPr lang="ru-RU" sz="2000"/>
              <a:t> Определение процедуры для удаленных вызовов компилируется компилятором IDL в описание этой процедуры на языках программирования, на которых будут разрабатываться клиент и сервер (например, заголовочные файлы на C/C++), и два дополнительных компонента — </a:t>
            </a:r>
            <a:r>
              <a:rPr b="1" lang="ru-RU" sz="2000"/>
              <a:t>клиентскую</a:t>
            </a:r>
            <a:r>
              <a:rPr lang="ru-RU" sz="2000"/>
              <a:t> и </a:t>
            </a:r>
            <a:r>
              <a:rPr b="1" lang="ru-RU" sz="2000"/>
              <a:t>серверную заглушки</a:t>
            </a:r>
            <a:r>
              <a:rPr lang="ru-RU" sz="2000"/>
              <a:t> ( </a:t>
            </a:r>
            <a:r>
              <a:rPr b="1" lang="ru-RU" sz="2000"/>
              <a:t>client stub</a:t>
            </a:r>
            <a:r>
              <a:rPr lang="ru-RU" sz="2000"/>
              <a:t> и </a:t>
            </a:r>
            <a:r>
              <a:rPr b="1" lang="ru-RU" sz="2000"/>
              <a:t>server stub</a:t>
            </a:r>
            <a:r>
              <a:rPr lang="ru-RU" sz="2000"/>
              <a:t> ).</a:t>
            </a:r>
            <a:endParaRPr/>
          </a:p>
        </p:txBody>
      </p:sp>
      <p:sp>
        <p:nvSpPr>
          <p:cNvPr id="802" name="Google Shape;802;p74"/>
          <p:cNvSpPr/>
          <p:nvPr/>
        </p:nvSpPr>
        <p:spPr>
          <a:xfrm>
            <a:off x="611188" y="765175"/>
            <a:ext cx="573881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Шаги разработки удаленного вызова процедур</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808" name="Google Shape;808;p75"/>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09" name="Google Shape;809;p75"/>
          <p:cNvSpPr txBox="1"/>
          <p:nvPr>
            <p:ph idx="1" type="body"/>
          </p:nvPr>
        </p:nvSpPr>
        <p:spPr>
          <a:xfrm>
            <a:off x="0" y="1196553"/>
            <a:ext cx="9144000" cy="550904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00"/>
              <a:buChar char="●"/>
            </a:pPr>
            <a:r>
              <a:rPr b="1" lang="ru-RU" sz="2000"/>
              <a:t>Клиентская заглушка</a:t>
            </a:r>
            <a:r>
              <a:rPr lang="ru-RU" sz="2000"/>
              <a:t> представляет собой компонент, размещаемый  на той же машине, где находится компонент-клиент. Удаленный вызов процедуры клиентом реализуется как обычный, локальный вызов определенной функции в клиентской заглушке. При обработке этого вызова клиентская заглушка выполняет следующие действия:</a:t>
            </a:r>
            <a:endParaRPr/>
          </a:p>
          <a:p>
            <a:pPr indent="-347663" lvl="1" marL="692150" rtl="0" algn="l">
              <a:lnSpc>
                <a:spcPct val="90000"/>
              </a:lnSpc>
              <a:spcBef>
                <a:spcPts val="360"/>
              </a:spcBef>
              <a:spcAft>
                <a:spcPts val="0"/>
              </a:spcAft>
              <a:buSzPts val="1260"/>
              <a:buChar char="●"/>
            </a:pPr>
            <a:r>
              <a:rPr lang="ru-RU" sz="1800"/>
              <a:t>Определяется физическое местонахождение в системе сервера, для которого предназначен данный вызов. Это шаг называется </a:t>
            </a:r>
            <a:r>
              <a:rPr b="1" lang="ru-RU" sz="1800"/>
              <a:t>привязкой (binding)</a:t>
            </a:r>
            <a:r>
              <a:rPr lang="ru-RU" sz="1800"/>
              <a:t> к серверу. Его результатом является адрес машины, на которую нужно передать вызов.</a:t>
            </a:r>
            <a:endParaRPr/>
          </a:p>
          <a:p>
            <a:pPr indent="-347663" lvl="1" marL="692150" rtl="0" algn="l">
              <a:lnSpc>
                <a:spcPct val="90000"/>
              </a:lnSpc>
              <a:spcBef>
                <a:spcPts val="360"/>
              </a:spcBef>
              <a:spcAft>
                <a:spcPts val="0"/>
              </a:spcAft>
              <a:buSzPts val="1260"/>
              <a:buChar char="●"/>
            </a:pPr>
            <a:r>
              <a:rPr lang="ru-RU" sz="1800"/>
              <a:t>Клиентская заглушка отвечает за сборку методов и параметров в тело сообщения, которое может быть передано по сети после получения вызова; Вызов процедуры и ее аргументы упаковываются в сообщение в некотором формате, понятном серверной заглушке. Этот шаг называется </a:t>
            </a:r>
            <a:r>
              <a:rPr b="1" lang="ru-RU" sz="1800"/>
              <a:t>маршалингом (marshaling)</a:t>
            </a:r>
            <a:r>
              <a:rPr lang="ru-RU" sz="1800"/>
              <a:t>.</a:t>
            </a:r>
            <a:endParaRPr/>
          </a:p>
          <a:p>
            <a:pPr indent="-347663" lvl="1" marL="692150" rtl="0" algn="l">
              <a:lnSpc>
                <a:spcPct val="90000"/>
              </a:lnSpc>
              <a:spcBef>
                <a:spcPts val="360"/>
              </a:spcBef>
              <a:spcAft>
                <a:spcPts val="0"/>
              </a:spcAft>
              <a:buSzPts val="1260"/>
              <a:buChar char="●"/>
            </a:pPr>
            <a:r>
              <a:rPr lang="ru-RU" sz="1800"/>
              <a:t>Полученное сообщение преобразуется в поток байтов (это - </a:t>
            </a:r>
            <a:r>
              <a:rPr b="1" lang="ru-RU" sz="1800"/>
              <a:t>сериализация, serialization</a:t>
            </a:r>
            <a:r>
              <a:rPr lang="ru-RU" sz="1800"/>
              <a:t> ) и отсылается с помощью какого-либо протокола, транспортного или более высокого уровня, на машину, на которой помещен серверный компонент.</a:t>
            </a:r>
            <a:endParaRPr/>
          </a:p>
          <a:p>
            <a:pPr indent="-347663" lvl="1" marL="692150" rtl="0" algn="l">
              <a:lnSpc>
                <a:spcPct val="90000"/>
              </a:lnSpc>
              <a:spcBef>
                <a:spcPts val="360"/>
              </a:spcBef>
              <a:spcAft>
                <a:spcPts val="0"/>
              </a:spcAft>
              <a:buSzPts val="1260"/>
              <a:buChar char="●"/>
            </a:pPr>
            <a:r>
              <a:rPr lang="ru-RU" sz="1800"/>
              <a:t>После получения от сервера ответа, он распаковывается из сетевого сообщения и возвращается клиенту в качестве результата работы процедуры.</a:t>
            </a:r>
            <a:endParaRPr/>
          </a:p>
        </p:txBody>
      </p:sp>
      <p:sp>
        <p:nvSpPr>
          <p:cNvPr id="810" name="Google Shape;810;p75"/>
          <p:cNvSpPr/>
          <p:nvPr/>
        </p:nvSpPr>
        <p:spPr>
          <a:xfrm>
            <a:off x="611188" y="620713"/>
            <a:ext cx="5205412"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Компоненты удаленного вызова процедур</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816" name="Google Shape;816;p76"/>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17" name="Google Shape;817;p76"/>
          <p:cNvSpPr txBox="1"/>
          <p:nvPr>
            <p:ph idx="1" type="body"/>
          </p:nvPr>
        </p:nvSpPr>
        <p:spPr>
          <a:xfrm>
            <a:off x="395289" y="1558925"/>
            <a:ext cx="7705103" cy="294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00"/>
              <a:buChar char="●"/>
            </a:pPr>
            <a:r>
              <a:rPr b="1" lang="ru-RU" sz="2000"/>
              <a:t>Серверная заглушка</a:t>
            </a:r>
            <a:r>
              <a:rPr lang="ru-RU" sz="2000"/>
              <a:t> располагается на той же машине, где находится компонент-сервер. Она выполняет операции, обратные действиям клиентской заглушки — принимает сообщение, содержащее аргументы вызова, распаковывает эти аргументы при помощи </a:t>
            </a:r>
            <a:r>
              <a:rPr b="1" lang="ru-RU" sz="2000"/>
              <a:t>десериализации (deserialization)</a:t>
            </a:r>
            <a:r>
              <a:rPr lang="ru-RU" sz="2000"/>
              <a:t> и </a:t>
            </a:r>
            <a:r>
              <a:rPr b="1" lang="ru-RU" sz="2000"/>
              <a:t>демаршалинга (unmarshaling)</a:t>
            </a:r>
            <a:r>
              <a:rPr lang="ru-RU" sz="2000"/>
              <a:t>, вызывает локально соответствующую функцию серверного компонента, получает ее результат, упаковывает его и посылает по сети на клиентскую машину.</a:t>
            </a:r>
            <a:endParaRPr/>
          </a:p>
          <a:p>
            <a:pPr indent="-254000" lvl="0" marL="342900" rtl="0" algn="l">
              <a:spcBef>
                <a:spcPts val="400"/>
              </a:spcBef>
              <a:spcAft>
                <a:spcPts val="0"/>
              </a:spcAft>
              <a:buSzPts val="1400"/>
              <a:buNone/>
            </a:pPr>
            <a:r>
              <a:t/>
            </a:r>
            <a:endParaRPr sz="2000"/>
          </a:p>
          <a:p>
            <a:pPr indent="-254000" lvl="0" marL="342900" rtl="0" algn="l">
              <a:spcBef>
                <a:spcPts val="400"/>
              </a:spcBef>
              <a:spcAft>
                <a:spcPts val="0"/>
              </a:spcAft>
              <a:buSzPts val="1400"/>
              <a:buNone/>
            </a:pPr>
            <a:r>
              <a:t/>
            </a:r>
            <a:endParaRPr sz="2000"/>
          </a:p>
          <a:p>
            <a:pPr indent="-254000" lvl="0" marL="342900" rtl="0" algn="l">
              <a:spcBef>
                <a:spcPts val="400"/>
              </a:spcBef>
              <a:spcAft>
                <a:spcPts val="0"/>
              </a:spcAft>
              <a:buSzPts val="1400"/>
              <a:buNone/>
            </a:pPr>
            <a:r>
              <a:t/>
            </a:r>
            <a:endParaRPr sz="2000"/>
          </a:p>
          <a:p>
            <a:pPr indent="-254000" lvl="0" marL="342900" rtl="0" algn="l">
              <a:spcBef>
                <a:spcPts val="400"/>
              </a:spcBef>
              <a:spcAft>
                <a:spcPts val="0"/>
              </a:spcAft>
              <a:buSzPts val="1400"/>
              <a:buNone/>
            </a:pPr>
            <a:r>
              <a:t/>
            </a:r>
            <a:endParaRPr sz="2000"/>
          </a:p>
        </p:txBody>
      </p:sp>
      <p:sp>
        <p:nvSpPr>
          <p:cNvPr id="818" name="Google Shape;818;p76"/>
          <p:cNvSpPr/>
          <p:nvPr/>
        </p:nvSpPr>
        <p:spPr>
          <a:xfrm>
            <a:off x="611188" y="620713"/>
            <a:ext cx="5205412"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Компоненты удаленного вызова процедур</a:t>
            </a:r>
            <a:endParaRPr/>
          </a:p>
        </p:txBody>
      </p:sp>
      <p:sp>
        <p:nvSpPr>
          <p:cNvPr id="819" name="Google Shape;819;p76"/>
          <p:cNvSpPr txBox="1"/>
          <p:nvPr/>
        </p:nvSpPr>
        <p:spPr>
          <a:xfrm>
            <a:off x="711993" y="4800600"/>
            <a:ext cx="7993063"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2000">
                <a:solidFill>
                  <a:schemeClr val="dk2"/>
                </a:solidFill>
                <a:latin typeface="Arial"/>
                <a:ea typeface="Arial"/>
                <a:cs typeface="Arial"/>
                <a:sym typeface="Arial"/>
              </a:rPr>
              <a:t>Основное  преимущество  модели RPC  состоит  в  том,  что  и клиент, и сервер не знают об удаленности вызова.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7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grpSp>
        <p:nvGrpSpPr>
          <p:cNvPr id="825" name="Google Shape;825;p77"/>
          <p:cNvGrpSpPr/>
          <p:nvPr/>
        </p:nvGrpSpPr>
        <p:grpSpPr>
          <a:xfrm>
            <a:off x="5743575" y="5440363"/>
            <a:ext cx="2970213" cy="436562"/>
            <a:chOff x="3821" y="3428"/>
            <a:chExt cx="1871" cy="275"/>
          </a:xfrm>
        </p:grpSpPr>
        <p:sp>
          <p:nvSpPr>
            <p:cNvPr id="826" name="Google Shape;826;p77"/>
            <p:cNvSpPr/>
            <p:nvPr/>
          </p:nvSpPr>
          <p:spPr>
            <a:xfrm>
              <a:off x="4292" y="3431"/>
              <a:ext cx="474" cy="27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type</a:t>
              </a:r>
              <a:endParaRPr/>
            </a:p>
            <a:p>
              <a:pPr indent="0" lvl="0" marL="0" marR="0" rtl="0" algn="ctr">
                <a:spcBef>
                  <a:spcPts val="0"/>
                </a:spcBef>
                <a:spcAft>
                  <a:spcPts val="0"/>
                </a:spcAft>
                <a:buNone/>
              </a:pPr>
              <a:r>
                <a:rPr b="1" lang="ru-RU" sz="1400">
                  <a:solidFill>
                    <a:schemeClr val="dk1"/>
                  </a:solidFill>
                  <a:latin typeface="Tahoma"/>
                  <a:ea typeface="Tahoma"/>
                  <a:cs typeface="Tahoma"/>
                  <a:sym typeface="Tahoma"/>
                </a:rPr>
                <a:t>(reply)</a:t>
              </a:r>
              <a:endParaRPr/>
            </a:p>
          </p:txBody>
        </p:sp>
        <p:sp>
          <p:nvSpPr>
            <p:cNvPr id="827" name="Google Shape;827;p77"/>
            <p:cNvSpPr/>
            <p:nvPr/>
          </p:nvSpPr>
          <p:spPr>
            <a:xfrm>
              <a:off x="4768" y="3430"/>
              <a:ext cx="474" cy="27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reply</a:t>
              </a:r>
              <a:endParaRPr/>
            </a:p>
            <a:p>
              <a:pPr indent="0" lvl="0" marL="0" marR="0" rtl="0" algn="ctr">
                <a:spcBef>
                  <a:spcPts val="0"/>
                </a:spcBef>
                <a:spcAft>
                  <a:spcPts val="0"/>
                </a:spcAft>
                <a:buNone/>
              </a:pPr>
              <a:r>
                <a:rPr b="1" lang="ru-RU" sz="1400">
                  <a:solidFill>
                    <a:schemeClr val="dk1"/>
                  </a:solidFill>
                  <a:latin typeface="Tahoma"/>
                  <a:ea typeface="Tahoma"/>
                  <a:cs typeface="Tahoma"/>
                  <a:sym typeface="Tahoma"/>
                </a:rPr>
                <a:t>status</a:t>
              </a:r>
              <a:endParaRPr/>
            </a:p>
          </p:txBody>
        </p:sp>
        <p:sp>
          <p:nvSpPr>
            <p:cNvPr id="828" name="Google Shape;828;p77"/>
            <p:cNvSpPr/>
            <p:nvPr/>
          </p:nvSpPr>
          <p:spPr>
            <a:xfrm>
              <a:off x="5246" y="3428"/>
              <a:ext cx="446" cy="27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fesults</a:t>
              </a:r>
              <a:endParaRPr/>
            </a:p>
            <a:p>
              <a:pPr indent="0" lvl="0" marL="0" marR="0" rtl="0" algn="ctr">
                <a:spcBef>
                  <a:spcPts val="0"/>
                </a:spcBef>
                <a:spcAft>
                  <a:spcPts val="0"/>
                </a:spcAft>
                <a:buNone/>
              </a:pPr>
              <a:r>
                <a:rPr b="1" lang="ru-RU" sz="1400">
                  <a:solidFill>
                    <a:schemeClr val="dk1"/>
                  </a:solidFill>
                  <a:latin typeface="Tahoma"/>
                  <a:ea typeface="Tahoma"/>
                  <a:cs typeface="Tahoma"/>
                  <a:sym typeface="Tahoma"/>
                </a:rPr>
                <a:t>failur</a:t>
              </a:r>
              <a:endParaRPr/>
            </a:p>
          </p:txBody>
        </p:sp>
        <p:sp>
          <p:nvSpPr>
            <p:cNvPr id="829" name="Google Shape;829;p77"/>
            <p:cNvSpPr/>
            <p:nvPr/>
          </p:nvSpPr>
          <p:spPr>
            <a:xfrm>
              <a:off x="3823" y="3432"/>
              <a:ext cx="474" cy="27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msg id</a:t>
              </a:r>
              <a:endParaRPr/>
            </a:p>
          </p:txBody>
        </p:sp>
        <p:sp>
          <p:nvSpPr>
            <p:cNvPr id="830" name="Google Shape;830;p77"/>
            <p:cNvSpPr/>
            <p:nvPr/>
          </p:nvSpPr>
          <p:spPr>
            <a:xfrm>
              <a:off x="3821" y="3430"/>
              <a:ext cx="1871" cy="273"/>
            </a:xfrm>
            <a:prstGeom prst="rect">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sp>
        <p:nvSpPr>
          <p:cNvPr id="831" name="Google Shape;831;p77"/>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32" name="Google Shape;832;p77"/>
          <p:cNvSpPr/>
          <p:nvPr/>
        </p:nvSpPr>
        <p:spPr>
          <a:xfrm>
            <a:off x="611188" y="620713"/>
            <a:ext cx="4389437"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Схема удаленного вызова процедур</a:t>
            </a:r>
            <a:endParaRPr/>
          </a:p>
        </p:txBody>
      </p:sp>
      <p:sp>
        <p:nvSpPr>
          <p:cNvPr id="833" name="Google Shape;833;p77"/>
          <p:cNvSpPr/>
          <p:nvPr/>
        </p:nvSpPr>
        <p:spPr>
          <a:xfrm>
            <a:off x="250825" y="1747838"/>
            <a:ext cx="1774825" cy="609600"/>
          </a:xfrm>
          <a:prstGeom prst="roundRect">
            <a:avLst>
              <a:gd fmla="val 16667" name="adj"/>
            </a:avLst>
          </a:prstGeom>
          <a:solidFill>
            <a:schemeClr val="folHlink"/>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Return     Call</a:t>
            </a:r>
            <a:endParaRPr/>
          </a:p>
        </p:txBody>
      </p:sp>
      <p:sp>
        <p:nvSpPr>
          <p:cNvPr id="834" name="Google Shape;834;p77"/>
          <p:cNvSpPr/>
          <p:nvPr/>
        </p:nvSpPr>
        <p:spPr>
          <a:xfrm>
            <a:off x="260350" y="4294188"/>
            <a:ext cx="1776413" cy="609600"/>
          </a:xfrm>
          <a:prstGeom prst="roundRect">
            <a:avLst>
              <a:gd fmla="val 16667" name="adj"/>
            </a:avLst>
          </a:prstGeom>
          <a:solidFill>
            <a:schemeClr val="folHlink"/>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Receive     Send</a:t>
            </a:r>
            <a:endParaRPr/>
          </a:p>
        </p:txBody>
      </p:sp>
      <p:sp>
        <p:nvSpPr>
          <p:cNvPr id="835" name="Google Shape;835;p77"/>
          <p:cNvSpPr/>
          <p:nvPr/>
        </p:nvSpPr>
        <p:spPr>
          <a:xfrm>
            <a:off x="2322513" y="1677988"/>
            <a:ext cx="2400300" cy="609600"/>
          </a:xfrm>
          <a:prstGeom prst="rect">
            <a:avLst/>
          </a:prstGeom>
          <a:solidFill>
            <a:srgbClr val="9999FF"/>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Define arguments</a:t>
            </a:r>
            <a:endParaRPr/>
          </a:p>
          <a:p>
            <a:pPr indent="0" lvl="0" marL="0" marR="0" rtl="0" algn="ctr">
              <a:spcBef>
                <a:spcPts val="0"/>
              </a:spcBef>
              <a:spcAft>
                <a:spcPts val="0"/>
              </a:spcAft>
              <a:buNone/>
            </a:pPr>
            <a:r>
              <a:rPr b="0" lang="ru-RU" sz="1600">
                <a:solidFill>
                  <a:schemeClr val="dk1"/>
                </a:solidFill>
                <a:latin typeface="Tahoma"/>
                <a:ea typeface="Tahoma"/>
                <a:cs typeface="Tahoma"/>
                <a:sym typeface="Tahoma"/>
              </a:rPr>
              <a:t>Register remote functions</a:t>
            </a:r>
            <a:endParaRPr/>
          </a:p>
        </p:txBody>
      </p:sp>
      <p:sp>
        <p:nvSpPr>
          <p:cNvPr id="836" name="Google Shape;836;p77"/>
          <p:cNvSpPr txBox="1"/>
          <p:nvPr/>
        </p:nvSpPr>
        <p:spPr>
          <a:xfrm>
            <a:off x="317500" y="1412875"/>
            <a:ext cx="15097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Client Program</a:t>
            </a:r>
            <a:endParaRPr/>
          </a:p>
        </p:txBody>
      </p:sp>
      <p:sp>
        <p:nvSpPr>
          <p:cNvPr id="837" name="Google Shape;837;p77"/>
          <p:cNvSpPr txBox="1"/>
          <p:nvPr/>
        </p:nvSpPr>
        <p:spPr>
          <a:xfrm>
            <a:off x="5029200" y="1412875"/>
            <a:ext cx="15811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Server Program</a:t>
            </a:r>
            <a:endParaRPr/>
          </a:p>
        </p:txBody>
      </p:sp>
      <p:sp>
        <p:nvSpPr>
          <p:cNvPr id="838" name="Google Shape;838;p77"/>
          <p:cNvSpPr txBox="1"/>
          <p:nvPr/>
        </p:nvSpPr>
        <p:spPr>
          <a:xfrm>
            <a:off x="2138363" y="1125538"/>
            <a:ext cx="2843212" cy="581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Interface Definition Language</a:t>
            </a:r>
            <a:endParaRPr/>
          </a:p>
          <a:p>
            <a:pPr indent="0" lvl="0" marL="0" marR="0" rtl="0" algn="ctr">
              <a:spcBef>
                <a:spcPts val="0"/>
              </a:spcBef>
              <a:spcAft>
                <a:spcPts val="0"/>
              </a:spcAft>
              <a:buNone/>
            </a:pPr>
            <a:r>
              <a:rPr b="0" lang="ru-RU" sz="1600">
                <a:solidFill>
                  <a:schemeClr val="dk1"/>
                </a:solidFill>
                <a:latin typeface="Tahoma"/>
                <a:ea typeface="Tahoma"/>
                <a:cs typeface="Tahoma"/>
                <a:sym typeface="Tahoma"/>
              </a:rPr>
              <a:t>File</a:t>
            </a:r>
            <a:endParaRPr/>
          </a:p>
        </p:txBody>
      </p:sp>
      <p:sp>
        <p:nvSpPr>
          <p:cNvPr id="839" name="Google Shape;839;p77"/>
          <p:cNvSpPr txBox="1"/>
          <p:nvPr/>
        </p:nvSpPr>
        <p:spPr>
          <a:xfrm>
            <a:off x="557213" y="2663825"/>
            <a:ext cx="11557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Client Stub</a:t>
            </a:r>
            <a:endParaRPr/>
          </a:p>
        </p:txBody>
      </p:sp>
      <p:sp>
        <p:nvSpPr>
          <p:cNvPr id="840" name="Google Shape;840;p77"/>
          <p:cNvSpPr txBox="1"/>
          <p:nvPr/>
        </p:nvSpPr>
        <p:spPr>
          <a:xfrm>
            <a:off x="2851150" y="2393950"/>
            <a:ext cx="13525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IDL Compiler</a:t>
            </a:r>
            <a:endParaRPr/>
          </a:p>
        </p:txBody>
      </p:sp>
      <p:sp>
        <p:nvSpPr>
          <p:cNvPr id="841" name="Google Shape;841;p77"/>
          <p:cNvSpPr/>
          <p:nvPr/>
        </p:nvSpPr>
        <p:spPr>
          <a:xfrm>
            <a:off x="250825" y="2968625"/>
            <a:ext cx="1811338" cy="609600"/>
          </a:xfrm>
          <a:prstGeom prst="roundRect">
            <a:avLst>
              <a:gd fmla="val 16667" name="adj"/>
            </a:avLst>
          </a:prstGeom>
          <a:solidFill>
            <a:schemeClr val="folHlink"/>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Message</a:t>
            </a:r>
            <a:endParaRPr/>
          </a:p>
          <a:p>
            <a:pPr indent="0" lvl="0" marL="0" marR="0" rtl="0" algn="ctr">
              <a:spcBef>
                <a:spcPts val="0"/>
              </a:spcBef>
              <a:spcAft>
                <a:spcPts val="0"/>
              </a:spcAft>
              <a:buNone/>
            </a:pPr>
            <a:r>
              <a:rPr b="0" lang="ru-RU" sz="1600">
                <a:solidFill>
                  <a:schemeClr val="dk1"/>
                </a:solidFill>
                <a:latin typeface="Tahoma"/>
                <a:ea typeface="Tahoma"/>
                <a:cs typeface="Tahoma"/>
                <a:sym typeface="Tahoma"/>
              </a:rPr>
              <a:t>Decoding Encoding</a:t>
            </a:r>
            <a:endParaRPr/>
          </a:p>
        </p:txBody>
      </p:sp>
      <p:sp>
        <p:nvSpPr>
          <p:cNvPr id="842" name="Google Shape;842;p77"/>
          <p:cNvSpPr txBox="1"/>
          <p:nvPr/>
        </p:nvSpPr>
        <p:spPr>
          <a:xfrm>
            <a:off x="2047875" y="3109913"/>
            <a:ext cx="11620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marshaling</a:t>
            </a:r>
            <a:endParaRPr/>
          </a:p>
        </p:txBody>
      </p:sp>
      <p:sp>
        <p:nvSpPr>
          <p:cNvPr id="843" name="Google Shape;843;p77"/>
          <p:cNvSpPr txBox="1"/>
          <p:nvPr/>
        </p:nvSpPr>
        <p:spPr>
          <a:xfrm>
            <a:off x="544513" y="4008438"/>
            <a:ext cx="1350962"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RPC Runtime</a:t>
            </a:r>
            <a:endParaRPr/>
          </a:p>
        </p:txBody>
      </p:sp>
      <p:sp>
        <p:nvSpPr>
          <p:cNvPr id="844" name="Google Shape;844;p77"/>
          <p:cNvSpPr txBox="1"/>
          <p:nvPr/>
        </p:nvSpPr>
        <p:spPr>
          <a:xfrm>
            <a:off x="2054225" y="3846513"/>
            <a:ext cx="1787525" cy="1069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Retransmission</a:t>
            </a:r>
            <a:endParaRPr/>
          </a:p>
          <a:p>
            <a:pPr indent="0" lvl="0" marL="0" marR="0" rtl="0" algn="l">
              <a:spcBef>
                <a:spcPts val="0"/>
              </a:spcBef>
              <a:spcAft>
                <a:spcPts val="0"/>
              </a:spcAft>
              <a:buNone/>
            </a:pPr>
            <a:r>
              <a:rPr b="0" lang="ru-RU" sz="1600">
                <a:solidFill>
                  <a:schemeClr val="dk1"/>
                </a:solidFill>
                <a:latin typeface="Tahoma"/>
                <a:ea typeface="Tahoma"/>
                <a:cs typeface="Tahoma"/>
                <a:sym typeface="Tahoma"/>
              </a:rPr>
              <a:t>acknowledgments</a:t>
            </a:r>
            <a:endParaRPr/>
          </a:p>
          <a:p>
            <a:pPr indent="0" lvl="0" marL="0" marR="0" rtl="0" algn="l">
              <a:spcBef>
                <a:spcPts val="0"/>
              </a:spcBef>
              <a:spcAft>
                <a:spcPts val="0"/>
              </a:spcAft>
              <a:buNone/>
            </a:pPr>
            <a:r>
              <a:rPr b="0" lang="ru-RU" sz="1600">
                <a:solidFill>
                  <a:schemeClr val="dk1"/>
                </a:solidFill>
                <a:latin typeface="Tahoma"/>
                <a:ea typeface="Tahoma"/>
                <a:cs typeface="Tahoma"/>
                <a:sym typeface="Tahoma"/>
              </a:rPr>
              <a:t>Routing</a:t>
            </a:r>
            <a:endParaRPr/>
          </a:p>
          <a:p>
            <a:pPr indent="0" lvl="0" marL="0" marR="0" rtl="0" algn="l">
              <a:spcBef>
                <a:spcPts val="0"/>
              </a:spcBef>
              <a:spcAft>
                <a:spcPts val="0"/>
              </a:spcAft>
              <a:buNone/>
            </a:pPr>
            <a:r>
              <a:rPr b="0" lang="ru-RU" sz="1600">
                <a:solidFill>
                  <a:schemeClr val="dk1"/>
                </a:solidFill>
                <a:latin typeface="Tahoma"/>
                <a:ea typeface="Tahoma"/>
                <a:cs typeface="Tahoma"/>
                <a:sym typeface="Tahoma"/>
              </a:rPr>
              <a:t>encryption</a:t>
            </a:r>
            <a:endParaRPr/>
          </a:p>
        </p:txBody>
      </p:sp>
      <p:sp>
        <p:nvSpPr>
          <p:cNvPr id="845" name="Google Shape;845;p77"/>
          <p:cNvSpPr/>
          <p:nvPr/>
        </p:nvSpPr>
        <p:spPr>
          <a:xfrm>
            <a:off x="5006975" y="1757363"/>
            <a:ext cx="1774825" cy="609600"/>
          </a:xfrm>
          <a:prstGeom prst="roundRect">
            <a:avLst>
              <a:gd fmla="val 16667" name="adj"/>
            </a:avLst>
          </a:prstGeom>
          <a:solidFill>
            <a:schemeClr val="folHlink"/>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Return     Call</a:t>
            </a:r>
            <a:endParaRPr/>
          </a:p>
        </p:txBody>
      </p:sp>
      <p:sp>
        <p:nvSpPr>
          <p:cNvPr id="846" name="Google Shape;846;p77"/>
          <p:cNvSpPr txBox="1"/>
          <p:nvPr/>
        </p:nvSpPr>
        <p:spPr>
          <a:xfrm>
            <a:off x="5384800" y="2519363"/>
            <a:ext cx="10953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400">
                <a:solidFill>
                  <a:schemeClr val="dk1"/>
                </a:solidFill>
                <a:latin typeface="Tahoma"/>
                <a:ea typeface="Tahoma"/>
                <a:cs typeface="Tahoma"/>
                <a:sym typeface="Tahoma"/>
              </a:rPr>
              <a:t>Server Stub</a:t>
            </a:r>
            <a:endParaRPr/>
          </a:p>
        </p:txBody>
      </p:sp>
      <p:sp>
        <p:nvSpPr>
          <p:cNvPr id="847" name="Google Shape;847;p77"/>
          <p:cNvSpPr/>
          <p:nvPr/>
        </p:nvSpPr>
        <p:spPr>
          <a:xfrm>
            <a:off x="5048250" y="2941638"/>
            <a:ext cx="1811338" cy="609600"/>
          </a:xfrm>
          <a:prstGeom prst="roundRect">
            <a:avLst>
              <a:gd fmla="val 16667" name="adj"/>
            </a:avLst>
          </a:prstGeom>
          <a:solidFill>
            <a:schemeClr val="folHlink"/>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Message</a:t>
            </a:r>
            <a:endParaRPr/>
          </a:p>
          <a:p>
            <a:pPr indent="0" lvl="0" marL="0" marR="0" rtl="0" algn="ctr">
              <a:spcBef>
                <a:spcPts val="0"/>
              </a:spcBef>
              <a:spcAft>
                <a:spcPts val="0"/>
              </a:spcAft>
              <a:buNone/>
            </a:pPr>
            <a:r>
              <a:rPr b="0" lang="ru-RU" sz="1600">
                <a:solidFill>
                  <a:schemeClr val="dk1"/>
                </a:solidFill>
                <a:latin typeface="Tahoma"/>
                <a:ea typeface="Tahoma"/>
                <a:cs typeface="Tahoma"/>
                <a:sym typeface="Tahoma"/>
              </a:rPr>
              <a:t>Decoding Encoding</a:t>
            </a:r>
            <a:endParaRPr/>
          </a:p>
        </p:txBody>
      </p:sp>
      <p:sp>
        <p:nvSpPr>
          <p:cNvPr id="848" name="Google Shape;848;p77"/>
          <p:cNvSpPr/>
          <p:nvPr/>
        </p:nvSpPr>
        <p:spPr>
          <a:xfrm>
            <a:off x="5059363" y="4232275"/>
            <a:ext cx="1776412" cy="609600"/>
          </a:xfrm>
          <a:prstGeom prst="roundRect">
            <a:avLst>
              <a:gd fmla="val 16667" name="adj"/>
            </a:avLst>
          </a:prstGeom>
          <a:solidFill>
            <a:schemeClr val="folHlink"/>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ru-RU" sz="1600">
                <a:solidFill>
                  <a:schemeClr val="dk1"/>
                </a:solidFill>
                <a:latin typeface="Tahoma"/>
                <a:ea typeface="Tahoma"/>
                <a:cs typeface="Tahoma"/>
                <a:sym typeface="Tahoma"/>
              </a:rPr>
              <a:t>Receive     Send</a:t>
            </a:r>
            <a:endParaRPr/>
          </a:p>
        </p:txBody>
      </p:sp>
      <p:sp>
        <p:nvSpPr>
          <p:cNvPr id="849" name="Google Shape;849;p77"/>
          <p:cNvSpPr txBox="1"/>
          <p:nvPr/>
        </p:nvSpPr>
        <p:spPr>
          <a:xfrm>
            <a:off x="5311775" y="3789363"/>
            <a:ext cx="12065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400">
                <a:solidFill>
                  <a:schemeClr val="dk1"/>
                </a:solidFill>
                <a:latin typeface="Tahoma"/>
                <a:ea typeface="Tahoma"/>
                <a:cs typeface="Tahoma"/>
                <a:sym typeface="Tahoma"/>
              </a:rPr>
              <a:t>RPC Runtime</a:t>
            </a:r>
            <a:endParaRPr/>
          </a:p>
        </p:txBody>
      </p:sp>
      <p:sp>
        <p:nvSpPr>
          <p:cNvPr id="850" name="Google Shape;850;p77"/>
          <p:cNvSpPr txBox="1"/>
          <p:nvPr/>
        </p:nvSpPr>
        <p:spPr>
          <a:xfrm>
            <a:off x="6797675" y="4457700"/>
            <a:ext cx="24749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(1) Intelligible messages?</a:t>
            </a:r>
            <a:endParaRPr/>
          </a:p>
        </p:txBody>
      </p:sp>
      <p:sp>
        <p:nvSpPr>
          <p:cNvPr id="851" name="Google Shape;851;p77"/>
          <p:cNvSpPr txBox="1"/>
          <p:nvPr/>
        </p:nvSpPr>
        <p:spPr>
          <a:xfrm>
            <a:off x="6797675" y="4187825"/>
            <a:ext cx="233362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(2) Unauthorized client?</a:t>
            </a:r>
            <a:endParaRPr/>
          </a:p>
        </p:txBody>
      </p:sp>
      <p:sp>
        <p:nvSpPr>
          <p:cNvPr id="852" name="Google Shape;852;p77"/>
          <p:cNvSpPr txBox="1"/>
          <p:nvPr/>
        </p:nvSpPr>
        <p:spPr>
          <a:xfrm>
            <a:off x="6754813" y="3346450"/>
            <a:ext cx="21780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(3) Invalid procedure?</a:t>
            </a:r>
            <a:endParaRPr/>
          </a:p>
        </p:txBody>
      </p:sp>
      <p:sp>
        <p:nvSpPr>
          <p:cNvPr id="853" name="Google Shape;853;p77"/>
          <p:cNvSpPr txBox="1"/>
          <p:nvPr/>
        </p:nvSpPr>
        <p:spPr>
          <a:xfrm>
            <a:off x="6756400" y="3094038"/>
            <a:ext cx="223043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(4) Invalid arguments?</a:t>
            </a:r>
            <a:endParaRPr/>
          </a:p>
        </p:txBody>
      </p:sp>
      <p:sp>
        <p:nvSpPr>
          <p:cNvPr id="854" name="Google Shape;854;p77"/>
          <p:cNvSpPr txBox="1"/>
          <p:nvPr/>
        </p:nvSpPr>
        <p:spPr>
          <a:xfrm>
            <a:off x="6756400" y="2878138"/>
            <a:ext cx="14763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Tahoma"/>
                <a:ea typeface="Tahoma"/>
                <a:cs typeface="Tahoma"/>
                <a:sym typeface="Tahoma"/>
              </a:rPr>
              <a:t>(5) Exception?</a:t>
            </a:r>
            <a:endParaRPr/>
          </a:p>
        </p:txBody>
      </p:sp>
      <p:cxnSp>
        <p:nvCxnSpPr>
          <p:cNvPr id="855" name="Google Shape;855;p77"/>
          <p:cNvCxnSpPr/>
          <p:nvPr/>
        </p:nvCxnSpPr>
        <p:spPr>
          <a:xfrm>
            <a:off x="1492250" y="2197100"/>
            <a:ext cx="0" cy="1093788"/>
          </a:xfrm>
          <a:prstGeom prst="straightConnector1">
            <a:avLst/>
          </a:prstGeom>
          <a:noFill/>
          <a:ln cap="flat" cmpd="sng" w="9525">
            <a:solidFill>
              <a:schemeClr val="dk1"/>
            </a:solidFill>
            <a:prstDash val="solid"/>
            <a:miter lim="800000"/>
            <a:headEnd len="med" w="med" type="none"/>
            <a:tailEnd len="med" w="med" type="triangle"/>
          </a:ln>
        </p:spPr>
      </p:cxnSp>
      <p:cxnSp>
        <p:nvCxnSpPr>
          <p:cNvPr id="856" name="Google Shape;856;p77"/>
          <p:cNvCxnSpPr/>
          <p:nvPr/>
        </p:nvCxnSpPr>
        <p:spPr>
          <a:xfrm>
            <a:off x="1509713" y="3543300"/>
            <a:ext cx="0" cy="985838"/>
          </a:xfrm>
          <a:prstGeom prst="straightConnector1">
            <a:avLst/>
          </a:prstGeom>
          <a:noFill/>
          <a:ln cap="flat" cmpd="sng" w="9525">
            <a:solidFill>
              <a:schemeClr val="dk1"/>
            </a:solidFill>
            <a:prstDash val="solid"/>
            <a:miter lim="800000"/>
            <a:headEnd len="med" w="med" type="none"/>
            <a:tailEnd len="med" w="med" type="triangle"/>
          </a:ln>
        </p:spPr>
      </p:cxnSp>
      <p:cxnSp>
        <p:nvCxnSpPr>
          <p:cNvPr id="857" name="Google Shape;857;p77"/>
          <p:cNvCxnSpPr/>
          <p:nvPr/>
        </p:nvCxnSpPr>
        <p:spPr>
          <a:xfrm>
            <a:off x="6403975" y="2197100"/>
            <a:ext cx="0" cy="727075"/>
          </a:xfrm>
          <a:prstGeom prst="straightConnector1">
            <a:avLst/>
          </a:prstGeom>
          <a:noFill/>
          <a:ln cap="flat" cmpd="sng" w="9525">
            <a:solidFill>
              <a:schemeClr val="dk1"/>
            </a:solidFill>
            <a:prstDash val="solid"/>
            <a:miter lim="800000"/>
            <a:headEnd len="med" w="med" type="none"/>
            <a:tailEnd len="med" w="med" type="triangle"/>
          </a:ln>
        </p:spPr>
      </p:cxnSp>
      <p:cxnSp>
        <p:nvCxnSpPr>
          <p:cNvPr id="858" name="Google Shape;858;p77"/>
          <p:cNvCxnSpPr/>
          <p:nvPr/>
        </p:nvCxnSpPr>
        <p:spPr>
          <a:xfrm>
            <a:off x="6440488" y="3506788"/>
            <a:ext cx="0" cy="896937"/>
          </a:xfrm>
          <a:prstGeom prst="straightConnector1">
            <a:avLst/>
          </a:prstGeom>
          <a:noFill/>
          <a:ln cap="flat" cmpd="sng" w="9525">
            <a:solidFill>
              <a:schemeClr val="dk1"/>
            </a:solidFill>
            <a:prstDash val="solid"/>
            <a:miter lim="800000"/>
            <a:headEnd len="med" w="med" type="none"/>
            <a:tailEnd len="med" w="med" type="triangle"/>
          </a:ln>
        </p:spPr>
      </p:cxnSp>
      <p:cxnSp>
        <p:nvCxnSpPr>
          <p:cNvPr id="859" name="Google Shape;859;p77"/>
          <p:cNvCxnSpPr/>
          <p:nvPr/>
        </p:nvCxnSpPr>
        <p:spPr>
          <a:xfrm rot="10800000">
            <a:off x="5649913" y="2144713"/>
            <a:ext cx="0" cy="779462"/>
          </a:xfrm>
          <a:prstGeom prst="straightConnector1">
            <a:avLst/>
          </a:prstGeom>
          <a:noFill/>
          <a:ln cap="flat" cmpd="sng" w="9525">
            <a:solidFill>
              <a:schemeClr val="dk1"/>
            </a:solidFill>
            <a:prstDash val="solid"/>
            <a:miter lim="800000"/>
            <a:headEnd len="med" w="med" type="none"/>
            <a:tailEnd len="med" w="med" type="triangle"/>
          </a:ln>
        </p:spPr>
      </p:cxnSp>
      <p:cxnSp>
        <p:nvCxnSpPr>
          <p:cNvPr id="860" name="Google Shape;860;p77"/>
          <p:cNvCxnSpPr/>
          <p:nvPr/>
        </p:nvCxnSpPr>
        <p:spPr>
          <a:xfrm rot="10800000">
            <a:off x="630238" y="2197100"/>
            <a:ext cx="0" cy="1093788"/>
          </a:xfrm>
          <a:prstGeom prst="straightConnector1">
            <a:avLst/>
          </a:prstGeom>
          <a:noFill/>
          <a:ln cap="flat" cmpd="sng" w="9525">
            <a:solidFill>
              <a:schemeClr val="dk1"/>
            </a:solidFill>
            <a:prstDash val="solid"/>
            <a:miter lim="800000"/>
            <a:headEnd len="med" w="med" type="none"/>
            <a:tailEnd len="med" w="med" type="triangle"/>
          </a:ln>
        </p:spPr>
      </p:cxnSp>
      <p:cxnSp>
        <p:nvCxnSpPr>
          <p:cNvPr id="861" name="Google Shape;861;p77"/>
          <p:cNvCxnSpPr/>
          <p:nvPr/>
        </p:nvCxnSpPr>
        <p:spPr>
          <a:xfrm rot="10800000">
            <a:off x="701675" y="3543300"/>
            <a:ext cx="0" cy="931863"/>
          </a:xfrm>
          <a:prstGeom prst="straightConnector1">
            <a:avLst/>
          </a:prstGeom>
          <a:noFill/>
          <a:ln cap="flat" cmpd="sng" w="9525">
            <a:solidFill>
              <a:schemeClr val="dk1"/>
            </a:solidFill>
            <a:prstDash val="solid"/>
            <a:miter lim="800000"/>
            <a:headEnd len="med" w="med" type="none"/>
            <a:tailEnd len="med" w="med" type="triangle"/>
          </a:ln>
        </p:spPr>
      </p:cxnSp>
      <p:cxnSp>
        <p:nvCxnSpPr>
          <p:cNvPr id="862" name="Google Shape;862;p77"/>
          <p:cNvCxnSpPr/>
          <p:nvPr/>
        </p:nvCxnSpPr>
        <p:spPr>
          <a:xfrm rot="10800000">
            <a:off x="5667375" y="3470275"/>
            <a:ext cx="0" cy="968375"/>
          </a:xfrm>
          <a:prstGeom prst="straightConnector1">
            <a:avLst/>
          </a:prstGeom>
          <a:noFill/>
          <a:ln cap="flat" cmpd="sng" w="9525">
            <a:solidFill>
              <a:schemeClr val="dk1"/>
            </a:solidFill>
            <a:prstDash val="solid"/>
            <a:miter lim="800000"/>
            <a:headEnd len="med" w="med" type="none"/>
            <a:tailEnd len="med" w="med" type="triangle"/>
          </a:ln>
        </p:spPr>
      </p:cxnSp>
      <p:sp>
        <p:nvSpPr>
          <p:cNvPr id="863" name="Google Shape;863;p77"/>
          <p:cNvSpPr/>
          <p:nvPr/>
        </p:nvSpPr>
        <p:spPr>
          <a:xfrm>
            <a:off x="1455738" y="4672013"/>
            <a:ext cx="4213225" cy="754062"/>
          </a:xfrm>
          <a:custGeom>
            <a:rect b="b" l="l" r="r" t="t"/>
            <a:pathLst>
              <a:path extrusionOk="0" h="328" w="2395">
                <a:moveTo>
                  <a:pt x="0" y="57"/>
                </a:moveTo>
                <a:lnTo>
                  <a:pt x="0" y="328"/>
                </a:lnTo>
                <a:lnTo>
                  <a:pt x="2395" y="328"/>
                </a:lnTo>
                <a:lnTo>
                  <a:pt x="2395" y="0"/>
                </a:lnTo>
              </a:path>
            </a:pathLst>
          </a:custGeom>
          <a:noFill/>
          <a:ln cap="flat" cmpd="sng" w="9525">
            <a:solidFill>
              <a:schemeClr val="dk1"/>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864" name="Google Shape;864;p77"/>
          <p:cNvSpPr/>
          <p:nvPr/>
        </p:nvSpPr>
        <p:spPr>
          <a:xfrm>
            <a:off x="738188" y="4670425"/>
            <a:ext cx="5665787" cy="879475"/>
          </a:xfrm>
          <a:custGeom>
            <a:rect b="b" l="l" r="r" t="t"/>
            <a:pathLst>
              <a:path extrusionOk="0" h="407" w="3569">
                <a:moveTo>
                  <a:pt x="3569" y="0"/>
                </a:moveTo>
                <a:lnTo>
                  <a:pt x="3569" y="407"/>
                </a:lnTo>
                <a:lnTo>
                  <a:pt x="0" y="407"/>
                </a:lnTo>
                <a:lnTo>
                  <a:pt x="0" y="34"/>
                </a:lnTo>
              </a:path>
            </a:pathLst>
          </a:custGeom>
          <a:noFill/>
          <a:ln cap="flat" cmpd="sng" w="9525">
            <a:solidFill>
              <a:schemeClr val="dk1"/>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865" name="Google Shape;865;p77"/>
          <p:cNvGrpSpPr/>
          <p:nvPr/>
        </p:nvGrpSpPr>
        <p:grpSpPr>
          <a:xfrm>
            <a:off x="1760538" y="4938713"/>
            <a:ext cx="3760787" cy="434975"/>
            <a:chOff x="1187" y="3111"/>
            <a:chExt cx="2369" cy="274"/>
          </a:xfrm>
        </p:grpSpPr>
        <p:sp>
          <p:nvSpPr>
            <p:cNvPr id="866" name="Google Shape;866;p77"/>
            <p:cNvSpPr/>
            <p:nvPr/>
          </p:nvSpPr>
          <p:spPr>
            <a:xfrm flipH="1">
              <a:off x="3077" y="3113"/>
              <a:ext cx="474" cy="272"/>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msg id</a:t>
              </a:r>
              <a:endParaRPr/>
            </a:p>
          </p:txBody>
        </p:sp>
        <p:sp>
          <p:nvSpPr>
            <p:cNvPr id="867" name="Google Shape;867;p77"/>
            <p:cNvSpPr/>
            <p:nvPr/>
          </p:nvSpPr>
          <p:spPr>
            <a:xfrm flipH="1">
              <a:off x="2604" y="3112"/>
              <a:ext cx="474" cy="267"/>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type</a:t>
              </a:r>
              <a:endParaRPr/>
            </a:p>
            <a:p>
              <a:pPr indent="0" lvl="0" marL="0" marR="0" rtl="0" algn="ctr">
                <a:spcBef>
                  <a:spcPts val="0"/>
                </a:spcBef>
                <a:spcAft>
                  <a:spcPts val="0"/>
                </a:spcAft>
                <a:buNone/>
              </a:pPr>
              <a:r>
                <a:rPr b="1" lang="ru-RU" sz="1400">
                  <a:solidFill>
                    <a:schemeClr val="dk1"/>
                  </a:solidFill>
                  <a:latin typeface="Tahoma"/>
                  <a:ea typeface="Tahoma"/>
                  <a:cs typeface="Tahoma"/>
                  <a:sym typeface="Tahoma"/>
                </a:rPr>
                <a:t>(call)</a:t>
              </a:r>
              <a:endParaRPr/>
            </a:p>
          </p:txBody>
        </p:sp>
        <p:sp>
          <p:nvSpPr>
            <p:cNvPr id="868" name="Google Shape;868;p77"/>
            <p:cNvSpPr/>
            <p:nvPr/>
          </p:nvSpPr>
          <p:spPr>
            <a:xfrm flipH="1">
              <a:off x="2134" y="3113"/>
              <a:ext cx="474" cy="267"/>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client id</a:t>
              </a:r>
              <a:endParaRPr/>
            </a:p>
          </p:txBody>
        </p:sp>
        <p:sp>
          <p:nvSpPr>
            <p:cNvPr id="869" name="Google Shape;869;p77"/>
            <p:cNvSpPr/>
            <p:nvPr/>
          </p:nvSpPr>
          <p:spPr>
            <a:xfrm flipH="1">
              <a:off x="1665" y="3111"/>
              <a:ext cx="474" cy="267"/>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PRC id</a:t>
              </a:r>
              <a:endParaRPr/>
            </a:p>
          </p:txBody>
        </p:sp>
        <p:sp>
          <p:nvSpPr>
            <p:cNvPr id="870" name="Google Shape;870;p77"/>
            <p:cNvSpPr/>
            <p:nvPr/>
          </p:nvSpPr>
          <p:spPr>
            <a:xfrm flipH="1">
              <a:off x="1187" y="3115"/>
              <a:ext cx="474" cy="267"/>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1400">
                  <a:solidFill>
                    <a:schemeClr val="dk1"/>
                  </a:solidFill>
                  <a:latin typeface="Tahoma"/>
                  <a:ea typeface="Tahoma"/>
                  <a:cs typeface="Tahoma"/>
                  <a:sym typeface="Tahoma"/>
                </a:rPr>
                <a:t>args</a:t>
              </a:r>
              <a:endParaRPr/>
            </a:p>
          </p:txBody>
        </p:sp>
        <p:sp>
          <p:nvSpPr>
            <p:cNvPr id="871" name="Google Shape;871;p77"/>
            <p:cNvSpPr/>
            <p:nvPr/>
          </p:nvSpPr>
          <p:spPr>
            <a:xfrm>
              <a:off x="1198" y="3113"/>
              <a:ext cx="2358" cy="272"/>
            </a:xfrm>
            <a:prstGeom prst="rect">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7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877" name="Google Shape;877;p78"/>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78" name="Google Shape;878;p78"/>
          <p:cNvSpPr/>
          <p:nvPr/>
        </p:nvSpPr>
        <p:spPr>
          <a:xfrm>
            <a:off x="611188" y="620713"/>
            <a:ext cx="4389437"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Схема удаленного вызова процедур</a:t>
            </a:r>
            <a:endParaRPr/>
          </a:p>
        </p:txBody>
      </p:sp>
      <p:pic>
        <p:nvPicPr>
          <p:cNvPr descr="Схема реализации удаленного вызова процедуры" id="879" name="Google Shape;879;p78"/>
          <p:cNvPicPr preferRelativeResize="0"/>
          <p:nvPr/>
        </p:nvPicPr>
        <p:blipFill rotWithShape="1">
          <a:blip r:embed="rId3">
            <a:alphaModFix/>
          </a:blip>
          <a:srcRect b="0" l="0" r="0" t="0"/>
          <a:stretch/>
        </p:blipFill>
        <p:spPr>
          <a:xfrm>
            <a:off x="1258888" y="1125538"/>
            <a:ext cx="6337300" cy="520223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7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885" name="Google Shape;885;p79"/>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86" name="Google Shape;886;p79"/>
          <p:cNvSpPr/>
          <p:nvPr/>
        </p:nvSpPr>
        <p:spPr>
          <a:xfrm>
            <a:off x="611188" y="620713"/>
            <a:ext cx="3706812"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Процедуры связывания в RPC</a:t>
            </a:r>
            <a:endParaRPr b="1" i="1" sz="1800">
              <a:solidFill>
                <a:schemeClr val="dk2"/>
              </a:solidFill>
              <a:latin typeface="Arial"/>
              <a:ea typeface="Arial"/>
              <a:cs typeface="Arial"/>
              <a:sym typeface="Arial"/>
            </a:endParaRPr>
          </a:p>
        </p:txBody>
      </p:sp>
      <p:sp>
        <p:nvSpPr>
          <p:cNvPr id="887" name="Google Shape;887;p79"/>
          <p:cNvSpPr txBox="1"/>
          <p:nvPr>
            <p:ph idx="1" type="body"/>
          </p:nvPr>
        </p:nvSpPr>
        <p:spPr>
          <a:xfrm>
            <a:off x="395288" y="1341438"/>
            <a:ext cx="8435975" cy="51847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0"/>
              <a:buFont typeface="Noto Sans Symbols"/>
              <a:buNone/>
            </a:pPr>
            <a:r>
              <a:rPr b="1" i="1" lang="ru-RU" sz="1900">
                <a:solidFill>
                  <a:schemeClr val="dk2"/>
                </a:solidFill>
              </a:rPr>
              <a:t>Установление связи с сервером</a:t>
            </a:r>
            <a:r>
              <a:rPr lang="ru-RU" sz="1900"/>
              <a:t>, на котором локализована удаленная процедура,  </a:t>
            </a:r>
            <a:r>
              <a:rPr b="1" lang="ru-RU" sz="1900"/>
              <a:t>есть процесс, посредством которого клиент  создает локальное соединение  с  данным  сервером  с  целью  обратиться  к  удаленной  процедуре.</a:t>
            </a:r>
            <a:r>
              <a:rPr lang="ru-RU" sz="1900"/>
              <a:t> </a:t>
            </a:r>
            <a:endParaRPr sz="1900"/>
          </a:p>
          <a:p>
            <a:pPr indent="-342900" lvl="0" marL="342900" rtl="0" algn="l">
              <a:lnSpc>
                <a:spcPct val="80000"/>
              </a:lnSpc>
              <a:spcBef>
                <a:spcPts val="420"/>
              </a:spcBef>
              <a:spcAft>
                <a:spcPts val="0"/>
              </a:spcAft>
              <a:buSzPts val="1470"/>
              <a:buChar char="●"/>
            </a:pPr>
            <a:r>
              <a:rPr lang="ru-RU" sz="2100"/>
              <a:t>Связывание может  быть  </a:t>
            </a:r>
            <a:r>
              <a:rPr b="1" i="1" lang="ru-RU" sz="2100">
                <a:solidFill>
                  <a:schemeClr val="dk2"/>
                </a:solidFill>
              </a:rPr>
              <a:t>статическим</a:t>
            </a:r>
            <a:r>
              <a:rPr lang="ru-RU" sz="2100"/>
              <a:t> или  </a:t>
            </a:r>
            <a:r>
              <a:rPr b="1" i="1" lang="ru-RU" sz="2100">
                <a:solidFill>
                  <a:schemeClr val="dk2"/>
                </a:solidFill>
              </a:rPr>
              <a:t>динамическим</a:t>
            </a:r>
            <a:r>
              <a:rPr lang="ru-RU" sz="2100"/>
              <a:t>.</a:t>
            </a:r>
            <a:endParaRPr/>
          </a:p>
          <a:p>
            <a:pPr indent="-342900" lvl="0" marL="342900" rtl="0" algn="l">
              <a:lnSpc>
                <a:spcPct val="80000"/>
              </a:lnSpc>
              <a:spcBef>
                <a:spcPts val="380"/>
              </a:spcBef>
              <a:spcAft>
                <a:spcPts val="0"/>
              </a:spcAft>
              <a:buSzPts val="1330"/>
              <a:buFont typeface="Noto Sans Symbols"/>
              <a:buNone/>
            </a:pPr>
            <a:r>
              <a:rPr lang="ru-RU" sz="1900"/>
              <a:t> </a:t>
            </a:r>
            <a:endParaRPr sz="1900"/>
          </a:p>
          <a:p>
            <a:pPr indent="-342900" lvl="0" marL="342900" rtl="0" algn="l">
              <a:lnSpc>
                <a:spcPct val="80000"/>
              </a:lnSpc>
              <a:spcBef>
                <a:spcPts val="380"/>
              </a:spcBef>
              <a:spcAft>
                <a:spcPts val="0"/>
              </a:spcAft>
              <a:buSzPts val="1330"/>
              <a:buChar char="●"/>
            </a:pPr>
            <a:r>
              <a:rPr lang="ru-RU" sz="1900"/>
              <a:t>При </a:t>
            </a:r>
            <a:r>
              <a:rPr b="1" i="1" lang="ru-RU" sz="1900">
                <a:solidFill>
                  <a:schemeClr val="dk2"/>
                </a:solidFill>
              </a:rPr>
              <a:t>статическом</a:t>
            </a:r>
            <a:r>
              <a:rPr lang="ru-RU" sz="1900"/>
              <a:t>  связывании  информация  о  сервере,  на  котором  размещена процедура, закодирована прямо в программах клиента. Это может IP-адрес и  номер  порта,  адрес Ethernet,  адрес  Х.500  и  т.  д.  </a:t>
            </a:r>
            <a:endParaRPr sz="1900"/>
          </a:p>
          <a:p>
            <a:pPr indent="-347663" lvl="1" marL="692150" rtl="0" algn="l">
              <a:lnSpc>
                <a:spcPct val="80000"/>
              </a:lnSpc>
              <a:spcBef>
                <a:spcPts val="340"/>
              </a:spcBef>
              <a:spcAft>
                <a:spcPts val="0"/>
              </a:spcAft>
              <a:buSzPts val="1190"/>
              <a:buChar char="●"/>
            </a:pPr>
            <a:r>
              <a:rPr b="1" lang="ru-RU" sz="1700"/>
              <a:t>Преимущества</a:t>
            </a:r>
            <a:r>
              <a:rPr lang="ru-RU" sz="1700"/>
              <a:t> статического  связывания: </a:t>
            </a:r>
            <a:endParaRPr/>
          </a:p>
          <a:p>
            <a:pPr indent="-293688" lvl="2" marL="987425" rtl="0" algn="l">
              <a:lnSpc>
                <a:spcPct val="80000"/>
              </a:lnSpc>
              <a:spcBef>
                <a:spcPts val="320"/>
              </a:spcBef>
              <a:spcAft>
                <a:spcPts val="0"/>
              </a:spcAft>
              <a:buSzPts val="1120"/>
              <a:buChar char="●"/>
            </a:pPr>
            <a:r>
              <a:rPr lang="ru-RU" sz="1600"/>
              <a:t>  в простоте  и  эффективности.  </a:t>
            </a:r>
            <a:endParaRPr sz="1600"/>
          </a:p>
          <a:p>
            <a:pPr indent="-347663" lvl="1" marL="692150" rtl="0" algn="l">
              <a:lnSpc>
                <a:spcPct val="80000"/>
              </a:lnSpc>
              <a:spcBef>
                <a:spcPts val="340"/>
              </a:spcBef>
              <a:spcAft>
                <a:spcPts val="0"/>
              </a:spcAft>
              <a:buSzPts val="1190"/>
              <a:buChar char="●"/>
            </a:pPr>
            <a:r>
              <a:rPr b="1" lang="ru-RU" sz="1700"/>
              <a:t>Недостатки </a:t>
            </a:r>
            <a:r>
              <a:rPr lang="ru-RU" sz="1700"/>
              <a:t>в  слишком  тесной  связи  клиента  и сервера:</a:t>
            </a:r>
            <a:endParaRPr sz="1700"/>
          </a:p>
          <a:p>
            <a:pPr indent="-293688" lvl="2" marL="987425" rtl="0" algn="l">
              <a:lnSpc>
                <a:spcPct val="80000"/>
              </a:lnSpc>
              <a:spcBef>
                <a:spcPts val="320"/>
              </a:spcBef>
              <a:spcAft>
                <a:spcPts val="0"/>
              </a:spcAft>
              <a:buSzPts val="1120"/>
              <a:buChar char="●"/>
            </a:pPr>
            <a:r>
              <a:rPr lang="ru-RU" sz="1600"/>
              <a:t>Проявляется  недостаток  в  том,  что  если  сервер  не  работает, клиент  тоже  не  в  состоянии  работать.  </a:t>
            </a:r>
            <a:endParaRPr/>
          </a:p>
          <a:p>
            <a:pPr indent="-293688" lvl="2" marL="987425" rtl="0" algn="l">
              <a:lnSpc>
                <a:spcPct val="80000"/>
              </a:lnSpc>
              <a:spcBef>
                <a:spcPts val="320"/>
              </a:spcBef>
              <a:spcAft>
                <a:spcPts val="0"/>
              </a:spcAft>
              <a:buSzPts val="1120"/>
              <a:buChar char="●"/>
            </a:pPr>
            <a:r>
              <a:rPr lang="ru-RU" sz="1600"/>
              <a:t>Если  сервер  сменил  адрес,  клиент должен быть перекомпилирован с новой заглушкой, в котором указан новый  правильный  адрес.  </a:t>
            </a:r>
            <a:endParaRPr/>
          </a:p>
          <a:p>
            <a:pPr indent="-293688" lvl="2" marL="987425" rtl="0" algn="l">
              <a:lnSpc>
                <a:spcPct val="80000"/>
              </a:lnSpc>
              <a:spcBef>
                <a:spcPts val="320"/>
              </a:spcBef>
              <a:spcAft>
                <a:spcPts val="0"/>
              </a:spcAft>
              <a:buSzPts val="1120"/>
              <a:buChar char="●"/>
            </a:pPr>
            <a:r>
              <a:rPr lang="ru-RU" sz="1600"/>
              <a:t>Для  повышения  производительности невозможно  использование  дополнительных  серверов.  </a:t>
            </a:r>
            <a:endParaRPr/>
          </a:p>
          <a:p>
            <a:pPr indent="-293688" lvl="2" marL="987425" rtl="0" algn="l">
              <a:lnSpc>
                <a:spcPct val="80000"/>
              </a:lnSpc>
              <a:spcBef>
                <a:spcPts val="320"/>
              </a:spcBef>
              <a:spcAft>
                <a:spcPts val="0"/>
              </a:spcAft>
              <a:buSzPts val="1120"/>
              <a:buChar char="●"/>
            </a:pPr>
            <a:r>
              <a:rPr lang="ru-RU" sz="1600"/>
              <a:t>Балансировку нагрузки на сеть надо проводить на стадии разработки клиентской части.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32" name="Google Shape;232;p8"/>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33" name="Google Shape;233;p8"/>
          <p:cNvSpPr/>
          <p:nvPr/>
        </p:nvSpPr>
        <p:spPr>
          <a:xfrm>
            <a:off x="306388" y="2055812"/>
            <a:ext cx="8380412" cy="4541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r>
              <a:rPr b="1" i="0" lang="ru-RU" sz="2000" u="none" cap="none" strike="noStrike">
                <a:solidFill>
                  <a:schemeClr val="dk1"/>
                </a:solidFill>
                <a:latin typeface="Arial"/>
                <a:ea typeface="Arial"/>
                <a:cs typeface="Arial"/>
                <a:sym typeface="Arial"/>
              </a:rPr>
              <a:t>Маршрутизация</a:t>
            </a:r>
            <a:endParaRPr/>
          </a:p>
          <a:p>
            <a:pPr indent="-342900" lvl="0" marL="342900" marR="0" rtl="0" algn="l">
              <a:spcBef>
                <a:spcPts val="40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P2P сети обычно реализуют некоторую форму виртуальной сети, наложенную поверх физической сети, где узлы образуют подмножество узлов в физической сети. </a:t>
            </a:r>
            <a:endParaRPr b="0"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Данные по-прежнему обмениваются непосредственно над базовой TCP/IP сетью, а на прикладном уровне узлы имеют возможность взаимодействовать друг с другом напрямую, с помощью логических связей. </a:t>
            </a:r>
            <a:endParaRPr b="0"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dk2"/>
              </a:buClr>
              <a:buSzPts val="1400"/>
              <a:buFont typeface="Noto Sans Symbols"/>
              <a:buChar char="●"/>
            </a:pPr>
            <a:r>
              <a:rPr b="0" i="0" lang="ru-RU" sz="2000" u="none" cap="none" strike="noStrike">
                <a:solidFill>
                  <a:schemeClr val="dk1"/>
                </a:solidFill>
                <a:latin typeface="Arial"/>
                <a:ea typeface="Arial"/>
                <a:cs typeface="Arial"/>
                <a:sym typeface="Arial"/>
              </a:rPr>
              <a:t>Наложение используется для индексации и обнаружения узлов, что позволяет системе P2P быть независимой от физической сети. На основании того, как узлы соединены друг с другом внутри сети, и как ресурсы индексированы и расположены, сети </a:t>
            </a:r>
            <a:r>
              <a:rPr b="1" i="0" lang="ru-RU" sz="2000" u="none" cap="none" strike="noStrike">
                <a:solidFill>
                  <a:schemeClr val="dk1"/>
                </a:solidFill>
                <a:latin typeface="Arial"/>
                <a:ea typeface="Arial"/>
                <a:cs typeface="Arial"/>
                <a:sym typeface="Arial"/>
              </a:rPr>
              <a:t>классифицируются на неструктурированные, структурированные и гибридные.</a:t>
            </a:r>
            <a:endParaRPr/>
          </a:p>
          <a:p>
            <a:pPr indent="0" lvl="0" marL="0" marR="0" rtl="0" algn="l">
              <a:spcBef>
                <a:spcPts val="400"/>
              </a:spcBef>
              <a:spcAft>
                <a:spcPts val="0"/>
              </a:spcAft>
              <a:buClr>
                <a:schemeClr val="dk2"/>
              </a:buClr>
              <a:buSzPts val="1400"/>
              <a:buFont typeface="Noto Sans Symbols"/>
              <a:buNone/>
            </a:pPr>
            <a:br>
              <a:rPr b="0" i="0" lang="ru-RU" sz="2000" u="none" cap="none" strike="noStrike">
                <a:solidFill>
                  <a:schemeClr val="dk1"/>
                </a:solidFill>
                <a:latin typeface="Arial"/>
                <a:ea typeface="Arial"/>
                <a:cs typeface="Arial"/>
                <a:sym typeface="Arial"/>
              </a:rPr>
            </a:br>
            <a:br>
              <a:rPr b="0" i="0" lang="ru-RU"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
        <p:nvSpPr>
          <p:cNvPr id="234" name="Google Shape;234;p8"/>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35" name="Google Shape;235;p8"/>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893" name="Google Shape;893;p80"/>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894" name="Google Shape;894;p80"/>
          <p:cNvSpPr/>
          <p:nvPr/>
        </p:nvSpPr>
        <p:spPr>
          <a:xfrm>
            <a:off x="611188" y="620713"/>
            <a:ext cx="47148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Процедура динамического связывания</a:t>
            </a:r>
            <a:endParaRPr/>
          </a:p>
        </p:txBody>
      </p:sp>
      <p:sp>
        <p:nvSpPr>
          <p:cNvPr id="895" name="Google Shape;895;p80"/>
          <p:cNvSpPr txBox="1"/>
          <p:nvPr>
            <p:ph idx="1" type="body"/>
          </p:nvPr>
        </p:nvSpPr>
        <p:spPr>
          <a:xfrm>
            <a:off x="250825" y="1125538"/>
            <a:ext cx="8569325" cy="26638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60"/>
              <a:buChar char="●"/>
            </a:pPr>
            <a:r>
              <a:rPr lang="ru-RU" sz="1800"/>
              <a:t>При  </a:t>
            </a:r>
            <a:r>
              <a:rPr b="1" i="1" lang="ru-RU" sz="1800">
                <a:solidFill>
                  <a:schemeClr val="dk2"/>
                </a:solidFill>
              </a:rPr>
              <a:t>динамическом  связывании</a:t>
            </a:r>
            <a:r>
              <a:rPr lang="ru-RU" sz="1800"/>
              <a:t>  создается  специализированная служба,  ответственная  за  локализацию  серверов.  </a:t>
            </a:r>
            <a:endParaRPr/>
          </a:p>
          <a:p>
            <a:pPr indent="-342900" lvl="0" marL="342900" rtl="0" algn="l">
              <a:lnSpc>
                <a:spcPct val="90000"/>
              </a:lnSpc>
              <a:spcBef>
                <a:spcPts val="360"/>
              </a:spcBef>
              <a:spcAft>
                <a:spcPts val="0"/>
              </a:spcAft>
              <a:buSzPts val="1260"/>
              <a:buChar char="●"/>
            </a:pPr>
            <a:r>
              <a:rPr lang="ru-RU" sz="1800"/>
              <a:t>Динамическое связывание  создает  новый  программный  слой  для  снятия  косвенности  и повышения гибкости системы за счет ее производительности. </a:t>
            </a:r>
            <a:endParaRPr/>
          </a:p>
          <a:p>
            <a:pPr indent="-342900" lvl="0" marL="342900" rtl="0" algn="l">
              <a:lnSpc>
                <a:spcPct val="90000"/>
              </a:lnSpc>
              <a:spcBef>
                <a:spcPts val="360"/>
              </a:spcBef>
              <a:spcAft>
                <a:spcPts val="0"/>
              </a:spcAft>
              <a:buSzPts val="1260"/>
              <a:buChar char="●"/>
            </a:pPr>
            <a:r>
              <a:rPr lang="ru-RU" sz="1800"/>
              <a:t>Этот новый слой называется  </a:t>
            </a:r>
            <a:r>
              <a:rPr b="1" i="1" lang="ru-RU" sz="1800">
                <a:solidFill>
                  <a:schemeClr val="dk2"/>
                </a:solidFill>
              </a:rPr>
              <a:t>сервером (или службой) имен и  каталогов</a:t>
            </a:r>
            <a:r>
              <a:rPr lang="ru-RU" sz="1800"/>
              <a:t>, и предназначен для поиска адресов серверов по именам вызываемых процедур. </a:t>
            </a:r>
            <a:endParaRPr/>
          </a:p>
          <a:p>
            <a:pPr indent="-342900" lvl="0" marL="342900" rtl="0" algn="l">
              <a:lnSpc>
                <a:spcPct val="90000"/>
              </a:lnSpc>
              <a:spcBef>
                <a:spcPts val="360"/>
              </a:spcBef>
              <a:spcAft>
                <a:spcPts val="0"/>
              </a:spcAft>
              <a:buSzPts val="1260"/>
              <a:buChar char="●"/>
            </a:pPr>
            <a:r>
              <a:rPr lang="ru-RU" sz="1800"/>
              <a:t>В этом варианте перед вызовом  клиентская заглушка запрашивает  сервер  каталогов  и  только потом обращается к указанному ему серверу:</a:t>
            </a:r>
            <a:endParaRPr/>
          </a:p>
        </p:txBody>
      </p:sp>
      <p:pic>
        <p:nvPicPr>
          <p:cNvPr id="896" name="Google Shape;896;p80"/>
          <p:cNvPicPr preferRelativeResize="0"/>
          <p:nvPr/>
        </p:nvPicPr>
        <p:blipFill rotWithShape="1">
          <a:blip r:embed="rId3">
            <a:alphaModFix/>
          </a:blip>
          <a:srcRect b="0" l="0" r="0" t="0"/>
          <a:stretch/>
        </p:blipFill>
        <p:spPr>
          <a:xfrm>
            <a:off x="1628775" y="3962400"/>
            <a:ext cx="5200650" cy="2562225"/>
          </a:xfrm>
          <a:prstGeom prst="rect">
            <a:avLst/>
          </a:prstGeom>
          <a:noFill/>
          <a:ln>
            <a:noFill/>
          </a:ln>
        </p:spPr>
      </p:pic>
      <p:sp>
        <p:nvSpPr>
          <p:cNvPr id="897" name="Google Shape;897;p80"/>
          <p:cNvSpPr/>
          <p:nvPr/>
        </p:nvSpPr>
        <p:spPr>
          <a:xfrm>
            <a:off x="395288" y="6348413"/>
            <a:ext cx="42941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600">
                <a:solidFill>
                  <a:schemeClr val="dk1"/>
                </a:solidFill>
                <a:latin typeface="Arial"/>
                <a:ea typeface="Arial"/>
                <a:cs typeface="Arial"/>
                <a:sym typeface="Arial"/>
              </a:rPr>
              <a:t>DCE - Distributed Computing Environment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8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903" name="Google Shape;903;p81"/>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904" name="Google Shape;904;p81"/>
          <p:cNvSpPr txBox="1"/>
          <p:nvPr>
            <p:ph idx="1" type="body"/>
          </p:nvPr>
        </p:nvSpPr>
        <p:spPr>
          <a:xfrm>
            <a:off x="250825" y="1125538"/>
            <a:ext cx="8713788" cy="2879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0"/>
              <a:buChar char="●"/>
            </a:pPr>
            <a:r>
              <a:rPr lang="ru-RU" sz="1900"/>
              <a:t>Перед тем как сервер станет доступным для входящих запросов, он должен запросить у операционной системы конечную точку. </a:t>
            </a:r>
            <a:endParaRPr/>
          </a:p>
          <a:p>
            <a:pPr indent="-342900" lvl="0" marL="342900" rtl="0" algn="l">
              <a:lnSpc>
                <a:spcPct val="90000"/>
              </a:lnSpc>
              <a:spcBef>
                <a:spcPts val="380"/>
              </a:spcBef>
              <a:spcAft>
                <a:spcPts val="0"/>
              </a:spcAft>
              <a:buSzPts val="1330"/>
              <a:buChar char="●"/>
            </a:pPr>
            <a:r>
              <a:rPr lang="ru-RU" sz="1900"/>
              <a:t>Далее сервер регистрирует эту конечную точку у DCE-демона. </a:t>
            </a:r>
            <a:endParaRPr/>
          </a:p>
          <a:p>
            <a:pPr indent="-342900" lvl="0" marL="342900" rtl="0" algn="l">
              <a:lnSpc>
                <a:spcPct val="90000"/>
              </a:lnSpc>
              <a:spcBef>
                <a:spcPts val="380"/>
              </a:spcBef>
              <a:spcAft>
                <a:spcPts val="0"/>
              </a:spcAft>
              <a:buSzPts val="1330"/>
              <a:buChar char="●"/>
            </a:pPr>
            <a:r>
              <a:rPr lang="ru-RU" sz="1900"/>
              <a:t>DCE-демон записывает эту информацию (включая и протоколы, по которым может осуществляться обмен информацией с сервером) в таблицу конечных точек для последующего использования. </a:t>
            </a:r>
            <a:endParaRPr/>
          </a:p>
          <a:p>
            <a:pPr indent="-342900" lvl="0" marL="342900" rtl="0" algn="l">
              <a:lnSpc>
                <a:spcPct val="90000"/>
              </a:lnSpc>
              <a:spcBef>
                <a:spcPts val="380"/>
              </a:spcBef>
              <a:spcAft>
                <a:spcPts val="0"/>
              </a:spcAft>
              <a:buSzPts val="1330"/>
              <a:buChar char="●"/>
            </a:pPr>
            <a:r>
              <a:rPr lang="ru-RU" sz="1900"/>
              <a:t>Сервер также регистрирует (с помощью службы каталогов) предоставленные серверной машине сетевой адрес и имя, под которым сервер будет доступен. </a:t>
            </a:r>
            <a:endParaRPr/>
          </a:p>
          <a:p>
            <a:pPr indent="-342900" lvl="0" marL="342900" rtl="0" algn="l">
              <a:lnSpc>
                <a:spcPct val="90000"/>
              </a:lnSpc>
              <a:spcBef>
                <a:spcPts val="380"/>
              </a:spcBef>
              <a:spcAft>
                <a:spcPts val="0"/>
              </a:spcAft>
              <a:buSzPts val="1330"/>
              <a:buChar char="●"/>
            </a:pPr>
            <a:r>
              <a:rPr lang="ru-RU" sz="1900"/>
              <a:t>Затем происходит привязка клиента к серверу, как показано на рисунке:</a:t>
            </a:r>
            <a:endParaRPr/>
          </a:p>
        </p:txBody>
      </p:sp>
      <p:sp>
        <p:nvSpPr>
          <p:cNvPr id="905" name="Google Shape;905;p81"/>
          <p:cNvSpPr/>
          <p:nvPr/>
        </p:nvSpPr>
        <p:spPr>
          <a:xfrm>
            <a:off x="611188" y="620713"/>
            <a:ext cx="47148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Процедура динамического связывания</a:t>
            </a:r>
            <a:endParaRPr/>
          </a:p>
        </p:txBody>
      </p:sp>
      <p:pic>
        <p:nvPicPr>
          <p:cNvPr id="906" name="Google Shape;906;p81"/>
          <p:cNvPicPr preferRelativeResize="0"/>
          <p:nvPr/>
        </p:nvPicPr>
        <p:blipFill rotWithShape="1">
          <a:blip r:embed="rId3">
            <a:alphaModFix/>
          </a:blip>
          <a:srcRect b="0" l="0" r="0" t="0"/>
          <a:stretch/>
        </p:blipFill>
        <p:spPr>
          <a:xfrm>
            <a:off x="395288" y="4035425"/>
            <a:ext cx="5200650" cy="2562225"/>
          </a:xfrm>
          <a:prstGeom prst="rect">
            <a:avLst/>
          </a:prstGeom>
          <a:noFill/>
          <a:ln>
            <a:noFill/>
          </a:ln>
        </p:spPr>
      </p:pic>
      <p:sp>
        <p:nvSpPr>
          <p:cNvPr id="907" name="Google Shape;907;p81"/>
          <p:cNvSpPr/>
          <p:nvPr/>
        </p:nvSpPr>
        <p:spPr>
          <a:xfrm>
            <a:off x="5549900" y="4267200"/>
            <a:ext cx="3276600" cy="180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ru-RU" sz="1600">
                <a:solidFill>
                  <a:schemeClr val="dk1"/>
                </a:solidFill>
                <a:latin typeface="Arial"/>
                <a:ea typeface="Arial"/>
                <a:cs typeface="Arial"/>
                <a:sym typeface="Arial"/>
              </a:rPr>
              <a:t>1. Регистрация конечной точки (порта службы). </a:t>
            </a:r>
            <a:endParaRPr/>
          </a:p>
          <a:p>
            <a:pPr indent="0" lvl="0" marL="0" marR="0" rtl="0" algn="l">
              <a:spcBef>
                <a:spcPts val="0"/>
              </a:spcBef>
              <a:spcAft>
                <a:spcPts val="0"/>
              </a:spcAft>
              <a:buNone/>
            </a:pPr>
            <a:r>
              <a:rPr b="0" lang="ru-RU" sz="1600">
                <a:solidFill>
                  <a:schemeClr val="dk1"/>
                </a:solidFill>
                <a:latin typeface="Arial"/>
                <a:ea typeface="Arial"/>
                <a:cs typeface="Arial"/>
                <a:sym typeface="Arial"/>
              </a:rPr>
              <a:t>2. Регистрация службы. </a:t>
            </a:r>
            <a:endParaRPr/>
          </a:p>
          <a:p>
            <a:pPr indent="0" lvl="0" marL="0" marR="0" rtl="0" algn="l">
              <a:spcBef>
                <a:spcPts val="0"/>
              </a:spcBef>
              <a:spcAft>
                <a:spcPts val="0"/>
              </a:spcAft>
              <a:buNone/>
            </a:pPr>
            <a:r>
              <a:rPr b="0" lang="ru-RU" sz="1600">
                <a:solidFill>
                  <a:schemeClr val="dk1"/>
                </a:solidFill>
                <a:latin typeface="Arial"/>
                <a:ea typeface="Arial"/>
                <a:cs typeface="Arial"/>
                <a:sym typeface="Arial"/>
              </a:rPr>
              <a:t>3. Поиск сервера службы каталогов. </a:t>
            </a:r>
            <a:endParaRPr/>
          </a:p>
          <a:p>
            <a:pPr indent="0" lvl="0" marL="0" marR="0" rtl="0" algn="l">
              <a:spcBef>
                <a:spcPts val="0"/>
              </a:spcBef>
              <a:spcAft>
                <a:spcPts val="0"/>
              </a:spcAft>
              <a:buNone/>
            </a:pPr>
            <a:r>
              <a:rPr b="0" lang="ru-RU" sz="1600">
                <a:solidFill>
                  <a:schemeClr val="dk1"/>
                </a:solidFill>
                <a:latin typeface="Arial"/>
                <a:ea typeface="Arial"/>
                <a:cs typeface="Arial"/>
                <a:sym typeface="Arial"/>
              </a:rPr>
              <a:t>4. Запрос конечной точки. </a:t>
            </a:r>
            <a:endParaRPr/>
          </a:p>
          <a:p>
            <a:pPr indent="0" lvl="0" marL="0" marR="0" rtl="0" algn="l">
              <a:spcBef>
                <a:spcPts val="0"/>
              </a:spcBef>
              <a:spcAft>
                <a:spcPts val="0"/>
              </a:spcAft>
              <a:buNone/>
            </a:pPr>
            <a:r>
              <a:rPr b="0" lang="ru-RU" sz="1600">
                <a:solidFill>
                  <a:schemeClr val="dk1"/>
                </a:solidFill>
                <a:latin typeface="Arial"/>
                <a:ea typeface="Arial"/>
                <a:cs typeface="Arial"/>
                <a:sym typeface="Arial"/>
              </a:rPr>
              <a:t>5. Выполнение вызова RPC. </a:t>
            </a:r>
            <a:endParaRPr/>
          </a:p>
        </p:txBody>
      </p:sp>
      <p:sp>
        <p:nvSpPr>
          <p:cNvPr id="908" name="Google Shape;908;p81"/>
          <p:cNvSpPr/>
          <p:nvPr/>
        </p:nvSpPr>
        <p:spPr>
          <a:xfrm>
            <a:off x="323850" y="6332538"/>
            <a:ext cx="42941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1600">
                <a:solidFill>
                  <a:schemeClr val="dk1"/>
                </a:solidFill>
                <a:latin typeface="Arial"/>
                <a:ea typeface="Arial"/>
                <a:cs typeface="Arial"/>
                <a:sym typeface="Arial"/>
              </a:rPr>
              <a:t>DCE - Distributed Computing Environment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914" name="Google Shape;914;p82"/>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915" name="Google Shape;915;p82"/>
          <p:cNvSpPr txBox="1"/>
          <p:nvPr>
            <p:ph idx="1" type="body"/>
          </p:nvPr>
        </p:nvSpPr>
        <p:spPr>
          <a:xfrm>
            <a:off x="250825" y="1125538"/>
            <a:ext cx="8713788" cy="5256212"/>
          </a:xfrm>
          <a:prstGeom prst="rect">
            <a:avLst/>
          </a:prstGeom>
          <a:noFill/>
          <a:ln>
            <a:noFill/>
          </a:ln>
        </p:spPr>
        <p:txBody>
          <a:bodyPr anchorCtr="0" anchor="t" bIns="45700" lIns="91425" spcFirstLastPara="1" rIns="91425" wrap="square" tIns="45700">
            <a:noAutofit/>
          </a:bodyPr>
          <a:lstStyle/>
          <a:p>
            <a:pPr indent="-400050" lvl="0" marL="400050" rtl="0" algn="l">
              <a:lnSpc>
                <a:spcPct val="90000"/>
              </a:lnSpc>
              <a:spcBef>
                <a:spcPts val="0"/>
              </a:spcBef>
              <a:spcAft>
                <a:spcPts val="0"/>
              </a:spcAft>
              <a:buSzPts val="1470"/>
              <a:buChar char="●"/>
            </a:pPr>
            <a:r>
              <a:rPr lang="ru-RU" sz="2100"/>
              <a:t>Предположим, клиенту требуется привязка к серверу видеоинформации, локально доступному под именем /local/multimedia/video/movies. </a:t>
            </a:r>
            <a:endParaRPr/>
          </a:p>
          <a:p>
            <a:pPr indent="-342900" lvl="2" marL="1036638" rtl="0" algn="l">
              <a:lnSpc>
                <a:spcPct val="90000"/>
              </a:lnSpc>
              <a:spcBef>
                <a:spcPts val="360"/>
              </a:spcBef>
              <a:spcAft>
                <a:spcPts val="0"/>
              </a:spcAft>
              <a:buSzPts val="1800"/>
              <a:buFont typeface="Noto Sans Symbols"/>
              <a:buAutoNum type="arabicPeriod"/>
            </a:pPr>
            <a:r>
              <a:rPr lang="ru-RU" sz="1800"/>
              <a:t>Он передает это имя серверу службы каталогов (ССК).</a:t>
            </a:r>
            <a:endParaRPr/>
          </a:p>
          <a:p>
            <a:pPr indent="-342900" lvl="2" marL="1036638" rtl="0" algn="l">
              <a:lnSpc>
                <a:spcPct val="90000"/>
              </a:lnSpc>
              <a:spcBef>
                <a:spcPts val="360"/>
              </a:spcBef>
              <a:spcAft>
                <a:spcPts val="0"/>
              </a:spcAft>
              <a:buSzPts val="1800"/>
              <a:buFont typeface="Noto Sans Symbols"/>
              <a:buAutoNum type="arabicPeriod"/>
            </a:pPr>
            <a:r>
              <a:rPr lang="ru-RU" sz="1800"/>
              <a:t>ССК возвращает сетевой адрес машины, на которой работает сервер видеоданных. </a:t>
            </a:r>
            <a:endParaRPr/>
          </a:p>
          <a:p>
            <a:pPr indent="-342900" lvl="2" marL="1036638" rtl="0" algn="l">
              <a:lnSpc>
                <a:spcPct val="90000"/>
              </a:lnSpc>
              <a:spcBef>
                <a:spcPts val="360"/>
              </a:spcBef>
              <a:spcAft>
                <a:spcPts val="0"/>
              </a:spcAft>
              <a:buSzPts val="1800"/>
              <a:buFont typeface="Noto Sans Symbols"/>
              <a:buAutoNum type="arabicPeriod"/>
            </a:pPr>
            <a:r>
              <a:rPr lang="ru-RU" sz="1800"/>
              <a:t>После этого клиент обращается к DCE-демону этой машины (имеющему общеизвестную конечную точку) и просит его найти в его таблице конечных точек конечную точку сервера видеоинформации. </a:t>
            </a:r>
            <a:endParaRPr/>
          </a:p>
          <a:p>
            <a:pPr indent="-342900" lvl="2" marL="1036638" rtl="0" algn="l">
              <a:lnSpc>
                <a:spcPct val="90000"/>
              </a:lnSpc>
              <a:spcBef>
                <a:spcPts val="360"/>
              </a:spcBef>
              <a:spcAft>
                <a:spcPts val="0"/>
              </a:spcAft>
              <a:buSzPts val="1800"/>
              <a:buFont typeface="Noto Sans Symbols"/>
              <a:buAutoNum type="arabicPeriod"/>
            </a:pPr>
            <a:r>
              <a:rPr lang="ru-RU" sz="1800"/>
              <a:t>Теперь, вооружившись полученными данными, можно выполнить вызов RPC. </a:t>
            </a:r>
            <a:endParaRPr/>
          </a:p>
          <a:p>
            <a:pPr indent="-342900" lvl="2" marL="1036638" rtl="0" algn="l">
              <a:lnSpc>
                <a:spcPct val="90000"/>
              </a:lnSpc>
              <a:spcBef>
                <a:spcPts val="360"/>
              </a:spcBef>
              <a:spcAft>
                <a:spcPts val="0"/>
              </a:spcAft>
              <a:buSzPts val="1800"/>
              <a:buFont typeface="Noto Sans Symbols"/>
              <a:buAutoNum type="arabicPeriod"/>
            </a:pPr>
            <a:r>
              <a:rPr lang="ru-RU" sz="1800"/>
              <a:t>В ходе последующих вызовов RPC нам нет нужды проделывать всю процедуру поиска заново. </a:t>
            </a:r>
            <a:endParaRPr/>
          </a:p>
          <a:p>
            <a:pPr indent="-400050" lvl="0" marL="400050" rtl="0" algn="l">
              <a:lnSpc>
                <a:spcPct val="90000"/>
              </a:lnSpc>
              <a:spcBef>
                <a:spcPts val="420"/>
              </a:spcBef>
              <a:spcAft>
                <a:spcPts val="0"/>
              </a:spcAft>
              <a:buSzPts val="1470"/>
              <a:buChar char="●"/>
            </a:pPr>
            <a:r>
              <a:rPr lang="ru-RU" sz="2100"/>
              <a:t>При необходимости система DCE дает клиенту возможность усложненного поиска необходимого сервера. Безопасность RPC также входит в ее задачи. </a:t>
            </a:r>
            <a:endParaRPr/>
          </a:p>
        </p:txBody>
      </p:sp>
      <p:sp>
        <p:nvSpPr>
          <p:cNvPr id="916" name="Google Shape;916;p82"/>
          <p:cNvSpPr/>
          <p:nvPr/>
        </p:nvSpPr>
        <p:spPr>
          <a:xfrm>
            <a:off x="611188" y="620713"/>
            <a:ext cx="57023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Пример процедуры динамического связывания</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8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922" name="Google Shape;922;p83"/>
          <p:cNvSpPr txBox="1"/>
          <p:nvPr>
            <p:ph type="title"/>
          </p:nvPr>
        </p:nvSpPr>
        <p:spPr>
          <a:xfrm>
            <a:off x="457200" y="122238"/>
            <a:ext cx="7543800" cy="56991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a:t> </a:t>
            </a:r>
            <a:r>
              <a:rPr b="0" lang="ru-RU"/>
              <a:t>Технология RPC</a:t>
            </a:r>
            <a:r>
              <a:rPr lang="ru-RU"/>
              <a:t> </a:t>
            </a:r>
            <a:endParaRPr/>
          </a:p>
        </p:txBody>
      </p:sp>
      <p:sp>
        <p:nvSpPr>
          <p:cNvPr id="923" name="Google Shape;923;p83"/>
          <p:cNvSpPr/>
          <p:nvPr/>
        </p:nvSpPr>
        <p:spPr>
          <a:xfrm>
            <a:off x="254165" y="645939"/>
            <a:ext cx="7949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260"/>
              <a:buFont typeface="Noto Sans Symbols"/>
              <a:buNone/>
            </a:pPr>
            <a:r>
              <a:rPr b="1" i="1" lang="ru-RU" sz="1800">
                <a:solidFill>
                  <a:schemeClr val="dk2"/>
                </a:solidFill>
                <a:latin typeface="Arial"/>
                <a:ea typeface="Arial"/>
                <a:cs typeface="Arial"/>
                <a:sym typeface="Arial"/>
              </a:rPr>
              <a:t>Этапы получения клиентского и серверного компонентов RPC</a:t>
            </a:r>
            <a:r>
              <a:rPr b="0" lang="ru-RU" sz="1800">
                <a:solidFill>
                  <a:schemeClr val="dk2"/>
                </a:solidFill>
                <a:latin typeface="Arial"/>
                <a:ea typeface="Arial"/>
                <a:cs typeface="Arial"/>
                <a:sym typeface="Arial"/>
              </a:rPr>
              <a:t> </a:t>
            </a:r>
            <a:endParaRPr/>
          </a:p>
        </p:txBody>
      </p:sp>
      <p:pic>
        <p:nvPicPr>
          <p:cNvPr id="924" name="Google Shape;924;p83"/>
          <p:cNvPicPr preferRelativeResize="0"/>
          <p:nvPr>
            <p:ph idx="1" type="body"/>
          </p:nvPr>
        </p:nvPicPr>
        <p:blipFill rotWithShape="1">
          <a:blip r:embed="rId3">
            <a:alphaModFix/>
          </a:blip>
          <a:srcRect b="0" l="0" r="0" t="0"/>
          <a:stretch/>
        </p:blipFill>
        <p:spPr>
          <a:xfrm>
            <a:off x="1043608" y="1217047"/>
            <a:ext cx="6059487" cy="4862513"/>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84"/>
          <p:cNvSpPr txBox="1"/>
          <p:nvPr>
            <p:ph idx="12" type="sldNum"/>
          </p:nvPr>
        </p:nvSpPr>
        <p:spPr>
          <a:xfrm>
            <a:off x="8460431" y="6390686"/>
            <a:ext cx="439651"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ru-RU" sz="1000">
                <a:solidFill>
                  <a:schemeClr val="dk1"/>
                </a:solidFill>
                <a:latin typeface="Arial"/>
                <a:ea typeface="Arial"/>
                <a:cs typeface="Arial"/>
                <a:sym typeface="Arial"/>
              </a:rPr>
              <a:t>‹#›</a:t>
            </a:fld>
            <a:endParaRPr b="0" sz="1000">
              <a:solidFill>
                <a:schemeClr val="dk1"/>
              </a:solidFill>
              <a:latin typeface="Arial"/>
              <a:ea typeface="Arial"/>
              <a:cs typeface="Arial"/>
              <a:sym typeface="Arial"/>
            </a:endParaRPr>
          </a:p>
        </p:txBody>
      </p:sp>
      <p:sp>
        <p:nvSpPr>
          <p:cNvPr id="930" name="Google Shape;930;p84"/>
          <p:cNvSpPr txBox="1"/>
          <p:nvPr>
            <p:ph type="title"/>
          </p:nvPr>
        </p:nvSpPr>
        <p:spPr>
          <a:xfrm>
            <a:off x="372505" y="152690"/>
            <a:ext cx="7543800" cy="10525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2800"/>
              <a:t> </a:t>
            </a:r>
            <a:r>
              <a:rPr b="0" lang="ru-RU" sz="2800"/>
              <a:t>Модели и  архитектуры распределенных систем</a:t>
            </a:r>
            <a:endParaRPr b="0" sz="2800"/>
          </a:p>
        </p:txBody>
      </p:sp>
      <p:sp>
        <p:nvSpPr>
          <p:cNvPr id="931" name="Google Shape;931;p84"/>
          <p:cNvSpPr/>
          <p:nvPr/>
        </p:nvSpPr>
        <p:spPr>
          <a:xfrm>
            <a:off x="3059832" y="1006765"/>
            <a:ext cx="286543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400"/>
              <a:buFont typeface="Noto Sans Symbols"/>
              <a:buNone/>
            </a:pPr>
            <a:r>
              <a:rPr b="1" i="1" lang="ru-RU" sz="2000">
                <a:solidFill>
                  <a:schemeClr val="dk2"/>
                </a:solidFill>
                <a:latin typeface="Arial"/>
                <a:ea typeface="Arial"/>
                <a:cs typeface="Arial"/>
                <a:sym typeface="Arial"/>
              </a:rPr>
              <a:t>Вопросы к экзамену:</a:t>
            </a:r>
            <a:endParaRPr b="0" sz="2000">
              <a:solidFill>
                <a:schemeClr val="dk2"/>
              </a:solidFill>
              <a:latin typeface="Arial"/>
              <a:ea typeface="Arial"/>
              <a:cs typeface="Arial"/>
              <a:sym typeface="Arial"/>
            </a:endParaRPr>
          </a:p>
        </p:txBody>
      </p:sp>
      <p:sp>
        <p:nvSpPr>
          <p:cNvPr id="932" name="Google Shape;932;p84"/>
          <p:cNvSpPr txBox="1"/>
          <p:nvPr>
            <p:ph idx="1" type="body"/>
          </p:nvPr>
        </p:nvSpPr>
        <p:spPr>
          <a:xfrm>
            <a:off x="372504" y="1403640"/>
            <a:ext cx="8527578" cy="481679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AutoNum type="arabicPeriod"/>
            </a:pPr>
            <a:r>
              <a:rPr lang="ru-RU" sz="1800"/>
              <a:t>Централизованный-децентрализованный подходы в РСА, дать сравнительную характеристику.</a:t>
            </a:r>
            <a:endParaRPr/>
          </a:p>
          <a:p>
            <a:pPr indent="-342900" lvl="0" marL="342900" rtl="0" algn="l">
              <a:spcBef>
                <a:spcPts val="360"/>
              </a:spcBef>
              <a:spcAft>
                <a:spcPts val="0"/>
              </a:spcAft>
              <a:buSzPts val="1800"/>
              <a:buFont typeface="Arial"/>
              <a:buAutoNum type="arabicPeriod"/>
            </a:pPr>
            <a:r>
              <a:rPr lang="ru-RU" sz="1800"/>
              <a:t>Разновидности пиринговых сетей, привести примеры. Принципы маршрутизации и технологии в сетях Peer-to-Peer.</a:t>
            </a:r>
            <a:endParaRPr/>
          </a:p>
          <a:p>
            <a:pPr indent="-342900" lvl="0" marL="342900" rtl="0" algn="l">
              <a:spcBef>
                <a:spcPts val="360"/>
              </a:spcBef>
              <a:spcAft>
                <a:spcPts val="0"/>
              </a:spcAft>
              <a:buSzPts val="1800"/>
              <a:buFont typeface="Arial"/>
              <a:buAutoNum type="arabicPeriod"/>
            </a:pPr>
            <a:r>
              <a:rPr lang="ru-RU" sz="1800"/>
              <a:t>Принципы маршрутизации и технологии в сетях Peer-to-Peer.</a:t>
            </a:r>
            <a:endParaRPr/>
          </a:p>
          <a:p>
            <a:pPr indent="-342900" lvl="0" marL="342900" rtl="0" algn="l">
              <a:spcBef>
                <a:spcPts val="360"/>
              </a:spcBef>
              <a:spcAft>
                <a:spcPts val="0"/>
              </a:spcAft>
              <a:buSzPts val="1800"/>
              <a:buFont typeface="Arial"/>
              <a:buAutoNum type="arabicPeriod"/>
            </a:pPr>
            <a:r>
              <a:rPr lang="ru-RU" sz="1800"/>
              <a:t>Перечислить и назвать функции логических программных слоев DS.</a:t>
            </a:r>
            <a:endParaRPr/>
          </a:p>
          <a:p>
            <a:pPr indent="-342900" lvl="0" marL="342900" rtl="0" algn="l">
              <a:spcBef>
                <a:spcPts val="360"/>
              </a:spcBef>
              <a:spcAft>
                <a:spcPts val="0"/>
              </a:spcAft>
              <a:buSzPts val="1800"/>
              <a:buFont typeface="Arial"/>
              <a:buAutoNum type="arabicPeriod"/>
            </a:pPr>
            <a:r>
              <a:rPr lang="ru-RU" sz="1800"/>
              <a:t>Привести сравнительную характеристику различных клиент-серверных архитектур и их примеры.</a:t>
            </a:r>
            <a:endParaRPr/>
          </a:p>
          <a:p>
            <a:pPr indent="-342900" lvl="0" marL="342900" rtl="0" algn="l">
              <a:spcBef>
                <a:spcPts val="360"/>
              </a:spcBef>
              <a:spcAft>
                <a:spcPts val="0"/>
              </a:spcAft>
              <a:buSzPts val="1800"/>
              <a:buFont typeface="Arial"/>
              <a:buAutoNum type="arabicPeriod"/>
            </a:pPr>
            <a:r>
              <a:rPr lang="ru-RU" sz="1800"/>
              <a:t>Поясните понятие middleware, какие задачи выполняют средства ППО? Приведите примеры технологий middleware.</a:t>
            </a:r>
            <a:endParaRPr/>
          </a:p>
          <a:p>
            <a:pPr indent="-342900" lvl="0" marL="342900" rtl="0" algn="l">
              <a:spcBef>
                <a:spcPts val="360"/>
              </a:spcBef>
              <a:spcAft>
                <a:spcPts val="0"/>
              </a:spcAft>
              <a:buSzPts val="1800"/>
              <a:buFont typeface="Arial"/>
              <a:buAutoNum type="arabicPeriod"/>
            </a:pPr>
            <a:r>
              <a:rPr lang="ru-RU" sz="1800"/>
              <a:t>Технология RPC. Нарисуйте схему удаленного вызова процедур, опишите функции составных частей этой схемы.</a:t>
            </a:r>
            <a:endParaRPr/>
          </a:p>
          <a:p>
            <a:pPr indent="-342900" lvl="0" marL="342900" rtl="0" algn="l">
              <a:spcBef>
                <a:spcPts val="360"/>
              </a:spcBef>
              <a:spcAft>
                <a:spcPts val="0"/>
              </a:spcAft>
              <a:buSzPts val="1800"/>
              <a:buFont typeface="Arial"/>
              <a:buAutoNum type="arabicPeriod"/>
            </a:pPr>
            <a:r>
              <a:rPr lang="ru-RU" sz="1800"/>
              <a:t>Перечислите способы привязки (binding) клиента к серверу, нарисуйте и поясните схему динамического связывания в RPC.</a:t>
            </a:r>
            <a:endParaRPr/>
          </a:p>
          <a:p>
            <a:pPr indent="-342900" lvl="0" marL="342900" rtl="0" algn="l">
              <a:spcBef>
                <a:spcPts val="360"/>
              </a:spcBef>
              <a:spcAft>
                <a:spcPts val="0"/>
              </a:spcAft>
              <a:buSzPts val="1800"/>
              <a:buFont typeface="Arial"/>
              <a:buAutoNum type="arabicPeriod"/>
            </a:pPr>
            <a:r>
              <a:rPr lang="ru-RU" sz="1800"/>
              <a:t>Опишите средства низкоуровневого межсетевого взаимодействия (стек TCP/IP), алгоритмы их работы.</a:t>
            </a:r>
            <a:endParaRPr/>
          </a:p>
          <a:p>
            <a:pPr indent="-457200" lvl="0" marL="571500" rtl="0" algn="l">
              <a:lnSpc>
                <a:spcPct val="90000"/>
              </a:lnSpc>
              <a:spcBef>
                <a:spcPts val="360"/>
              </a:spcBef>
              <a:spcAft>
                <a:spcPts val="0"/>
              </a:spcAft>
              <a:buSzPts val="1800"/>
              <a:buFont typeface="Noto Sans Symbols"/>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ru-R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41" name="Google Shape;241;p9"/>
          <p:cNvSpPr txBox="1"/>
          <p:nvPr>
            <p:ph type="title"/>
          </p:nvPr>
        </p:nvSpPr>
        <p:spPr>
          <a:xfrm>
            <a:off x="457200" y="122238"/>
            <a:ext cx="7543800" cy="7143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ru-RU" sz="3500"/>
              <a:t>Модели и архитектуры</a:t>
            </a:r>
            <a:endParaRPr sz="3500"/>
          </a:p>
        </p:txBody>
      </p:sp>
      <p:sp>
        <p:nvSpPr>
          <p:cNvPr id="242" name="Google Shape;242;p9"/>
          <p:cNvSpPr/>
          <p:nvPr/>
        </p:nvSpPr>
        <p:spPr>
          <a:xfrm>
            <a:off x="285130" y="1951038"/>
            <a:ext cx="8658100" cy="4541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r>
              <a:rPr b="1" i="0" lang="ru-RU" sz="2000" u="none" cap="none" strike="noStrike">
                <a:solidFill>
                  <a:schemeClr val="dk1"/>
                </a:solidFill>
                <a:latin typeface="Arial"/>
                <a:ea typeface="Arial"/>
                <a:cs typeface="Arial"/>
                <a:sym typeface="Arial"/>
              </a:rPr>
              <a:t>Маршрутизация</a:t>
            </a:r>
            <a:endParaRPr/>
          </a:p>
          <a:p>
            <a:pPr indent="-342900" lvl="0" marL="342900" marR="0" rtl="0" algn="l">
              <a:spcBef>
                <a:spcPts val="400"/>
              </a:spcBef>
              <a:spcAft>
                <a:spcPts val="0"/>
              </a:spcAft>
              <a:buClr>
                <a:schemeClr val="dk2"/>
              </a:buClr>
              <a:buSzPts val="1400"/>
              <a:buFont typeface="Noto Sans Symbols"/>
              <a:buChar char="●"/>
            </a:pPr>
            <a:r>
              <a:rPr b="1" i="0" lang="ru-RU" sz="2000" u="none" cap="none" strike="noStrike">
                <a:solidFill>
                  <a:schemeClr val="dk1"/>
                </a:solidFill>
                <a:latin typeface="Arial"/>
                <a:ea typeface="Arial"/>
                <a:cs typeface="Arial"/>
                <a:sym typeface="Arial"/>
              </a:rPr>
              <a:t>Неструктурированные сети</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Формируются случайным образом. </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Легко организуются и доступны для локальных оптимизаций. </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Т.к. роль всех узлов в сети одинакова, - весьма надежны в условиях, когда большое количество узлов часто подключаются к сети или отключаются от нее. </a:t>
            </a:r>
            <a:endParaRPr/>
          </a:p>
          <a:p>
            <a:pPr indent="-347663" lvl="1" marL="692150" marR="0" rtl="0" algn="l">
              <a:spcBef>
                <a:spcPts val="360"/>
              </a:spcBef>
              <a:spcAft>
                <a:spcPts val="0"/>
              </a:spcAft>
              <a:buClr>
                <a:schemeClr val="accent2"/>
              </a:buClr>
              <a:buSzPts val="1260"/>
              <a:buFont typeface="Noto Sans Symbols"/>
              <a:buChar char="●"/>
            </a:pPr>
            <a:r>
              <a:rPr b="0" i="0" lang="ru-RU" sz="1800" u="none" cap="none" strike="noStrike">
                <a:solidFill>
                  <a:schemeClr val="dk1"/>
                </a:solidFill>
                <a:latin typeface="Arial"/>
                <a:ea typeface="Arial"/>
                <a:cs typeface="Arial"/>
                <a:sym typeface="Arial"/>
              </a:rPr>
              <a:t>Однако, из-за отсутствия структуры, возникают некоторые ограничения. В частности, когда узел хочет найти нужный фрагмент данных в сети, поисковый запрос должен быть направлен через сеть, чтобы найти как можно больше узлов, которые обмениваются данными. Такой запрос вызывает очень большое количество сигнального трафика в сети, требует высокой производительности, и не гарантирует, что поисковые запросы всегда будут решены</a:t>
            </a:r>
            <a:r>
              <a:rPr b="0" i="0" lang="ru-RU" sz="1600" u="none" cap="none" strike="noStrike">
                <a:solidFill>
                  <a:schemeClr val="dk1"/>
                </a:solidFill>
                <a:latin typeface="Arial"/>
                <a:ea typeface="Arial"/>
                <a:cs typeface="Arial"/>
                <a:sym typeface="Arial"/>
              </a:rPr>
              <a:t>. </a:t>
            </a:r>
            <a:endParaRPr/>
          </a:p>
        </p:txBody>
      </p:sp>
      <p:sp>
        <p:nvSpPr>
          <p:cNvPr id="243" name="Google Shape;243;p9"/>
          <p:cNvSpPr txBox="1"/>
          <p:nvPr/>
        </p:nvSpPr>
        <p:spPr>
          <a:xfrm>
            <a:off x="298450" y="836613"/>
            <a:ext cx="77025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2000" u="none" cap="none" strike="noStrike">
                <a:solidFill>
                  <a:schemeClr val="dk1"/>
                </a:solidFill>
                <a:latin typeface="Arial"/>
                <a:ea typeface="Arial"/>
                <a:cs typeface="Arial"/>
                <a:sym typeface="Arial"/>
              </a:rPr>
              <a:t>Централизованный-децентрализованный подходы в РСА</a:t>
            </a:r>
            <a:endParaRPr/>
          </a:p>
        </p:txBody>
      </p:sp>
      <p:sp>
        <p:nvSpPr>
          <p:cNvPr id="244" name="Google Shape;244;p9"/>
          <p:cNvSpPr/>
          <p:nvPr/>
        </p:nvSpPr>
        <p:spPr>
          <a:xfrm>
            <a:off x="430213" y="1384300"/>
            <a:ext cx="7991475"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Noto Sans Symbols"/>
              <a:buNone/>
            </a:pPr>
            <a:r>
              <a:rPr b="0" i="1" lang="ru-RU" sz="2400" u="none" cap="none" strike="noStrike">
                <a:solidFill>
                  <a:srgbClr val="0070C0"/>
                </a:solidFill>
                <a:latin typeface="Arial"/>
                <a:ea typeface="Arial"/>
                <a:cs typeface="Arial"/>
                <a:sym typeface="Arial"/>
              </a:rPr>
              <a:t>Peer-to-peer (P2P) технологии</a:t>
            </a:r>
            <a:endParaRPr/>
          </a:p>
          <a:p>
            <a:pPr indent="0" lvl="1" marL="344487" marR="0" rtl="0" algn="l">
              <a:spcBef>
                <a:spcPts val="320"/>
              </a:spcBef>
              <a:spcAft>
                <a:spcPts val="0"/>
              </a:spcAft>
              <a:buClr>
                <a:schemeClr val="accent2"/>
              </a:buClr>
              <a:buSzPts val="1120"/>
              <a:buFont typeface="Noto Sans Symbols"/>
              <a:buNone/>
            </a:pPr>
            <a:br>
              <a:rPr b="1" i="0" lang="ru-RU"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2"/>
              </a:buClr>
              <a:buSzPts val="14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2003-10-14T17:19:17Z</dcterms:created>
  <dc:creator>Алексей Свистунов</dc:creator>
</cp:coreProperties>
</file>