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124" roundtripDataSignature="AMtx7miM2Eykmb5cr2H15sEedQ634Kbh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9592D9-1367-4AA9-8503-D48710B1D6B6}">
  <a:tblStyle styleId="{3D9592D9-1367-4AA9-8503-D48710B1D6B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customschemas.google.com/relationships/presentationmetadata" Target="metadata"/><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7" name="Google Shape;927;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9" name="Google Shape;1059;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5" name="Google Shape;1075;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3" name="Google Shape;1083;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1" name="Google Shape;109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9" name="Google Shape;339;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0" name="Google Shape;34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Целью создания СОМ была поддержка разработки компонентов, которые могли бы динамически активизироваться и взаимодействовать друг с другом. Компонент в СОМ — это исполняемый код, содержащийся в динамически компонуемой библиотеке (DLL) или исполняемой программе.</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0" name="Google Shape;350;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1" name="Google Shape;3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0" name="Google Shape;390;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1" name="Google Shape;3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9" name="Google Shape;399;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0" name="Google Shape;40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7" name="Google Shape;87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49" name="Shape 49"/>
        <p:cNvGrpSpPr/>
        <p:nvPr/>
      </p:nvGrpSpPr>
      <p:grpSpPr>
        <a:xfrm>
          <a:off x="0" y="0"/>
          <a:ext cx="0" cy="0"/>
          <a:chOff x="0" y="0"/>
          <a:chExt cx="0" cy="0"/>
        </a:xfrm>
      </p:grpSpPr>
      <p:sp>
        <p:nvSpPr>
          <p:cNvPr id="50" name="Google Shape;50;p118"/>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8"/>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52" name="Google Shape;52;p11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41" name="Shape 141"/>
        <p:cNvGrpSpPr/>
        <p:nvPr/>
      </p:nvGrpSpPr>
      <p:grpSpPr>
        <a:xfrm>
          <a:off x="0" y="0"/>
          <a:ext cx="0" cy="0"/>
          <a:chOff x="0" y="0"/>
          <a:chExt cx="0" cy="0"/>
        </a:xfrm>
      </p:grpSpPr>
      <p:sp>
        <p:nvSpPr>
          <p:cNvPr id="142" name="Google Shape;142;p12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44" name="Google Shape;144;p1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5" name="Google Shape;145;p1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46" name="Google Shape;146;p1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7" name="Google Shape;147;p12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2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50" name="Shape 150"/>
        <p:cNvGrpSpPr/>
        <p:nvPr/>
      </p:nvGrpSpPr>
      <p:grpSpPr>
        <a:xfrm>
          <a:off x="0" y="0"/>
          <a:ext cx="0" cy="0"/>
          <a:chOff x="0" y="0"/>
          <a:chExt cx="0" cy="0"/>
        </a:xfrm>
      </p:grpSpPr>
      <p:sp>
        <p:nvSpPr>
          <p:cNvPr id="151" name="Google Shape;151;p12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9"/>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53" name="Google Shape;153;p129"/>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54" name="Google Shape;154;p12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2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94" name="Shape 94"/>
        <p:cNvGrpSpPr/>
        <p:nvPr/>
      </p:nvGrpSpPr>
      <p:grpSpPr>
        <a:xfrm>
          <a:off x="0" y="0"/>
          <a:ext cx="0" cy="0"/>
          <a:chOff x="0" y="0"/>
          <a:chExt cx="0" cy="0"/>
        </a:xfrm>
      </p:grpSpPr>
      <p:sp>
        <p:nvSpPr>
          <p:cNvPr id="95" name="Google Shape;95;p12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97" name="Google Shape;97;p12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00" name="Shape 100"/>
        <p:cNvGrpSpPr/>
        <p:nvPr/>
      </p:nvGrpSpPr>
      <p:grpSpPr>
        <a:xfrm>
          <a:off x="0" y="0"/>
          <a:ext cx="0" cy="0"/>
          <a:chOff x="0" y="0"/>
          <a:chExt cx="0" cy="0"/>
        </a:xfrm>
      </p:grpSpPr>
      <p:sp>
        <p:nvSpPr>
          <p:cNvPr id="101" name="Google Shape;101;p12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04" name="Shape 104"/>
        <p:cNvGrpSpPr/>
        <p:nvPr/>
      </p:nvGrpSpPr>
      <p:grpSpPr>
        <a:xfrm>
          <a:off x="0" y="0"/>
          <a:ext cx="0" cy="0"/>
          <a:chOff x="0" y="0"/>
          <a:chExt cx="0" cy="0"/>
        </a:xfrm>
      </p:grpSpPr>
      <p:sp>
        <p:nvSpPr>
          <p:cNvPr id="105" name="Google Shape;105;p1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107" name="Google Shape;107;p12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2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10" name="Shape 110"/>
        <p:cNvGrpSpPr/>
        <p:nvPr/>
      </p:nvGrpSpPr>
      <p:grpSpPr>
        <a:xfrm>
          <a:off x="0" y="0"/>
          <a:ext cx="0" cy="0"/>
          <a:chOff x="0" y="0"/>
          <a:chExt cx="0" cy="0"/>
        </a:xfrm>
      </p:grpSpPr>
      <p:sp>
        <p:nvSpPr>
          <p:cNvPr id="111" name="Google Shape;111;p123"/>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3"/>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13" name="Google Shape;113;p12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2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6" name="Shape 116"/>
        <p:cNvGrpSpPr/>
        <p:nvPr/>
      </p:nvGrpSpPr>
      <p:grpSpPr>
        <a:xfrm>
          <a:off x="0" y="0"/>
          <a:ext cx="0" cy="0"/>
          <a:chOff x="0" y="0"/>
          <a:chExt cx="0" cy="0"/>
        </a:xfrm>
      </p:grpSpPr>
      <p:sp>
        <p:nvSpPr>
          <p:cNvPr id="117" name="Google Shape;117;p12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4"/>
          <p:cNvSpPr txBox="1"/>
          <p:nvPr>
            <p:ph idx="1" type="body"/>
          </p:nvPr>
        </p:nvSpPr>
        <p:spPr>
          <a:xfrm rot="5400000">
            <a:off x="2366169" y="-189707"/>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19" name="Google Shape;119;p12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2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2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22" name="Shape 122"/>
        <p:cNvGrpSpPr/>
        <p:nvPr/>
      </p:nvGrpSpPr>
      <p:grpSpPr>
        <a:xfrm>
          <a:off x="0" y="0"/>
          <a:ext cx="0" cy="0"/>
          <a:chOff x="0" y="0"/>
          <a:chExt cx="0" cy="0"/>
        </a:xfrm>
      </p:grpSpPr>
      <p:sp>
        <p:nvSpPr>
          <p:cNvPr id="123" name="Google Shape;123;p1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25"/>
          <p:cNvSpPr/>
          <p:nvPr>
            <p:ph idx="2" type="pic"/>
          </p:nvPr>
        </p:nvSpPr>
        <p:spPr>
          <a:xfrm>
            <a:off x="1792288" y="612775"/>
            <a:ext cx="5486400" cy="4114800"/>
          </a:xfrm>
          <a:prstGeom prst="rect">
            <a:avLst/>
          </a:prstGeom>
          <a:noFill/>
          <a:ln>
            <a:noFill/>
          </a:ln>
        </p:spPr>
      </p:sp>
      <p:sp>
        <p:nvSpPr>
          <p:cNvPr id="125" name="Google Shape;125;p1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26" name="Google Shape;126;p12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2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2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29" name="Shape 129"/>
        <p:cNvGrpSpPr/>
        <p:nvPr/>
      </p:nvGrpSpPr>
      <p:grpSpPr>
        <a:xfrm>
          <a:off x="0" y="0"/>
          <a:ext cx="0" cy="0"/>
          <a:chOff x="0" y="0"/>
          <a:chExt cx="0" cy="0"/>
        </a:xfrm>
      </p:grpSpPr>
      <p:sp>
        <p:nvSpPr>
          <p:cNvPr id="130" name="Google Shape;130;p1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32" name="Google Shape;132;p1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33" name="Google Shape;133;p12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2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136" name="Shape 136"/>
        <p:cNvGrpSpPr/>
        <p:nvPr/>
      </p:nvGrpSpPr>
      <p:grpSpPr>
        <a:xfrm>
          <a:off x="0" y="0"/>
          <a:ext cx="0" cy="0"/>
          <a:chOff x="0" y="0"/>
          <a:chExt cx="0" cy="0"/>
        </a:xfrm>
      </p:grpSpPr>
      <p:sp>
        <p:nvSpPr>
          <p:cNvPr id="137" name="Google Shape;137;p12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2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17"/>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grpSp>
        <p:nvGrpSpPr>
          <p:cNvPr id="11" name="Google Shape;11;p117"/>
          <p:cNvGrpSpPr/>
          <p:nvPr/>
        </p:nvGrpSpPr>
        <p:grpSpPr>
          <a:xfrm>
            <a:off x="7493000" y="2992437"/>
            <a:ext cx="1338262" cy="2189162"/>
            <a:chOff x="4704" y="1885"/>
            <a:chExt cx="843" cy="1379"/>
          </a:xfrm>
        </p:grpSpPr>
        <p:sp>
          <p:nvSpPr>
            <p:cNvPr id="12" name="Google Shape;12;p117"/>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17"/>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17"/>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17"/>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17"/>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17"/>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17"/>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17"/>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17"/>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17"/>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117"/>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17"/>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17"/>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17"/>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17"/>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17"/>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17"/>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17"/>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17"/>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17"/>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17"/>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17"/>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17"/>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17"/>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17"/>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17"/>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17"/>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17"/>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17"/>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117"/>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17"/>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3" name="Google Shape;43;p117"/>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sp>
        <p:nvSpPr>
          <p:cNvPr id="44" name="Google Shape;44;p11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45" name="Google Shape;45;p11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11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1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1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119"/>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sp>
        <p:nvSpPr>
          <p:cNvPr id="57" name="Google Shape;57;p11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58" name="Google Shape;58;p11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9" name="Google Shape;59;p11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1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62" name="Google Shape;62;p119"/>
          <p:cNvGrpSpPr/>
          <p:nvPr/>
        </p:nvGrpSpPr>
        <p:grpSpPr>
          <a:xfrm>
            <a:off x="8153400" y="152400"/>
            <a:ext cx="792162" cy="1295400"/>
            <a:chOff x="5136" y="960"/>
            <a:chExt cx="528" cy="864"/>
          </a:xfrm>
        </p:grpSpPr>
        <p:sp>
          <p:nvSpPr>
            <p:cNvPr id="63" name="Google Shape;63;p119"/>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119"/>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119"/>
            <p:cNvSpPr/>
            <p:nvPr/>
          </p:nvSpPr>
          <p:spPr>
            <a:xfrm>
              <a:off x="5360" y="960"/>
              <a:ext cx="76"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19"/>
            <p:cNvSpPr/>
            <p:nvPr/>
          </p:nvSpPr>
          <p:spPr>
            <a:xfrm>
              <a:off x="5136" y="1072"/>
              <a:ext cx="80"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119"/>
            <p:cNvSpPr/>
            <p:nvPr/>
          </p:nvSpPr>
          <p:spPr>
            <a:xfrm>
              <a:off x="5248" y="1072"/>
              <a:ext cx="79"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119"/>
            <p:cNvSpPr/>
            <p:nvPr/>
          </p:nvSpPr>
          <p:spPr>
            <a:xfrm>
              <a:off x="5360" y="1072"/>
              <a:ext cx="76"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119"/>
            <p:cNvSpPr/>
            <p:nvPr/>
          </p:nvSpPr>
          <p:spPr>
            <a:xfrm>
              <a:off x="5472" y="1072"/>
              <a:ext cx="73" cy="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119"/>
            <p:cNvSpPr/>
            <p:nvPr/>
          </p:nvSpPr>
          <p:spPr>
            <a:xfrm>
              <a:off x="5136" y="1184"/>
              <a:ext cx="80"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119"/>
            <p:cNvSpPr/>
            <p:nvPr/>
          </p:nvSpPr>
          <p:spPr>
            <a:xfrm>
              <a:off x="5248" y="1184"/>
              <a:ext cx="79"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19"/>
            <p:cNvSpPr/>
            <p:nvPr/>
          </p:nvSpPr>
          <p:spPr>
            <a:xfrm>
              <a:off x="5360" y="1184"/>
              <a:ext cx="76"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19"/>
            <p:cNvSpPr/>
            <p:nvPr/>
          </p:nvSpPr>
          <p:spPr>
            <a:xfrm>
              <a:off x="5472" y="1184"/>
              <a:ext cx="73"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119"/>
            <p:cNvSpPr/>
            <p:nvPr/>
          </p:nvSpPr>
          <p:spPr>
            <a:xfrm>
              <a:off x="5584" y="1184"/>
              <a:ext cx="80" cy="7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19"/>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19"/>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119"/>
            <p:cNvSpPr/>
            <p:nvPr/>
          </p:nvSpPr>
          <p:spPr>
            <a:xfrm>
              <a:off x="5360" y="1296"/>
              <a:ext cx="76"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119"/>
            <p:cNvSpPr/>
            <p:nvPr/>
          </p:nvSpPr>
          <p:spPr>
            <a:xfrm>
              <a:off x="5472" y="1296"/>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119"/>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119"/>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119"/>
            <p:cNvSpPr/>
            <p:nvPr/>
          </p:nvSpPr>
          <p:spPr>
            <a:xfrm>
              <a:off x="5360" y="1408"/>
              <a:ext cx="76"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119"/>
            <p:cNvSpPr/>
            <p:nvPr/>
          </p:nvSpPr>
          <p:spPr>
            <a:xfrm>
              <a:off x="5472" y="1408"/>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119"/>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19"/>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119"/>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119"/>
            <p:cNvSpPr/>
            <p:nvPr/>
          </p:nvSpPr>
          <p:spPr>
            <a:xfrm>
              <a:off x="5360" y="1520"/>
              <a:ext cx="76"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119"/>
            <p:cNvSpPr/>
            <p:nvPr/>
          </p:nvSpPr>
          <p:spPr>
            <a:xfrm>
              <a:off x="5472" y="1520"/>
              <a:ext cx="73"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119"/>
            <p:cNvSpPr/>
            <p:nvPr/>
          </p:nvSpPr>
          <p:spPr>
            <a:xfrm>
              <a:off x="5136" y="1632"/>
              <a:ext cx="80"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19"/>
            <p:cNvSpPr/>
            <p:nvPr/>
          </p:nvSpPr>
          <p:spPr>
            <a:xfrm>
              <a:off x="5248" y="1632"/>
              <a:ext cx="79"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19"/>
            <p:cNvSpPr/>
            <p:nvPr/>
          </p:nvSpPr>
          <p:spPr>
            <a:xfrm>
              <a:off x="5360" y="1632"/>
              <a:ext cx="76"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19"/>
            <p:cNvSpPr/>
            <p:nvPr/>
          </p:nvSpPr>
          <p:spPr>
            <a:xfrm>
              <a:off x="5472" y="1632"/>
              <a:ext cx="73"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19"/>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19"/>
            <p:cNvSpPr/>
            <p:nvPr/>
          </p:nvSpPr>
          <p:spPr>
            <a:xfrm>
              <a:off x="5472" y="1744"/>
              <a:ext cx="73"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hyperlink" Target="http://jameslsmith.com/my_portrait.png" TargetMode="External"/><Relationship Id="rId4" Type="http://schemas.openxmlformats.org/officeDocument/2006/relationships/hyperlink" Target="http://jameslsmith.com/my_portrait.png" TargetMode="External"/><Relationship Id="rId5" Type="http://schemas.openxmlformats.org/officeDocument/2006/relationships/hyperlink" Target="http://jameslsmith.com/my_portrait.png" TargetMode="External"/><Relationship Id="rId6" Type="http://schemas.openxmlformats.org/officeDocument/2006/relationships/hyperlink" Target="http://jameslsmith.com/my_portrait.png" TargetMode="External"/><Relationship Id="rId7" Type="http://schemas.openxmlformats.org/officeDocument/2006/relationships/hyperlink" Target="http://orderservice.com/customers/jlsmith/orders"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hyperlink" Target="http://orderservice.com/customers/jlsmith" TargetMode="External"/><Relationship Id="rId4" Type="http://schemas.openxmlformats.org/officeDocument/2006/relationships/hyperlink" Target="http://orderservice.com/customers/jlsmith" TargetMode="External"/><Relationship Id="rId5" Type="http://schemas.openxmlformats.org/officeDocument/2006/relationships/hyperlink" Target="http://orderservice.com/customers/jlsmith" TargetMode="External"/><Relationship Id="rId6" Type="http://schemas.openxmlformats.org/officeDocument/2006/relationships/hyperlink" Target="http://orderservice.com/customers/jlsmith/orders?before=11" TargetMode="External"/><Relationship Id="rId7" Type="http://schemas.openxmlformats.org/officeDocument/2006/relationships/hyperlink" Target="http://orderservice.com/orders/123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hyperlink" Target="http://orderservice.com/customers/jlsmith" TargetMode="External"/><Relationship Id="rId4" Type="http://schemas.openxmlformats.org/officeDocument/2006/relationships/hyperlink" Target="http://orderservice.com/customers/jlsmit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hyperlink" Target="http://orderservice.com/customers/jlsmith" TargetMode="External"/><Relationship Id="rId4" Type="http://schemas.openxmlformats.org/officeDocument/2006/relationships/hyperlink" Target="http://orderservice.com/customers/jlsmit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hyperlink" Target="http://www.w3.org/TRJsoapl2-partl/"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2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hyperlink" Target="http://www.javaportal.ru/java/articles/netvsj2ee.html" TargetMode="External"/><Relationship Id="rId4" Type="http://schemas.openxmlformats.org/officeDocument/2006/relationships/hyperlink" Target="http://www.w3.org/TRJsoapl2-partl/" TargetMode="External"/><Relationship Id="rId9" Type="http://schemas.openxmlformats.org/officeDocument/2006/relationships/hyperlink" Target="http://www.w3.org/TRJsoapl2-partl/" TargetMode="External"/><Relationship Id="rId5" Type="http://schemas.openxmlformats.org/officeDocument/2006/relationships/hyperlink" Target="http://www.w3.org/TRJsoapl2-partl/" TargetMode="External"/><Relationship Id="rId6" Type="http://schemas.openxmlformats.org/officeDocument/2006/relationships/hyperlink" Target="http://www.w3.org/TRJsoapl2-partl/" TargetMode="External"/><Relationship Id="rId7" Type="http://schemas.openxmlformats.org/officeDocument/2006/relationships/hyperlink" Target="http://www.w3.org/TRJsoapl2-partl/" TargetMode="External"/><Relationship Id="rId8" Type="http://schemas.openxmlformats.org/officeDocument/2006/relationships/hyperlink" Target="http://www.w3.org/TRJsoapl2-part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ru.wikipedia.org/wiki/Mono" TargetMode="External"/><Relationship Id="rId4" Type="http://schemas.openxmlformats.org/officeDocument/2006/relationships/hyperlink" Target="https://ru.wikipedia.org/wiki/Portable.NE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www.theserverside.com/resources/article.jsp?l=WebServices-Dev-Guide" TargetMode="External"/><Relationship Id="rId4" Type="http://schemas.openxmlformats.org/officeDocument/2006/relationships/hyperlink" Target="http://www.microsoft.com/net/whatis.asp"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3.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2.png"/><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2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txBox="1"/>
          <p:nvPr>
            <p:ph type="ctrTitle"/>
          </p:nvPr>
        </p:nvSpPr>
        <p:spPr>
          <a:xfrm>
            <a:off x="315912" y="692150"/>
            <a:ext cx="6781800" cy="165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Распределенные системы</a:t>
            </a:r>
            <a:endParaRPr/>
          </a:p>
        </p:txBody>
      </p:sp>
      <p:sp>
        <p:nvSpPr>
          <p:cNvPr id="162" name="Google Shape;162;p1"/>
          <p:cNvSpPr txBox="1"/>
          <p:nvPr/>
        </p:nvSpPr>
        <p:spPr>
          <a:xfrm>
            <a:off x="5148262" y="3119437"/>
            <a:ext cx="15414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Лекция 4</a:t>
            </a:r>
            <a:endParaRPr/>
          </a:p>
        </p:txBody>
      </p:sp>
      <p:sp>
        <p:nvSpPr>
          <p:cNvPr id="163" name="Google Shape;163;p1"/>
          <p:cNvSpPr txBox="1"/>
          <p:nvPr>
            <p:ph idx="1" type="subTitle"/>
          </p:nvPr>
        </p:nvSpPr>
        <p:spPr>
          <a:xfrm>
            <a:off x="3779837" y="5157787"/>
            <a:ext cx="3368675" cy="398462"/>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1680"/>
              <a:buNone/>
            </a:pPr>
            <a:r>
              <a:rPr b="1" i="0" lang="en-US" sz="2400" u="none">
                <a:solidFill>
                  <a:schemeClr val="dk1"/>
                </a:solidFill>
                <a:latin typeface="Arial"/>
                <a:ea typeface="Arial"/>
                <a:cs typeface="Arial"/>
                <a:sym typeface="Arial"/>
              </a:rPr>
              <a:t>к.т.н. Приходько Т.А.</a:t>
            </a:r>
            <a:endParaRPr/>
          </a:p>
        </p:txBody>
      </p:sp>
      <p:sp>
        <p:nvSpPr>
          <p:cNvPr id="164" name="Google Shape;164;p1"/>
          <p:cNvSpPr txBox="1"/>
          <p:nvPr/>
        </p:nvSpPr>
        <p:spPr>
          <a:xfrm>
            <a:off x="684212" y="3736975"/>
            <a:ext cx="6408737"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Распределенные объектные и компонентные технологии и WEB-сервисы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34" name="Google Shape;234;p10"/>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  Функциональность CORBA</a:t>
            </a:r>
            <a:endParaRPr/>
          </a:p>
        </p:txBody>
      </p:sp>
      <p:sp>
        <p:nvSpPr>
          <p:cNvPr id="235" name="Google Shape;235;p10"/>
          <p:cNvSpPr txBox="1"/>
          <p:nvPr/>
        </p:nvSpPr>
        <p:spPr>
          <a:xfrm>
            <a:off x="469900" y="1582737"/>
            <a:ext cx="8239125" cy="48021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CORBA позволяет создать простой объект, а затем сделать его транзакционным, защищенным, блокируемым, или сохраняемым, за счет применения множественного наследования от соответствующих сервисов. Это означает, что можно сначала спроектировать обыч­ный компонент с требуемой функциональностью, а затем дополнить его средствами промежуточного программного обеспечения, как на ста­дии его компиляции, так и на стадии выполнения.</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Объекты CORBA представляют собой интеллектуальные единицы способные жить в любом месте сети. Они упакованы в виде двоичных компонентов, к которым удаленные клиенты могут обращаться, вызывая их методы. Как язык, так и компилятор, используемые для создания серверных объектов, являются полностью прозрачными для клиентов. Клиент не обязан знать, где располагается распределенный объект или под управлением какой операционной системы он выполняется. Он может находиться в том же процессе или на машине, расположенной где-то в "межгалактической" сети.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8" name="Shape 928"/>
        <p:cNvGrpSpPr/>
        <p:nvPr/>
      </p:nvGrpSpPr>
      <p:grpSpPr>
        <a:xfrm>
          <a:off x="0" y="0"/>
          <a:ext cx="0" cy="0"/>
          <a:chOff x="0" y="0"/>
          <a:chExt cx="0" cy="0"/>
        </a:xfrm>
      </p:grpSpPr>
      <p:sp>
        <p:nvSpPr>
          <p:cNvPr id="929" name="Google Shape;929;p100"/>
          <p:cNvSpPr txBox="1"/>
          <p:nvPr/>
        </p:nvSpPr>
        <p:spPr>
          <a:xfrm>
            <a:off x="179387" y="4468812"/>
            <a:ext cx="8839200" cy="1103312"/>
          </a:xfrm>
          <a:prstGeom prst="rect">
            <a:avLst/>
          </a:prstGeom>
          <a:solidFill>
            <a:srgbClr val="F2F2F2">
              <a:alpha val="49803"/>
            </a:srgbClr>
          </a:solidFill>
          <a:ln cap="flat" cmpd="sng" w="9525">
            <a:solidFill>
              <a:srgbClr val="EDEBE0"/>
            </a:solidFill>
            <a:prstDash val="solid"/>
            <a:miter lim="800000"/>
            <a:headEnd len="sm" w="sm" type="none"/>
            <a:tailEnd len="sm" w="sm" type="none"/>
          </a:ln>
        </p:spPr>
        <p:txBody>
          <a:bodyPr anchorCtr="0" anchor="t" bIns="0" lIns="0" spcFirstLastPara="1" rIns="0" wrap="square" tIns="25400">
            <a:spAutoFit/>
          </a:bodyPr>
          <a:lstStyle/>
          <a:p>
            <a:pPr indent="0" lvl="0" marL="90487"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&lt;customer&gt;</a:t>
            </a:r>
            <a:endParaRPr/>
          </a:p>
          <a:p>
            <a:pPr indent="0" lvl="0" marL="90487"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&lt;name&gt;James L. Smith&lt;/name&gt;</a:t>
            </a:r>
            <a:endParaRPr/>
          </a:p>
          <a:p>
            <a:pPr indent="0" lvl="0" marL="90487"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&lt;portrait&gt;</a:t>
            </a:r>
            <a:r>
              <a:rPr b="0" i="0" lang="en-US" sz="1400" u="sng">
                <a:solidFill>
                  <a:srgbClr val="002060"/>
                </a:solidFill>
                <a:latin typeface="Arial"/>
                <a:ea typeface="Arial"/>
                <a:cs typeface="Arial"/>
                <a:sym typeface="Arial"/>
                <a:hlinkClick r:id="rId3">
                  <a:extLst>
                    <a:ext uri="{A12FA001-AC4F-418D-AE19-62706E023703}">
                      <ahyp:hlinkClr val="tx"/>
                    </a:ext>
                  </a:extLst>
                </a:hlinkClick>
              </a:rPr>
              <a:t> </a:t>
            </a:r>
            <a:r>
              <a:rPr b="0" i="0" lang="en-US" sz="1400" u="none">
                <a:solidFill>
                  <a:srgbClr val="002060"/>
                </a:solidFill>
                <a:latin typeface="Courier New"/>
                <a:ea typeface="Courier New"/>
                <a:cs typeface="Courier New"/>
                <a:sym typeface="Courier New"/>
              </a:rPr>
              <a:t> </a:t>
            </a:r>
            <a:r>
              <a:rPr b="0" i="0" lang="en-US" sz="1400" u="sng">
                <a:solidFill>
                  <a:srgbClr val="002060"/>
                </a:solidFill>
                <a:latin typeface="Arial"/>
                <a:ea typeface="Arial"/>
                <a:cs typeface="Arial"/>
                <a:sym typeface="Arial"/>
                <a:hlinkClick r:id="rId4">
                  <a:extLst>
                    <a:ext uri="{A12FA001-AC4F-418D-AE19-62706E023703}">
                      <ahyp:hlinkClr val="tx"/>
                    </a:ext>
                  </a:extLst>
                </a:hlinkClick>
              </a:rPr>
              <a:t>htt</a:t>
            </a:r>
            <a:r>
              <a:rPr b="0" i="0" lang="en-US" sz="1400" u="none">
                <a:solidFill>
                  <a:srgbClr val="002060"/>
                </a:solidFill>
                <a:latin typeface="Courier New"/>
                <a:ea typeface="Courier New"/>
                <a:cs typeface="Courier New"/>
                <a:sym typeface="Courier New"/>
              </a:rPr>
              <a:t> htt</a:t>
            </a:r>
            <a:r>
              <a:rPr b="0" i="0" lang="en-US" sz="1400" u="sng">
                <a:solidFill>
                  <a:srgbClr val="002060"/>
                </a:solidFill>
                <a:latin typeface="Arial"/>
                <a:ea typeface="Arial"/>
                <a:cs typeface="Arial"/>
                <a:sym typeface="Arial"/>
                <a:hlinkClick r:id="rId5">
                  <a:extLst>
                    <a:ext uri="{A12FA001-AC4F-418D-AE19-62706E023703}">
                      <ahyp:hlinkClr val="tx"/>
                    </a:ext>
                  </a:extLst>
                </a:hlinkClick>
              </a:rPr>
              <a:t>p</a:t>
            </a:r>
            <a:r>
              <a:rPr b="0" i="0" lang="en-US" sz="1400" u="none">
                <a:solidFill>
                  <a:srgbClr val="002060"/>
                </a:solidFill>
                <a:latin typeface="Courier New"/>
                <a:ea typeface="Courier New"/>
                <a:cs typeface="Courier New"/>
                <a:sym typeface="Courier New"/>
              </a:rPr>
              <a:t> http</a:t>
            </a:r>
            <a:r>
              <a:rPr b="0" i="0" lang="en-US" sz="1400" u="sng">
                <a:solidFill>
                  <a:srgbClr val="002060"/>
                </a:solidFill>
                <a:latin typeface="Arial"/>
                <a:ea typeface="Arial"/>
                <a:cs typeface="Arial"/>
                <a:sym typeface="Arial"/>
                <a:hlinkClick r:id="rId6">
                  <a:extLst>
                    <a:ext uri="{A12FA001-AC4F-418D-AE19-62706E023703}">
                      <ahyp:hlinkClr val="tx"/>
                    </a:ext>
                  </a:extLst>
                </a:hlinkClick>
              </a:rPr>
              <a:t>://jameslsmith.com/my_portrait.png</a:t>
            </a:r>
            <a:r>
              <a:rPr b="0" i="0" lang="en-US" sz="1400" u="none">
                <a:solidFill>
                  <a:schemeClr val="dk1"/>
                </a:solidFill>
                <a:latin typeface="Courier New"/>
                <a:ea typeface="Courier New"/>
                <a:cs typeface="Courier New"/>
                <a:sym typeface="Courier New"/>
              </a:rPr>
              <a:t>&lt;/portrait&gt;</a:t>
            </a:r>
            <a:endParaRPr/>
          </a:p>
          <a:p>
            <a:pPr indent="0" lvl="0" marL="90487"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&lt;orders&gt;</a:t>
            </a:r>
            <a:r>
              <a:rPr b="0" i="0" lang="en-US" sz="1400" u="sng">
                <a:solidFill>
                  <a:schemeClr val="dk1"/>
                </a:solidFill>
                <a:latin typeface="Arial"/>
                <a:ea typeface="Arial"/>
                <a:cs typeface="Arial"/>
                <a:sym typeface="Arial"/>
                <a:hlinkClick r:id="rId7">
                  <a:extLst>
                    <a:ext uri="{A12FA001-AC4F-418D-AE19-62706E023703}">
                      <ahyp:hlinkClr val="tx"/>
                    </a:ext>
                  </a:extLst>
                </a:hlinkClick>
              </a:rPr>
              <a:t>http://orderservice.com/customers/jlsmith/orders</a:t>
            </a:r>
            <a:r>
              <a:rPr b="0" i="0" lang="en-US" sz="1400" u="none">
                <a:solidFill>
                  <a:schemeClr val="dk1"/>
                </a:solidFill>
                <a:latin typeface="Courier New"/>
                <a:ea typeface="Courier New"/>
                <a:cs typeface="Courier New"/>
                <a:sym typeface="Courier New"/>
              </a:rPr>
              <a:t>&lt;/orders&gt;</a:t>
            </a:r>
            <a:endParaRPr/>
          </a:p>
          <a:p>
            <a:pPr indent="0" lvl="0" marL="90487"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&lt;/customer&gt;</a:t>
            </a:r>
            <a:endParaRPr/>
          </a:p>
        </p:txBody>
      </p:sp>
      <p:grpSp>
        <p:nvGrpSpPr>
          <p:cNvPr id="930" name="Google Shape;930;p100"/>
          <p:cNvGrpSpPr/>
          <p:nvPr/>
        </p:nvGrpSpPr>
        <p:grpSpPr>
          <a:xfrm>
            <a:off x="827087" y="1946275"/>
            <a:ext cx="1676400" cy="2362200"/>
            <a:chOff x="906462" y="1676400"/>
            <a:chExt cx="1676464" cy="2362200"/>
          </a:xfrm>
        </p:grpSpPr>
        <p:sp>
          <p:nvSpPr>
            <p:cNvPr id="931" name="Google Shape;931;p100"/>
            <p:cNvSpPr/>
            <p:nvPr/>
          </p:nvSpPr>
          <p:spPr>
            <a:xfrm>
              <a:off x="906462" y="1676400"/>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2" name="Google Shape;932;p100"/>
            <p:cNvSpPr/>
            <p:nvPr/>
          </p:nvSpPr>
          <p:spPr>
            <a:xfrm>
              <a:off x="2582926" y="1676400"/>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3" name="Google Shape;933;p100"/>
            <p:cNvSpPr/>
            <p:nvPr/>
          </p:nvSpPr>
          <p:spPr>
            <a:xfrm>
              <a:off x="906462" y="1943100"/>
              <a:ext cx="1676400" cy="76200"/>
            </a:xfrm>
            <a:custGeom>
              <a:rect b="b" l="l" r="r" t="t"/>
              <a:pathLst>
                <a:path extrusionOk="0" h="76200" w="1676400">
                  <a:moveTo>
                    <a:pt x="1600136" y="0"/>
                  </a:moveTo>
                  <a:lnTo>
                    <a:pt x="1600136" y="76200"/>
                  </a:lnTo>
                  <a:lnTo>
                    <a:pt x="1663636" y="44450"/>
                  </a:lnTo>
                  <a:lnTo>
                    <a:pt x="1612963" y="44450"/>
                  </a:lnTo>
                  <a:lnTo>
                    <a:pt x="1612963" y="31750"/>
                  </a:lnTo>
                  <a:lnTo>
                    <a:pt x="1663636" y="31750"/>
                  </a:lnTo>
                  <a:lnTo>
                    <a:pt x="1600136" y="0"/>
                  </a:lnTo>
                  <a:close/>
                </a:path>
                <a:path extrusionOk="0" h="76200" w="1676400">
                  <a:moveTo>
                    <a:pt x="1600136" y="31750"/>
                  </a:moveTo>
                  <a:lnTo>
                    <a:pt x="0" y="31750"/>
                  </a:lnTo>
                  <a:lnTo>
                    <a:pt x="0" y="44450"/>
                  </a:lnTo>
                  <a:lnTo>
                    <a:pt x="1600136" y="44450"/>
                  </a:lnTo>
                  <a:lnTo>
                    <a:pt x="1600136" y="31750"/>
                  </a:lnTo>
                  <a:close/>
                </a:path>
                <a:path extrusionOk="0" h="76200" w="1676400">
                  <a:moveTo>
                    <a:pt x="1663636" y="31750"/>
                  </a:moveTo>
                  <a:lnTo>
                    <a:pt x="1612963" y="31750"/>
                  </a:lnTo>
                  <a:lnTo>
                    <a:pt x="1612963" y="44450"/>
                  </a:lnTo>
                  <a:lnTo>
                    <a:pt x="1663636" y="44450"/>
                  </a:lnTo>
                  <a:lnTo>
                    <a:pt x="1676336" y="38100"/>
                  </a:lnTo>
                  <a:lnTo>
                    <a:pt x="16636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4" name="Google Shape;934;p100"/>
            <p:cNvSpPr txBox="1"/>
            <p:nvPr/>
          </p:nvSpPr>
          <p:spPr>
            <a:xfrm>
              <a:off x="1518919" y="1773758"/>
              <a:ext cx="312420"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400"/>
                <a:buFont typeface="Calibri"/>
                <a:buNone/>
              </a:pPr>
              <a:r>
                <a:rPr b="1" i="0" lang="en-US" sz="1400" u="none">
                  <a:solidFill>
                    <a:schemeClr val="dk1"/>
                  </a:solidFill>
                  <a:latin typeface="Calibri"/>
                  <a:ea typeface="Calibri"/>
                  <a:cs typeface="Calibri"/>
                  <a:sym typeface="Calibri"/>
                </a:rPr>
                <a:t>GET</a:t>
              </a:r>
              <a:endParaRPr/>
            </a:p>
          </p:txBody>
        </p:sp>
        <p:sp>
          <p:nvSpPr>
            <p:cNvPr id="935" name="Google Shape;935;p100"/>
            <p:cNvSpPr/>
            <p:nvPr/>
          </p:nvSpPr>
          <p:spPr>
            <a:xfrm>
              <a:off x="906462" y="2171700"/>
              <a:ext cx="1676400" cy="76200"/>
            </a:xfrm>
            <a:custGeom>
              <a:rect b="b" l="l" r="r" t="t"/>
              <a:pathLst>
                <a:path extrusionOk="0" h="76200" w="1676400">
                  <a:moveTo>
                    <a:pt x="76200" y="0"/>
                  </a:moveTo>
                  <a:lnTo>
                    <a:pt x="0" y="38100"/>
                  </a:lnTo>
                  <a:lnTo>
                    <a:pt x="76200" y="76200"/>
                  </a:lnTo>
                  <a:lnTo>
                    <a:pt x="76200" y="44450"/>
                  </a:lnTo>
                  <a:lnTo>
                    <a:pt x="63500" y="44450"/>
                  </a:lnTo>
                  <a:lnTo>
                    <a:pt x="63500" y="31750"/>
                  </a:lnTo>
                  <a:lnTo>
                    <a:pt x="76200" y="31750"/>
                  </a:lnTo>
                  <a:lnTo>
                    <a:pt x="76200" y="0"/>
                  </a:lnTo>
                  <a:close/>
                </a:path>
                <a:path extrusionOk="0" h="76200" w="1676400">
                  <a:moveTo>
                    <a:pt x="76200" y="31750"/>
                  </a:moveTo>
                  <a:lnTo>
                    <a:pt x="63500" y="31750"/>
                  </a:lnTo>
                  <a:lnTo>
                    <a:pt x="63500" y="44450"/>
                  </a:lnTo>
                  <a:lnTo>
                    <a:pt x="76200" y="44450"/>
                  </a:lnTo>
                  <a:lnTo>
                    <a:pt x="76200" y="31750"/>
                  </a:lnTo>
                  <a:close/>
                </a:path>
                <a:path extrusionOk="0" h="76200" w="1676400">
                  <a:moveTo>
                    <a:pt x="1676336" y="31750"/>
                  </a:moveTo>
                  <a:lnTo>
                    <a:pt x="76200" y="31750"/>
                  </a:lnTo>
                  <a:lnTo>
                    <a:pt x="76200" y="44450"/>
                  </a:lnTo>
                  <a:lnTo>
                    <a:pt x="1676336" y="44450"/>
                  </a:lnTo>
                  <a:lnTo>
                    <a:pt x="16763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36" name="Google Shape;936;p100"/>
          <p:cNvSpPr txBox="1"/>
          <p:nvPr/>
        </p:nvSpPr>
        <p:spPr>
          <a:xfrm>
            <a:off x="827087" y="1412875"/>
            <a:ext cx="19923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060"/>
              </a:buClr>
              <a:buSzPts val="1800"/>
              <a:buFont typeface="Calibri"/>
              <a:buNone/>
            </a:pPr>
            <a:r>
              <a:rPr b="0" i="0" lang="en-US" sz="1800" u="none">
                <a:solidFill>
                  <a:srgbClr val="002060"/>
                </a:solidFill>
                <a:latin typeface="Calibri"/>
                <a:ea typeface="Calibri"/>
                <a:cs typeface="Calibri"/>
                <a:sym typeface="Calibri"/>
              </a:rPr>
              <a:t>/customers/jlsmith</a:t>
            </a:r>
            <a:endParaRPr/>
          </a:p>
        </p:txBody>
      </p:sp>
      <p:sp>
        <p:nvSpPr>
          <p:cNvPr id="937" name="Google Shape;937;p100"/>
          <p:cNvSpPr txBox="1"/>
          <p:nvPr/>
        </p:nvSpPr>
        <p:spPr>
          <a:xfrm>
            <a:off x="539750" y="404812"/>
            <a:ext cx="4770437" cy="444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выглядит REST?</a:t>
            </a:r>
            <a:endParaRPr/>
          </a:p>
        </p:txBody>
      </p:sp>
      <p:sp>
        <p:nvSpPr>
          <p:cNvPr id="938" name="Google Shape;938;p10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2" name="Shape 942"/>
        <p:cNvGrpSpPr/>
        <p:nvPr/>
      </p:nvGrpSpPr>
      <p:grpSpPr>
        <a:xfrm>
          <a:off x="0" y="0"/>
          <a:ext cx="0" cy="0"/>
          <a:chOff x="0" y="0"/>
          <a:chExt cx="0" cy="0"/>
        </a:xfrm>
      </p:grpSpPr>
      <p:sp>
        <p:nvSpPr>
          <p:cNvPr id="943" name="Google Shape;943;p101"/>
          <p:cNvSpPr txBox="1"/>
          <p:nvPr/>
        </p:nvSpPr>
        <p:spPr>
          <a:xfrm>
            <a:off x="152400" y="4191000"/>
            <a:ext cx="8839200" cy="2487612"/>
          </a:xfrm>
          <a:prstGeom prst="rect">
            <a:avLst/>
          </a:prstGeom>
          <a:solidFill>
            <a:srgbClr val="F2F2F2">
              <a:alpha val="49803"/>
            </a:srgbClr>
          </a:solidFill>
          <a:ln cap="flat" cmpd="sng" w="9525">
            <a:solidFill>
              <a:srgbClr val="EDEBE0"/>
            </a:solidFill>
            <a:prstDash val="solid"/>
            <a:miter lim="800000"/>
            <a:headEnd len="sm" w="sm" type="none"/>
            <a:tailEnd len="sm" w="sm" type="none"/>
          </a:ln>
        </p:spPr>
        <p:txBody>
          <a:bodyPr anchorCtr="0" anchor="t" bIns="0" lIns="0" spcFirstLastPara="1" rIns="0" wrap="square" tIns="25400">
            <a:spAutoFit/>
          </a:bodyPr>
          <a:lstStyle/>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&lt;orders&gt;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&lt;customer&gt;</a:t>
            </a:r>
            <a:r>
              <a:rPr b="0" i="0" lang="en-US" sz="1600" u="sng">
                <a:solidFill>
                  <a:schemeClr val="dk1"/>
                </a:solidFill>
                <a:latin typeface="Arial"/>
                <a:ea typeface="Arial"/>
                <a:cs typeface="Arial"/>
                <a:sym typeface="Arial"/>
                <a:hlinkClick r:id="rId3">
                  <a:extLst>
                    <a:ext uri="{A12FA001-AC4F-418D-AE19-62706E023703}">
                      <ahyp:hlinkClr val="tx"/>
                    </a:ext>
                  </a:extLst>
                </a:hlinkClick>
              </a:rPr>
              <a:t>htt</a:t>
            </a:r>
            <a:r>
              <a:rPr b="0" i="0" lang="en-US" sz="1600" u="none">
                <a:solidFill>
                  <a:schemeClr val="dk1"/>
                </a:solidFill>
                <a:latin typeface="Courier New"/>
                <a:ea typeface="Courier New"/>
                <a:cs typeface="Courier New"/>
                <a:sym typeface="Courier New"/>
              </a:rPr>
              <a:t>&lt;customer&gt;htt</a:t>
            </a:r>
            <a:r>
              <a:rPr b="0" i="0" lang="en-US" sz="1600" u="sng">
                <a:solidFill>
                  <a:schemeClr val="dk1"/>
                </a:solidFill>
                <a:latin typeface="Arial"/>
                <a:ea typeface="Arial"/>
                <a:cs typeface="Arial"/>
                <a:sym typeface="Arial"/>
                <a:hlinkClick r:id="rId4">
                  <a:extLst>
                    <a:ext uri="{A12FA001-AC4F-418D-AE19-62706E023703}">
                      <ahyp:hlinkClr val="tx"/>
                    </a:ext>
                  </a:extLst>
                </a:hlinkClick>
              </a:rPr>
              <a:t>p</a:t>
            </a:r>
            <a:r>
              <a:rPr b="0" i="0" lang="en-US" sz="1600" u="none">
                <a:solidFill>
                  <a:schemeClr val="dk1"/>
                </a:solidFill>
                <a:latin typeface="Courier New"/>
                <a:ea typeface="Courier New"/>
                <a:cs typeface="Courier New"/>
                <a:sym typeface="Courier New"/>
              </a:rPr>
              <a:t>&lt;customer&gt;http</a:t>
            </a:r>
            <a:r>
              <a:rPr b="0" i="0" lang="en-US" sz="1600" u="sng">
                <a:solidFill>
                  <a:schemeClr val="dk1"/>
                </a:solidFill>
                <a:latin typeface="Arial"/>
                <a:ea typeface="Arial"/>
                <a:cs typeface="Arial"/>
                <a:sym typeface="Arial"/>
                <a:hlinkClick r:id="rId5">
                  <a:extLst>
                    <a:ext uri="{A12FA001-AC4F-418D-AE19-62706E023703}">
                      <ahyp:hlinkClr val="tx"/>
                    </a:ext>
                  </a:extLst>
                </a:hlinkClick>
              </a:rPr>
              <a:t>://orderservice.com/customers/jlsmith</a:t>
            </a:r>
            <a:r>
              <a:rPr b="0" i="0" lang="en-US" sz="1600" u="none">
                <a:solidFill>
                  <a:schemeClr val="dk1"/>
                </a:solidFill>
                <a:latin typeface="Courier New"/>
                <a:ea typeface="Courier New"/>
                <a:cs typeface="Courier New"/>
                <a:sym typeface="Courier New"/>
              </a:rPr>
              <a:t>&lt;/customer&gt;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&lt;next&gt;</a:t>
            </a:r>
            <a:r>
              <a:rPr b="0" i="0" lang="en-US" sz="1600" u="sng">
                <a:solidFill>
                  <a:schemeClr val="dk1"/>
                </a:solidFill>
                <a:latin typeface="Arial"/>
                <a:ea typeface="Arial"/>
                <a:cs typeface="Arial"/>
                <a:sym typeface="Arial"/>
                <a:hlinkClick r:id="rId6">
                  <a:extLst>
                    <a:ext uri="{A12FA001-AC4F-418D-AE19-62706E023703}">
                      <ahyp:hlinkClr val="tx"/>
                    </a:ext>
                  </a:extLst>
                </a:hlinkClick>
              </a:rPr>
              <a:t>http://orderservice.com/customers/jlsmith/orders?before=11</a:t>
            </a:r>
            <a:r>
              <a:rPr b="0" i="0" lang="en-US" sz="1600" u="none">
                <a:solidFill>
                  <a:schemeClr val="dk1"/>
                </a:solidFill>
                <a:latin typeface="Courier New"/>
                <a:ea typeface="Courier New"/>
                <a:cs typeface="Courier New"/>
                <a:sym typeface="Courier New"/>
              </a:rPr>
              <a:t>&lt;/next&gt;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 id="20"&gt;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&lt;uri&gt;</a:t>
            </a:r>
            <a:r>
              <a:rPr b="0" i="0" lang="en-US" sz="1600" u="sng">
                <a:solidFill>
                  <a:schemeClr val="dk1"/>
                </a:solidFill>
                <a:latin typeface="Arial"/>
                <a:ea typeface="Arial"/>
                <a:cs typeface="Arial"/>
                <a:sym typeface="Arial"/>
                <a:hlinkClick r:id="rId7">
                  <a:extLst>
                    <a:ext uri="{A12FA001-AC4F-418D-AE19-62706E023703}">
                      <ahyp:hlinkClr val="tx"/>
                    </a:ext>
                  </a:extLst>
                </a:hlinkClick>
              </a:rPr>
              <a:t>http://orderservice.com/orders/1234</a:t>
            </a:r>
            <a:r>
              <a:rPr b="0" i="0" lang="en-US" sz="1600" u="none">
                <a:solidFill>
                  <a:schemeClr val="dk1"/>
                </a:solidFill>
                <a:latin typeface="Courier New"/>
                <a:ea typeface="Courier New"/>
                <a:cs typeface="Courier New"/>
                <a:sym typeface="Courier New"/>
              </a:rPr>
              <a:t>&lt;/uri&gt;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&lt;status&gt;open&lt;/status&gt;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&lt;/orders&gt;</a:t>
            </a:r>
            <a:endParaRPr/>
          </a:p>
        </p:txBody>
      </p:sp>
      <p:sp>
        <p:nvSpPr>
          <p:cNvPr id="944" name="Google Shape;944;p101"/>
          <p:cNvSpPr txBox="1"/>
          <p:nvPr>
            <p:ph type="title"/>
          </p:nvPr>
        </p:nvSpPr>
        <p:spPr>
          <a:xfrm>
            <a:off x="1603375" y="944562"/>
            <a:ext cx="5354637" cy="593725"/>
          </a:xfrm>
          <a:prstGeom prst="rect">
            <a:avLst/>
          </a:prstGeom>
          <a:noFill/>
          <a:ln>
            <a:noFill/>
          </a:ln>
        </p:spPr>
        <p:txBody>
          <a:bodyPr anchorCtr="0" anchor="b" bIns="0" lIns="0" spcFirstLastPara="1" rIns="0" wrap="square" tIns="313050">
            <a:spAutoFit/>
          </a:bodyPr>
          <a:lstStyle/>
          <a:p>
            <a:pPr indent="0" lvl="0" marL="12700" rtl="0" algn="l">
              <a:lnSpc>
                <a:spcPct val="100000"/>
              </a:lnSpc>
              <a:spcBef>
                <a:spcPts val="0"/>
              </a:spcBef>
              <a:spcAft>
                <a:spcPts val="0"/>
              </a:spcAft>
              <a:buClr>
                <a:srgbClr val="B3B3B3"/>
              </a:buClr>
              <a:buSzPts val="1800"/>
              <a:buFont typeface="Calibri"/>
              <a:buNone/>
            </a:pPr>
            <a:r>
              <a:rPr b="1" i="0" lang="en-US" sz="1800" u="none">
                <a:solidFill>
                  <a:srgbClr val="B3B3B3"/>
                </a:solidFill>
                <a:latin typeface="Calibri"/>
                <a:ea typeface="Calibri"/>
                <a:cs typeface="Calibri"/>
                <a:sym typeface="Calibri"/>
              </a:rPr>
              <a:t>/customers/jlsmith	</a:t>
            </a:r>
            <a:r>
              <a:rPr b="1" i="0" lang="en-US" sz="1800" u="none">
                <a:solidFill>
                  <a:schemeClr val="dk2"/>
                </a:solidFill>
                <a:latin typeface="Calibri"/>
                <a:ea typeface="Calibri"/>
                <a:cs typeface="Calibri"/>
                <a:sym typeface="Calibri"/>
              </a:rPr>
              <a:t>/customers/jlsmith/orders</a:t>
            </a:r>
            <a:endParaRPr/>
          </a:p>
        </p:txBody>
      </p:sp>
      <p:grpSp>
        <p:nvGrpSpPr>
          <p:cNvPr id="945" name="Google Shape;945;p101"/>
          <p:cNvGrpSpPr/>
          <p:nvPr/>
        </p:nvGrpSpPr>
        <p:grpSpPr>
          <a:xfrm>
            <a:off x="906462" y="1676400"/>
            <a:ext cx="4191000" cy="2362200"/>
            <a:chOff x="906462" y="1676400"/>
            <a:chExt cx="4191064" cy="2362200"/>
          </a:xfrm>
        </p:grpSpPr>
        <p:sp>
          <p:nvSpPr>
            <p:cNvPr id="946" name="Google Shape;946;p101"/>
            <p:cNvSpPr/>
            <p:nvPr/>
          </p:nvSpPr>
          <p:spPr>
            <a:xfrm>
              <a:off x="906462" y="1676400"/>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7" name="Google Shape;947;p101"/>
            <p:cNvSpPr/>
            <p:nvPr/>
          </p:nvSpPr>
          <p:spPr>
            <a:xfrm>
              <a:off x="2582926" y="1676400"/>
              <a:ext cx="0" cy="2362200"/>
            </a:xfrm>
            <a:custGeom>
              <a:rect b="b" l="l" r="r" t="t"/>
              <a:pathLst>
                <a:path extrusionOk="0" h="2362200" w="120000">
                  <a:moveTo>
                    <a:pt x="0" y="0"/>
                  </a:moveTo>
                  <a:lnTo>
                    <a:pt x="0" y="2362200"/>
                  </a:lnTo>
                </a:path>
              </a:pathLst>
            </a:custGeom>
            <a:noFill/>
            <a:ln cap="flat" cmpd="sng" w="28575">
              <a:solidFill>
                <a:srgbClr val="B3B3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8" name="Google Shape;948;p101"/>
            <p:cNvSpPr/>
            <p:nvPr/>
          </p:nvSpPr>
          <p:spPr>
            <a:xfrm>
              <a:off x="5097526" y="1676400"/>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9" name="Google Shape;949;p101"/>
            <p:cNvSpPr/>
            <p:nvPr/>
          </p:nvSpPr>
          <p:spPr>
            <a:xfrm>
              <a:off x="906462" y="1943100"/>
              <a:ext cx="1676400" cy="76200"/>
            </a:xfrm>
            <a:custGeom>
              <a:rect b="b" l="l" r="r" t="t"/>
              <a:pathLst>
                <a:path extrusionOk="0" h="76200" w="1676400">
                  <a:moveTo>
                    <a:pt x="1600136" y="0"/>
                  </a:moveTo>
                  <a:lnTo>
                    <a:pt x="1600136" y="76200"/>
                  </a:lnTo>
                  <a:lnTo>
                    <a:pt x="1663636" y="44450"/>
                  </a:lnTo>
                  <a:lnTo>
                    <a:pt x="1612963" y="44450"/>
                  </a:lnTo>
                  <a:lnTo>
                    <a:pt x="1612963" y="31750"/>
                  </a:lnTo>
                  <a:lnTo>
                    <a:pt x="1663636" y="31750"/>
                  </a:lnTo>
                  <a:lnTo>
                    <a:pt x="1600136" y="0"/>
                  </a:lnTo>
                  <a:close/>
                </a:path>
                <a:path extrusionOk="0" h="76200" w="1676400">
                  <a:moveTo>
                    <a:pt x="1600136" y="31750"/>
                  </a:moveTo>
                  <a:lnTo>
                    <a:pt x="0" y="31750"/>
                  </a:lnTo>
                  <a:lnTo>
                    <a:pt x="0" y="44450"/>
                  </a:lnTo>
                  <a:lnTo>
                    <a:pt x="1600136" y="44450"/>
                  </a:lnTo>
                  <a:lnTo>
                    <a:pt x="1600136" y="31750"/>
                  </a:lnTo>
                  <a:close/>
                </a:path>
                <a:path extrusionOk="0" h="76200" w="1676400">
                  <a:moveTo>
                    <a:pt x="1663636" y="31750"/>
                  </a:moveTo>
                  <a:lnTo>
                    <a:pt x="1612963" y="31750"/>
                  </a:lnTo>
                  <a:lnTo>
                    <a:pt x="1612963" y="44450"/>
                  </a:lnTo>
                  <a:lnTo>
                    <a:pt x="1663636" y="44450"/>
                  </a:lnTo>
                  <a:lnTo>
                    <a:pt x="1676336" y="38100"/>
                  </a:lnTo>
                  <a:lnTo>
                    <a:pt x="16636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0" name="Google Shape;950;p101"/>
            <p:cNvSpPr txBox="1"/>
            <p:nvPr/>
          </p:nvSpPr>
          <p:spPr>
            <a:xfrm>
              <a:off x="1518919" y="1773758"/>
              <a:ext cx="312420"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B3B3B3"/>
                </a:buClr>
                <a:buSzPts val="1400"/>
                <a:buFont typeface="Calibri"/>
                <a:buNone/>
              </a:pPr>
              <a:r>
                <a:rPr b="1" i="0" lang="en-US" sz="1400" u="none">
                  <a:solidFill>
                    <a:srgbClr val="B3B3B3"/>
                  </a:solidFill>
                  <a:latin typeface="Calibri"/>
                  <a:ea typeface="Calibri"/>
                  <a:cs typeface="Calibri"/>
                  <a:sym typeface="Calibri"/>
                </a:rPr>
                <a:t>GET</a:t>
              </a:r>
              <a:endParaRPr/>
            </a:p>
          </p:txBody>
        </p:sp>
        <p:sp>
          <p:nvSpPr>
            <p:cNvPr id="951" name="Google Shape;951;p101"/>
            <p:cNvSpPr/>
            <p:nvPr/>
          </p:nvSpPr>
          <p:spPr>
            <a:xfrm>
              <a:off x="906462" y="2171700"/>
              <a:ext cx="1676400" cy="76200"/>
            </a:xfrm>
            <a:custGeom>
              <a:rect b="b" l="l" r="r" t="t"/>
              <a:pathLst>
                <a:path extrusionOk="0" h="76200" w="1676400">
                  <a:moveTo>
                    <a:pt x="76200" y="0"/>
                  </a:moveTo>
                  <a:lnTo>
                    <a:pt x="0" y="38100"/>
                  </a:lnTo>
                  <a:lnTo>
                    <a:pt x="76200" y="76200"/>
                  </a:lnTo>
                  <a:lnTo>
                    <a:pt x="76200" y="44450"/>
                  </a:lnTo>
                  <a:lnTo>
                    <a:pt x="63500" y="44450"/>
                  </a:lnTo>
                  <a:lnTo>
                    <a:pt x="63500" y="31750"/>
                  </a:lnTo>
                  <a:lnTo>
                    <a:pt x="76200" y="31750"/>
                  </a:lnTo>
                  <a:lnTo>
                    <a:pt x="76200" y="0"/>
                  </a:lnTo>
                  <a:close/>
                </a:path>
                <a:path extrusionOk="0" h="76200" w="1676400">
                  <a:moveTo>
                    <a:pt x="76200" y="31750"/>
                  </a:moveTo>
                  <a:lnTo>
                    <a:pt x="63500" y="31750"/>
                  </a:lnTo>
                  <a:lnTo>
                    <a:pt x="63500" y="44450"/>
                  </a:lnTo>
                  <a:lnTo>
                    <a:pt x="76200" y="44450"/>
                  </a:lnTo>
                  <a:lnTo>
                    <a:pt x="76200" y="31750"/>
                  </a:lnTo>
                  <a:close/>
                </a:path>
                <a:path extrusionOk="0" h="76200" w="1676400">
                  <a:moveTo>
                    <a:pt x="1676336" y="31750"/>
                  </a:moveTo>
                  <a:lnTo>
                    <a:pt x="76200" y="31750"/>
                  </a:lnTo>
                  <a:lnTo>
                    <a:pt x="76200" y="44450"/>
                  </a:lnTo>
                  <a:lnTo>
                    <a:pt x="1676336" y="44450"/>
                  </a:lnTo>
                  <a:lnTo>
                    <a:pt x="16763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2" name="Google Shape;952;p101"/>
            <p:cNvSpPr/>
            <p:nvPr/>
          </p:nvSpPr>
          <p:spPr>
            <a:xfrm>
              <a:off x="906462" y="2476500"/>
              <a:ext cx="4191000" cy="76200"/>
            </a:xfrm>
            <a:custGeom>
              <a:rect b="b" l="l" r="r" t="t"/>
              <a:pathLst>
                <a:path extrusionOk="0" h="76200" w="4191000">
                  <a:moveTo>
                    <a:pt x="4114736" y="0"/>
                  </a:moveTo>
                  <a:lnTo>
                    <a:pt x="4114736" y="76200"/>
                  </a:lnTo>
                  <a:lnTo>
                    <a:pt x="4178236" y="44450"/>
                  </a:lnTo>
                  <a:lnTo>
                    <a:pt x="4127563" y="44450"/>
                  </a:lnTo>
                  <a:lnTo>
                    <a:pt x="4127563" y="31750"/>
                  </a:lnTo>
                  <a:lnTo>
                    <a:pt x="4178236" y="31750"/>
                  </a:lnTo>
                  <a:lnTo>
                    <a:pt x="4114736" y="0"/>
                  </a:lnTo>
                  <a:close/>
                </a:path>
                <a:path extrusionOk="0" h="76200" w="4191000">
                  <a:moveTo>
                    <a:pt x="4114736" y="31750"/>
                  </a:moveTo>
                  <a:lnTo>
                    <a:pt x="0" y="31750"/>
                  </a:lnTo>
                  <a:lnTo>
                    <a:pt x="0" y="44450"/>
                  </a:lnTo>
                  <a:lnTo>
                    <a:pt x="4114736" y="44450"/>
                  </a:lnTo>
                  <a:lnTo>
                    <a:pt x="4114736" y="31750"/>
                  </a:lnTo>
                  <a:close/>
                </a:path>
                <a:path extrusionOk="0" h="76200" w="4191000">
                  <a:moveTo>
                    <a:pt x="4178236" y="31750"/>
                  </a:moveTo>
                  <a:lnTo>
                    <a:pt x="4127563" y="31750"/>
                  </a:lnTo>
                  <a:lnTo>
                    <a:pt x="4127563" y="44450"/>
                  </a:lnTo>
                  <a:lnTo>
                    <a:pt x="4178236" y="44450"/>
                  </a:lnTo>
                  <a:lnTo>
                    <a:pt x="4190936" y="38100"/>
                  </a:lnTo>
                  <a:lnTo>
                    <a:pt x="41782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3" name="Google Shape;953;p101"/>
            <p:cNvSpPr/>
            <p:nvPr/>
          </p:nvSpPr>
          <p:spPr>
            <a:xfrm>
              <a:off x="906462" y="2705100"/>
              <a:ext cx="4191000" cy="76200"/>
            </a:xfrm>
            <a:custGeom>
              <a:rect b="b" l="l" r="r" t="t"/>
              <a:pathLst>
                <a:path extrusionOk="0" h="76200" w="4191000">
                  <a:moveTo>
                    <a:pt x="76200" y="0"/>
                  </a:moveTo>
                  <a:lnTo>
                    <a:pt x="0" y="38100"/>
                  </a:lnTo>
                  <a:lnTo>
                    <a:pt x="76200" y="76200"/>
                  </a:lnTo>
                  <a:lnTo>
                    <a:pt x="76200" y="44450"/>
                  </a:lnTo>
                  <a:lnTo>
                    <a:pt x="63487" y="44450"/>
                  </a:lnTo>
                  <a:lnTo>
                    <a:pt x="63487" y="31750"/>
                  </a:lnTo>
                  <a:lnTo>
                    <a:pt x="76200" y="31750"/>
                  </a:lnTo>
                  <a:lnTo>
                    <a:pt x="76200" y="0"/>
                  </a:lnTo>
                  <a:close/>
                </a:path>
                <a:path extrusionOk="0" h="76200" w="4191000">
                  <a:moveTo>
                    <a:pt x="76200" y="31750"/>
                  </a:moveTo>
                  <a:lnTo>
                    <a:pt x="63487" y="31750"/>
                  </a:lnTo>
                  <a:lnTo>
                    <a:pt x="63487" y="44450"/>
                  </a:lnTo>
                  <a:lnTo>
                    <a:pt x="76200" y="44450"/>
                  </a:lnTo>
                  <a:lnTo>
                    <a:pt x="76200" y="31750"/>
                  </a:lnTo>
                  <a:close/>
                </a:path>
                <a:path extrusionOk="0" h="76200" w="4191000">
                  <a:moveTo>
                    <a:pt x="4190936" y="31750"/>
                  </a:moveTo>
                  <a:lnTo>
                    <a:pt x="76200" y="31750"/>
                  </a:lnTo>
                  <a:lnTo>
                    <a:pt x="76200" y="44450"/>
                  </a:lnTo>
                  <a:lnTo>
                    <a:pt x="4190936" y="44450"/>
                  </a:lnTo>
                  <a:lnTo>
                    <a:pt x="41909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4" name="Google Shape;954;p101"/>
            <p:cNvSpPr txBox="1"/>
            <p:nvPr/>
          </p:nvSpPr>
          <p:spPr>
            <a:xfrm>
              <a:off x="3652773" y="2307463"/>
              <a:ext cx="31242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400"/>
                <a:buFont typeface="Calibri"/>
                <a:buNone/>
              </a:pPr>
              <a:r>
                <a:rPr b="1" i="0" lang="en-US" sz="1400" u="none">
                  <a:solidFill>
                    <a:schemeClr val="dk1"/>
                  </a:solidFill>
                  <a:latin typeface="Calibri"/>
                  <a:ea typeface="Calibri"/>
                  <a:cs typeface="Calibri"/>
                  <a:sym typeface="Calibri"/>
                </a:rPr>
                <a:t>GET</a:t>
              </a:r>
              <a:endParaRPr/>
            </a:p>
          </p:txBody>
        </p:sp>
      </p:grpSp>
      <p:sp>
        <p:nvSpPr>
          <p:cNvPr id="955" name="Google Shape;955;p101"/>
          <p:cNvSpPr txBox="1"/>
          <p:nvPr/>
        </p:nvSpPr>
        <p:spPr>
          <a:xfrm>
            <a:off x="539750" y="404812"/>
            <a:ext cx="4770437" cy="444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выглядит REST?</a:t>
            </a:r>
            <a:endParaRPr/>
          </a:p>
        </p:txBody>
      </p:sp>
      <p:sp>
        <p:nvSpPr>
          <p:cNvPr id="956" name="Google Shape;956;p10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0" name="Shape 960"/>
        <p:cNvGrpSpPr/>
        <p:nvPr/>
      </p:nvGrpSpPr>
      <p:grpSpPr>
        <a:xfrm>
          <a:off x="0" y="0"/>
          <a:ext cx="0" cy="0"/>
          <a:chOff x="0" y="0"/>
          <a:chExt cx="0" cy="0"/>
        </a:xfrm>
      </p:grpSpPr>
      <p:sp>
        <p:nvSpPr>
          <p:cNvPr id="961" name="Google Shape;961;p102"/>
          <p:cNvSpPr txBox="1"/>
          <p:nvPr/>
        </p:nvSpPr>
        <p:spPr>
          <a:xfrm>
            <a:off x="152400" y="4191000"/>
            <a:ext cx="8839200" cy="1287462"/>
          </a:xfrm>
          <a:prstGeom prst="rect">
            <a:avLst/>
          </a:prstGeom>
          <a:solidFill>
            <a:srgbClr val="F2F2F2">
              <a:alpha val="49803"/>
            </a:srgbClr>
          </a:solidFill>
          <a:ln cap="flat" cmpd="sng" w="9525">
            <a:solidFill>
              <a:srgbClr val="EDEBE0"/>
            </a:solidFill>
            <a:prstDash val="solid"/>
            <a:miter lim="800000"/>
            <a:headEnd len="sm" w="sm" type="none"/>
            <a:tailEnd len="sm" w="sm" type="none"/>
          </a:ln>
        </p:spPr>
        <p:txBody>
          <a:bodyPr anchorCtr="0" anchor="t" bIns="0" lIns="0" spcFirstLastPara="1" rIns="0" wrap="square" tIns="25400">
            <a:spAutoFit/>
          </a:bodyPr>
          <a:lstStyle/>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&lt;customer&gt;</a:t>
            </a:r>
            <a:r>
              <a:rPr b="0" i="0" lang="en-US" sz="1600" u="sng">
                <a:solidFill>
                  <a:schemeClr val="dk1"/>
                </a:solidFill>
                <a:latin typeface="Arial"/>
                <a:ea typeface="Arial"/>
                <a:cs typeface="Arial"/>
                <a:sym typeface="Arial"/>
                <a:hlinkClick r:id="rId3">
                  <a:extLst>
                    <a:ext uri="{A12FA001-AC4F-418D-AE19-62706E023703}">
                      <ahyp:hlinkClr val="tx"/>
                    </a:ext>
                  </a:extLst>
                </a:hlinkClick>
              </a:rPr>
              <a:t>htt</a:t>
            </a:r>
            <a:r>
              <a:rPr b="0" i="0" lang="en-US" sz="1600" u="none">
                <a:solidFill>
                  <a:srgbClr val="0070C0"/>
                </a:solidFill>
                <a:latin typeface="Courier New"/>
                <a:ea typeface="Courier New"/>
                <a:cs typeface="Courier New"/>
                <a:sym typeface="Courier New"/>
              </a:rPr>
              <a:t>p</a:t>
            </a:r>
            <a:r>
              <a:rPr b="0" i="0" lang="en-US" sz="1600" u="sng">
                <a:solidFill>
                  <a:schemeClr val="dk1"/>
                </a:solidFill>
                <a:latin typeface="Arial"/>
                <a:ea typeface="Arial"/>
                <a:cs typeface="Arial"/>
                <a:sym typeface="Arial"/>
                <a:hlinkClick r:id="rId4">
                  <a:extLst>
                    <a:ext uri="{A12FA001-AC4F-418D-AE19-62706E023703}">
                      <ahyp:hlinkClr val="tx"/>
                    </a:ext>
                  </a:extLst>
                </a:hlinkClick>
              </a:rPr>
              <a:t>://orderservice.com/customers/jlsmith</a:t>
            </a:r>
            <a:r>
              <a:rPr b="0" i="0" lang="en-US" sz="1600" u="none">
                <a:solidFill>
                  <a:schemeClr val="dk1"/>
                </a:solidFill>
                <a:latin typeface="Courier New"/>
                <a:ea typeface="Courier New"/>
                <a:cs typeface="Courier New"/>
                <a:sym typeface="Courier New"/>
              </a:rPr>
              <a:t>&lt;/customer&gt;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&lt;status&gt;open&lt;/status&gt;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&lt;item quantity="1"&gt;”Building RESTful Apps”&lt;/item&gt;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&lt;/order&gt;</a:t>
            </a:r>
            <a:endParaRPr/>
          </a:p>
        </p:txBody>
      </p:sp>
      <p:sp>
        <p:nvSpPr>
          <p:cNvPr id="962" name="Google Shape;962;p102"/>
          <p:cNvSpPr txBox="1"/>
          <p:nvPr>
            <p:ph type="title"/>
          </p:nvPr>
        </p:nvSpPr>
        <p:spPr>
          <a:xfrm>
            <a:off x="1603375" y="666750"/>
            <a:ext cx="6430962" cy="871537"/>
          </a:xfrm>
          <a:prstGeom prst="rect">
            <a:avLst/>
          </a:prstGeom>
          <a:noFill/>
          <a:ln>
            <a:noFill/>
          </a:ln>
        </p:spPr>
        <p:txBody>
          <a:bodyPr anchorCtr="0" anchor="b" bIns="0" lIns="0" spcFirstLastPara="1" rIns="0" wrap="square" tIns="313050">
            <a:spAutoFit/>
          </a:bodyPr>
          <a:lstStyle/>
          <a:p>
            <a:pPr indent="0" lvl="0" marL="12700" rtl="0" algn="l">
              <a:lnSpc>
                <a:spcPct val="100000"/>
              </a:lnSpc>
              <a:spcBef>
                <a:spcPts val="0"/>
              </a:spcBef>
              <a:spcAft>
                <a:spcPts val="0"/>
              </a:spcAft>
              <a:buClr>
                <a:srgbClr val="B3B3B3"/>
              </a:buClr>
              <a:buSzPts val="1800"/>
              <a:buFont typeface="Calibri"/>
              <a:buNone/>
            </a:pPr>
            <a:r>
              <a:rPr b="1" i="0" lang="en-US" sz="1800" u="none">
                <a:solidFill>
                  <a:srgbClr val="B3B3B3"/>
                </a:solidFill>
                <a:latin typeface="Calibri"/>
                <a:ea typeface="Calibri"/>
                <a:cs typeface="Calibri"/>
                <a:sym typeface="Calibri"/>
              </a:rPr>
              <a:t>/customers/jlsmith	/customers/jlsmith/orders	</a:t>
            </a:r>
            <a:r>
              <a:rPr b="1" i="0" lang="en-US" sz="1800" u="none">
                <a:solidFill>
                  <a:schemeClr val="dk2"/>
                </a:solidFill>
                <a:latin typeface="Calibri"/>
                <a:ea typeface="Calibri"/>
                <a:cs typeface="Calibri"/>
                <a:sym typeface="Calibri"/>
              </a:rPr>
              <a:t>/orders/1234</a:t>
            </a:r>
            <a:endParaRPr/>
          </a:p>
        </p:txBody>
      </p:sp>
      <p:grpSp>
        <p:nvGrpSpPr>
          <p:cNvPr id="963" name="Google Shape;963;p102"/>
          <p:cNvGrpSpPr/>
          <p:nvPr/>
        </p:nvGrpSpPr>
        <p:grpSpPr>
          <a:xfrm>
            <a:off x="906462" y="1676400"/>
            <a:ext cx="6553200" cy="2362200"/>
            <a:chOff x="906462" y="1676400"/>
            <a:chExt cx="6553264" cy="2362200"/>
          </a:xfrm>
        </p:grpSpPr>
        <p:sp>
          <p:nvSpPr>
            <p:cNvPr id="964" name="Google Shape;964;p102"/>
            <p:cNvSpPr/>
            <p:nvPr/>
          </p:nvSpPr>
          <p:spPr>
            <a:xfrm>
              <a:off x="906462" y="1676400"/>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5" name="Google Shape;965;p102"/>
            <p:cNvSpPr/>
            <p:nvPr/>
          </p:nvSpPr>
          <p:spPr>
            <a:xfrm>
              <a:off x="2582926" y="1676400"/>
              <a:ext cx="0" cy="2362200"/>
            </a:xfrm>
            <a:custGeom>
              <a:rect b="b" l="l" r="r" t="t"/>
              <a:pathLst>
                <a:path extrusionOk="0" h="2362200" w="120000">
                  <a:moveTo>
                    <a:pt x="0" y="0"/>
                  </a:moveTo>
                  <a:lnTo>
                    <a:pt x="0" y="2362200"/>
                  </a:lnTo>
                </a:path>
              </a:pathLst>
            </a:custGeom>
            <a:noFill/>
            <a:ln cap="flat" cmpd="sng" w="28575">
              <a:solidFill>
                <a:srgbClr val="B3B3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6" name="Google Shape;966;p102"/>
            <p:cNvSpPr/>
            <p:nvPr/>
          </p:nvSpPr>
          <p:spPr>
            <a:xfrm>
              <a:off x="5097526" y="1676400"/>
              <a:ext cx="0" cy="2362200"/>
            </a:xfrm>
            <a:custGeom>
              <a:rect b="b" l="l" r="r" t="t"/>
              <a:pathLst>
                <a:path extrusionOk="0" h="2362200" w="120000">
                  <a:moveTo>
                    <a:pt x="0" y="0"/>
                  </a:moveTo>
                  <a:lnTo>
                    <a:pt x="0" y="2362200"/>
                  </a:lnTo>
                </a:path>
              </a:pathLst>
            </a:custGeom>
            <a:noFill/>
            <a:ln cap="flat" cmpd="sng" w="28575">
              <a:solidFill>
                <a:srgbClr val="B3B3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7" name="Google Shape;967;p102"/>
            <p:cNvSpPr/>
            <p:nvPr/>
          </p:nvSpPr>
          <p:spPr>
            <a:xfrm>
              <a:off x="7459726" y="1676400"/>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8" name="Google Shape;968;p102"/>
            <p:cNvSpPr/>
            <p:nvPr/>
          </p:nvSpPr>
          <p:spPr>
            <a:xfrm>
              <a:off x="906462" y="1943100"/>
              <a:ext cx="1676400" cy="76200"/>
            </a:xfrm>
            <a:custGeom>
              <a:rect b="b" l="l" r="r" t="t"/>
              <a:pathLst>
                <a:path extrusionOk="0" h="76200" w="1676400">
                  <a:moveTo>
                    <a:pt x="1600136" y="0"/>
                  </a:moveTo>
                  <a:lnTo>
                    <a:pt x="1600136" y="76200"/>
                  </a:lnTo>
                  <a:lnTo>
                    <a:pt x="1663636" y="44450"/>
                  </a:lnTo>
                  <a:lnTo>
                    <a:pt x="1612963" y="44450"/>
                  </a:lnTo>
                  <a:lnTo>
                    <a:pt x="1612963" y="31750"/>
                  </a:lnTo>
                  <a:lnTo>
                    <a:pt x="1663636" y="31750"/>
                  </a:lnTo>
                  <a:lnTo>
                    <a:pt x="1600136" y="0"/>
                  </a:lnTo>
                  <a:close/>
                </a:path>
                <a:path extrusionOk="0" h="76200" w="1676400">
                  <a:moveTo>
                    <a:pt x="1600136" y="31750"/>
                  </a:moveTo>
                  <a:lnTo>
                    <a:pt x="0" y="31750"/>
                  </a:lnTo>
                  <a:lnTo>
                    <a:pt x="0" y="44450"/>
                  </a:lnTo>
                  <a:lnTo>
                    <a:pt x="1600136" y="44450"/>
                  </a:lnTo>
                  <a:lnTo>
                    <a:pt x="1600136" y="31750"/>
                  </a:lnTo>
                  <a:close/>
                </a:path>
                <a:path extrusionOk="0" h="76200" w="1676400">
                  <a:moveTo>
                    <a:pt x="1663636" y="31750"/>
                  </a:moveTo>
                  <a:lnTo>
                    <a:pt x="1612963" y="31750"/>
                  </a:lnTo>
                  <a:lnTo>
                    <a:pt x="1612963" y="44450"/>
                  </a:lnTo>
                  <a:lnTo>
                    <a:pt x="1663636" y="44450"/>
                  </a:lnTo>
                  <a:lnTo>
                    <a:pt x="1676336" y="38100"/>
                  </a:lnTo>
                  <a:lnTo>
                    <a:pt x="16636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9" name="Google Shape;969;p102"/>
            <p:cNvSpPr txBox="1"/>
            <p:nvPr/>
          </p:nvSpPr>
          <p:spPr>
            <a:xfrm>
              <a:off x="1518919" y="1773758"/>
              <a:ext cx="312420"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B3B3B3"/>
                </a:buClr>
                <a:buSzPts val="1400"/>
                <a:buFont typeface="Calibri"/>
                <a:buNone/>
              </a:pPr>
              <a:r>
                <a:rPr b="1" i="0" lang="en-US" sz="1400" u="none">
                  <a:solidFill>
                    <a:srgbClr val="B3B3B3"/>
                  </a:solidFill>
                  <a:latin typeface="Calibri"/>
                  <a:ea typeface="Calibri"/>
                  <a:cs typeface="Calibri"/>
                  <a:sym typeface="Calibri"/>
                </a:rPr>
                <a:t>GET</a:t>
              </a:r>
              <a:endParaRPr/>
            </a:p>
          </p:txBody>
        </p:sp>
        <p:sp>
          <p:nvSpPr>
            <p:cNvPr id="970" name="Google Shape;970;p102"/>
            <p:cNvSpPr/>
            <p:nvPr/>
          </p:nvSpPr>
          <p:spPr>
            <a:xfrm>
              <a:off x="906462" y="2171700"/>
              <a:ext cx="1676400" cy="76200"/>
            </a:xfrm>
            <a:custGeom>
              <a:rect b="b" l="l" r="r" t="t"/>
              <a:pathLst>
                <a:path extrusionOk="0" h="76200" w="1676400">
                  <a:moveTo>
                    <a:pt x="76200" y="0"/>
                  </a:moveTo>
                  <a:lnTo>
                    <a:pt x="0" y="38100"/>
                  </a:lnTo>
                  <a:lnTo>
                    <a:pt x="76200" y="76200"/>
                  </a:lnTo>
                  <a:lnTo>
                    <a:pt x="76200" y="44450"/>
                  </a:lnTo>
                  <a:lnTo>
                    <a:pt x="63500" y="44450"/>
                  </a:lnTo>
                  <a:lnTo>
                    <a:pt x="63500" y="31750"/>
                  </a:lnTo>
                  <a:lnTo>
                    <a:pt x="76200" y="31750"/>
                  </a:lnTo>
                  <a:lnTo>
                    <a:pt x="76200" y="0"/>
                  </a:lnTo>
                  <a:close/>
                </a:path>
                <a:path extrusionOk="0" h="76200" w="1676400">
                  <a:moveTo>
                    <a:pt x="76200" y="31750"/>
                  </a:moveTo>
                  <a:lnTo>
                    <a:pt x="63500" y="31750"/>
                  </a:lnTo>
                  <a:lnTo>
                    <a:pt x="63500" y="44450"/>
                  </a:lnTo>
                  <a:lnTo>
                    <a:pt x="76200" y="44450"/>
                  </a:lnTo>
                  <a:lnTo>
                    <a:pt x="76200" y="31750"/>
                  </a:lnTo>
                  <a:close/>
                </a:path>
                <a:path extrusionOk="0" h="76200" w="1676400">
                  <a:moveTo>
                    <a:pt x="1676336" y="31750"/>
                  </a:moveTo>
                  <a:lnTo>
                    <a:pt x="76200" y="31750"/>
                  </a:lnTo>
                  <a:lnTo>
                    <a:pt x="76200" y="44450"/>
                  </a:lnTo>
                  <a:lnTo>
                    <a:pt x="1676336" y="44450"/>
                  </a:lnTo>
                  <a:lnTo>
                    <a:pt x="16763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1" name="Google Shape;971;p102"/>
            <p:cNvSpPr/>
            <p:nvPr/>
          </p:nvSpPr>
          <p:spPr>
            <a:xfrm>
              <a:off x="906462" y="2476500"/>
              <a:ext cx="4191000" cy="76200"/>
            </a:xfrm>
            <a:custGeom>
              <a:rect b="b" l="l" r="r" t="t"/>
              <a:pathLst>
                <a:path extrusionOk="0" h="76200" w="4191000">
                  <a:moveTo>
                    <a:pt x="4114736" y="0"/>
                  </a:moveTo>
                  <a:lnTo>
                    <a:pt x="4114736" y="76200"/>
                  </a:lnTo>
                  <a:lnTo>
                    <a:pt x="4178236" y="44450"/>
                  </a:lnTo>
                  <a:lnTo>
                    <a:pt x="4127563" y="44450"/>
                  </a:lnTo>
                  <a:lnTo>
                    <a:pt x="4127563" y="31750"/>
                  </a:lnTo>
                  <a:lnTo>
                    <a:pt x="4178236" y="31750"/>
                  </a:lnTo>
                  <a:lnTo>
                    <a:pt x="4114736" y="0"/>
                  </a:lnTo>
                  <a:close/>
                </a:path>
                <a:path extrusionOk="0" h="76200" w="4191000">
                  <a:moveTo>
                    <a:pt x="4114736" y="31750"/>
                  </a:moveTo>
                  <a:lnTo>
                    <a:pt x="0" y="31750"/>
                  </a:lnTo>
                  <a:lnTo>
                    <a:pt x="0" y="44450"/>
                  </a:lnTo>
                  <a:lnTo>
                    <a:pt x="4114736" y="44450"/>
                  </a:lnTo>
                  <a:lnTo>
                    <a:pt x="4114736" y="31750"/>
                  </a:lnTo>
                  <a:close/>
                </a:path>
                <a:path extrusionOk="0" h="76200" w="4191000">
                  <a:moveTo>
                    <a:pt x="4178236" y="31750"/>
                  </a:moveTo>
                  <a:lnTo>
                    <a:pt x="4127563" y="31750"/>
                  </a:lnTo>
                  <a:lnTo>
                    <a:pt x="4127563" y="44450"/>
                  </a:lnTo>
                  <a:lnTo>
                    <a:pt x="4178236" y="44450"/>
                  </a:lnTo>
                  <a:lnTo>
                    <a:pt x="4190936" y="38100"/>
                  </a:lnTo>
                  <a:lnTo>
                    <a:pt x="41782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2" name="Google Shape;972;p102"/>
            <p:cNvSpPr/>
            <p:nvPr/>
          </p:nvSpPr>
          <p:spPr>
            <a:xfrm>
              <a:off x="906462" y="2705100"/>
              <a:ext cx="4191000" cy="76200"/>
            </a:xfrm>
            <a:custGeom>
              <a:rect b="b" l="l" r="r" t="t"/>
              <a:pathLst>
                <a:path extrusionOk="0" h="76200" w="4191000">
                  <a:moveTo>
                    <a:pt x="76200" y="0"/>
                  </a:moveTo>
                  <a:lnTo>
                    <a:pt x="0" y="38100"/>
                  </a:lnTo>
                  <a:lnTo>
                    <a:pt x="76200" y="76200"/>
                  </a:lnTo>
                  <a:lnTo>
                    <a:pt x="76200" y="44450"/>
                  </a:lnTo>
                  <a:lnTo>
                    <a:pt x="63487" y="44450"/>
                  </a:lnTo>
                  <a:lnTo>
                    <a:pt x="63487" y="31750"/>
                  </a:lnTo>
                  <a:lnTo>
                    <a:pt x="76200" y="31750"/>
                  </a:lnTo>
                  <a:lnTo>
                    <a:pt x="76200" y="0"/>
                  </a:lnTo>
                  <a:close/>
                </a:path>
                <a:path extrusionOk="0" h="76200" w="4191000">
                  <a:moveTo>
                    <a:pt x="76200" y="31750"/>
                  </a:moveTo>
                  <a:lnTo>
                    <a:pt x="63487" y="31750"/>
                  </a:lnTo>
                  <a:lnTo>
                    <a:pt x="63487" y="44450"/>
                  </a:lnTo>
                  <a:lnTo>
                    <a:pt x="76200" y="44450"/>
                  </a:lnTo>
                  <a:lnTo>
                    <a:pt x="76200" y="31750"/>
                  </a:lnTo>
                  <a:close/>
                </a:path>
                <a:path extrusionOk="0" h="76200" w="4191000">
                  <a:moveTo>
                    <a:pt x="4190936" y="31750"/>
                  </a:moveTo>
                  <a:lnTo>
                    <a:pt x="76200" y="31750"/>
                  </a:lnTo>
                  <a:lnTo>
                    <a:pt x="76200" y="44450"/>
                  </a:lnTo>
                  <a:lnTo>
                    <a:pt x="4190936" y="44450"/>
                  </a:lnTo>
                  <a:lnTo>
                    <a:pt x="41909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3" name="Google Shape;973;p102"/>
            <p:cNvSpPr/>
            <p:nvPr/>
          </p:nvSpPr>
          <p:spPr>
            <a:xfrm>
              <a:off x="906462" y="3009900"/>
              <a:ext cx="6553200" cy="76200"/>
            </a:xfrm>
            <a:custGeom>
              <a:rect b="b" l="l" r="r" t="t"/>
              <a:pathLst>
                <a:path extrusionOk="0" h="76200" w="6553200">
                  <a:moveTo>
                    <a:pt x="6476936" y="0"/>
                  </a:moveTo>
                  <a:lnTo>
                    <a:pt x="6476936" y="76200"/>
                  </a:lnTo>
                  <a:lnTo>
                    <a:pt x="6540436" y="44450"/>
                  </a:lnTo>
                  <a:lnTo>
                    <a:pt x="6489763" y="44450"/>
                  </a:lnTo>
                  <a:lnTo>
                    <a:pt x="6489763" y="31750"/>
                  </a:lnTo>
                  <a:lnTo>
                    <a:pt x="6540436" y="31750"/>
                  </a:lnTo>
                  <a:lnTo>
                    <a:pt x="6476936" y="0"/>
                  </a:lnTo>
                  <a:close/>
                </a:path>
                <a:path extrusionOk="0" h="76200" w="6553200">
                  <a:moveTo>
                    <a:pt x="6476936" y="31750"/>
                  </a:moveTo>
                  <a:lnTo>
                    <a:pt x="0" y="31750"/>
                  </a:lnTo>
                  <a:lnTo>
                    <a:pt x="0" y="44450"/>
                  </a:lnTo>
                  <a:lnTo>
                    <a:pt x="6476936" y="44450"/>
                  </a:lnTo>
                  <a:lnTo>
                    <a:pt x="6476936" y="31750"/>
                  </a:lnTo>
                  <a:close/>
                </a:path>
                <a:path extrusionOk="0" h="76200" w="6553200">
                  <a:moveTo>
                    <a:pt x="6540436" y="31750"/>
                  </a:moveTo>
                  <a:lnTo>
                    <a:pt x="6489763" y="31750"/>
                  </a:lnTo>
                  <a:lnTo>
                    <a:pt x="6489763" y="44450"/>
                  </a:lnTo>
                  <a:lnTo>
                    <a:pt x="6540436" y="44450"/>
                  </a:lnTo>
                  <a:lnTo>
                    <a:pt x="6553136" y="38100"/>
                  </a:lnTo>
                  <a:lnTo>
                    <a:pt x="65404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4" name="Google Shape;974;p102"/>
            <p:cNvSpPr/>
            <p:nvPr/>
          </p:nvSpPr>
          <p:spPr>
            <a:xfrm>
              <a:off x="906462" y="3238500"/>
              <a:ext cx="6553200" cy="76200"/>
            </a:xfrm>
            <a:custGeom>
              <a:rect b="b" l="l" r="r" t="t"/>
              <a:pathLst>
                <a:path extrusionOk="0" h="76200" w="6553200">
                  <a:moveTo>
                    <a:pt x="76200" y="0"/>
                  </a:moveTo>
                  <a:lnTo>
                    <a:pt x="0" y="38100"/>
                  </a:lnTo>
                  <a:lnTo>
                    <a:pt x="76200" y="76200"/>
                  </a:lnTo>
                  <a:lnTo>
                    <a:pt x="76200" y="44450"/>
                  </a:lnTo>
                  <a:lnTo>
                    <a:pt x="63500" y="44450"/>
                  </a:lnTo>
                  <a:lnTo>
                    <a:pt x="63500" y="31750"/>
                  </a:lnTo>
                  <a:lnTo>
                    <a:pt x="76200" y="31750"/>
                  </a:lnTo>
                  <a:lnTo>
                    <a:pt x="76200" y="0"/>
                  </a:lnTo>
                  <a:close/>
                </a:path>
                <a:path extrusionOk="0" h="76200" w="6553200">
                  <a:moveTo>
                    <a:pt x="76200" y="31750"/>
                  </a:moveTo>
                  <a:lnTo>
                    <a:pt x="63500" y="31750"/>
                  </a:lnTo>
                  <a:lnTo>
                    <a:pt x="63500" y="44450"/>
                  </a:lnTo>
                  <a:lnTo>
                    <a:pt x="76200" y="44450"/>
                  </a:lnTo>
                  <a:lnTo>
                    <a:pt x="76200" y="31750"/>
                  </a:lnTo>
                  <a:close/>
                </a:path>
                <a:path extrusionOk="0" h="76200" w="6553200">
                  <a:moveTo>
                    <a:pt x="6553136" y="31750"/>
                  </a:moveTo>
                  <a:lnTo>
                    <a:pt x="76200" y="31750"/>
                  </a:lnTo>
                  <a:lnTo>
                    <a:pt x="76200" y="44450"/>
                  </a:lnTo>
                  <a:lnTo>
                    <a:pt x="6553136" y="44450"/>
                  </a:lnTo>
                  <a:lnTo>
                    <a:pt x="65531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5" name="Google Shape;975;p102"/>
            <p:cNvSpPr txBox="1"/>
            <p:nvPr/>
          </p:nvSpPr>
          <p:spPr>
            <a:xfrm>
              <a:off x="3652773" y="2307463"/>
              <a:ext cx="31242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B3B3B3"/>
                </a:buClr>
                <a:buSzPts val="1400"/>
                <a:buFont typeface="Calibri"/>
                <a:buNone/>
              </a:pPr>
              <a:r>
                <a:rPr b="1" i="0" lang="en-US" sz="1400" u="none">
                  <a:solidFill>
                    <a:srgbClr val="B3B3B3"/>
                  </a:solidFill>
                  <a:latin typeface="Calibri"/>
                  <a:ea typeface="Calibri"/>
                  <a:cs typeface="Calibri"/>
                  <a:sym typeface="Calibri"/>
                </a:rPr>
                <a:t>GET</a:t>
              </a:r>
              <a:endParaRPr/>
            </a:p>
          </p:txBody>
        </p:sp>
        <p:sp>
          <p:nvSpPr>
            <p:cNvPr id="976" name="Google Shape;976;p102"/>
            <p:cNvSpPr txBox="1"/>
            <p:nvPr/>
          </p:nvSpPr>
          <p:spPr>
            <a:xfrm>
              <a:off x="6151879" y="2840863"/>
              <a:ext cx="31242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400"/>
                <a:buFont typeface="Calibri"/>
                <a:buNone/>
              </a:pPr>
              <a:r>
                <a:rPr b="1" i="0" lang="en-US" sz="1400" u="none">
                  <a:solidFill>
                    <a:schemeClr val="dk1"/>
                  </a:solidFill>
                  <a:latin typeface="Calibri"/>
                  <a:ea typeface="Calibri"/>
                  <a:cs typeface="Calibri"/>
                  <a:sym typeface="Calibri"/>
                </a:rPr>
                <a:t>GET</a:t>
              </a:r>
              <a:endParaRPr/>
            </a:p>
          </p:txBody>
        </p:sp>
      </p:grpSp>
      <p:sp>
        <p:nvSpPr>
          <p:cNvPr id="977" name="Google Shape;977;p102"/>
          <p:cNvSpPr txBox="1"/>
          <p:nvPr/>
        </p:nvSpPr>
        <p:spPr>
          <a:xfrm>
            <a:off x="539750" y="404812"/>
            <a:ext cx="4770437" cy="444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выглядит REST?</a:t>
            </a:r>
            <a:endParaRPr/>
          </a:p>
        </p:txBody>
      </p:sp>
      <p:sp>
        <p:nvSpPr>
          <p:cNvPr id="978" name="Google Shape;978;p10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2" name="Shape 982"/>
        <p:cNvGrpSpPr/>
        <p:nvPr/>
      </p:nvGrpSpPr>
      <p:grpSpPr>
        <a:xfrm>
          <a:off x="0" y="0"/>
          <a:ext cx="0" cy="0"/>
          <a:chOff x="0" y="0"/>
          <a:chExt cx="0" cy="0"/>
        </a:xfrm>
      </p:grpSpPr>
      <p:sp>
        <p:nvSpPr>
          <p:cNvPr id="983" name="Google Shape;983;p103"/>
          <p:cNvSpPr txBox="1"/>
          <p:nvPr/>
        </p:nvSpPr>
        <p:spPr>
          <a:xfrm>
            <a:off x="58737" y="4795837"/>
            <a:ext cx="8839200" cy="1257300"/>
          </a:xfrm>
          <a:prstGeom prst="rect">
            <a:avLst/>
          </a:prstGeom>
          <a:solidFill>
            <a:srgbClr val="F2F2F2">
              <a:alpha val="49803"/>
            </a:srgbClr>
          </a:solidFill>
          <a:ln cap="flat" cmpd="sng" w="9525">
            <a:solidFill>
              <a:srgbClr val="EDEBE0"/>
            </a:solidFill>
            <a:prstDash val="solid"/>
            <a:miter lim="800000"/>
            <a:headEnd len="sm" w="sm" type="none"/>
            <a:tailEnd len="sm" w="sm" type="none"/>
          </a:ln>
        </p:spPr>
        <p:txBody>
          <a:bodyPr anchorCtr="0" anchor="t" bIns="0" lIns="0" spcFirstLastPara="1" rIns="0" wrap="square" tIns="25400">
            <a:spAutoFit/>
          </a:bodyPr>
          <a:lstStyle/>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&lt;customer</a:t>
            </a:r>
            <a:r>
              <a:rPr b="0" i="0" lang="en-US" sz="1600" u="sng">
                <a:solidFill>
                  <a:schemeClr val="dk1"/>
                </a:solidFill>
                <a:latin typeface="Arial"/>
                <a:ea typeface="Arial"/>
                <a:cs typeface="Arial"/>
                <a:sym typeface="Arial"/>
                <a:hlinkClick r:id="rId3">
                  <a:extLst>
                    <a:ext uri="{A12FA001-AC4F-418D-AE19-62706E023703}">
                      <ahyp:hlinkClr val="tx"/>
                    </a:ext>
                  </a:extLst>
                </a:hlinkClick>
              </a:rPr>
              <a:t>&gt;htt</a:t>
            </a:r>
            <a:r>
              <a:rPr b="0" i="0" lang="en-US" sz="1600" u="none">
                <a:solidFill>
                  <a:srgbClr val="0070C0"/>
                </a:solidFill>
                <a:latin typeface="Courier New"/>
                <a:ea typeface="Courier New"/>
                <a:cs typeface="Courier New"/>
                <a:sym typeface="Courier New"/>
              </a:rPr>
              <a:t>p</a:t>
            </a:r>
            <a:r>
              <a:rPr b="0" i="0" lang="en-US" sz="1600" u="sng">
                <a:solidFill>
                  <a:schemeClr val="dk1"/>
                </a:solidFill>
                <a:latin typeface="Arial"/>
                <a:ea typeface="Arial"/>
                <a:cs typeface="Arial"/>
                <a:sym typeface="Arial"/>
                <a:hlinkClick r:id="rId4">
                  <a:extLst>
                    <a:ext uri="{A12FA001-AC4F-418D-AE19-62706E023703}">
                      <ahyp:hlinkClr val="tx"/>
                    </a:ext>
                  </a:extLst>
                </a:hlinkClick>
              </a:rPr>
              <a:t>://orderservice.com/customers/jlsmith</a:t>
            </a:r>
            <a:r>
              <a:rPr b="0" i="0" lang="en-US" sz="1600" u="none">
                <a:solidFill>
                  <a:schemeClr val="dk1"/>
                </a:solidFill>
                <a:latin typeface="Courier New"/>
                <a:ea typeface="Courier New"/>
                <a:cs typeface="Courier New"/>
                <a:sym typeface="Courier New"/>
              </a:rPr>
              <a:t>&lt;/customer&gt;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&lt;status&gt;open&lt;/status&gt;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&lt;item quantity="4"&gt;”Building RESTful Apps”&lt;/item&gt;</a:t>
            </a:r>
            <a:endParaRPr/>
          </a:p>
          <a:p>
            <a:pPr indent="0" lvl="0" marL="90487"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&lt;/order&gt;</a:t>
            </a:r>
            <a:endParaRPr/>
          </a:p>
        </p:txBody>
      </p:sp>
      <p:sp>
        <p:nvSpPr>
          <p:cNvPr id="984" name="Google Shape;984;p103"/>
          <p:cNvSpPr txBox="1"/>
          <p:nvPr>
            <p:ph type="title"/>
          </p:nvPr>
        </p:nvSpPr>
        <p:spPr>
          <a:xfrm>
            <a:off x="1603375" y="666750"/>
            <a:ext cx="6430962" cy="871537"/>
          </a:xfrm>
          <a:prstGeom prst="rect">
            <a:avLst/>
          </a:prstGeom>
          <a:noFill/>
          <a:ln>
            <a:noFill/>
          </a:ln>
        </p:spPr>
        <p:txBody>
          <a:bodyPr anchorCtr="0" anchor="b" bIns="0" lIns="0" spcFirstLastPara="1" rIns="0" wrap="square" tIns="313050">
            <a:spAutoFit/>
          </a:bodyPr>
          <a:lstStyle/>
          <a:p>
            <a:pPr indent="0" lvl="0" marL="12700" rtl="0" algn="l">
              <a:lnSpc>
                <a:spcPct val="100000"/>
              </a:lnSpc>
              <a:spcBef>
                <a:spcPts val="0"/>
              </a:spcBef>
              <a:spcAft>
                <a:spcPts val="0"/>
              </a:spcAft>
              <a:buClr>
                <a:srgbClr val="B3B3B3"/>
              </a:buClr>
              <a:buSzPts val="1800"/>
              <a:buFont typeface="Calibri"/>
              <a:buNone/>
            </a:pPr>
            <a:r>
              <a:rPr b="1" i="0" lang="en-US" sz="1800" u="none">
                <a:solidFill>
                  <a:srgbClr val="B3B3B3"/>
                </a:solidFill>
                <a:latin typeface="Calibri"/>
                <a:ea typeface="Calibri"/>
                <a:cs typeface="Calibri"/>
                <a:sym typeface="Calibri"/>
              </a:rPr>
              <a:t>/customers/jlsmith	/customers/jlsmith/orders	</a:t>
            </a:r>
            <a:r>
              <a:rPr b="1" i="0" lang="en-US" sz="1800" u="none">
                <a:solidFill>
                  <a:schemeClr val="dk2"/>
                </a:solidFill>
                <a:latin typeface="Calibri"/>
                <a:ea typeface="Calibri"/>
                <a:cs typeface="Calibri"/>
                <a:sym typeface="Calibri"/>
              </a:rPr>
              <a:t>/orders/1234</a:t>
            </a:r>
            <a:endParaRPr/>
          </a:p>
        </p:txBody>
      </p:sp>
      <p:grpSp>
        <p:nvGrpSpPr>
          <p:cNvPr id="985" name="Google Shape;985;p103"/>
          <p:cNvGrpSpPr/>
          <p:nvPr/>
        </p:nvGrpSpPr>
        <p:grpSpPr>
          <a:xfrm>
            <a:off x="971550" y="1997075"/>
            <a:ext cx="6553200" cy="2362200"/>
            <a:chOff x="971600" y="1997449"/>
            <a:chExt cx="6553264" cy="2362200"/>
          </a:xfrm>
        </p:grpSpPr>
        <p:sp>
          <p:nvSpPr>
            <p:cNvPr id="986" name="Google Shape;986;p103"/>
            <p:cNvSpPr/>
            <p:nvPr/>
          </p:nvSpPr>
          <p:spPr>
            <a:xfrm>
              <a:off x="971600" y="1997449"/>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7" name="Google Shape;987;p103"/>
            <p:cNvSpPr/>
            <p:nvPr/>
          </p:nvSpPr>
          <p:spPr>
            <a:xfrm>
              <a:off x="2648064" y="1997449"/>
              <a:ext cx="0" cy="2362200"/>
            </a:xfrm>
            <a:custGeom>
              <a:rect b="b" l="l" r="r" t="t"/>
              <a:pathLst>
                <a:path extrusionOk="0" h="2362200" w="120000">
                  <a:moveTo>
                    <a:pt x="0" y="0"/>
                  </a:moveTo>
                  <a:lnTo>
                    <a:pt x="0" y="2362200"/>
                  </a:lnTo>
                </a:path>
              </a:pathLst>
            </a:custGeom>
            <a:noFill/>
            <a:ln cap="flat" cmpd="sng" w="28575">
              <a:solidFill>
                <a:srgbClr val="B3B3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8" name="Google Shape;988;p103"/>
            <p:cNvSpPr/>
            <p:nvPr/>
          </p:nvSpPr>
          <p:spPr>
            <a:xfrm>
              <a:off x="5162664" y="1997449"/>
              <a:ext cx="0" cy="2362200"/>
            </a:xfrm>
            <a:custGeom>
              <a:rect b="b" l="l" r="r" t="t"/>
              <a:pathLst>
                <a:path extrusionOk="0" h="2362200" w="120000">
                  <a:moveTo>
                    <a:pt x="0" y="0"/>
                  </a:moveTo>
                  <a:lnTo>
                    <a:pt x="0" y="2362200"/>
                  </a:lnTo>
                </a:path>
              </a:pathLst>
            </a:custGeom>
            <a:noFill/>
            <a:ln cap="flat" cmpd="sng" w="28575">
              <a:solidFill>
                <a:srgbClr val="B3B3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9" name="Google Shape;989;p103"/>
            <p:cNvSpPr/>
            <p:nvPr/>
          </p:nvSpPr>
          <p:spPr>
            <a:xfrm>
              <a:off x="7524864" y="1997449"/>
              <a:ext cx="0" cy="2362200"/>
            </a:xfrm>
            <a:custGeom>
              <a:rect b="b" l="l" r="r" t="t"/>
              <a:pathLst>
                <a:path extrusionOk="0" h="2362200" w="120000">
                  <a:moveTo>
                    <a:pt x="0" y="0"/>
                  </a:moveTo>
                  <a:lnTo>
                    <a:pt x="0" y="2362200"/>
                  </a:lnTo>
                </a:path>
              </a:pathLst>
            </a:custGeom>
            <a:noFill/>
            <a:ln cap="flat" cmpd="sng" w="285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0" name="Google Shape;990;p103"/>
            <p:cNvSpPr/>
            <p:nvPr/>
          </p:nvSpPr>
          <p:spPr>
            <a:xfrm>
              <a:off x="971600" y="2264149"/>
              <a:ext cx="1676400" cy="76200"/>
            </a:xfrm>
            <a:custGeom>
              <a:rect b="b" l="l" r="r" t="t"/>
              <a:pathLst>
                <a:path extrusionOk="0" h="76200" w="1676400">
                  <a:moveTo>
                    <a:pt x="1600136" y="0"/>
                  </a:moveTo>
                  <a:lnTo>
                    <a:pt x="1600136" y="76200"/>
                  </a:lnTo>
                  <a:lnTo>
                    <a:pt x="1663636" y="44450"/>
                  </a:lnTo>
                  <a:lnTo>
                    <a:pt x="1612963" y="44450"/>
                  </a:lnTo>
                  <a:lnTo>
                    <a:pt x="1612963" y="31750"/>
                  </a:lnTo>
                  <a:lnTo>
                    <a:pt x="1663636" y="31750"/>
                  </a:lnTo>
                  <a:lnTo>
                    <a:pt x="1600136" y="0"/>
                  </a:lnTo>
                  <a:close/>
                </a:path>
                <a:path extrusionOk="0" h="76200" w="1676400">
                  <a:moveTo>
                    <a:pt x="1600136" y="31750"/>
                  </a:moveTo>
                  <a:lnTo>
                    <a:pt x="0" y="31750"/>
                  </a:lnTo>
                  <a:lnTo>
                    <a:pt x="0" y="44450"/>
                  </a:lnTo>
                  <a:lnTo>
                    <a:pt x="1600136" y="44450"/>
                  </a:lnTo>
                  <a:lnTo>
                    <a:pt x="1600136" y="31750"/>
                  </a:lnTo>
                  <a:close/>
                </a:path>
                <a:path extrusionOk="0" h="76200" w="1676400">
                  <a:moveTo>
                    <a:pt x="1663636" y="31750"/>
                  </a:moveTo>
                  <a:lnTo>
                    <a:pt x="1612963" y="31750"/>
                  </a:lnTo>
                  <a:lnTo>
                    <a:pt x="1612963" y="44450"/>
                  </a:lnTo>
                  <a:lnTo>
                    <a:pt x="1663636" y="44450"/>
                  </a:lnTo>
                  <a:lnTo>
                    <a:pt x="1676336" y="38100"/>
                  </a:lnTo>
                  <a:lnTo>
                    <a:pt x="16636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1" name="Google Shape;991;p103"/>
            <p:cNvSpPr txBox="1"/>
            <p:nvPr/>
          </p:nvSpPr>
          <p:spPr>
            <a:xfrm>
              <a:off x="1584057" y="2094807"/>
              <a:ext cx="312420"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B3B3B3"/>
                </a:buClr>
                <a:buSzPts val="1400"/>
                <a:buFont typeface="Calibri"/>
                <a:buNone/>
              </a:pPr>
              <a:r>
                <a:rPr b="1" i="0" lang="en-US" sz="1400" u="none">
                  <a:solidFill>
                    <a:srgbClr val="B3B3B3"/>
                  </a:solidFill>
                  <a:latin typeface="Calibri"/>
                  <a:ea typeface="Calibri"/>
                  <a:cs typeface="Calibri"/>
                  <a:sym typeface="Calibri"/>
                </a:rPr>
                <a:t>GET</a:t>
              </a:r>
              <a:endParaRPr/>
            </a:p>
          </p:txBody>
        </p:sp>
        <p:sp>
          <p:nvSpPr>
            <p:cNvPr id="992" name="Google Shape;992;p103"/>
            <p:cNvSpPr/>
            <p:nvPr/>
          </p:nvSpPr>
          <p:spPr>
            <a:xfrm>
              <a:off x="971600" y="2492749"/>
              <a:ext cx="1676400" cy="76200"/>
            </a:xfrm>
            <a:custGeom>
              <a:rect b="b" l="l" r="r" t="t"/>
              <a:pathLst>
                <a:path extrusionOk="0" h="76200" w="1676400">
                  <a:moveTo>
                    <a:pt x="76200" y="0"/>
                  </a:moveTo>
                  <a:lnTo>
                    <a:pt x="0" y="38100"/>
                  </a:lnTo>
                  <a:lnTo>
                    <a:pt x="76200" y="76200"/>
                  </a:lnTo>
                  <a:lnTo>
                    <a:pt x="76200" y="44450"/>
                  </a:lnTo>
                  <a:lnTo>
                    <a:pt x="63500" y="44450"/>
                  </a:lnTo>
                  <a:lnTo>
                    <a:pt x="63500" y="31750"/>
                  </a:lnTo>
                  <a:lnTo>
                    <a:pt x="76200" y="31750"/>
                  </a:lnTo>
                  <a:lnTo>
                    <a:pt x="76200" y="0"/>
                  </a:lnTo>
                  <a:close/>
                </a:path>
                <a:path extrusionOk="0" h="76200" w="1676400">
                  <a:moveTo>
                    <a:pt x="76200" y="31750"/>
                  </a:moveTo>
                  <a:lnTo>
                    <a:pt x="63500" y="31750"/>
                  </a:lnTo>
                  <a:lnTo>
                    <a:pt x="63500" y="44450"/>
                  </a:lnTo>
                  <a:lnTo>
                    <a:pt x="76200" y="44450"/>
                  </a:lnTo>
                  <a:lnTo>
                    <a:pt x="76200" y="31750"/>
                  </a:lnTo>
                  <a:close/>
                </a:path>
                <a:path extrusionOk="0" h="76200" w="1676400">
                  <a:moveTo>
                    <a:pt x="1676336" y="31750"/>
                  </a:moveTo>
                  <a:lnTo>
                    <a:pt x="76200" y="31750"/>
                  </a:lnTo>
                  <a:lnTo>
                    <a:pt x="76200" y="44450"/>
                  </a:lnTo>
                  <a:lnTo>
                    <a:pt x="1676336" y="44450"/>
                  </a:lnTo>
                  <a:lnTo>
                    <a:pt x="16763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3" name="Google Shape;993;p103"/>
            <p:cNvSpPr/>
            <p:nvPr/>
          </p:nvSpPr>
          <p:spPr>
            <a:xfrm>
              <a:off x="971600" y="2797549"/>
              <a:ext cx="4191000" cy="76200"/>
            </a:xfrm>
            <a:custGeom>
              <a:rect b="b" l="l" r="r" t="t"/>
              <a:pathLst>
                <a:path extrusionOk="0" h="76200" w="4191000">
                  <a:moveTo>
                    <a:pt x="4114736" y="0"/>
                  </a:moveTo>
                  <a:lnTo>
                    <a:pt x="4114736" y="76200"/>
                  </a:lnTo>
                  <a:lnTo>
                    <a:pt x="4178236" y="44450"/>
                  </a:lnTo>
                  <a:lnTo>
                    <a:pt x="4127563" y="44450"/>
                  </a:lnTo>
                  <a:lnTo>
                    <a:pt x="4127563" y="31750"/>
                  </a:lnTo>
                  <a:lnTo>
                    <a:pt x="4178236" y="31750"/>
                  </a:lnTo>
                  <a:lnTo>
                    <a:pt x="4114736" y="0"/>
                  </a:lnTo>
                  <a:close/>
                </a:path>
                <a:path extrusionOk="0" h="76200" w="4191000">
                  <a:moveTo>
                    <a:pt x="4114736" y="31750"/>
                  </a:moveTo>
                  <a:lnTo>
                    <a:pt x="0" y="31750"/>
                  </a:lnTo>
                  <a:lnTo>
                    <a:pt x="0" y="44450"/>
                  </a:lnTo>
                  <a:lnTo>
                    <a:pt x="4114736" y="44450"/>
                  </a:lnTo>
                  <a:lnTo>
                    <a:pt x="4114736" y="31750"/>
                  </a:lnTo>
                  <a:close/>
                </a:path>
                <a:path extrusionOk="0" h="76200" w="4191000">
                  <a:moveTo>
                    <a:pt x="4178236" y="31750"/>
                  </a:moveTo>
                  <a:lnTo>
                    <a:pt x="4127563" y="31750"/>
                  </a:lnTo>
                  <a:lnTo>
                    <a:pt x="4127563" y="44450"/>
                  </a:lnTo>
                  <a:lnTo>
                    <a:pt x="4178236" y="44450"/>
                  </a:lnTo>
                  <a:lnTo>
                    <a:pt x="4190936" y="38100"/>
                  </a:lnTo>
                  <a:lnTo>
                    <a:pt x="41782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4" name="Google Shape;994;p103"/>
            <p:cNvSpPr/>
            <p:nvPr/>
          </p:nvSpPr>
          <p:spPr>
            <a:xfrm>
              <a:off x="971600" y="3026149"/>
              <a:ext cx="4191000" cy="76200"/>
            </a:xfrm>
            <a:custGeom>
              <a:rect b="b" l="l" r="r" t="t"/>
              <a:pathLst>
                <a:path extrusionOk="0" h="76200" w="4191000">
                  <a:moveTo>
                    <a:pt x="76200" y="0"/>
                  </a:moveTo>
                  <a:lnTo>
                    <a:pt x="0" y="38100"/>
                  </a:lnTo>
                  <a:lnTo>
                    <a:pt x="76200" y="76200"/>
                  </a:lnTo>
                  <a:lnTo>
                    <a:pt x="76200" y="44450"/>
                  </a:lnTo>
                  <a:lnTo>
                    <a:pt x="63487" y="44450"/>
                  </a:lnTo>
                  <a:lnTo>
                    <a:pt x="63487" y="31750"/>
                  </a:lnTo>
                  <a:lnTo>
                    <a:pt x="76200" y="31750"/>
                  </a:lnTo>
                  <a:lnTo>
                    <a:pt x="76200" y="0"/>
                  </a:lnTo>
                  <a:close/>
                </a:path>
                <a:path extrusionOk="0" h="76200" w="4191000">
                  <a:moveTo>
                    <a:pt x="76200" y="31750"/>
                  </a:moveTo>
                  <a:lnTo>
                    <a:pt x="63487" y="31750"/>
                  </a:lnTo>
                  <a:lnTo>
                    <a:pt x="63487" y="44450"/>
                  </a:lnTo>
                  <a:lnTo>
                    <a:pt x="76200" y="44450"/>
                  </a:lnTo>
                  <a:lnTo>
                    <a:pt x="76200" y="31750"/>
                  </a:lnTo>
                  <a:close/>
                </a:path>
                <a:path extrusionOk="0" h="76200" w="4191000">
                  <a:moveTo>
                    <a:pt x="4190936" y="31750"/>
                  </a:moveTo>
                  <a:lnTo>
                    <a:pt x="76200" y="31750"/>
                  </a:lnTo>
                  <a:lnTo>
                    <a:pt x="76200" y="44450"/>
                  </a:lnTo>
                  <a:lnTo>
                    <a:pt x="4190936" y="44450"/>
                  </a:lnTo>
                  <a:lnTo>
                    <a:pt x="41909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5" name="Google Shape;995;p103"/>
            <p:cNvSpPr/>
            <p:nvPr/>
          </p:nvSpPr>
          <p:spPr>
            <a:xfrm>
              <a:off x="971600" y="3330949"/>
              <a:ext cx="6553200" cy="76200"/>
            </a:xfrm>
            <a:custGeom>
              <a:rect b="b" l="l" r="r" t="t"/>
              <a:pathLst>
                <a:path extrusionOk="0" h="76200" w="6553200">
                  <a:moveTo>
                    <a:pt x="6476936" y="0"/>
                  </a:moveTo>
                  <a:lnTo>
                    <a:pt x="6476936" y="76200"/>
                  </a:lnTo>
                  <a:lnTo>
                    <a:pt x="6540436" y="44450"/>
                  </a:lnTo>
                  <a:lnTo>
                    <a:pt x="6489763" y="44450"/>
                  </a:lnTo>
                  <a:lnTo>
                    <a:pt x="6489763" y="31750"/>
                  </a:lnTo>
                  <a:lnTo>
                    <a:pt x="6540436" y="31750"/>
                  </a:lnTo>
                  <a:lnTo>
                    <a:pt x="6476936" y="0"/>
                  </a:lnTo>
                  <a:close/>
                </a:path>
                <a:path extrusionOk="0" h="76200" w="6553200">
                  <a:moveTo>
                    <a:pt x="6476936" y="31750"/>
                  </a:moveTo>
                  <a:lnTo>
                    <a:pt x="0" y="31750"/>
                  </a:lnTo>
                  <a:lnTo>
                    <a:pt x="0" y="44450"/>
                  </a:lnTo>
                  <a:lnTo>
                    <a:pt x="6476936" y="44450"/>
                  </a:lnTo>
                  <a:lnTo>
                    <a:pt x="6476936" y="31750"/>
                  </a:lnTo>
                  <a:close/>
                </a:path>
                <a:path extrusionOk="0" h="76200" w="6553200">
                  <a:moveTo>
                    <a:pt x="6540436" y="31750"/>
                  </a:moveTo>
                  <a:lnTo>
                    <a:pt x="6489763" y="31750"/>
                  </a:lnTo>
                  <a:lnTo>
                    <a:pt x="6489763" y="44450"/>
                  </a:lnTo>
                  <a:lnTo>
                    <a:pt x="6540436" y="44450"/>
                  </a:lnTo>
                  <a:lnTo>
                    <a:pt x="6553136" y="38100"/>
                  </a:lnTo>
                  <a:lnTo>
                    <a:pt x="65404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6" name="Google Shape;996;p103"/>
            <p:cNvSpPr/>
            <p:nvPr/>
          </p:nvSpPr>
          <p:spPr>
            <a:xfrm>
              <a:off x="971600" y="3559549"/>
              <a:ext cx="6553200" cy="76200"/>
            </a:xfrm>
            <a:custGeom>
              <a:rect b="b" l="l" r="r" t="t"/>
              <a:pathLst>
                <a:path extrusionOk="0" h="76200" w="6553200">
                  <a:moveTo>
                    <a:pt x="76200" y="0"/>
                  </a:moveTo>
                  <a:lnTo>
                    <a:pt x="0" y="38100"/>
                  </a:lnTo>
                  <a:lnTo>
                    <a:pt x="76200" y="76200"/>
                  </a:lnTo>
                  <a:lnTo>
                    <a:pt x="76200" y="44450"/>
                  </a:lnTo>
                  <a:lnTo>
                    <a:pt x="63500" y="44450"/>
                  </a:lnTo>
                  <a:lnTo>
                    <a:pt x="63500" y="31750"/>
                  </a:lnTo>
                  <a:lnTo>
                    <a:pt x="76200" y="31750"/>
                  </a:lnTo>
                  <a:lnTo>
                    <a:pt x="76200" y="0"/>
                  </a:lnTo>
                  <a:close/>
                </a:path>
                <a:path extrusionOk="0" h="76200" w="6553200">
                  <a:moveTo>
                    <a:pt x="76200" y="31750"/>
                  </a:moveTo>
                  <a:lnTo>
                    <a:pt x="63500" y="31750"/>
                  </a:lnTo>
                  <a:lnTo>
                    <a:pt x="63500" y="44450"/>
                  </a:lnTo>
                  <a:lnTo>
                    <a:pt x="76200" y="44450"/>
                  </a:lnTo>
                  <a:lnTo>
                    <a:pt x="76200" y="31750"/>
                  </a:lnTo>
                  <a:close/>
                </a:path>
                <a:path extrusionOk="0" h="76200" w="6553200">
                  <a:moveTo>
                    <a:pt x="6553136" y="31750"/>
                  </a:moveTo>
                  <a:lnTo>
                    <a:pt x="76200" y="31750"/>
                  </a:lnTo>
                  <a:lnTo>
                    <a:pt x="76200" y="44450"/>
                  </a:lnTo>
                  <a:lnTo>
                    <a:pt x="6553136" y="44450"/>
                  </a:lnTo>
                  <a:lnTo>
                    <a:pt x="6553136" y="31750"/>
                  </a:lnTo>
                  <a:close/>
                </a:path>
              </a:pathLst>
            </a:custGeom>
            <a:solidFill>
              <a:srgbClr val="B3B3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7" name="Google Shape;997;p103"/>
            <p:cNvSpPr txBox="1"/>
            <p:nvPr/>
          </p:nvSpPr>
          <p:spPr>
            <a:xfrm>
              <a:off x="3717911" y="2628512"/>
              <a:ext cx="31242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B3B3B3"/>
                </a:buClr>
                <a:buSzPts val="1400"/>
                <a:buFont typeface="Calibri"/>
                <a:buNone/>
              </a:pPr>
              <a:r>
                <a:rPr b="1" i="0" lang="en-US" sz="1400" u="none">
                  <a:solidFill>
                    <a:srgbClr val="B3B3B3"/>
                  </a:solidFill>
                  <a:latin typeface="Calibri"/>
                  <a:ea typeface="Calibri"/>
                  <a:cs typeface="Calibri"/>
                  <a:sym typeface="Calibri"/>
                </a:rPr>
                <a:t>GET</a:t>
              </a:r>
              <a:endParaRPr/>
            </a:p>
          </p:txBody>
        </p:sp>
        <p:sp>
          <p:nvSpPr>
            <p:cNvPr id="998" name="Google Shape;998;p103"/>
            <p:cNvSpPr/>
            <p:nvPr/>
          </p:nvSpPr>
          <p:spPr>
            <a:xfrm>
              <a:off x="971600" y="3864349"/>
              <a:ext cx="6553200" cy="76200"/>
            </a:xfrm>
            <a:custGeom>
              <a:rect b="b" l="l" r="r" t="t"/>
              <a:pathLst>
                <a:path extrusionOk="0" h="76200" w="6553200">
                  <a:moveTo>
                    <a:pt x="6476936" y="0"/>
                  </a:moveTo>
                  <a:lnTo>
                    <a:pt x="6476936" y="76200"/>
                  </a:lnTo>
                  <a:lnTo>
                    <a:pt x="6540436" y="44450"/>
                  </a:lnTo>
                  <a:lnTo>
                    <a:pt x="6489763" y="44450"/>
                  </a:lnTo>
                  <a:lnTo>
                    <a:pt x="6489763" y="31750"/>
                  </a:lnTo>
                  <a:lnTo>
                    <a:pt x="6540436" y="31750"/>
                  </a:lnTo>
                  <a:lnTo>
                    <a:pt x="6476936" y="0"/>
                  </a:lnTo>
                  <a:close/>
                </a:path>
                <a:path extrusionOk="0" h="76200" w="6553200">
                  <a:moveTo>
                    <a:pt x="6476936" y="31750"/>
                  </a:moveTo>
                  <a:lnTo>
                    <a:pt x="0" y="31750"/>
                  </a:lnTo>
                  <a:lnTo>
                    <a:pt x="0" y="44450"/>
                  </a:lnTo>
                  <a:lnTo>
                    <a:pt x="6476936" y="44450"/>
                  </a:lnTo>
                  <a:lnTo>
                    <a:pt x="6476936" y="31750"/>
                  </a:lnTo>
                  <a:close/>
                </a:path>
                <a:path extrusionOk="0" h="76200" w="6553200">
                  <a:moveTo>
                    <a:pt x="6540436" y="31750"/>
                  </a:moveTo>
                  <a:lnTo>
                    <a:pt x="6489763" y="31750"/>
                  </a:lnTo>
                  <a:lnTo>
                    <a:pt x="6489763" y="44450"/>
                  </a:lnTo>
                  <a:lnTo>
                    <a:pt x="6540436" y="44450"/>
                  </a:lnTo>
                  <a:lnTo>
                    <a:pt x="6553136" y="38100"/>
                  </a:lnTo>
                  <a:lnTo>
                    <a:pt x="65404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9" name="Google Shape;999;p103"/>
            <p:cNvSpPr/>
            <p:nvPr/>
          </p:nvSpPr>
          <p:spPr>
            <a:xfrm>
              <a:off x="971600" y="4092949"/>
              <a:ext cx="6553200" cy="76200"/>
            </a:xfrm>
            <a:custGeom>
              <a:rect b="b" l="l" r="r" t="t"/>
              <a:pathLst>
                <a:path extrusionOk="0" h="76200" w="6553200">
                  <a:moveTo>
                    <a:pt x="76200" y="0"/>
                  </a:moveTo>
                  <a:lnTo>
                    <a:pt x="0" y="38100"/>
                  </a:lnTo>
                  <a:lnTo>
                    <a:pt x="76200" y="76200"/>
                  </a:lnTo>
                  <a:lnTo>
                    <a:pt x="76200" y="44450"/>
                  </a:lnTo>
                  <a:lnTo>
                    <a:pt x="63500" y="44450"/>
                  </a:lnTo>
                  <a:lnTo>
                    <a:pt x="63500" y="31750"/>
                  </a:lnTo>
                  <a:lnTo>
                    <a:pt x="76200" y="31750"/>
                  </a:lnTo>
                  <a:lnTo>
                    <a:pt x="76200" y="0"/>
                  </a:lnTo>
                  <a:close/>
                </a:path>
                <a:path extrusionOk="0" h="76200" w="6553200">
                  <a:moveTo>
                    <a:pt x="76200" y="31750"/>
                  </a:moveTo>
                  <a:lnTo>
                    <a:pt x="63500" y="31750"/>
                  </a:lnTo>
                  <a:lnTo>
                    <a:pt x="63500" y="44450"/>
                  </a:lnTo>
                  <a:lnTo>
                    <a:pt x="76200" y="44450"/>
                  </a:lnTo>
                  <a:lnTo>
                    <a:pt x="76200" y="31750"/>
                  </a:lnTo>
                  <a:close/>
                </a:path>
                <a:path extrusionOk="0" h="76200" w="6553200">
                  <a:moveTo>
                    <a:pt x="6553136" y="31750"/>
                  </a:moveTo>
                  <a:lnTo>
                    <a:pt x="76200" y="31750"/>
                  </a:lnTo>
                  <a:lnTo>
                    <a:pt x="76200" y="44450"/>
                  </a:lnTo>
                  <a:lnTo>
                    <a:pt x="6553136" y="44450"/>
                  </a:lnTo>
                  <a:lnTo>
                    <a:pt x="6553136" y="317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0" name="Google Shape;1000;p103"/>
            <p:cNvSpPr txBox="1"/>
            <p:nvPr/>
          </p:nvSpPr>
          <p:spPr>
            <a:xfrm>
              <a:off x="6216751" y="3162674"/>
              <a:ext cx="336553" cy="773113"/>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B3B3B3"/>
                </a:buClr>
                <a:buSzPts val="1400"/>
                <a:buFont typeface="Calibri"/>
                <a:buNone/>
              </a:pPr>
              <a:r>
                <a:rPr b="0" i="0" lang="en-US" sz="1400" u="none">
                  <a:solidFill>
                    <a:srgbClr val="B3B3B3"/>
                  </a:solidFill>
                  <a:latin typeface="Calibri"/>
                  <a:ea typeface="Calibri"/>
                  <a:cs typeface="Calibri"/>
                  <a:sym typeface="Calibri"/>
                </a:rPr>
                <a:t>GET</a:t>
              </a:r>
              <a:endParaRPr b="0" i="0" sz="1400" u="non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Times New Roman"/>
                <a:ea typeface="Times New Roman"/>
                <a:cs typeface="Times New Roman"/>
                <a:sym typeface="Times New Roman"/>
              </a:endParaRPr>
            </a:p>
            <a:p>
              <a:pPr indent="0" lvl="0" marL="12700" marR="0" rtl="0" algn="l">
                <a:lnSpc>
                  <a:spcPct val="100000"/>
                </a:lnSpc>
                <a:spcBef>
                  <a:spcPts val="90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PUT</a:t>
              </a:r>
              <a:endParaRPr/>
            </a:p>
          </p:txBody>
        </p:sp>
      </p:grpSp>
      <p:sp>
        <p:nvSpPr>
          <p:cNvPr id="1001" name="Google Shape;1001;p103"/>
          <p:cNvSpPr txBox="1"/>
          <p:nvPr/>
        </p:nvSpPr>
        <p:spPr>
          <a:xfrm>
            <a:off x="539750" y="404812"/>
            <a:ext cx="4770437" cy="444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выглядит REST?</a:t>
            </a:r>
            <a:endParaRPr/>
          </a:p>
        </p:txBody>
      </p:sp>
      <p:sp>
        <p:nvSpPr>
          <p:cNvPr id="1002" name="Google Shape;1002;p10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04"/>
          <p:cNvSpPr txBox="1"/>
          <p:nvPr/>
        </p:nvSpPr>
        <p:spPr>
          <a:xfrm>
            <a:off x="401637" y="1427162"/>
            <a:ext cx="8112125" cy="155257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GET /book/ — получить список всех книг  GET /book/3/ — получить книгу номер 3</a:t>
            </a:r>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PUT /book/ — добавить книгу (данные в теле  запроса)</a:t>
            </a:r>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POST /book/3 – изменить книгу (данные в  теле запроса)</a:t>
            </a:r>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DELETE /book/3 – удалить книгу</a:t>
            </a:r>
            <a:endParaRPr/>
          </a:p>
        </p:txBody>
      </p:sp>
      <p:sp>
        <p:nvSpPr>
          <p:cNvPr id="1008" name="Google Shape;1008;p104"/>
          <p:cNvSpPr txBox="1"/>
          <p:nvPr/>
        </p:nvSpPr>
        <p:spPr>
          <a:xfrm>
            <a:off x="539750" y="404812"/>
            <a:ext cx="4770437" cy="444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выглядит REST?</a:t>
            </a:r>
            <a:endParaRPr/>
          </a:p>
        </p:txBody>
      </p:sp>
      <p:sp>
        <p:nvSpPr>
          <p:cNvPr id="1009" name="Google Shape;1009;p104"/>
          <p:cNvSpPr txBox="1"/>
          <p:nvPr/>
        </p:nvSpPr>
        <p:spPr>
          <a:xfrm>
            <a:off x="536575" y="3867150"/>
            <a:ext cx="7843837" cy="155257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Или через POST:</a:t>
            </a:r>
            <a:endParaRPr/>
          </a:p>
          <a:p>
            <a:pPr indent="0" lvl="0" marL="127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POST /book/ – добавить книгу (данные в теле  запроса)</a:t>
            </a:r>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POST /book/3 – изменить книгу (данные в  теле запроса)</a:t>
            </a:r>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POST /book/3 – удалить книгу (тело запроса  пустое)</a:t>
            </a:r>
            <a:endParaRPr/>
          </a:p>
        </p:txBody>
      </p:sp>
      <p:sp>
        <p:nvSpPr>
          <p:cNvPr id="1010" name="Google Shape;1010;p10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11" name="Google Shape;1011;p104"/>
          <p:cNvSpPr txBox="1"/>
          <p:nvPr/>
        </p:nvSpPr>
        <p:spPr>
          <a:xfrm>
            <a:off x="536575" y="5983287"/>
            <a:ext cx="7688262" cy="6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Проектирование веб-API RESTFUL: </a:t>
            </a:r>
            <a:r>
              <a:rPr b="0" i="0" lang="en-US" sz="1800" u="sng">
                <a:solidFill>
                  <a:schemeClr val="dk1"/>
                </a:solidFill>
                <a:latin typeface="Arial"/>
                <a:ea typeface="Arial"/>
                <a:cs typeface="Arial"/>
                <a:sym typeface="Arial"/>
                <a:hlinkClick r:id="rId3">
                  <a:extLst>
                    <a:ext uri="{A12FA001-AC4F-418D-AE19-62706E023703}">
                      <ahyp:hlinkClr val="tx"/>
                    </a:ext>
                  </a:extLst>
                </a:hlinkClick>
              </a:rPr>
              <a:t>https://learn.microsoft.com/ru-ru/azure/architecture/best-practices/api-design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05"/>
          <p:cNvSpPr txBox="1"/>
          <p:nvPr>
            <p:ph type="title"/>
          </p:nvPr>
        </p:nvSpPr>
        <p:spPr>
          <a:xfrm>
            <a:off x="206375" y="404812"/>
            <a:ext cx="7775575" cy="4429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Какие есть альтернативы для REST?</a:t>
            </a:r>
            <a:endParaRPr/>
          </a:p>
        </p:txBody>
      </p:sp>
      <p:sp>
        <p:nvSpPr>
          <p:cNvPr id="1017" name="Google Shape;1017;p105"/>
          <p:cNvSpPr txBox="1"/>
          <p:nvPr/>
        </p:nvSpPr>
        <p:spPr>
          <a:xfrm>
            <a:off x="536575" y="1511300"/>
            <a:ext cx="7419975" cy="3883025"/>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SOAP</a:t>
            </a:r>
            <a:endParaRPr/>
          </a:p>
          <a:p>
            <a:pPr indent="-177800" lvl="0" marL="12700" marR="0" rtl="0" algn="l">
              <a:lnSpc>
                <a:spcPct val="10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Simple Object Access Protocol</a:t>
            </a:r>
            <a:endParaRPr/>
          </a:p>
          <a:p>
            <a:pPr indent="-177800" lvl="0" marL="12700" marR="0" rtl="0" algn="l">
              <a:lnSpc>
                <a:spcPct val="10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Разработан Microsoft в 1998 г.</a:t>
            </a:r>
            <a:endParaRPr/>
          </a:p>
          <a:p>
            <a:pPr indent="-177800" lvl="0" marL="12700" marR="0" rtl="0" algn="l">
              <a:lnSpc>
                <a:spcPct val="10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Альтернатива CORBA и DCOM</a:t>
            </a:r>
            <a:endParaRPr/>
          </a:p>
          <a:p>
            <a:pPr indent="-177800" lvl="0" marL="12700" marR="0" rtl="0" algn="l">
              <a:lnSpc>
                <a:spcPct val="10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Предназначался для RPC</a:t>
            </a:r>
            <a:endParaRPr/>
          </a:p>
          <a:p>
            <a:pPr indent="0" lvl="0" marL="12700" marR="0" rtl="0" algn="l">
              <a:lnSpc>
                <a:spcPct val="100000"/>
              </a:lnSpc>
              <a:spcBef>
                <a:spcPts val="0"/>
              </a:spcBef>
              <a:spcAft>
                <a:spcPts val="0"/>
              </a:spcAft>
              <a:buClr>
                <a:schemeClr val="dk1"/>
              </a:buClr>
              <a:buSzPts val="4400"/>
              <a:buFont typeface="Arial"/>
              <a:buNone/>
            </a:pPr>
            <a:r>
              <a:t/>
            </a:r>
            <a:endParaRPr b="0" i="0" sz="4400" u="none">
              <a:solidFill>
                <a:schemeClr val="dk1"/>
              </a:solidFill>
              <a:latin typeface="Times New Roman"/>
              <a:ea typeface="Times New Roman"/>
              <a:cs typeface="Times New Roman"/>
              <a:sym typeface="Times New Roman"/>
            </a:endParaRPr>
          </a:p>
          <a:p>
            <a:pPr indent="-177800" lvl="0" marL="127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Является “стандартом”</a:t>
            </a:r>
            <a:endParaRPr/>
          </a:p>
        </p:txBody>
      </p:sp>
      <p:sp>
        <p:nvSpPr>
          <p:cNvPr id="1018" name="Google Shape;1018;p10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6"/>
          <p:cNvSpPr txBox="1"/>
          <p:nvPr>
            <p:ph type="title"/>
          </p:nvPr>
        </p:nvSpPr>
        <p:spPr>
          <a:xfrm>
            <a:off x="2500312" y="696912"/>
            <a:ext cx="4143375" cy="4429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 или SOAP?</a:t>
            </a:r>
            <a:endParaRPr/>
          </a:p>
        </p:txBody>
      </p:sp>
      <p:graphicFrame>
        <p:nvGraphicFramePr>
          <p:cNvPr id="1024" name="Google Shape;1024;p106"/>
          <p:cNvGraphicFramePr/>
          <p:nvPr/>
        </p:nvGraphicFramePr>
        <p:xfrm>
          <a:off x="461962" y="1262062"/>
          <a:ext cx="3000000" cy="3000000"/>
        </p:xfrm>
        <a:graphic>
          <a:graphicData uri="http://schemas.openxmlformats.org/drawingml/2006/table">
            <a:tbl>
              <a:tblPr>
                <a:noFill/>
                <a:tableStyleId>{3D9592D9-1367-4AA9-8503-D48710B1D6B6}</a:tableStyleId>
              </a:tblPr>
              <a:tblGrid>
                <a:gridCol w="2743200"/>
                <a:gridCol w="2743200"/>
                <a:gridCol w="2743200"/>
              </a:tblGrid>
              <a:tr h="4381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0000"/>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REST</a:t>
                      </a:r>
                      <a:endParaRPr/>
                    </a:p>
                  </a:txBody>
                  <a:tcPr marT="66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0000"/>
                    </a:solidFill>
                  </a:tcPr>
                </a:tc>
                <a:tc>
                  <a:txBody>
                    <a:bodyPr/>
                    <a:lstStyle/>
                    <a:p>
                      <a:pPr indent="0" lvl="0" marL="1587" marR="0" rtl="0" algn="ctr">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SOAP</a:t>
                      </a:r>
                      <a:endParaRPr/>
                    </a:p>
                  </a:txBody>
                  <a:tcPr marT="66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0000"/>
                    </a:solidFill>
                  </a:tcPr>
                </a:tc>
              </a:tr>
              <a:tr h="969950">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Применение</a:t>
                      </a:r>
                      <a:endParaRPr/>
                    </a:p>
                  </a:txBody>
                  <a:tcPr marT="44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Управление ресурсами</a:t>
                      </a:r>
                      <a:endParaRPr/>
                    </a:p>
                  </a:txBody>
                  <a:tcPr marT="44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c>
                  <a:txBody>
                    <a:bodyPr/>
                    <a:lstStyle/>
                    <a:p>
                      <a:pPr indent="0" lvl="0" marL="1587"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Реализация бизнес-</a:t>
                      </a:r>
                      <a:endParaRPr/>
                    </a:p>
                    <a:p>
                      <a:pPr indent="0" lvl="0" marL="1587"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логики</a:t>
                      </a:r>
                      <a:endParaRPr/>
                    </a:p>
                  </a:txBody>
                  <a:tcPr marT="1955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r>
              <a:tr h="971550">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Формат данных</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XML, JSON,…</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XML</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r>
              <a:tr h="969950">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Кэшируемость запросов</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Да</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Нет</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r>
              <a:tr h="971550">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Словарь</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Основан на словаре HTTP</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Требует реализации</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r>
              <a:tr h="969950">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Документация</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Краткая</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c>
                  <a:txBody>
                    <a:bodyPr/>
                    <a:lstStyle/>
                    <a:p>
                      <a:pPr indent="0" lvl="0" marL="0"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Объемная</a:t>
                      </a:r>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ACACA"/>
                    </a:solidFill>
                  </a:tcPr>
                </a:tc>
              </a:tr>
            </a:tbl>
          </a:graphicData>
        </a:graphic>
      </p:graphicFrame>
      <p:sp>
        <p:nvSpPr>
          <p:cNvPr id="1025" name="Google Shape;1025;p10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07"/>
          <p:cNvSpPr txBox="1"/>
          <p:nvPr/>
        </p:nvSpPr>
        <p:spPr>
          <a:xfrm>
            <a:off x="454025" y="320675"/>
            <a:ext cx="7967662" cy="623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0" i="1" lang="en-US" sz="2800" u="none">
                <a:solidFill>
                  <a:schemeClr val="dk2"/>
                </a:solidFill>
                <a:latin typeface="Arial"/>
                <a:ea typeface="Arial"/>
                <a:cs typeface="Arial"/>
                <a:sym typeface="Arial"/>
              </a:rPr>
              <a:t>REST vs SOAP</a:t>
            </a:r>
            <a:endParaRPr/>
          </a:p>
        </p:txBody>
      </p:sp>
      <p:sp>
        <p:nvSpPr>
          <p:cNvPr id="1031" name="Google Shape;1031;p107"/>
          <p:cNvSpPr/>
          <p:nvPr/>
        </p:nvSpPr>
        <p:spPr>
          <a:xfrm>
            <a:off x="473075" y="1458912"/>
            <a:ext cx="4040187" cy="3409950"/>
          </a:xfrm>
          <a:prstGeom prst="roundRect">
            <a:avLst>
              <a:gd fmla="val 16667" name="adj"/>
            </a:avLst>
          </a:prstGeom>
          <a:noFill/>
          <a:ln cap="flat" cmpd="sng" w="9525">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2" name="Google Shape;1032;p107"/>
          <p:cNvSpPr txBox="1"/>
          <p:nvPr/>
        </p:nvSpPr>
        <p:spPr>
          <a:xfrm>
            <a:off x="473075" y="1584325"/>
            <a:ext cx="4003675" cy="328453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SOAP веб-сервисы</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XML, WSDL</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Работа с методами</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Поддержка транзакций, уровней безопасности и пр.</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Большое кол-во спецификаций</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Различные транспортные уровни</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Сложнее в разработке</a:t>
            </a:r>
            <a:endParaRPr/>
          </a:p>
          <a:p>
            <a:pPr indent="0" lvl="0" marL="0" marR="0" rtl="0" algn="l">
              <a:lnSpc>
                <a:spcPct val="115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3" name="Google Shape;1033;p107"/>
          <p:cNvSpPr/>
          <p:nvPr/>
        </p:nvSpPr>
        <p:spPr>
          <a:xfrm>
            <a:off x="4830762" y="1412875"/>
            <a:ext cx="3921125" cy="3455987"/>
          </a:xfrm>
          <a:prstGeom prst="roundRect">
            <a:avLst>
              <a:gd fmla="val 16667" name="adj"/>
            </a:avLst>
          </a:prstGeom>
          <a:noFill/>
          <a:ln cap="flat" cmpd="sng" w="9525">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4" name="Google Shape;1034;p107"/>
          <p:cNvSpPr txBox="1"/>
          <p:nvPr/>
        </p:nvSpPr>
        <p:spPr>
          <a:xfrm>
            <a:off x="4829175" y="1584325"/>
            <a:ext cx="3921125" cy="2822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RESTful веб-сервисы</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Ресурс ориентированная технология</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HTTP запросы</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Для несложной бизнес-модели</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Работа с ресурсами, а не методами</a:t>
            </a:r>
            <a:endParaRPr/>
          </a:p>
          <a:p>
            <a:pPr indent="-114300" lvl="0" marL="0" marR="0" rtl="0" algn="l">
              <a:lnSpc>
                <a:spcPct val="115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Легче разрабатывать</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p:txBody>
      </p:sp>
      <p:sp>
        <p:nvSpPr>
          <p:cNvPr id="1035" name="Google Shape;1035;p10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08"/>
          <p:cNvSpPr txBox="1"/>
          <p:nvPr/>
        </p:nvSpPr>
        <p:spPr>
          <a:xfrm>
            <a:off x="454025" y="320675"/>
            <a:ext cx="7967662" cy="623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0" i="1" lang="en-US" sz="2800" u="none">
                <a:solidFill>
                  <a:schemeClr val="dk2"/>
                </a:solidFill>
                <a:latin typeface="Arial"/>
                <a:ea typeface="Arial"/>
                <a:cs typeface="Arial"/>
                <a:sym typeface="Arial"/>
              </a:rPr>
              <a:t>REST vs SOAP</a:t>
            </a:r>
            <a:endParaRPr/>
          </a:p>
        </p:txBody>
      </p:sp>
      <p:sp>
        <p:nvSpPr>
          <p:cNvPr id="1041" name="Google Shape;1041;p10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42" name="Google Shape;1042;p108"/>
          <p:cNvSpPr txBox="1"/>
          <p:nvPr/>
        </p:nvSpPr>
        <p:spPr>
          <a:xfrm>
            <a:off x="611187" y="1271587"/>
            <a:ext cx="8424862"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Определения услуг </a:t>
            </a:r>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SOAP использует </a:t>
            </a:r>
            <a:r>
              <a:rPr b="1" i="0" lang="en-US" sz="1800" u="none">
                <a:solidFill>
                  <a:schemeClr val="dk1"/>
                </a:solidFill>
                <a:latin typeface="Arial"/>
                <a:ea typeface="Arial"/>
                <a:cs typeface="Arial"/>
                <a:sym typeface="Arial"/>
              </a:rPr>
              <a:t>WSDL</a:t>
            </a:r>
            <a:r>
              <a:rPr b="0" i="0" lang="en-US" sz="1800" u="none">
                <a:solidFill>
                  <a:schemeClr val="dk1"/>
                </a:solidFill>
                <a:latin typeface="Arial"/>
                <a:ea typeface="Arial"/>
                <a:cs typeface="Arial"/>
                <a:sym typeface="Arial"/>
              </a:rPr>
              <a:t> (Web Services Description Language) — язык описания веб-сервисов и доступа к ним, основанный на языке XML.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REST не имеет стандартного языка определения сервиса. Несмотря на то, что WADL был одним из первых предложенных стандартов, он не очень популярен. Более популярно использование Swagger или Open API.</a:t>
            </a:r>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Транспорт </a:t>
            </a:r>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SOAP не накладывает никаких ограничений на тип транспортного протокола. Вы можете использовать либо Web протокол HTTP, либо MQ. </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REST подразумевает наилучшее использование транспортного протокола HTTP</a:t>
            </a:r>
            <a:br>
              <a:rPr b="0" i="0" lang="en-US" sz="1800" u="none">
                <a:solidFill>
                  <a:schemeClr val="dk1"/>
                </a:solidFill>
                <a:latin typeface="Arial"/>
                <a:ea typeface="Arial"/>
                <a:cs typeface="Arial"/>
                <a:sym typeface="Arial"/>
              </a:rPr>
            </a:b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09"/>
          <p:cNvSpPr txBox="1"/>
          <p:nvPr/>
        </p:nvSpPr>
        <p:spPr>
          <a:xfrm>
            <a:off x="454025" y="320675"/>
            <a:ext cx="7967662" cy="623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0" i="1" lang="en-US" sz="2800" u="none">
                <a:solidFill>
                  <a:schemeClr val="dk2"/>
                </a:solidFill>
                <a:latin typeface="Arial"/>
                <a:ea typeface="Arial"/>
                <a:cs typeface="Arial"/>
                <a:sym typeface="Arial"/>
              </a:rPr>
              <a:t>REST vs SOAP</a:t>
            </a:r>
            <a:endParaRPr/>
          </a:p>
        </p:txBody>
      </p:sp>
      <p:sp>
        <p:nvSpPr>
          <p:cNvPr id="1048" name="Google Shape;1048;p10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49" name="Google Shape;1049;p109"/>
          <p:cNvSpPr txBox="1"/>
          <p:nvPr/>
        </p:nvSpPr>
        <p:spPr>
          <a:xfrm>
            <a:off x="611187" y="1271587"/>
            <a:ext cx="8075612"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Простота реализации </a:t>
            </a:r>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RESTFful веб-сервисы, как правило, гораздо проще реализовать, чем веб-сервисы на основе SOAP.</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REST обычно использует JSON, который легче анализировать и обрабатывать. В дополнение к этому, REST не требует наличия определения службы для предоставления веб-службы.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Однако в случае SOAP вам необходимо определить свой сервис с использованием WSDL, и при обработке и анализе сообщений SOAP-XML возникают большие накладные расходы.</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41" name="Google Shape;241;p11"/>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CORBA IDL</a:t>
            </a:r>
            <a:endParaRPr/>
          </a:p>
        </p:txBody>
      </p:sp>
      <p:pic>
        <p:nvPicPr>
          <p:cNvPr id="242" name="Google Shape;242;p11"/>
          <p:cNvPicPr preferRelativeResize="0"/>
          <p:nvPr/>
        </p:nvPicPr>
        <p:blipFill rotWithShape="1">
          <a:blip r:embed="rId3">
            <a:alphaModFix/>
          </a:blip>
          <a:srcRect b="0" l="0" r="0" t="0"/>
          <a:stretch/>
        </p:blipFill>
        <p:spPr>
          <a:xfrm>
            <a:off x="1722437" y="1125537"/>
            <a:ext cx="5472112" cy="3092450"/>
          </a:xfrm>
          <a:prstGeom prst="rect">
            <a:avLst/>
          </a:prstGeom>
          <a:noFill/>
          <a:ln>
            <a:noFill/>
          </a:ln>
        </p:spPr>
      </p:pic>
      <p:sp>
        <p:nvSpPr>
          <p:cNvPr id="243" name="Google Shape;243;p11"/>
          <p:cNvSpPr txBox="1"/>
          <p:nvPr>
            <p:ph idx="1" type="body"/>
          </p:nvPr>
        </p:nvSpPr>
        <p:spPr>
          <a:xfrm>
            <a:off x="323850" y="4221162"/>
            <a:ext cx="8675687" cy="2479675"/>
          </a:xfrm>
          <a:prstGeom prst="rect">
            <a:avLst/>
          </a:prstGeom>
          <a:noFill/>
          <a:ln>
            <a:noFill/>
          </a:ln>
        </p:spPr>
        <p:txBody>
          <a:bodyPr anchorCtr="0" anchor="t" bIns="45700" lIns="91425" spcFirstLastPara="1" rIns="91425" wrap="square" tIns="45700">
            <a:noAutofit/>
          </a:bodyPr>
          <a:lstStyle/>
          <a:p>
            <a:pPr indent="360362" lvl="0" marL="0" rtl="0" algn="l">
              <a:lnSpc>
                <a:spcPct val="100000"/>
              </a:lnSpc>
              <a:spcBef>
                <a:spcPts val="0"/>
              </a:spcBef>
              <a:spcAft>
                <a:spcPts val="0"/>
              </a:spcAft>
              <a:buSzPts val="1330"/>
              <a:buNone/>
            </a:pPr>
            <a:r>
              <a:rPr b="0" i="0" lang="en-US" sz="1900" u="none">
                <a:solidFill>
                  <a:schemeClr val="dk1"/>
                </a:solidFill>
                <a:latin typeface="Arial"/>
                <a:ea typeface="Arial"/>
                <a:cs typeface="Arial"/>
                <a:sym typeface="Arial"/>
              </a:rPr>
              <a:t>Технологический стандарт CORBA (</a:t>
            </a:r>
            <a:r>
              <a:rPr b="1" i="0" lang="en-US" sz="1800" u="none">
                <a:solidFill>
                  <a:schemeClr val="dk1"/>
                </a:solidFill>
                <a:latin typeface="Arial"/>
                <a:ea typeface="Arial"/>
                <a:cs typeface="Arial"/>
                <a:sym typeface="Arial"/>
              </a:rPr>
              <a:t>Common Object Request Broker Architecture)</a:t>
            </a:r>
            <a:r>
              <a:rPr b="0" i="0" lang="en-US" sz="1900" u="none">
                <a:solidFill>
                  <a:schemeClr val="dk1"/>
                </a:solidFill>
                <a:latin typeface="Arial"/>
                <a:ea typeface="Arial"/>
                <a:cs typeface="Arial"/>
                <a:sym typeface="Arial"/>
              </a:rPr>
              <a:t> определяет язык </a:t>
            </a:r>
            <a:r>
              <a:rPr b="1" i="1" lang="en-US" sz="1900" u="none">
                <a:solidFill>
                  <a:schemeClr val="dk1"/>
                </a:solidFill>
                <a:latin typeface="Arial"/>
                <a:ea typeface="Arial"/>
                <a:cs typeface="Arial"/>
                <a:sym typeface="Arial"/>
              </a:rPr>
              <a:t>IDL</a:t>
            </a:r>
            <a:r>
              <a:rPr b="0" i="0" lang="en-US" sz="1900" u="none">
                <a:solidFill>
                  <a:schemeClr val="dk1"/>
                </a:solidFill>
                <a:latin typeface="Arial"/>
                <a:ea typeface="Arial"/>
                <a:cs typeface="Arial"/>
                <a:sym typeface="Arial"/>
              </a:rPr>
              <a:t>, применяемый для унифицированного описания интерфейсов распределенных объектов, и его отображения на языки Ada, C, C++, Java, Python, COBOL, Lisp, PL/1 и Smalltalk. </a:t>
            </a:r>
            <a:endParaRPr/>
          </a:p>
          <a:p>
            <a:pPr indent="360362" lvl="0" marL="0" rtl="0" algn="l">
              <a:lnSpc>
                <a:spcPct val="100000"/>
              </a:lnSpc>
              <a:spcBef>
                <a:spcPts val="380"/>
              </a:spcBef>
              <a:spcAft>
                <a:spcPts val="0"/>
              </a:spcAft>
              <a:buSzPts val="1330"/>
              <a:buNone/>
            </a:pPr>
            <a:r>
              <a:rPr b="0" i="0" lang="en-US" sz="1900" u="none">
                <a:solidFill>
                  <a:schemeClr val="dk1"/>
                </a:solidFill>
                <a:latin typeface="Arial"/>
                <a:ea typeface="Arial"/>
                <a:cs typeface="Arial"/>
                <a:sym typeface="Arial"/>
              </a:rPr>
              <a:t>Для преобразования описания интерфейса на языке </a:t>
            </a:r>
            <a:r>
              <a:rPr b="1" i="1" lang="en-US" sz="1900" u="none">
                <a:solidFill>
                  <a:schemeClr val="dk1"/>
                </a:solidFill>
                <a:latin typeface="Arial"/>
                <a:ea typeface="Arial"/>
                <a:cs typeface="Arial"/>
                <a:sym typeface="Arial"/>
              </a:rPr>
              <a:t>IDL</a:t>
            </a:r>
            <a:r>
              <a:rPr b="0" i="0" lang="en-US" sz="1900" u="none">
                <a:solidFill>
                  <a:schemeClr val="dk1"/>
                </a:solidFill>
                <a:latin typeface="Arial"/>
                <a:ea typeface="Arial"/>
                <a:cs typeface="Arial"/>
                <a:sym typeface="Arial"/>
              </a:rPr>
              <a:t> на требуемый язык программирования используется специальный компилятор. В дальнейшем построенный с его помощью программный код может быть преобразован любым стандартным компилятором в исполняемый код. </a:t>
            </a:r>
            <a:endParaRPr/>
          </a:p>
        </p:txBody>
      </p:sp>
      <p:sp>
        <p:nvSpPr>
          <p:cNvPr id="244" name="Google Shape;244;p11"/>
          <p:cNvSpPr txBox="1"/>
          <p:nvPr/>
        </p:nvSpPr>
        <p:spPr>
          <a:xfrm>
            <a:off x="3697287" y="3716337"/>
            <a:ext cx="1522412"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General  Inter-ORB Protocol</a:t>
            </a:r>
            <a:endParaRPr/>
          </a:p>
        </p:txBody>
      </p:sp>
      <p:sp>
        <p:nvSpPr>
          <p:cNvPr id="245" name="Google Shape;245;p11"/>
          <p:cNvSpPr txBox="1"/>
          <p:nvPr/>
        </p:nvSpPr>
        <p:spPr>
          <a:xfrm>
            <a:off x="3917950" y="1358900"/>
            <a:ext cx="1081087" cy="7302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I</a:t>
            </a:r>
            <a:r>
              <a:rPr b="0" i="0" lang="en-US" sz="1400" u="none">
                <a:solidFill>
                  <a:schemeClr val="dk1"/>
                </a:solidFill>
                <a:latin typeface="Arial"/>
                <a:ea typeface="Arial"/>
                <a:cs typeface="Arial"/>
                <a:sym typeface="Arial"/>
              </a:rPr>
              <a:t>nterface </a:t>
            </a:r>
            <a:r>
              <a:rPr b="1" i="0" lang="en-US" sz="1400" u="none">
                <a:solidFill>
                  <a:schemeClr val="dk1"/>
                </a:solidFill>
                <a:latin typeface="Arial"/>
                <a:ea typeface="Arial"/>
                <a:cs typeface="Arial"/>
                <a:sym typeface="Arial"/>
              </a:rPr>
              <a:t>D</a:t>
            </a:r>
            <a:r>
              <a:rPr b="0" i="0" lang="en-US" sz="1400" u="none">
                <a:solidFill>
                  <a:schemeClr val="dk1"/>
                </a:solidFill>
                <a:latin typeface="Arial"/>
                <a:ea typeface="Arial"/>
                <a:cs typeface="Arial"/>
                <a:sym typeface="Arial"/>
              </a:rPr>
              <a:t>escription </a:t>
            </a:r>
            <a:r>
              <a:rPr b="1" i="0" lang="en-US" sz="1400" u="none">
                <a:solidFill>
                  <a:schemeClr val="dk1"/>
                </a:solidFill>
                <a:latin typeface="Arial"/>
                <a:ea typeface="Arial"/>
                <a:cs typeface="Arial"/>
                <a:sym typeface="Arial"/>
              </a:rPr>
              <a:t>L</a:t>
            </a:r>
            <a:r>
              <a:rPr b="0" i="0" lang="en-US" sz="1400" u="none">
                <a:solidFill>
                  <a:schemeClr val="dk1"/>
                </a:solidFill>
                <a:latin typeface="Arial"/>
                <a:ea typeface="Arial"/>
                <a:cs typeface="Arial"/>
                <a:sym typeface="Arial"/>
              </a:rPr>
              <a:t>anguage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10"/>
          <p:cNvSpPr txBox="1"/>
          <p:nvPr/>
        </p:nvSpPr>
        <p:spPr>
          <a:xfrm>
            <a:off x="454025" y="320675"/>
            <a:ext cx="7967662" cy="623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0" i="1" lang="en-US" sz="2800" u="none">
                <a:solidFill>
                  <a:schemeClr val="dk2"/>
                </a:solidFill>
                <a:latin typeface="Arial"/>
                <a:ea typeface="Arial"/>
                <a:cs typeface="Arial"/>
                <a:sym typeface="Arial"/>
              </a:rPr>
              <a:t>REST vs SOAP</a:t>
            </a:r>
            <a:endParaRPr/>
          </a:p>
        </p:txBody>
      </p:sp>
      <p:sp>
        <p:nvSpPr>
          <p:cNvPr id="1055" name="Google Shape;1055;p11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pic>
        <p:nvPicPr>
          <p:cNvPr id="1056" name="Google Shape;1056;p110"/>
          <p:cNvPicPr preferRelativeResize="0"/>
          <p:nvPr/>
        </p:nvPicPr>
        <p:blipFill rotWithShape="1">
          <a:blip r:embed="rId3">
            <a:alphaModFix/>
          </a:blip>
          <a:srcRect b="0" l="0" r="0" t="0"/>
          <a:stretch/>
        </p:blipFill>
        <p:spPr>
          <a:xfrm>
            <a:off x="1403350" y="1412875"/>
            <a:ext cx="6577012" cy="4675187"/>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1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62" name="Google Shape;1062;p111"/>
          <p:cNvSpPr txBox="1"/>
          <p:nvPr>
            <p:ph type="title"/>
          </p:nvPr>
        </p:nvSpPr>
        <p:spPr>
          <a:xfrm>
            <a:off x="395287" y="503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1" lang="en-US" sz="3600" u="none">
                <a:solidFill>
                  <a:schemeClr val="dk2"/>
                </a:solidFill>
                <a:latin typeface="Arial"/>
                <a:ea typeface="Arial"/>
                <a:cs typeface="Arial"/>
                <a:sym typeface="Arial"/>
              </a:rPr>
              <a:t>Развертывание WEB-сервисов</a:t>
            </a:r>
            <a:endParaRPr/>
          </a:p>
        </p:txBody>
      </p:sp>
      <p:sp>
        <p:nvSpPr>
          <p:cNvPr id="1063" name="Google Shape;1063;p111"/>
          <p:cNvSpPr txBox="1"/>
          <p:nvPr>
            <p:ph idx="1" type="body"/>
          </p:nvPr>
        </p:nvSpPr>
        <p:spPr>
          <a:xfrm>
            <a:off x="395287" y="1590675"/>
            <a:ext cx="8208962" cy="51117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Для реализации распределенной системы на основе Web-сервиса необходимо установить сервер приложений.</a:t>
            </a:r>
            <a:endParaRPr/>
          </a:p>
          <a:p>
            <a:pPr indent="-342900" lvl="0" marL="342900" rtl="0" algn="l">
              <a:lnSpc>
                <a:spcPct val="100000"/>
              </a:lnSpc>
              <a:spcBef>
                <a:spcPts val="0"/>
              </a:spcBef>
              <a:spcAft>
                <a:spcPts val="0"/>
              </a:spcAft>
              <a:buSzPts val="1400"/>
              <a:buNone/>
            </a:pPr>
            <a:r>
              <a:t/>
            </a:r>
            <a:endParaRPr b="1" i="1" sz="2000" u="none">
              <a:solidFill>
                <a:schemeClr val="dk1"/>
              </a:solidFill>
              <a:latin typeface="Arial"/>
              <a:ea typeface="Arial"/>
              <a:cs typeface="Arial"/>
              <a:sym typeface="Arial"/>
            </a:endParaRPr>
          </a:p>
          <a:p>
            <a:pPr indent="-342900" lvl="0" marL="342900" rtl="0" algn="l">
              <a:lnSpc>
                <a:spcPct val="100000"/>
              </a:lnSpc>
              <a:spcBef>
                <a:spcPts val="0"/>
              </a:spcBef>
              <a:spcAft>
                <a:spcPts val="0"/>
              </a:spcAft>
              <a:buSzPts val="1680"/>
              <a:buNone/>
            </a:pPr>
            <a:r>
              <a:rPr b="1" i="1" lang="en-US" sz="2400" u="none">
                <a:solidFill>
                  <a:schemeClr val="dk1"/>
                </a:solidFill>
                <a:latin typeface="Arial"/>
                <a:ea typeface="Arial"/>
                <a:cs typeface="Arial"/>
                <a:sym typeface="Arial"/>
              </a:rPr>
              <a:t>Серверы приложений: типы, назначение, функции</a:t>
            </a:r>
            <a:endParaRPr/>
          </a:p>
          <a:p>
            <a:pPr indent="-342900" lvl="0" marL="342900" rtl="0" algn="l">
              <a:lnSpc>
                <a:spcPct val="100000"/>
              </a:lnSpc>
              <a:spcBef>
                <a:spcPts val="0"/>
              </a:spcBef>
              <a:spcAft>
                <a:spcPts val="0"/>
              </a:spcAft>
              <a:buSzPts val="1400"/>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0"/>
              </a:spcBef>
              <a:spcAft>
                <a:spcPts val="0"/>
              </a:spcAft>
              <a:buSzPts val="1400"/>
              <a:buNone/>
            </a:pPr>
            <a:r>
              <a:rPr b="1" i="1" lang="en-US" sz="2000" u="none">
                <a:solidFill>
                  <a:schemeClr val="dk1"/>
                </a:solidFill>
                <a:latin typeface="Arial"/>
                <a:ea typeface="Arial"/>
                <a:cs typeface="Arial"/>
                <a:sym typeface="Arial"/>
              </a:rPr>
              <a:t>Серверы приложений </a:t>
            </a:r>
            <a:r>
              <a:rPr b="0" i="0" lang="en-US" sz="2000" u="none">
                <a:solidFill>
                  <a:schemeClr val="dk1"/>
                </a:solidFill>
                <a:latin typeface="Arial"/>
                <a:ea typeface="Arial"/>
                <a:cs typeface="Arial"/>
                <a:sym typeface="Arial"/>
              </a:rPr>
              <a:t>— это программное обеспечение, предназначенное для создания систем с выделенными сервисами бизнес-логики. Чаще всего серверы приложений выполняются под управлением серверных операционных систем (различных версий UNIX, Windows NT Server, Windows 2000 Server). </a:t>
            </a:r>
            <a:endParaRPr/>
          </a:p>
          <a:p>
            <a:pPr indent="-342900" lvl="0" marL="342900" rtl="0" algn="l">
              <a:lnSpc>
                <a:spcPct val="100000"/>
              </a:lnSpc>
              <a:spcBef>
                <a:spcPts val="0"/>
              </a:spcBef>
              <a:spcAft>
                <a:spcPts val="0"/>
              </a:spcAft>
              <a:buSzPts val="1400"/>
              <a:buNone/>
            </a:pPr>
            <a:r>
              <a:rPr b="0" i="0" lang="en-US" sz="2000" u="none">
                <a:solidFill>
                  <a:schemeClr val="dk1"/>
                </a:solidFill>
                <a:latin typeface="Arial"/>
                <a:ea typeface="Arial"/>
                <a:cs typeface="Arial"/>
                <a:sym typeface="Arial"/>
              </a:rPr>
              <a:t>Компоненты, реализующие бизнес-логику распределенного приложения и выполняющиеся под управлением сервера приложений, могут представлять собой COM- или CORBA-объекты, Java-серверы либо Enterprise Java Beans (EJB) — Java-компоненты. Многие серверы приложений позволяют реализовать приложения, устойчивые к сбоям. </a:t>
            </a:r>
            <a:endParaRPr/>
          </a:p>
        </p:txBody>
      </p:sp>
      <p:sp>
        <p:nvSpPr>
          <p:cNvPr id="1064" name="Google Shape;1064;p111"/>
          <p:cNvSpPr txBox="1"/>
          <p:nvPr/>
        </p:nvSpPr>
        <p:spPr>
          <a:xfrm>
            <a:off x="539750" y="260350"/>
            <a:ext cx="49672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Серверы приложений </a:t>
            </a:r>
            <a:r>
              <a:rPr b="1" i="1" lang="en-US" sz="1800" u="none">
                <a:solidFill>
                  <a:srgbClr val="FF0000"/>
                </a:solidFill>
                <a:latin typeface="Arial"/>
                <a:ea typeface="Arial"/>
                <a:cs typeface="Arial"/>
                <a:sym typeface="Arial"/>
              </a:rPr>
              <a:t>(доп. информация)</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1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70" name="Google Shape;1070;p112"/>
          <p:cNvSpPr txBox="1"/>
          <p:nvPr>
            <p:ph type="title"/>
          </p:nvPr>
        </p:nvSpPr>
        <p:spPr>
          <a:xfrm>
            <a:off x="425450" y="630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Arial"/>
              <a:buNone/>
            </a:pPr>
            <a:r>
              <a:rPr b="1" i="1" lang="en-US" sz="3200" u="none">
                <a:solidFill>
                  <a:schemeClr val="dk2"/>
                </a:solidFill>
                <a:latin typeface="Arial"/>
                <a:ea typeface="Arial"/>
                <a:cs typeface="Arial"/>
                <a:sym typeface="Arial"/>
              </a:rPr>
              <a:t>Серверы приложений: типы, назначение, функции</a:t>
            </a:r>
            <a:endParaRPr/>
          </a:p>
        </p:txBody>
      </p:sp>
      <p:sp>
        <p:nvSpPr>
          <p:cNvPr id="1071" name="Google Shape;1071;p11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В настоящее время серверы приложений являются основой многих корпоративных решений, например распределенных приложений, реализующих следующие схемы:</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«предприятие — потребитель» (B2C, business-to-consumer), такие как онлайновая продажа товаров, бронирование билетов и мест в гостиницах, услуги страхования;</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«предприятие — предприятие» (B2B, business-to-business), такие как виртуальные торговые площадки, позволяющие заключать торговые сделки между предприятиями;</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«предприятие — сотрудник» (B2E, business-to-employer), такие как корпоративные порталы.</a:t>
            </a:r>
            <a:endParaRPr/>
          </a:p>
          <a:p>
            <a:pPr indent="-267651" lvl="1" marL="692150" marR="0" rtl="0" algn="l">
              <a:lnSpc>
                <a:spcPct val="100000"/>
              </a:lnSpc>
              <a:spcBef>
                <a:spcPts val="360"/>
              </a:spcBef>
              <a:spcAft>
                <a:spcPts val="0"/>
              </a:spcAft>
              <a:buClr>
                <a:schemeClr val="accent2"/>
              </a:buClr>
              <a:buSzPts val="1260"/>
              <a:buFont typeface="Noto Sans Symbols"/>
              <a:buNone/>
            </a:pPr>
            <a:r>
              <a:t/>
            </a:r>
            <a:endParaRPr b="0" i="0" sz="1800" u="none" cap="none" strike="noStrike">
              <a:solidFill>
                <a:schemeClr val="dk1"/>
              </a:solidFill>
              <a:latin typeface="Arial"/>
              <a:ea typeface="Arial"/>
              <a:cs typeface="Arial"/>
              <a:sym typeface="Arial"/>
            </a:endParaRPr>
          </a:p>
          <a:p>
            <a:pPr indent="-262890" lvl="0" marL="342900" marR="0" rtl="0" algn="l">
              <a:spcBef>
                <a:spcPts val="360"/>
              </a:spcBef>
              <a:spcAft>
                <a:spcPts val="0"/>
              </a:spcAft>
              <a:buClr>
                <a:schemeClr val="dk2"/>
              </a:buClr>
              <a:buSzPts val="1260"/>
              <a:buFont typeface="Noto Sans Symbols"/>
              <a:buNone/>
            </a:pPr>
            <a:r>
              <a:t/>
            </a:r>
            <a:endParaRPr b="0" i="0" sz="1800" u="none" cap="none" strike="noStrike">
              <a:solidFill>
                <a:schemeClr val="dk1"/>
              </a:solidFill>
              <a:latin typeface="Arial"/>
              <a:ea typeface="Arial"/>
              <a:cs typeface="Arial"/>
              <a:sym typeface="Arial"/>
            </a:endParaRPr>
          </a:p>
        </p:txBody>
      </p:sp>
      <p:sp>
        <p:nvSpPr>
          <p:cNvPr id="1072" name="Google Shape;1072;p112"/>
          <p:cNvSpPr txBox="1"/>
          <p:nvPr/>
        </p:nvSpPr>
        <p:spPr>
          <a:xfrm>
            <a:off x="539750" y="260350"/>
            <a:ext cx="49672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Серверы приложений </a:t>
            </a:r>
            <a:r>
              <a:rPr b="1" i="1" lang="en-US" sz="1800" u="none">
                <a:solidFill>
                  <a:srgbClr val="FF0000"/>
                </a:solidFill>
                <a:latin typeface="Arial"/>
                <a:ea typeface="Arial"/>
                <a:cs typeface="Arial"/>
                <a:sym typeface="Arial"/>
              </a:rPr>
              <a:t>(доп. информация)</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1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78" name="Google Shape;1078;p113"/>
          <p:cNvSpPr txBox="1"/>
          <p:nvPr>
            <p:ph type="title"/>
          </p:nvPr>
        </p:nvSpPr>
        <p:spPr>
          <a:xfrm>
            <a:off x="425450" y="630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Arial"/>
              <a:buNone/>
            </a:pPr>
            <a:r>
              <a:rPr b="1" i="1" lang="en-US" sz="3200" u="none">
                <a:solidFill>
                  <a:schemeClr val="dk2"/>
                </a:solidFill>
                <a:latin typeface="Arial"/>
                <a:ea typeface="Arial"/>
                <a:cs typeface="Arial"/>
                <a:sym typeface="Arial"/>
              </a:rPr>
              <a:t>Серверы приложений: типы, назначение, функции</a:t>
            </a:r>
            <a:endParaRPr/>
          </a:p>
        </p:txBody>
      </p:sp>
      <p:sp>
        <p:nvSpPr>
          <p:cNvPr id="1079" name="Google Shape;1079;p11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Нередко в корпоративных решениях применяются конфигурации, содержащие несколько серверов приложений. Как правило, подобные решения обладают многозвенной архитектурой, при этом серверы приложений обычно располагаются между сервером баз данных и Web-сервером либо между сервером баз данных и клиентскими приложениями. Нередко функциональность Web-сервера реализуется и в самом сервере приложений.</a:t>
            </a:r>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Современные серверы приложений в большинстве случаев характеризуются возможностью построения кластеров и распределения нагрузки, а также средствами восстановления после сбоев, поскольку требования к надежности и производительности приложений, использующих продукты подобного класса, обычно весьма высоки.</a:t>
            </a:r>
            <a:endParaRPr/>
          </a:p>
          <a:p>
            <a:pPr indent="-276542" lvl="1" marL="692150" marR="0" rtl="0" algn="l">
              <a:lnSpc>
                <a:spcPct val="100000"/>
              </a:lnSpc>
              <a:spcBef>
                <a:spcPts val="320"/>
              </a:spcBef>
              <a:spcAft>
                <a:spcPts val="0"/>
              </a:spcAft>
              <a:buClr>
                <a:schemeClr val="accent2"/>
              </a:buClr>
              <a:buSzPts val="1120"/>
              <a:buFont typeface="Noto Sans Symbols"/>
              <a:buNone/>
            </a:pPr>
            <a:r>
              <a:t/>
            </a:r>
            <a:endParaRPr b="0" i="0" sz="1600" u="none" cap="none" strike="noStrike">
              <a:solidFill>
                <a:schemeClr val="dk1"/>
              </a:solidFill>
              <a:latin typeface="Arial"/>
              <a:ea typeface="Arial"/>
              <a:cs typeface="Arial"/>
              <a:sym typeface="Arial"/>
            </a:endParaRPr>
          </a:p>
          <a:p>
            <a:pPr indent="-271780" lvl="0" marL="342900" marR="0" rtl="0" algn="l">
              <a:spcBef>
                <a:spcPts val="320"/>
              </a:spcBef>
              <a:spcAft>
                <a:spcPts val="0"/>
              </a:spcAft>
              <a:buClr>
                <a:schemeClr val="dk2"/>
              </a:buClr>
              <a:buSzPts val="1120"/>
              <a:buFont typeface="Noto Sans Symbols"/>
              <a:buNone/>
            </a:pPr>
            <a:r>
              <a:t/>
            </a:r>
            <a:endParaRPr b="0" i="0" sz="1600" u="none" cap="none" strike="noStrike">
              <a:solidFill>
                <a:schemeClr val="dk1"/>
              </a:solidFill>
              <a:latin typeface="Arial"/>
              <a:ea typeface="Arial"/>
              <a:cs typeface="Arial"/>
              <a:sym typeface="Arial"/>
            </a:endParaRPr>
          </a:p>
        </p:txBody>
      </p:sp>
      <p:sp>
        <p:nvSpPr>
          <p:cNvPr id="1080" name="Google Shape;1080;p113"/>
          <p:cNvSpPr txBox="1"/>
          <p:nvPr/>
        </p:nvSpPr>
        <p:spPr>
          <a:xfrm>
            <a:off x="539750" y="260350"/>
            <a:ext cx="49672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Серверы приложений </a:t>
            </a:r>
            <a:r>
              <a:rPr b="1" i="1" lang="en-US" sz="1800" u="none">
                <a:solidFill>
                  <a:srgbClr val="FF0000"/>
                </a:solidFill>
                <a:latin typeface="Arial"/>
                <a:ea typeface="Arial"/>
                <a:cs typeface="Arial"/>
                <a:sym typeface="Arial"/>
              </a:rPr>
              <a:t>(доп. информация)</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1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86" name="Google Shape;1086;p114"/>
          <p:cNvSpPr txBox="1"/>
          <p:nvPr>
            <p:ph type="title"/>
          </p:nvPr>
        </p:nvSpPr>
        <p:spPr>
          <a:xfrm>
            <a:off x="425450" y="630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Arial"/>
              <a:buNone/>
            </a:pPr>
            <a:r>
              <a:rPr b="1" i="1" lang="en-US" sz="3200" u="none">
                <a:solidFill>
                  <a:schemeClr val="dk2"/>
                </a:solidFill>
                <a:latin typeface="Arial"/>
                <a:ea typeface="Arial"/>
                <a:cs typeface="Arial"/>
                <a:sym typeface="Arial"/>
              </a:rPr>
              <a:t>Серверы приложений: типы, назначение, функции</a:t>
            </a:r>
            <a:endParaRPr/>
          </a:p>
        </p:txBody>
      </p:sp>
      <p:sp>
        <p:nvSpPr>
          <p:cNvPr id="1087" name="Google Shape;1087;p114"/>
          <p:cNvSpPr txBox="1"/>
          <p:nvPr>
            <p:ph idx="1" type="body"/>
          </p:nvPr>
        </p:nvSpPr>
        <p:spPr>
          <a:xfrm>
            <a:off x="269875" y="1674812"/>
            <a:ext cx="8874125"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Из технологий, поддерживаемых современными серверами приложений, следует в первую очередь отметить </a:t>
            </a:r>
            <a:endParaRPr/>
          </a:p>
          <a:p>
            <a:pPr indent="-347661" lvl="1" marL="6921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средства интеграции приложений, созданных на различных платформах, в том числе поддержку Web-сервисов, </a:t>
            </a:r>
            <a:endParaRPr/>
          </a:p>
          <a:p>
            <a:pPr indent="-347661" lvl="1" marL="6921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средства разработки приложений, </a:t>
            </a:r>
            <a:endParaRPr/>
          </a:p>
          <a:p>
            <a:pPr indent="-347661" lvl="1" marL="6921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наличие продуктов специализированного назначения, основанных на данном сервере приложений (например, средств управления информационным наполнением), </a:t>
            </a:r>
            <a:endParaRPr/>
          </a:p>
          <a:p>
            <a:pPr indent="-347661" lvl="1" marL="6921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поддержку беспроводных коммуникаций.</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Лидерами рынка серверов приложений на данный момент является компания IBM. Из других наиболее известных продуктов, относящихся к категории серверов приложений, следует отметить серверы компаний Oracle, Borland, Sybase.</a:t>
            </a:r>
            <a:endParaRPr/>
          </a:p>
        </p:txBody>
      </p:sp>
      <p:sp>
        <p:nvSpPr>
          <p:cNvPr id="1088" name="Google Shape;1088;p114"/>
          <p:cNvSpPr txBox="1"/>
          <p:nvPr/>
        </p:nvSpPr>
        <p:spPr>
          <a:xfrm>
            <a:off x="539750" y="260350"/>
            <a:ext cx="49672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Серверы приложений </a:t>
            </a:r>
            <a:r>
              <a:rPr b="1" i="1" lang="en-US" sz="1800" u="none">
                <a:solidFill>
                  <a:srgbClr val="FF0000"/>
                </a:solidFill>
                <a:latin typeface="Arial"/>
                <a:ea typeface="Arial"/>
                <a:cs typeface="Arial"/>
                <a:sym typeface="Arial"/>
              </a:rPr>
              <a:t>(доп. информация)</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1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94" name="Google Shape;1094;p115"/>
          <p:cNvSpPr txBox="1"/>
          <p:nvPr/>
        </p:nvSpPr>
        <p:spPr>
          <a:xfrm>
            <a:off x="3214687" y="1214437"/>
            <a:ext cx="28924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000"/>
              <a:buFont typeface="Arial"/>
              <a:buNone/>
            </a:pPr>
            <a:r>
              <a:rPr b="1" i="1" lang="en-US" sz="2000" u="none">
                <a:solidFill>
                  <a:schemeClr val="dk2"/>
                </a:solidFill>
                <a:latin typeface="Arial"/>
                <a:ea typeface="Arial"/>
                <a:cs typeface="Arial"/>
                <a:sym typeface="Arial"/>
              </a:rPr>
              <a:t>Вопросы к экзамену:</a:t>
            </a:r>
            <a:endParaRPr/>
          </a:p>
        </p:txBody>
      </p:sp>
      <p:sp>
        <p:nvSpPr>
          <p:cNvPr id="1095" name="Google Shape;1095;p115"/>
          <p:cNvSpPr txBox="1"/>
          <p:nvPr>
            <p:ph idx="1" type="body"/>
          </p:nvPr>
        </p:nvSpPr>
        <p:spPr>
          <a:xfrm>
            <a:off x="298450" y="1643062"/>
            <a:ext cx="8594725" cy="48577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Дайте характеристику распределенным объектным технологиям.</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Опишите архитектуру CORBA, назначение ее функциональных частей. Назовите достоинства и недостатки CORBA.</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Дайте краткую сравнительную характеристику технологий CORBA и COM. </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Что такое компонент? Каковы преимущества объектно-компонентной модели? </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Перечислите и охарактеризуйте основные черты и составляющие технологии COM?</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Какова архитектура DCOM и особенности распределенного взаимодействия в DCOM?</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Дайте определение WEB-сервиса. Опишите принципы функционирования и технологии WEB-сервисов. </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Дайте сравнительную характеристику .NET и J2EE. Каково основное предназначение этих технологий?</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Опишите функционал технологий, входящих в состав WEB-сервисов (Архитектура).</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Дайте определение REST, перечислите требования к нему.</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Понятие и роль ресурсов в REST.</a:t>
            </a:r>
            <a:endParaRPr/>
          </a:p>
          <a:p>
            <a:pPr indent="-342900" lvl="0" marL="342900" rtl="0" algn="l">
              <a:lnSpc>
                <a:spcPct val="100000"/>
              </a:lnSpc>
              <a:spcBef>
                <a:spcPts val="320"/>
              </a:spcBef>
              <a:spcAft>
                <a:spcPts val="0"/>
              </a:spcAft>
              <a:buClr>
                <a:schemeClr val="dk2"/>
              </a:buClr>
              <a:buSzPts val="1120"/>
              <a:buFont typeface="Arial"/>
              <a:buAutoNum type="arabicPeriod"/>
            </a:pPr>
            <a:r>
              <a:rPr b="0" i="0" lang="en-US" sz="1600" u="none">
                <a:solidFill>
                  <a:schemeClr val="dk1"/>
                </a:solidFill>
                <a:latin typeface="Arial"/>
                <a:ea typeface="Arial"/>
                <a:cs typeface="Arial"/>
                <a:sym typeface="Arial"/>
              </a:rPr>
              <a:t>Проведите сравнительную характеристику SOAP и REST.</a:t>
            </a:r>
            <a:endParaRPr/>
          </a:p>
          <a:p>
            <a:pPr indent="-271780" lvl="0" marL="342900" rtl="0" algn="l">
              <a:spcBef>
                <a:spcPts val="320"/>
              </a:spcBef>
              <a:spcAft>
                <a:spcPts val="0"/>
              </a:spcAft>
              <a:buSzPts val="1120"/>
              <a:buNone/>
            </a:pPr>
            <a:r>
              <a:t/>
            </a:r>
            <a:endParaRPr b="0" i="0" sz="1600" u="none">
              <a:solidFill>
                <a:schemeClr val="dk1"/>
              </a:solidFill>
              <a:latin typeface="Arial"/>
              <a:ea typeface="Arial"/>
              <a:cs typeface="Arial"/>
              <a:sym typeface="Arial"/>
            </a:endParaRPr>
          </a:p>
        </p:txBody>
      </p:sp>
      <p:sp>
        <p:nvSpPr>
          <p:cNvPr id="1096" name="Google Shape;1096;p115"/>
          <p:cNvSpPr txBox="1"/>
          <p:nvPr>
            <p:ph type="title"/>
          </p:nvPr>
        </p:nvSpPr>
        <p:spPr>
          <a:xfrm>
            <a:off x="457200" y="357187"/>
            <a:ext cx="7543800" cy="1060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Arial"/>
              <a:buNone/>
            </a:pPr>
            <a:r>
              <a:rPr b="1" i="0" lang="en-US" sz="3600" u="none">
                <a:solidFill>
                  <a:schemeClr val="accent2"/>
                </a:solidFill>
                <a:latin typeface="Arial"/>
                <a:ea typeface="Arial"/>
                <a:cs typeface="Arial"/>
                <a:sym typeface="Arial"/>
              </a:rPr>
              <a:t>Распределенные объектные технологии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1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02" name="Google Shape;1102;p116"/>
          <p:cNvSpPr txBox="1"/>
          <p:nvPr>
            <p:ph type="title"/>
          </p:nvPr>
        </p:nvSpPr>
        <p:spPr>
          <a:xfrm>
            <a:off x="457200" y="122237"/>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Литература</a:t>
            </a:r>
            <a:endParaRPr/>
          </a:p>
        </p:txBody>
      </p:sp>
      <p:sp>
        <p:nvSpPr>
          <p:cNvPr id="1103" name="Google Shape;1103;p116"/>
          <p:cNvSpPr txBox="1"/>
          <p:nvPr>
            <p:ph idx="1" type="body"/>
          </p:nvPr>
        </p:nvSpPr>
        <p:spPr>
          <a:xfrm>
            <a:off x="323850" y="1354137"/>
            <a:ext cx="8229600" cy="5113337"/>
          </a:xfrm>
          <a:prstGeom prst="rect">
            <a:avLst/>
          </a:prstGeom>
          <a:noFill/>
          <a:ln>
            <a:noFill/>
          </a:ln>
        </p:spPr>
        <p:txBody>
          <a:bodyPr anchorCtr="0" anchor="t" bIns="45700" lIns="91425" spcFirstLastPara="1" rIns="91425" wrap="square" tIns="45700">
            <a:noAutofit/>
          </a:bodyPr>
          <a:lstStyle/>
          <a:p>
            <a:pPr indent="-269875" lvl="0" marL="269875" rtl="0" algn="l">
              <a:lnSpc>
                <a:spcPct val="100000"/>
              </a:lnSpc>
              <a:spcBef>
                <a:spcPts val="0"/>
              </a:spcBef>
              <a:spcAft>
                <a:spcPts val="0"/>
              </a:spcAft>
              <a:buClr>
                <a:schemeClr val="dk2"/>
              </a:buClr>
              <a:buSzPts val="1260"/>
              <a:buFont typeface="Noto Sans Symbols"/>
              <a:buAutoNum type="arabicPeriod"/>
            </a:pPr>
            <a:r>
              <a:rPr b="0" i="0" lang="en-US" sz="1800" u="none">
                <a:solidFill>
                  <a:schemeClr val="dk1"/>
                </a:solidFill>
                <a:latin typeface="Arial"/>
                <a:ea typeface="Arial"/>
                <a:cs typeface="Arial"/>
                <a:sym typeface="Arial"/>
              </a:rPr>
              <a:t>Л Е. Карпов. "Архитектура распределенных систем программного обеспечения", М., МАКС Пресс, 2007. </a:t>
            </a:r>
            <a:endParaRPr/>
          </a:p>
          <a:p>
            <a:pPr indent="-269875" lvl="0" marL="269875" rtl="0" algn="l">
              <a:lnSpc>
                <a:spcPct val="100000"/>
              </a:lnSpc>
              <a:spcBef>
                <a:spcPts val="360"/>
              </a:spcBef>
              <a:spcAft>
                <a:spcPts val="0"/>
              </a:spcAft>
              <a:buClr>
                <a:schemeClr val="dk2"/>
              </a:buClr>
              <a:buSzPts val="1260"/>
              <a:buFont typeface="Noto Sans Symbols"/>
              <a:buAutoNum type="arabicPeriod"/>
            </a:pPr>
            <a:r>
              <a:rPr b="0" i="0" lang="en-US" sz="1800" u="none">
                <a:solidFill>
                  <a:schemeClr val="dk1"/>
                </a:solidFill>
                <a:latin typeface="Arial"/>
                <a:ea typeface="Arial"/>
                <a:cs typeface="Arial"/>
                <a:sym typeface="Arial"/>
              </a:rPr>
              <a:t>Gustavo Alonso, Fabio Casati, Harumi Kuno, Vijay Machiraju. "Web Services. Concepts, Architectures and Applications". Springer-Verlag, 2004.</a:t>
            </a:r>
            <a:endParaRPr/>
          </a:p>
          <a:p>
            <a:pPr indent="-269875" lvl="0" marL="269875" rtl="0" algn="l">
              <a:lnSpc>
                <a:spcPct val="100000"/>
              </a:lnSpc>
              <a:spcBef>
                <a:spcPts val="360"/>
              </a:spcBef>
              <a:spcAft>
                <a:spcPts val="0"/>
              </a:spcAft>
              <a:buClr>
                <a:schemeClr val="dk2"/>
              </a:buClr>
              <a:buSzPts val="1260"/>
              <a:buFont typeface="Noto Sans Symbols"/>
              <a:buAutoNum type="arabicPeriod"/>
            </a:pPr>
            <a:r>
              <a:rPr b="0" i="0" lang="en-US" sz="1800" u="none">
                <a:solidFill>
                  <a:schemeClr val="dk1"/>
                </a:solidFill>
                <a:latin typeface="Arial"/>
                <a:ea typeface="Arial"/>
                <a:cs typeface="Arial"/>
                <a:sym typeface="Arial"/>
              </a:rPr>
              <a:t>Jonathan Lurie и R. Jason Belanger/ </a:t>
            </a:r>
            <a:r>
              <a:rPr b="1" i="0" lang="en-US" sz="1800" u="none">
                <a:solidFill>
                  <a:schemeClr val="dk1"/>
                </a:solidFill>
                <a:latin typeface="Arial"/>
                <a:ea typeface="Arial"/>
                <a:cs typeface="Arial"/>
                <a:sym typeface="Arial"/>
              </a:rPr>
              <a:t>Смертельная схватка: .Net против J2EE  </a:t>
            </a:r>
            <a:r>
              <a:rPr b="0" i="0" lang="en-US" sz="1800" u="sng">
                <a:solidFill>
                  <a:schemeClr val="dk1"/>
                </a:solidFill>
                <a:hlinkClick r:id="rId3">
                  <a:extLst>
                    <a:ext uri="{A12FA001-AC4F-418D-AE19-62706E023703}">
                      <ahyp:hlinkClr val="tx"/>
                    </a:ext>
                  </a:extLst>
                </a:hlinkClick>
              </a:rPr>
              <a:t>http://www.javaportal.ru/java/articles/netvsj2ee.html</a:t>
            </a:r>
            <a:endParaRPr/>
          </a:p>
          <a:p>
            <a:pPr indent="-269875" lvl="0" marL="269875" rtl="0" algn="l">
              <a:lnSpc>
                <a:spcPct val="100000"/>
              </a:lnSpc>
              <a:spcBef>
                <a:spcPts val="360"/>
              </a:spcBef>
              <a:spcAft>
                <a:spcPts val="0"/>
              </a:spcAft>
              <a:buClr>
                <a:schemeClr val="dk2"/>
              </a:buClr>
              <a:buSzPts val="1260"/>
              <a:buFont typeface="Noto Sans Symbols"/>
              <a:buAutoNum type="arabicPeriod"/>
            </a:pPr>
            <a:r>
              <a:rPr b="0" i="1" lang="en-US" sz="1800" u="sng">
                <a:solidFill>
                  <a:schemeClr val="dk1"/>
                </a:solidFill>
                <a:hlinkClick r:id="rId4">
                  <a:extLst>
                    <a:ext uri="{A12FA001-AC4F-418D-AE19-62706E023703}">
                      <ahyp:hlinkClr val="tx"/>
                    </a:ext>
                  </a:extLst>
                </a:hlinkClick>
              </a:rPr>
              <a:t>http://gouspo.ru/?p=217</a:t>
            </a:r>
            <a:r>
              <a:rPr b="0" i="1" lang="en-US" sz="1800" u="none">
                <a:solidFill>
                  <a:schemeClr val="dk1"/>
                </a:solidFill>
                <a:latin typeface="Arial"/>
                <a:ea typeface="Arial"/>
                <a:cs typeface="Arial"/>
                <a:sym typeface="Arial"/>
              </a:rPr>
              <a:t>http://gouspo.ru/?p=217</a:t>
            </a:r>
            <a:r>
              <a:rPr b="0" i="1" lang="en-US" sz="1800" u="sng">
                <a:solidFill>
                  <a:schemeClr val="dk1"/>
                </a:solidFill>
                <a:hlinkClick r:id="rId5">
                  <a:extLst>
                    <a:ext uri="{A12FA001-AC4F-418D-AE19-62706E023703}">
                      <ahyp:hlinkClr val="tx"/>
                    </a:ext>
                  </a:extLst>
                </a:hlinkClick>
              </a:rPr>
              <a:t>. </a:t>
            </a:r>
            <a:r>
              <a:rPr b="0" i="0" lang="en-US" sz="1800" u="none">
                <a:solidFill>
                  <a:schemeClr val="dk1"/>
                </a:solidFill>
                <a:latin typeface="Arial"/>
                <a:ea typeface="Arial"/>
                <a:cs typeface="Arial"/>
                <a:sym typeface="Arial"/>
              </a:rPr>
              <a:t>Серверы приложений.</a:t>
            </a:r>
            <a:endParaRPr/>
          </a:p>
          <a:p>
            <a:pPr indent="-269875" lvl="0" marL="269875" rtl="0" algn="l">
              <a:lnSpc>
                <a:spcPct val="100000"/>
              </a:lnSpc>
              <a:spcBef>
                <a:spcPts val="360"/>
              </a:spcBef>
              <a:spcAft>
                <a:spcPts val="0"/>
              </a:spcAft>
              <a:buClr>
                <a:schemeClr val="dk2"/>
              </a:buClr>
              <a:buSzPts val="1260"/>
              <a:buFont typeface="Noto Sans Symbols"/>
              <a:buAutoNum type="arabicPeriod"/>
            </a:pPr>
            <a:r>
              <a:rPr b="1" i="0" lang="en-US" sz="1800" u="none">
                <a:solidFill>
                  <a:schemeClr val="dk1"/>
                </a:solidFill>
                <a:latin typeface="Arial"/>
                <a:ea typeface="Arial"/>
                <a:cs typeface="Arial"/>
                <a:sym typeface="Arial"/>
              </a:rPr>
              <a:t>Проектирование веб-API RESTFUL: </a:t>
            </a:r>
            <a:r>
              <a:rPr b="0" i="0" lang="en-US" sz="1800" u="sng">
                <a:solidFill>
                  <a:schemeClr val="dk1"/>
                </a:solidFill>
                <a:hlinkClick r:id="rId6">
                  <a:extLst>
                    <a:ext uri="{A12FA001-AC4F-418D-AE19-62706E023703}">
                      <ahyp:hlinkClr val="tx"/>
                    </a:ext>
                  </a:extLst>
                </a:hlinkClick>
              </a:rPr>
              <a:t>https://learn.microsoft.com/ru-ru/azure/architecture/best-practices/api-design</a:t>
            </a:r>
            <a:endParaRPr/>
          </a:p>
          <a:p>
            <a:pPr indent="-269875" lvl="0" marL="269875" rtl="0" algn="l">
              <a:lnSpc>
                <a:spcPct val="100000"/>
              </a:lnSpc>
              <a:spcBef>
                <a:spcPts val="360"/>
              </a:spcBef>
              <a:spcAft>
                <a:spcPts val="0"/>
              </a:spcAft>
              <a:buClr>
                <a:schemeClr val="dk2"/>
              </a:buClr>
              <a:buSzPts val="1260"/>
              <a:buFont typeface="Noto Sans Symbols"/>
              <a:buAutoNum type="arabicPeriod"/>
            </a:pPr>
            <a:r>
              <a:rPr b="1" i="0" lang="en-US" sz="1800" u="none">
                <a:solidFill>
                  <a:schemeClr val="dk1"/>
                </a:solidFill>
                <a:latin typeface="Arial"/>
                <a:ea typeface="Arial"/>
                <a:cs typeface="Arial"/>
                <a:sym typeface="Arial"/>
              </a:rPr>
              <a:t>REST, что же ты такое? Понятное введение в технологию для ИТ-аналитиков: </a:t>
            </a:r>
            <a:r>
              <a:rPr b="0" i="0" lang="en-US" sz="1800" u="sng">
                <a:solidFill>
                  <a:schemeClr val="dk1"/>
                </a:solidFill>
                <a:hlinkClick r:id="rId7">
                  <a:extLst>
                    <a:ext uri="{A12FA001-AC4F-418D-AE19-62706E023703}">
                      <ahyp:hlinkClr val="tx"/>
                    </a:ext>
                  </a:extLst>
                </a:hlinkClick>
              </a:rPr>
              <a:t>https://habr.com/ru/articles/590679/</a:t>
            </a:r>
            <a:endParaRPr/>
          </a:p>
          <a:p>
            <a:pPr indent="-269875" lvl="0" marL="269875" rtl="0" algn="l">
              <a:lnSpc>
                <a:spcPct val="100000"/>
              </a:lnSpc>
              <a:spcBef>
                <a:spcPts val="360"/>
              </a:spcBef>
              <a:spcAft>
                <a:spcPts val="0"/>
              </a:spcAft>
              <a:buClr>
                <a:schemeClr val="dk2"/>
              </a:buClr>
              <a:buSzPts val="1260"/>
              <a:buFont typeface="Noto Sans Symbols"/>
              <a:buAutoNum type="arabicPeriod"/>
            </a:pPr>
            <a:r>
              <a:rPr b="1" i="0" lang="en-US" sz="1800" u="none">
                <a:solidFill>
                  <a:schemeClr val="dk1"/>
                </a:solidFill>
                <a:latin typeface="Arial"/>
                <a:ea typeface="Arial"/>
                <a:cs typeface="Arial"/>
                <a:sym typeface="Arial"/>
              </a:rPr>
              <a:t>Введение в REST API — RESTful веб-сервисы </a:t>
            </a:r>
            <a:r>
              <a:rPr b="0" i="0" lang="en-US" sz="1800" u="sng">
                <a:solidFill>
                  <a:schemeClr val="dk1"/>
                </a:solidFill>
                <a:hlinkClick r:id="rId8">
                  <a:extLst>
                    <a:ext uri="{A12FA001-AC4F-418D-AE19-62706E023703}">
                      <ahyp:hlinkClr val="tx"/>
                    </a:ext>
                  </a:extLst>
                </a:hlinkClick>
              </a:rPr>
              <a:t>https://habr.com/ru/articles/483202/</a:t>
            </a:r>
            <a:endParaRPr/>
          </a:p>
          <a:p>
            <a:pPr indent="-262890" lvl="0" marL="342900" rtl="0" algn="l">
              <a:spcBef>
                <a:spcPts val="360"/>
              </a:spcBef>
              <a:spcAft>
                <a:spcPts val="0"/>
              </a:spcAft>
              <a:buSzPts val="1260"/>
              <a:buNone/>
            </a:pPr>
            <a:r>
              <a:t/>
            </a:r>
            <a:endParaRPr b="0" i="0" sz="1800" u="sng">
              <a:solidFill>
                <a:schemeClr val="dk1"/>
              </a:solidFill>
              <a:hlinkClick r:id="rId9">
                <a:extLst>
                  <a:ext uri="{A12FA001-AC4F-418D-AE19-62706E023703}">
                    <ahyp:hlinkClr val="tx"/>
                  </a:ext>
                </a:extLst>
              </a:hlinkCli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51" name="Google Shape;251;p12"/>
          <p:cNvSpPr txBox="1"/>
          <p:nvPr>
            <p:ph idx="1" type="body"/>
          </p:nvPr>
        </p:nvSpPr>
        <p:spPr>
          <a:xfrm>
            <a:off x="323850" y="1628775"/>
            <a:ext cx="8640762" cy="48244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Заместитель объекта – это переходник, ответственный за  сокрытие  распределенности,  его  задача –  представить  вызовы  не удаленными,  а  локальными.  </a:t>
            </a:r>
            <a:endParaRPr/>
          </a:p>
          <a:p>
            <a:pPr indent="-347661" lvl="1" marL="692150" rtl="0" algn="l">
              <a:lnSpc>
                <a:spcPct val="90000"/>
              </a:lnSpc>
              <a:spcBef>
                <a:spcPts val="360"/>
              </a:spcBef>
              <a:spcAft>
                <a:spcPts val="0"/>
              </a:spcAft>
              <a:buClr>
                <a:schemeClr val="accent2"/>
              </a:buClr>
              <a:buSzPts val="1260"/>
              <a:buFont typeface="Noto Sans Symbols"/>
              <a:buChar char="●"/>
            </a:pPr>
            <a:r>
              <a:rPr b="0" i="0" lang="en-US" sz="1800" u="none">
                <a:solidFill>
                  <a:srgbClr val="FF0000"/>
                </a:solidFill>
                <a:latin typeface="Arial"/>
                <a:ea typeface="Arial"/>
                <a:cs typeface="Arial"/>
                <a:sym typeface="Arial"/>
              </a:rPr>
              <a:t>Программа  заместителя  содержит  в  себе описание методов, предоставляемых реализацией объекта. </a:t>
            </a:r>
            <a:endParaRPr/>
          </a:p>
          <a:p>
            <a:pPr indent="-347661" lvl="1" marL="692150" rtl="0" algn="l">
              <a:lnSpc>
                <a:spcPct val="90000"/>
              </a:lnSpc>
              <a:spcBef>
                <a:spcPts val="360"/>
              </a:spcBef>
              <a:spcAft>
                <a:spcPts val="0"/>
              </a:spcAft>
              <a:buClr>
                <a:schemeClr val="accent2"/>
              </a:buClr>
              <a:buSzPts val="1260"/>
              <a:buFont typeface="Noto Sans Symbols"/>
              <a:buChar char="●"/>
            </a:pPr>
            <a:r>
              <a:rPr b="0" i="0" lang="en-US" sz="1800" u="none">
                <a:solidFill>
                  <a:srgbClr val="FF0000"/>
                </a:solidFill>
                <a:latin typeface="Arial"/>
                <a:ea typeface="Arial"/>
                <a:cs typeface="Arial"/>
                <a:sym typeface="Arial"/>
              </a:rPr>
              <a:t>Для получения готового  клиентского  приложения,  она  должна  быть  загружена  вместе  с программой  клиента.  </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  другой  стороны  скелетон  защищает  от  проблем распределенности сервер, поэтому сервер может разрабатываться так, как если  бы  вызовы  к  нему  поступали  из  локального  окружения.  </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Как заместитель, так и скелетон могут быть написаны на любом из тех языков, которые  поддерживаются  компилятором  с  языка IDL (например, спецификация CORBA 3  поддерживает  трансляцию  с IDL  на  Си,  Си++, Java, Smalltalk, Аду, Кобол, Лисп, PL/1, Python и IDLScript). </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
        <p:nvSpPr>
          <p:cNvPr id="252" name="Google Shape;252;p12"/>
          <p:cNvSpPr txBox="1"/>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CORBA IDL </a:t>
            </a:r>
            <a:r>
              <a:rPr b="1" i="0" lang="en-US" sz="3200" u="none">
                <a:solidFill>
                  <a:schemeClr val="dk2"/>
                </a:solidFill>
                <a:latin typeface="Arial"/>
                <a:ea typeface="Arial"/>
                <a:cs typeface="Arial"/>
                <a:sym typeface="Arial"/>
              </a:rPr>
              <a:t>(Заглушки)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58" name="Google Shape;258;p13"/>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CORBA IDL </a:t>
            </a:r>
            <a:r>
              <a:rPr b="1" i="0" lang="en-US" sz="3200" u="none">
                <a:solidFill>
                  <a:schemeClr val="dk2"/>
                </a:solidFill>
                <a:latin typeface="Arial"/>
                <a:ea typeface="Arial"/>
                <a:cs typeface="Arial"/>
                <a:sym typeface="Arial"/>
              </a:rPr>
              <a:t>(Заглушки)</a:t>
            </a:r>
            <a:endParaRPr/>
          </a:p>
        </p:txBody>
      </p:sp>
      <p:sp>
        <p:nvSpPr>
          <p:cNvPr id="259" name="Google Shape;259;p13"/>
          <p:cNvSpPr txBox="1"/>
          <p:nvPr>
            <p:ph idx="1" type="body"/>
          </p:nvPr>
        </p:nvSpPr>
        <p:spPr>
          <a:xfrm>
            <a:off x="258762" y="1557337"/>
            <a:ext cx="8435975"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1" i="0" lang="en-US" sz="2000" u="none" cap="none" strike="noStrike">
                <a:solidFill>
                  <a:schemeClr val="dk1"/>
                </a:solidFill>
                <a:latin typeface="Arial"/>
                <a:ea typeface="Arial"/>
                <a:cs typeface="Arial"/>
                <a:sym typeface="Arial"/>
              </a:rPr>
              <a:t>Клиентский стаб </a:t>
            </a:r>
            <a:r>
              <a:rPr b="0" i="0" lang="en-US" sz="2000" u="none" cap="none" strike="noStrike">
                <a:solidFill>
                  <a:schemeClr val="dk1"/>
                </a:solidFill>
                <a:latin typeface="Arial"/>
                <a:ea typeface="Arial"/>
                <a:cs typeface="Arial"/>
                <a:sym typeface="Arial"/>
              </a:rPr>
              <a:t>для конкретного интерфейса обеспечивает </a:t>
            </a:r>
            <a:r>
              <a:rPr b="1" i="0" lang="en-US" sz="2000" u="none" cap="none" strike="noStrike">
                <a:solidFill>
                  <a:schemeClr val="dk1"/>
                </a:solidFill>
                <a:latin typeface="Arial"/>
                <a:ea typeface="Arial"/>
                <a:cs typeface="Arial"/>
                <a:sym typeface="Arial"/>
              </a:rPr>
              <a:t>пустые реализации для каждого метода этого интерфейса</a:t>
            </a:r>
            <a:r>
              <a:rPr b="0" i="0" lang="en-US" sz="20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cap="none" strike="noStrike">
                <a:solidFill>
                  <a:schemeClr val="dk1"/>
                </a:solidFill>
                <a:latin typeface="Arial"/>
                <a:ea typeface="Arial"/>
                <a:cs typeface="Arial"/>
                <a:sym typeface="Arial"/>
              </a:rPr>
              <a:t>Перед тем, как выполнить сервер функциональности, стаб клиента соединяется с Брокером Объектных Заявок, чтобы передать и получить параметры. Стаб клиента, который генерируется IDL-компилятором -  это часть кода, которая делает доступным клиенту интерфейс конкретного CORBA сервера. </a:t>
            </a:r>
            <a:endParaRPr/>
          </a:p>
          <a:p>
            <a:pPr indent="-342900" lvl="0" marL="342900" marR="0" rtl="0" algn="l">
              <a:lnSpc>
                <a:spcPct val="100000"/>
              </a:lnSpc>
              <a:spcBef>
                <a:spcPts val="400"/>
              </a:spcBef>
              <a:spcAft>
                <a:spcPts val="0"/>
              </a:spcAft>
              <a:buClr>
                <a:schemeClr val="dk2"/>
              </a:buClr>
              <a:buSzPts val="1400"/>
              <a:buFont typeface="Noto Sans Symbols"/>
              <a:buChar char="●"/>
            </a:pPr>
            <a:r>
              <a:rPr b="1" i="0" lang="en-US" sz="2000" u="none" cap="none" strike="noStrike">
                <a:solidFill>
                  <a:schemeClr val="dk1"/>
                </a:solidFill>
                <a:latin typeface="Arial"/>
                <a:ea typeface="Arial"/>
                <a:cs typeface="Arial"/>
                <a:sym typeface="Arial"/>
              </a:rPr>
              <a:t>Скелетон</a:t>
            </a:r>
            <a:r>
              <a:rPr b="0" i="0" lang="en-US" sz="2000" u="none" cap="none" strike="noStrike">
                <a:solidFill>
                  <a:schemeClr val="dk1"/>
                </a:solidFill>
                <a:latin typeface="Arial"/>
                <a:ea typeface="Arial"/>
                <a:cs typeface="Arial"/>
                <a:sym typeface="Arial"/>
              </a:rPr>
              <a:t> сервера, также генерируемый IDL-компилятором, это часть кода, которая обеспечивает «каркас», на котором построен код реализации сервера для конкретного интерфейса.</a:t>
            </a:r>
            <a:endParaRPr/>
          </a:p>
          <a:p>
            <a:pPr indent="-254000" lvl="0" marL="342900" marR="0" rtl="0" algn="l">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65" name="Google Shape;265;p14"/>
          <p:cNvSpPr txBox="1"/>
          <p:nvPr>
            <p:ph idx="1" type="body"/>
          </p:nvPr>
        </p:nvSpPr>
        <p:spPr>
          <a:xfrm>
            <a:off x="327025" y="1527175"/>
            <a:ext cx="8507412" cy="2016125"/>
          </a:xfrm>
          <a:prstGeom prst="rect">
            <a:avLst/>
          </a:prstGeom>
          <a:noFill/>
          <a:ln>
            <a:noFill/>
          </a:ln>
        </p:spPr>
        <p:txBody>
          <a:bodyPr anchorCtr="0" anchor="t" bIns="45700" lIns="91425" spcFirstLastPara="1" rIns="91425" wrap="square" tIns="45700">
            <a:noAutofit/>
          </a:bodyPr>
          <a:lstStyle/>
          <a:p>
            <a:pPr indent="357187" lvl="0" marL="0" rtl="0" algn="l">
              <a:lnSpc>
                <a:spcPct val="100000"/>
              </a:lnSpc>
              <a:spcBef>
                <a:spcPts val="0"/>
              </a:spcBef>
              <a:spcAft>
                <a:spcPts val="0"/>
              </a:spcAft>
              <a:buSzPts val="1400"/>
              <a:buNone/>
            </a:pPr>
            <a:r>
              <a:rPr b="0" i="0" lang="en-US" sz="2000" u="none">
                <a:solidFill>
                  <a:schemeClr val="dk1"/>
                </a:solidFill>
                <a:latin typeface="Arial"/>
                <a:ea typeface="Arial"/>
                <a:cs typeface="Arial"/>
                <a:sym typeface="Arial"/>
              </a:rPr>
              <a:t>Используя CORBA, можно создавать распределенные системы, где различные компоненты (интерфейсы пользователей, бизнес-алгоритмы, доступ к базам данных и т. д.) будут паковаться в раздельных программах, выпол­няющихся на различных машинах. Каждый компонент будет связываться с другим только через объявленный интерфейс. При этом можно отлаживать и поддерживать части программ независимо.</a:t>
            </a:r>
            <a:endParaRPr/>
          </a:p>
        </p:txBody>
      </p:sp>
      <p:sp>
        <p:nvSpPr>
          <p:cNvPr id="266" name="Google Shape;266;p14"/>
          <p:cNvSpPr txBox="1"/>
          <p:nvPr>
            <p:ph type="title"/>
          </p:nvPr>
        </p:nvSpPr>
        <p:spPr>
          <a:xfrm>
            <a:off x="323850" y="188912"/>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Резюме по технологии CORBA</a:t>
            </a:r>
            <a:endParaRPr/>
          </a:p>
        </p:txBody>
      </p:sp>
      <p:pic>
        <p:nvPicPr>
          <p:cNvPr id="267" name="Google Shape;267;p14"/>
          <p:cNvPicPr preferRelativeResize="0"/>
          <p:nvPr/>
        </p:nvPicPr>
        <p:blipFill rotWithShape="1">
          <a:blip r:embed="rId3">
            <a:alphaModFix/>
          </a:blip>
          <a:srcRect b="0" l="0" r="0" t="0"/>
          <a:stretch/>
        </p:blipFill>
        <p:spPr>
          <a:xfrm>
            <a:off x="1547812" y="3984625"/>
            <a:ext cx="5686425" cy="275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73" name="Google Shape;273;p15"/>
          <p:cNvSpPr txBox="1"/>
          <p:nvPr>
            <p:ph idx="1" type="body"/>
          </p:nvPr>
        </p:nvSpPr>
        <p:spPr>
          <a:xfrm>
            <a:off x="179387" y="1341437"/>
            <a:ext cx="8964612" cy="2016125"/>
          </a:xfrm>
          <a:prstGeom prst="rect">
            <a:avLst/>
          </a:prstGeom>
          <a:noFill/>
          <a:ln>
            <a:noFill/>
          </a:ln>
        </p:spPr>
        <p:txBody>
          <a:bodyPr anchorCtr="0" anchor="t" bIns="45700" lIns="91425" spcFirstLastPara="1" rIns="91425" wrap="square" tIns="45700">
            <a:noAutofit/>
          </a:bodyPr>
          <a:lstStyle/>
          <a:p>
            <a:pPr indent="357187" lvl="0" marL="0" rtl="0" algn="l">
              <a:lnSpc>
                <a:spcPct val="100000"/>
              </a:lnSpc>
              <a:spcBef>
                <a:spcPts val="0"/>
              </a:spcBef>
              <a:spcAft>
                <a:spcPts val="0"/>
              </a:spcAft>
              <a:buSzPts val="1400"/>
              <a:buNone/>
            </a:pPr>
            <a:r>
              <a:rPr b="0" i="0" lang="en-US" sz="2000" u="none">
                <a:solidFill>
                  <a:schemeClr val="dk1"/>
                </a:solidFill>
                <a:latin typeface="Arial"/>
                <a:ea typeface="Arial"/>
                <a:cs typeface="Arial"/>
                <a:sym typeface="Arial"/>
              </a:rPr>
              <a:t>Когда CORBA-совместимый объект использует метод, находящийся в другом объекте, он вызывает </a:t>
            </a:r>
            <a:r>
              <a:rPr b="1" i="0" lang="en-US" sz="2000" u="none">
                <a:solidFill>
                  <a:schemeClr val="dk1"/>
                </a:solidFill>
                <a:latin typeface="Arial"/>
                <a:ea typeface="Arial"/>
                <a:cs typeface="Arial"/>
                <a:sym typeface="Arial"/>
              </a:rPr>
              <a:t>стаб</a:t>
            </a:r>
            <a:r>
              <a:rPr b="0" i="0" lang="en-US" sz="2000" u="none">
                <a:solidFill>
                  <a:schemeClr val="dk1"/>
                </a:solidFill>
                <a:latin typeface="Arial"/>
                <a:ea typeface="Arial"/>
                <a:cs typeface="Arial"/>
                <a:sym typeface="Arial"/>
              </a:rPr>
              <a:t> (stub), т. е. некую пустую оболочку требуе­мого объекта, его интерфейсную часть, находящуюся в специальном stub-файле. Этот стаб использует локальный ORB, посылает запрос и получает ответ. Объекту нет никакой необходимости знать подробности относительно ORB или действительного местонахождения сервера. Все CORBA-клиенты и серверы соединяются через брокеров ORB, используя их как посредников.</a:t>
            </a:r>
            <a:endParaRPr/>
          </a:p>
        </p:txBody>
      </p:sp>
      <p:sp>
        <p:nvSpPr>
          <p:cNvPr id="274" name="Google Shape;274;p15"/>
          <p:cNvSpPr txBox="1"/>
          <p:nvPr>
            <p:ph type="title"/>
          </p:nvPr>
        </p:nvSpPr>
        <p:spPr>
          <a:xfrm>
            <a:off x="323850" y="188912"/>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Резюме по технологии CORBA</a:t>
            </a:r>
            <a:endParaRPr/>
          </a:p>
        </p:txBody>
      </p:sp>
      <p:pic>
        <p:nvPicPr>
          <p:cNvPr id="275" name="Google Shape;275;p15"/>
          <p:cNvPicPr preferRelativeResize="0"/>
          <p:nvPr/>
        </p:nvPicPr>
        <p:blipFill rotWithShape="1">
          <a:blip r:embed="rId3">
            <a:alphaModFix/>
          </a:blip>
          <a:srcRect b="0" l="0" r="0" t="0"/>
          <a:stretch/>
        </p:blipFill>
        <p:spPr>
          <a:xfrm>
            <a:off x="1547812" y="3984625"/>
            <a:ext cx="5686425" cy="275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81" name="Google Shape;281;p16"/>
          <p:cNvSpPr txBox="1"/>
          <p:nvPr>
            <p:ph idx="1" type="body"/>
          </p:nvPr>
        </p:nvSpPr>
        <p:spPr>
          <a:xfrm>
            <a:off x="539750" y="1916112"/>
            <a:ext cx="8137525" cy="21605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50"/>
              <a:buNone/>
            </a:pPr>
            <a:r>
              <a:rPr b="0" i="0" lang="en-US" sz="2500" u="none">
                <a:solidFill>
                  <a:schemeClr val="dk1"/>
                </a:solidFill>
                <a:latin typeface="Arial"/>
                <a:ea typeface="Arial"/>
                <a:cs typeface="Arial"/>
                <a:sym typeface="Arial"/>
              </a:rPr>
              <a:t>На смену технологии  CORBA, пришли стандартизованные протоколы веб-сервисов, такие как XML, WSDL, SOAP и др. В настоящее время CORBA используется для реализации узкого круга приложений и является фактически нишевой технологией.  </a:t>
            </a:r>
            <a:endParaRPr/>
          </a:p>
          <a:p>
            <a:pPr indent="-342900" lvl="0" marL="342900" rtl="0" algn="l">
              <a:lnSpc>
                <a:spcPct val="100000"/>
              </a:lnSpc>
              <a:spcBef>
                <a:spcPts val="500"/>
              </a:spcBef>
              <a:spcAft>
                <a:spcPts val="0"/>
              </a:spcAft>
              <a:buSzPts val="1750"/>
              <a:buNone/>
            </a:pPr>
            <a:r>
              <a:rPr b="0" i="0" lang="en-US" sz="2500" u="none">
                <a:solidFill>
                  <a:schemeClr val="dk1"/>
                </a:solidFill>
                <a:latin typeface="Arial"/>
                <a:ea typeface="Arial"/>
                <a:cs typeface="Arial"/>
                <a:sym typeface="Arial"/>
              </a:rPr>
              <a:t> </a:t>
            </a:r>
            <a:endParaRPr/>
          </a:p>
        </p:txBody>
      </p:sp>
      <p:sp>
        <p:nvSpPr>
          <p:cNvPr id="282" name="Google Shape;282;p16"/>
          <p:cNvSpPr txBox="1"/>
          <p:nvPr>
            <p:ph type="title"/>
          </p:nvPr>
        </p:nvSpPr>
        <p:spPr>
          <a:xfrm>
            <a:off x="323850" y="188912"/>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Резюме по технологии CORBA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88" name="Google Shape;288;p17"/>
          <p:cNvSpPr txBox="1"/>
          <p:nvPr>
            <p:ph idx="1" type="body"/>
          </p:nvPr>
        </p:nvSpPr>
        <p:spPr>
          <a:xfrm>
            <a:off x="468312" y="2636837"/>
            <a:ext cx="8229600" cy="12969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310"/>
              <a:buNone/>
            </a:pPr>
            <a:r>
              <a:rPr b="1" i="0" lang="en-US" sz="3300" u="none">
                <a:solidFill>
                  <a:schemeClr val="hlink"/>
                </a:solidFill>
                <a:latin typeface="Arial"/>
                <a:ea typeface="Arial"/>
                <a:cs typeface="Arial"/>
                <a:sym typeface="Arial"/>
              </a:rPr>
              <a:t>Основы </a:t>
            </a:r>
            <a:endParaRPr/>
          </a:p>
          <a:p>
            <a:pPr indent="0" lvl="0" marL="0" rtl="0" algn="ctr">
              <a:lnSpc>
                <a:spcPct val="90000"/>
              </a:lnSpc>
              <a:spcBef>
                <a:spcPts val="660"/>
              </a:spcBef>
              <a:spcAft>
                <a:spcPts val="0"/>
              </a:spcAft>
              <a:buSzPts val="2310"/>
              <a:buNone/>
            </a:pPr>
            <a:r>
              <a:rPr b="1" i="0" lang="en-US" sz="3300" u="none">
                <a:solidFill>
                  <a:schemeClr val="hlink"/>
                </a:solidFill>
                <a:latin typeface="Arial"/>
                <a:ea typeface="Arial"/>
                <a:cs typeface="Arial"/>
                <a:sym typeface="Arial"/>
              </a:rPr>
              <a:t>компонентных программных систем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94" name="Google Shape;294;p1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Основы компонентных программных систем </a:t>
            </a:r>
            <a:endParaRPr/>
          </a:p>
        </p:txBody>
      </p:sp>
      <p:sp>
        <p:nvSpPr>
          <p:cNvPr id="295" name="Google Shape;295;p18"/>
          <p:cNvSpPr txBox="1"/>
          <p:nvPr>
            <p:ph idx="1" type="body"/>
          </p:nvPr>
        </p:nvSpPr>
        <p:spPr>
          <a:xfrm>
            <a:off x="179387" y="1484312"/>
            <a:ext cx="8785225" cy="5221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Компонентно-ориентированный подход к проектированию и реализации программных систем и комплексов является в некотором смысле развитием объектно-ориентированного и практически более пригоден для разработки крупных и распределенных  программных  систем  (например, корпоративных приложений). </a:t>
            </a:r>
            <a:endParaRPr/>
          </a:p>
          <a:p>
            <a:pPr indent="-342900" lvl="0" marL="34290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С точки зрения  компонентно-ориентированного  подхода  программная  система  –  это  набор компонентов с четко определенным интерфейсом.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  отличие  от  других  подходов  программной инженерии, изменения в систему вносятся путем создания новых компонент или изменения старых,  а не путем рефакторинга существующего кода.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Жестким  ограничением  компонентно-ориентированного  подхода  является  запрет  на  наследование  реализации.  То  есть  при проектировании и разработке системы позволяется наследование только интерфейса программных блоков.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01" name="Google Shape;301;p1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Основы компонентных программных систем </a:t>
            </a:r>
            <a:endParaRPr/>
          </a:p>
        </p:txBody>
      </p:sp>
      <p:sp>
        <p:nvSpPr>
          <p:cNvPr id="302" name="Google Shape;302;p19"/>
          <p:cNvSpPr txBox="1"/>
          <p:nvPr>
            <p:ph idx="1" type="body"/>
          </p:nvPr>
        </p:nvSpPr>
        <p:spPr>
          <a:xfrm>
            <a:off x="250825" y="1628775"/>
            <a:ext cx="8435975" cy="48958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Программный компонент</a:t>
            </a:r>
            <a:r>
              <a:rPr b="0" i="0" lang="en-US" sz="2000" u="none">
                <a:solidFill>
                  <a:schemeClr val="dk1"/>
                </a:solidFill>
                <a:latin typeface="Arial"/>
                <a:ea typeface="Arial"/>
                <a:cs typeface="Arial"/>
                <a:sym typeface="Arial"/>
              </a:rPr>
              <a:t>  –  это  автономный элемент программного обеспечения (более крупный, чем объект), предназначенный для  многократного использования, который может распространяться для использования в других программах в виде скомпилированного кода. </a:t>
            </a:r>
            <a:endParaRPr/>
          </a:p>
          <a:p>
            <a:pPr indent="-342900" lvl="0" marL="342900" rtl="0" algn="l">
              <a:lnSpc>
                <a:spcPct val="8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Подключение к программным компонентам осуществляется с помощью </a:t>
            </a:r>
            <a:r>
              <a:rPr b="1" i="1" lang="en-US" sz="2000" u="none">
                <a:solidFill>
                  <a:schemeClr val="dk1"/>
                </a:solidFill>
                <a:latin typeface="Arial"/>
                <a:ea typeface="Arial"/>
                <a:cs typeface="Arial"/>
                <a:sym typeface="Arial"/>
              </a:rPr>
              <a:t>открытых интерфейсов</a:t>
            </a:r>
            <a:r>
              <a:rPr b="0" i="0" lang="en-US" sz="2000" u="none">
                <a:solidFill>
                  <a:schemeClr val="dk1"/>
                </a:solidFill>
                <a:latin typeface="Arial"/>
                <a:ea typeface="Arial"/>
                <a:cs typeface="Arial"/>
                <a:sym typeface="Arial"/>
              </a:rPr>
              <a:t>, а взаимодействие с программной средой осуществляется по событиям, причем в  программе, использующей компонент, можно назначать обработчики событий, на которые умеет реагировать компонент. </a:t>
            </a:r>
            <a:endParaRPr/>
          </a:p>
          <a:p>
            <a:pPr indent="-254000" lvl="0" marL="342900" rtl="0" algn="l">
              <a:lnSpc>
                <a:spcPct val="8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380"/>
              </a:spcBef>
              <a:spcAft>
                <a:spcPts val="0"/>
              </a:spcAft>
              <a:buClr>
                <a:schemeClr val="dk2"/>
              </a:buClr>
              <a:buSzPts val="1330"/>
              <a:buFont typeface="Noto Sans Symbols"/>
              <a:buChar char="●"/>
            </a:pPr>
            <a:r>
              <a:rPr b="1" i="0" lang="en-US" sz="1900" u="none">
                <a:solidFill>
                  <a:schemeClr val="dk1"/>
                </a:solidFill>
                <a:latin typeface="Arial"/>
                <a:ea typeface="Arial"/>
                <a:cs typeface="Arial"/>
                <a:sym typeface="Arial"/>
              </a:rPr>
              <a:t>Преимущества компонентного программирования:</a:t>
            </a:r>
            <a:endParaRPr/>
          </a:p>
          <a:p>
            <a:pPr indent="-347662" lvl="1" marL="692150" rtl="0" algn="l">
              <a:lnSpc>
                <a:spcPct val="80000"/>
              </a:lnSpc>
              <a:spcBef>
                <a:spcPts val="340"/>
              </a:spcBef>
              <a:spcAft>
                <a:spcPts val="0"/>
              </a:spcAft>
              <a:buClr>
                <a:schemeClr val="accent2"/>
              </a:buClr>
              <a:buSzPts val="1190"/>
              <a:buFont typeface="Noto Sans Symbols"/>
              <a:buChar char="●"/>
            </a:pPr>
            <a:r>
              <a:rPr b="0" i="0" lang="en-US" sz="1700" u="none">
                <a:solidFill>
                  <a:schemeClr val="dk1"/>
                </a:solidFill>
                <a:latin typeface="Arial"/>
                <a:ea typeface="Arial"/>
                <a:cs typeface="Arial"/>
                <a:sym typeface="Arial"/>
              </a:rPr>
              <a:t>Снижение стоимости программного обеспечения. </a:t>
            </a:r>
            <a:endParaRPr/>
          </a:p>
          <a:p>
            <a:pPr indent="-347662" lvl="1" marL="692150" rtl="0" algn="l">
              <a:lnSpc>
                <a:spcPct val="80000"/>
              </a:lnSpc>
              <a:spcBef>
                <a:spcPts val="340"/>
              </a:spcBef>
              <a:spcAft>
                <a:spcPts val="0"/>
              </a:spcAft>
              <a:buClr>
                <a:schemeClr val="accent2"/>
              </a:buClr>
              <a:buSzPts val="1190"/>
              <a:buFont typeface="Noto Sans Symbols"/>
              <a:buChar char="●"/>
            </a:pPr>
            <a:r>
              <a:rPr b="0" i="0" lang="en-US" sz="1700" u="none">
                <a:solidFill>
                  <a:schemeClr val="dk1"/>
                </a:solidFill>
                <a:latin typeface="Arial"/>
                <a:ea typeface="Arial"/>
                <a:cs typeface="Arial"/>
                <a:sym typeface="Arial"/>
              </a:rPr>
              <a:t>Повторное использование кода. </a:t>
            </a:r>
            <a:endParaRPr/>
          </a:p>
          <a:p>
            <a:pPr indent="-347662" lvl="1" marL="692150" rtl="0" algn="l">
              <a:lnSpc>
                <a:spcPct val="80000"/>
              </a:lnSpc>
              <a:spcBef>
                <a:spcPts val="340"/>
              </a:spcBef>
              <a:spcAft>
                <a:spcPts val="0"/>
              </a:spcAft>
              <a:buClr>
                <a:schemeClr val="accent2"/>
              </a:buClr>
              <a:buSzPts val="1190"/>
              <a:buFont typeface="Noto Sans Symbols"/>
              <a:buChar char="●"/>
            </a:pPr>
            <a:r>
              <a:rPr b="0" i="0" lang="en-US" sz="1700" u="none">
                <a:solidFill>
                  <a:schemeClr val="dk1"/>
                </a:solidFill>
                <a:latin typeface="Arial"/>
                <a:ea typeface="Arial"/>
                <a:cs typeface="Arial"/>
                <a:sym typeface="Arial"/>
              </a:rPr>
              <a:t>Унификация обработки объектов различной природы. </a:t>
            </a:r>
            <a:endParaRPr/>
          </a:p>
          <a:p>
            <a:pPr indent="-347662" lvl="1" marL="692150" rtl="0" algn="l">
              <a:lnSpc>
                <a:spcPct val="80000"/>
              </a:lnSpc>
              <a:spcBef>
                <a:spcPts val="340"/>
              </a:spcBef>
              <a:spcAft>
                <a:spcPts val="0"/>
              </a:spcAft>
              <a:buClr>
                <a:schemeClr val="accent2"/>
              </a:buClr>
              <a:buSzPts val="1190"/>
              <a:buFont typeface="Noto Sans Symbols"/>
              <a:buChar char="●"/>
            </a:pPr>
            <a:r>
              <a:rPr b="0" i="0" lang="en-US" sz="1700" u="none">
                <a:solidFill>
                  <a:schemeClr val="dk1"/>
                </a:solidFill>
                <a:latin typeface="Arial"/>
                <a:ea typeface="Arial"/>
                <a:cs typeface="Arial"/>
                <a:sym typeface="Arial"/>
              </a:rPr>
              <a:t>Менее человеко-зависимый процесс создания ПО. </a:t>
            </a:r>
            <a:endParaRPr/>
          </a:p>
          <a:p>
            <a:pPr indent="-342900" lvl="0" marL="342900" rtl="0" algn="l">
              <a:lnSpc>
                <a:spcPct val="8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Концепция универсальна и одинаково применима для функционального программирования и ООП.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70" name="Google Shape;170;p2"/>
          <p:cNvSpPr txBox="1"/>
          <p:nvPr>
            <p:ph idx="1" type="body"/>
          </p:nvPr>
        </p:nvSpPr>
        <p:spPr>
          <a:xfrm>
            <a:off x="468312" y="1844675"/>
            <a:ext cx="7354887" cy="3313112"/>
          </a:xfrm>
          <a:prstGeom prst="rect">
            <a:avLst/>
          </a:prstGeom>
          <a:noFill/>
          <a:ln>
            <a:noFill/>
          </a:ln>
        </p:spPr>
        <p:txBody>
          <a:bodyPr anchorCtr="0" anchor="t" bIns="45700" lIns="91425" spcFirstLastPara="1" rIns="91425" wrap="square" tIns="45700">
            <a:noAutofit/>
          </a:bodyPr>
          <a:lstStyle/>
          <a:p>
            <a:pPr indent="-347662" lvl="1" marL="692150" rtl="0" algn="l">
              <a:lnSpc>
                <a:spcPct val="100000"/>
              </a:lnSpc>
              <a:spcBef>
                <a:spcPts val="0"/>
              </a:spcBef>
              <a:spcAft>
                <a:spcPts val="0"/>
              </a:spcAft>
              <a:buClr>
                <a:schemeClr val="accent2"/>
              </a:buClr>
              <a:buSzPts val="1820"/>
              <a:buFont typeface="Noto Sans Symbols"/>
              <a:buChar char="●"/>
            </a:pPr>
            <a:r>
              <a:rPr b="0" i="0" lang="en-US" sz="2600" u="none">
                <a:solidFill>
                  <a:schemeClr val="dk1"/>
                </a:solidFill>
                <a:latin typeface="Arial"/>
                <a:ea typeface="Arial"/>
                <a:cs typeface="Arial"/>
                <a:sym typeface="Arial"/>
              </a:rPr>
              <a:t>CORBA, </a:t>
            </a:r>
            <a:endParaRPr/>
          </a:p>
          <a:p>
            <a:pPr indent="-347662" lvl="1" marL="692150" rtl="0" algn="l">
              <a:lnSpc>
                <a:spcPct val="100000"/>
              </a:lnSpc>
              <a:spcBef>
                <a:spcPts val="520"/>
              </a:spcBef>
              <a:spcAft>
                <a:spcPts val="0"/>
              </a:spcAft>
              <a:buClr>
                <a:schemeClr val="accent2"/>
              </a:buClr>
              <a:buSzPts val="1820"/>
              <a:buFont typeface="Noto Sans Symbols"/>
              <a:buChar char="●"/>
            </a:pPr>
            <a:r>
              <a:rPr b="0" i="0" lang="en-US" sz="2600" u="none">
                <a:solidFill>
                  <a:schemeClr val="dk1"/>
                </a:solidFill>
                <a:latin typeface="Arial"/>
                <a:ea typeface="Arial"/>
                <a:cs typeface="Arial"/>
                <a:sym typeface="Arial"/>
              </a:rPr>
              <a:t>DCOM,</a:t>
            </a:r>
            <a:endParaRPr/>
          </a:p>
          <a:p>
            <a:pPr indent="-347662" lvl="1" marL="692150" rtl="0" algn="l">
              <a:lnSpc>
                <a:spcPct val="100000"/>
              </a:lnSpc>
              <a:spcBef>
                <a:spcPts val="520"/>
              </a:spcBef>
              <a:spcAft>
                <a:spcPts val="0"/>
              </a:spcAft>
              <a:buClr>
                <a:schemeClr val="accent2"/>
              </a:buClr>
              <a:buSzPts val="1820"/>
              <a:buFont typeface="Noto Sans Symbols"/>
              <a:buChar char="●"/>
            </a:pPr>
            <a:r>
              <a:rPr b="0" i="0" lang="en-US" sz="2600" u="none">
                <a:solidFill>
                  <a:schemeClr val="dk1"/>
                </a:solidFill>
                <a:latin typeface="Arial"/>
                <a:ea typeface="Arial"/>
                <a:cs typeface="Arial"/>
                <a:sym typeface="Arial"/>
              </a:rPr>
              <a:t>.NET, </a:t>
            </a:r>
            <a:endParaRPr/>
          </a:p>
          <a:p>
            <a:pPr indent="-347662" lvl="1" marL="692150" rtl="0" algn="l">
              <a:lnSpc>
                <a:spcPct val="100000"/>
              </a:lnSpc>
              <a:spcBef>
                <a:spcPts val="520"/>
              </a:spcBef>
              <a:spcAft>
                <a:spcPts val="0"/>
              </a:spcAft>
              <a:buClr>
                <a:schemeClr val="accent2"/>
              </a:buClr>
              <a:buSzPts val="1820"/>
              <a:buFont typeface="Noto Sans Symbols"/>
              <a:buChar char="●"/>
            </a:pPr>
            <a:r>
              <a:rPr b="0" i="0" lang="en-US" sz="2600" u="none">
                <a:solidFill>
                  <a:schemeClr val="dk1"/>
                </a:solidFill>
                <a:latin typeface="Arial"/>
                <a:ea typeface="Arial"/>
                <a:cs typeface="Arial"/>
                <a:sym typeface="Arial"/>
              </a:rPr>
              <a:t>J2EE</a:t>
            </a:r>
            <a:endParaRPr/>
          </a:p>
          <a:p>
            <a:pPr indent="-347662" lvl="1" marL="692150" rtl="0" algn="l">
              <a:lnSpc>
                <a:spcPct val="100000"/>
              </a:lnSpc>
              <a:spcBef>
                <a:spcPts val="520"/>
              </a:spcBef>
              <a:spcAft>
                <a:spcPts val="0"/>
              </a:spcAft>
              <a:buClr>
                <a:schemeClr val="accent2"/>
              </a:buClr>
              <a:buSzPts val="1820"/>
              <a:buFont typeface="Noto Sans Symbols"/>
              <a:buChar char="●"/>
            </a:pPr>
            <a:r>
              <a:rPr b="0" i="0" lang="en-US" sz="2600" u="none">
                <a:solidFill>
                  <a:schemeClr val="dk1"/>
                </a:solidFill>
                <a:latin typeface="Arial"/>
                <a:ea typeface="Arial"/>
                <a:cs typeface="Arial"/>
                <a:sym typeface="Arial"/>
              </a:rPr>
              <a:t>WEB - сервисы.</a:t>
            </a:r>
            <a:endParaRPr/>
          </a:p>
          <a:p>
            <a:pPr indent="-227330" lvl="0" marL="342900" rtl="0" algn="l">
              <a:spcBef>
                <a:spcPts val="520"/>
              </a:spcBef>
              <a:spcAft>
                <a:spcPts val="0"/>
              </a:spcAft>
              <a:buSzPts val="1820"/>
              <a:buNone/>
            </a:pPr>
            <a:r>
              <a:t/>
            </a:r>
            <a:endParaRPr b="0" i="0" sz="2600" u="none">
              <a:solidFill>
                <a:schemeClr val="dk1"/>
              </a:solidFill>
              <a:latin typeface="Arial"/>
              <a:ea typeface="Arial"/>
              <a:cs typeface="Arial"/>
              <a:sym typeface="Arial"/>
            </a:endParaRPr>
          </a:p>
        </p:txBody>
      </p:sp>
      <p:sp>
        <p:nvSpPr>
          <p:cNvPr id="171" name="Google Shape;171;p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Объектные и компонентные Технологии middleware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08" name="Google Shape;308;p20"/>
          <p:cNvSpPr txBox="1"/>
          <p:nvPr>
            <p:ph idx="1" type="body"/>
          </p:nvPr>
        </p:nvSpPr>
        <p:spPr>
          <a:xfrm>
            <a:off x="323850" y="1719262"/>
            <a:ext cx="8362950" cy="4529137"/>
          </a:xfrm>
          <a:prstGeom prst="rect">
            <a:avLst/>
          </a:prstGeom>
          <a:noFill/>
          <a:ln>
            <a:noFill/>
          </a:ln>
        </p:spPr>
        <p:txBody>
          <a:bodyPr anchorCtr="0" anchor="t" bIns="45700" lIns="91425" spcFirstLastPara="1" rIns="91425" wrap="square" tIns="45700">
            <a:noAutofit/>
          </a:bodyPr>
          <a:lstStyle/>
          <a:p>
            <a:pPr indent="-571500" lvl="0" marL="571500" rtl="0" algn="l">
              <a:lnSpc>
                <a:spcPct val="80000"/>
              </a:lnSpc>
              <a:spcBef>
                <a:spcPts val="0"/>
              </a:spcBef>
              <a:spcAft>
                <a:spcPts val="0"/>
              </a:spcAft>
              <a:buClr>
                <a:schemeClr val="dk2"/>
              </a:buClr>
              <a:buSzPts val="1400"/>
              <a:buAutoNum type="arabicPeriod"/>
            </a:pPr>
            <a:r>
              <a:rPr b="1" i="1" lang="en-US" sz="2000" u="none">
                <a:solidFill>
                  <a:schemeClr val="dk1"/>
                </a:solidFill>
                <a:latin typeface="Arial"/>
                <a:ea typeface="Arial"/>
                <a:cs typeface="Arial"/>
                <a:sym typeface="Arial"/>
              </a:rPr>
              <a:t>Компонент </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единица развертывания. </a:t>
            </a:r>
            <a:endParaRPr/>
          </a:p>
          <a:p>
            <a:pPr indent="-347661" lvl="1" marL="692150" rtl="0" algn="l">
              <a:lnSpc>
                <a:spcPct val="80000"/>
              </a:lnSpc>
              <a:spcBef>
                <a:spcPts val="360"/>
              </a:spcBef>
              <a:spcAft>
                <a:spcPts val="0"/>
              </a:spcAft>
              <a:buClr>
                <a:schemeClr val="accent2"/>
              </a:buClr>
              <a:buSzPts val="1260"/>
              <a:buFont typeface="Noto Sans Symbols"/>
              <a:buChar char="●"/>
            </a:pPr>
            <a:r>
              <a:rPr b="0" i="0" lang="en-US" sz="1800" u="none">
                <a:solidFill>
                  <a:schemeClr val="dk1"/>
                </a:solidFill>
                <a:latin typeface="Arial"/>
                <a:ea typeface="Arial"/>
                <a:cs typeface="Arial"/>
                <a:sym typeface="Arial"/>
              </a:rPr>
              <a:t>Он может быть присоединен к остальной системе, когда она уже работает, и должен после этого выполнять все свои функции, если в исходной системе уже были все компоненты, от которых он зависит. </a:t>
            </a:r>
            <a:endParaRPr/>
          </a:p>
          <a:p>
            <a:pPr indent="-347661" lvl="1" marL="692150" rtl="0" algn="l">
              <a:lnSpc>
                <a:spcPct val="80000"/>
              </a:lnSpc>
              <a:spcBef>
                <a:spcPts val="360"/>
              </a:spcBef>
              <a:spcAft>
                <a:spcPts val="0"/>
              </a:spcAft>
              <a:buClr>
                <a:schemeClr val="accent2"/>
              </a:buClr>
              <a:buSzPts val="1260"/>
              <a:buFont typeface="Noto Sans Symbols"/>
              <a:buChar char="●"/>
            </a:pPr>
            <a:r>
              <a:rPr b="0" i="0" lang="en-US" sz="1800" u="none">
                <a:solidFill>
                  <a:schemeClr val="dk1"/>
                </a:solidFill>
                <a:latin typeface="Arial"/>
                <a:ea typeface="Arial"/>
                <a:cs typeface="Arial"/>
                <a:sym typeface="Arial"/>
              </a:rPr>
              <a:t>При удалении компонента из системы могут перестать работать те компоненты, которые зависят от него. </a:t>
            </a:r>
            <a:endParaRPr/>
          </a:p>
          <a:p>
            <a:pPr indent="-347661" lvl="1" marL="692150" rtl="0" algn="l">
              <a:lnSpc>
                <a:spcPct val="80000"/>
              </a:lnSpc>
              <a:spcBef>
                <a:spcPts val="360"/>
              </a:spcBef>
              <a:spcAft>
                <a:spcPts val="0"/>
              </a:spcAft>
              <a:buClr>
                <a:schemeClr val="accent2"/>
              </a:buClr>
              <a:buSzPts val="1260"/>
              <a:buFont typeface="Noto Sans Symbols"/>
              <a:buChar char="●"/>
            </a:pPr>
            <a:r>
              <a:rPr b="0" i="0" lang="en-US" sz="1800" u="none">
                <a:solidFill>
                  <a:schemeClr val="dk1"/>
                </a:solidFill>
                <a:latin typeface="Arial"/>
                <a:ea typeface="Arial"/>
                <a:cs typeface="Arial"/>
                <a:sym typeface="Arial"/>
              </a:rPr>
              <a:t>Он может быть встроен в программные продукты сторонних программ и распространяться вместе с ними. В идеале такой компонент может быть добавлен или полностью замещен другой реализацией тех же интерфейсов прямо в ходе работы системы, без ее остановки. </a:t>
            </a:r>
            <a:endParaRPr/>
          </a:p>
          <a:p>
            <a:pPr indent="-571500" lvl="0" marL="571500" rtl="0" algn="l">
              <a:lnSpc>
                <a:spcPct val="80000"/>
              </a:lnSpc>
              <a:spcBef>
                <a:spcPts val="400"/>
              </a:spcBef>
              <a:spcAft>
                <a:spcPts val="0"/>
              </a:spcAft>
              <a:buClr>
                <a:schemeClr val="dk2"/>
              </a:buClr>
              <a:buSzPts val="1400"/>
              <a:buAutoNum type="arabicPeriod"/>
            </a:pPr>
            <a:r>
              <a:rPr b="0" i="0" lang="en-US" sz="2000" u="none">
                <a:solidFill>
                  <a:schemeClr val="dk1"/>
                </a:solidFill>
                <a:latin typeface="Arial"/>
                <a:ea typeface="Arial"/>
                <a:cs typeface="Arial"/>
                <a:sym typeface="Arial"/>
              </a:rPr>
              <a:t>Если речь идет об архитектуре ПО, под компонентом подразумевается то же, что часто называется </a:t>
            </a:r>
            <a:r>
              <a:rPr b="1" i="1" lang="en-US" sz="2000" u="none">
                <a:solidFill>
                  <a:schemeClr val="dk1"/>
                </a:solidFill>
                <a:latin typeface="Arial"/>
                <a:ea typeface="Arial"/>
                <a:cs typeface="Arial"/>
                <a:sym typeface="Arial"/>
              </a:rPr>
              <a:t>программным модулем</a:t>
            </a:r>
            <a:r>
              <a:rPr b="0" i="0" lang="en-US" sz="2000" u="none">
                <a:solidFill>
                  <a:schemeClr val="dk1"/>
                </a:solidFill>
                <a:latin typeface="Arial"/>
                <a:ea typeface="Arial"/>
                <a:cs typeface="Arial"/>
                <a:sym typeface="Arial"/>
              </a:rPr>
              <a:t>. </a:t>
            </a:r>
            <a:endParaRPr/>
          </a:p>
          <a:p>
            <a:pPr indent="-347661" lvl="1" marL="692150" rtl="0" algn="l">
              <a:lnSpc>
                <a:spcPct val="80000"/>
              </a:lnSpc>
              <a:spcBef>
                <a:spcPts val="360"/>
              </a:spcBef>
              <a:spcAft>
                <a:spcPts val="0"/>
              </a:spcAft>
              <a:buClr>
                <a:schemeClr val="accent2"/>
              </a:buClr>
              <a:buSzPts val="1260"/>
              <a:buFont typeface="Noto Sans Symbols"/>
              <a:buChar char="●"/>
            </a:pPr>
            <a:r>
              <a:rPr b="0" i="0" lang="en-US" sz="1800" u="none">
                <a:solidFill>
                  <a:schemeClr val="dk1"/>
                </a:solidFill>
                <a:latin typeface="Arial"/>
                <a:ea typeface="Arial"/>
                <a:cs typeface="Arial"/>
                <a:sym typeface="Arial"/>
              </a:rPr>
              <a:t>Это достаточно произвольный и абстрактный элемент структуры системы, определенным образом выделенный среди окружения, решающий некоторые подзадачи в рамках общих задач системы и взаимодействующий с окружением через определенный интерфейс.</a:t>
            </a:r>
            <a:endParaRPr/>
          </a:p>
        </p:txBody>
      </p:sp>
      <p:sp>
        <p:nvSpPr>
          <p:cNvPr id="309" name="Google Shape;309;p2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Основы компонентных программных систем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15" name="Google Shape;315;p21"/>
          <p:cNvSpPr txBox="1"/>
          <p:nvPr>
            <p:ph idx="1" type="body"/>
          </p:nvPr>
        </p:nvSpPr>
        <p:spPr>
          <a:xfrm>
            <a:off x="457200" y="1719262"/>
            <a:ext cx="8229600" cy="4589462"/>
          </a:xfrm>
          <a:prstGeom prst="rect">
            <a:avLst/>
          </a:prstGeom>
          <a:noFill/>
          <a:ln>
            <a:noFill/>
          </a:ln>
        </p:spPr>
        <p:txBody>
          <a:bodyPr anchorCtr="0" anchor="t" bIns="45700" lIns="91425" spcFirstLastPara="1" rIns="91425" wrap="square" tIns="45700">
            <a:noAutofit/>
          </a:bodyPr>
          <a:lstStyle/>
          <a:p>
            <a:pPr indent="-571500" lvl="0" marL="571500" rtl="0" algn="l">
              <a:lnSpc>
                <a:spcPct val="80000"/>
              </a:lnSpc>
              <a:spcBef>
                <a:spcPts val="0"/>
              </a:spcBef>
              <a:spcAft>
                <a:spcPts val="0"/>
              </a:spcAft>
              <a:buSzPts val="1330"/>
              <a:buNone/>
            </a:pPr>
            <a:r>
              <a:rPr b="0" i="0" lang="en-US" sz="1900" u="none">
                <a:solidFill>
                  <a:schemeClr val="dk1"/>
                </a:solidFill>
                <a:latin typeface="Arial"/>
                <a:ea typeface="Arial"/>
                <a:cs typeface="Arial"/>
                <a:sym typeface="Arial"/>
              </a:rPr>
              <a:t>3. 	На диаграммах компонентов в языке UML часто изображаются компоненты, являющиеся </a:t>
            </a:r>
            <a:r>
              <a:rPr b="1" i="1" lang="en-US" sz="1900" u="none">
                <a:solidFill>
                  <a:schemeClr val="dk1"/>
                </a:solidFill>
                <a:latin typeface="Arial"/>
                <a:ea typeface="Arial"/>
                <a:cs typeface="Arial"/>
                <a:sym typeface="Arial"/>
              </a:rPr>
              <a:t>единицами сборки и конфигурационного управления</a:t>
            </a:r>
            <a:r>
              <a:rPr b="0" i="0" lang="en-US" sz="1900" u="none">
                <a:solidFill>
                  <a:schemeClr val="dk1"/>
                </a:solidFill>
                <a:latin typeface="Arial"/>
                <a:ea typeface="Arial"/>
                <a:cs typeface="Arial"/>
                <a:sym typeface="Arial"/>
              </a:rPr>
              <a:t>, — файлы с кодом на каком-либо языке, бинарные файлы, какие-либо документы, входящие в состав системы.</a:t>
            </a:r>
            <a:endParaRPr/>
          </a:p>
          <a:p>
            <a:pPr indent="-571500" lvl="0" marL="571500" rtl="0" algn="l">
              <a:lnSpc>
                <a:spcPct val="80000"/>
              </a:lnSpc>
              <a:spcBef>
                <a:spcPts val="380"/>
              </a:spcBef>
              <a:spcAft>
                <a:spcPts val="0"/>
              </a:spcAft>
              <a:buSzPts val="1330"/>
              <a:buNone/>
            </a:pPr>
            <a:r>
              <a:rPr b="0" i="1" lang="en-US" sz="1900" u="none">
                <a:solidFill>
                  <a:schemeClr val="dk1"/>
                </a:solidFill>
                <a:latin typeface="Arial"/>
                <a:ea typeface="Arial"/>
                <a:cs typeface="Arial"/>
                <a:sym typeface="Arial"/>
              </a:rPr>
              <a:t>4. 	</a:t>
            </a:r>
            <a:r>
              <a:rPr b="1" i="1" lang="en-US" sz="1900" u="none">
                <a:solidFill>
                  <a:schemeClr val="dk1"/>
                </a:solidFill>
                <a:latin typeface="Arial"/>
                <a:ea typeface="Arial"/>
                <a:cs typeface="Arial"/>
                <a:sym typeface="Arial"/>
              </a:rPr>
              <a:t>Компоненты развертывания</a:t>
            </a:r>
            <a:r>
              <a:rPr b="1" i="0" lang="en-US" sz="1900" u="none">
                <a:solidFill>
                  <a:schemeClr val="dk1"/>
                </a:solidFill>
                <a:latin typeface="Arial"/>
                <a:ea typeface="Arial"/>
                <a:cs typeface="Arial"/>
                <a:sym typeface="Arial"/>
              </a:rPr>
              <a:t> </a:t>
            </a:r>
            <a:r>
              <a:rPr b="0" i="0" lang="en-US" sz="1900" u="none">
                <a:solidFill>
                  <a:schemeClr val="dk1"/>
                </a:solidFill>
                <a:latin typeface="Arial"/>
                <a:ea typeface="Arial"/>
                <a:cs typeface="Arial"/>
                <a:sym typeface="Arial"/>
              </a:rPr>
              <a:t>являются блоками, из которых строится компонентное программное обеспечение. Эти же компоненты имеются в виду, когда говорят о </a:t>
            </a:r>
            <a:r>
              <a:rPr b="1" i="0" lang="en-US" sz="1900" u="none">
                <a:solidFill>
                  <a:schemeClr val="dk1"/>
                </a:solidFill>
                <a:latin typeface="Arial"/>
                <a:ea typeface="Arial"/>
                <a:cs typeface="Arial"/>
                <a:sym typeface="Arial"/>
              </a:rPr>
              <a:t>компонентных технологиях, компонентной или компонентно-ориентированной (component based) разработке ПО, компонентах JavaBeans (EJB), CORBA, ActiveX, VBA, COM, DCOM, .Net, Web-службы (web services).</a:t>
            </a:r>
            <a:endParaRPr/>
          </a:p>
          <a:p>
            <a:pPr indent="-571500" lvl="0" marL="571500" rtl="0" algn="l">
              <a:lnSpc>
                <a:spcPct val="80000"/>
              </a:lnSpc>
              <a:spcBef>
                <a:spcPts val="380"/>
              </a:spcBef>
              <a:spcAft>
                <a:spcPts val="0"/>
              </a:spcAft>
              <a:buSzPts val="1330"/>
              <a:buNone/>
            </a:pPr>
            <a:r>
              <a:rPr b="0" i="0" lang="en-US" sz="1900" u="none">
                <a:solidFill>
                  <a:schemeClr val="dk1"/>
                </a:solidFill>
                <a:latin typeface="Arial"/>
                <a:ea typeface="Arial"/>
                <a:cs typeface="Arial"/>
                <a:sym typeface="Arial"/>
              </a:rPr>
              <a:t>5.  	</a:t>
            </a:r>
            <a:r>
              <a:rPr b="1" i="1" lang="en-US" sz="1900" u="none">
                <a:solidFill>
                  <a:schemeClr val="dk1"/>
                </a:solidFill>
                <a:latin typeface="Arial"/>
                <a:ea typeface="Arial"/>
                <a:cs typeface="Arial"/>
                <a:sym typeface="Arial"/>
              </a:rPr>
              <a:t>Компонент развертывания</a:t>
            </a:r>
            <a:r>
              <a:rPr b="0" i="0" lang="en-US" sz="1900" u="none">
                <a:solidFill>
                  <a:schemeClr val="dk1"/>
                </a:solidFill>
                <a:latin typeface="Arial"/>
                <a:ea typeface="Arial"/>
                <a:cs typeface="Arial"/>
                <a:sym typeface="Arial"/>
              </a:rPr>
              <a:t> представляет собой структурную единицу программной системы, обладающую четко определенным интерфейсом, который полностью описывает ее зависимости от окружения. Такой компонент может быть независимо поставлен и добавлен в состав некоторой системы или удален из нее, в том числе, может включаться в состав систем других поставщиков. </a:t>
            </a:r>
            <a:endParaRPr/>
          </a:p>
          <a:p>
            <a:pPr indent="-258445" lvl="0" marL="342900" rtl="0" algn="l">
              <a:spcBef>
                <a:spcPts val="380"/>
              </a:spcBef>
              <a:spcAft>
                <a:spcPts val="0"/>
              </a:spcAft>
              <a:buSzPts val="1330"/>
              <a:buNone/>
            </a:pPr>
            <a:r>
              <a:t/>
            </a:r>
            <a:endParaRPr b="0" i="0" sz="1900" u="none">
              <a:solidFill>
                <a:schemeClr val="dk1"/>
              </a:solidFill>
              <a:latin typeface="Arial"/>
              <a:ea typeface="Arial"/>
              <a:cs typeface="Arial"/>
              <a:sym typeface="Arial"/>
            </a:endParaRPr>
          </a:p>
        </p:txBody>
      </p:sp>
      <p:sp>
        <p:nvSpPr>
          <p:cNvPr id="316" name="Google Shape;316;p2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Основы компонентных программных систем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22" name="Google Shape;322;p22"/>
          <p:cNvSpPr txBox="1"/>
          <p:nvPr>
            <p:ph idx="1" type="body"/>
          </p:nvPr>
        </p:nvSpPr>
        <p:spPr>
          <a:xfrm>
            <a:off x="468312" y="2636837"/>
            <a:ext cx="8229600" cy="12969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310"/>
              <a:buNone/>
            </a:pPr>
            <a:r>
              <a:rPr b="1" i="0" lang="en-US" sz="3300" u="none">
                <a:solidFill>
                  <a:schemeClr val="hlink"/>
                </a:solidFill>
                <a:latin typeface="Arial"/>
                <a:ea typeface="Arial"/>
                <a:cs typeface="Arial"/>
                <a:sym typeface="Arial"/>
              </a:rPr>
              <a:t>Технологии COM и DCOM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28" name="Google Shape;328;p23"/>
          <p:cNvSpPr txBox="1"/>
          <p:nvPr>
            <p:ph idx="1" type="body"/>
          </p:nvPr>
        </p:nvSpPr>
        <p:spPr>
          <a:xfrm>
            <a:off x="230187" y="1196975"/>
            <a:ext cx="8662987" cy="55086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Модель COM является достаточно универсальной и используется в качестве фундамента для таких технологий проектирования и реализации программного обеспечения, как ActiveX, OLE и целого ряда других технологий.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Приложения для COM-модели могут создаваться средствами таких языков и сред разработки как Visual Basic, C++, .NET и т.д. </a:t>
            </a:r>
            <a:endParaRPr/>
          </a:p>
          <a:p>
            <a:pPr indent="-342900" lvl="0" marL="342900" rtl="0" algn="l">
              <a:lnSpc>
                <a:spcPct val="100000"/>
              </a:lnSpc>
              <a:spcBef>
                <a:spcPts val="40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COM - Component Object Model </a:t>
            </a:r>
            <a:r>
              <a:rPr b="0" i="0" lang="en-US" sz="2000" u="none">
                <a:solidFill>
                  <a:schemeClr val="dk1"/>
                </a:solidFill>
                <a:latin typeface="Arial"/>
                <a:ea typeface="Arial"/>
                <a:cs typeface="Arial"/>
                <a:sym typeface="Arial"/>
              </a:rPr>
              <a:t>— Объектная Модель Компонентов) —  это  технологический стандарт от компании  Microsoft, предназначенный для создания программного обеспечения на основе взаимодействующих распределенных компонентов, каждый из которых может использоваться во многих программах одновременно. </a:t>
            </a:r>
            <a:endParaRPr/>
          </a:p>
          <a:p>
            <a:pPr indent="-342900" lvl="0" marL="342900"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Основным понятием, которым оперирует технология COM, является COM-компонент. </a:t>
            </a:r>
            <a:endParaRPr/>
          </a:p>
          <a:p>
            <a:pPr indent="-342900" lvl="0" marL="342900"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Программы, построенные на технологии COM, фактически не являются автономными программами, а представляют собой набор взаимодействующих между собой COM-компонентов. </a:t>
            </a:r>
            <a:endParaRPr/>
          </a:p>
        </p:txBody>
      </p:sp>
      <p:sp>
        <p:nvSpPr>
          <p:cNvPr id="329" name="Google Shape;329;p23"/>
          <p:cNvSpPr txBox="1"/>
          <p:nvPr>
            <p:ph type="title"/>
          </p:nvPr>
        </p:nvSpPr>
        <p:spPr>
          <a:xfrm>
            <a:off x="457200" y="122237"/>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Технология COM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35" name="Google Shape;335;p24"/>
          <p:cNvSpPr txBox="1"/>
          <p:nvPr>
            <p:ph idx="1" type="body"/>
          </p:nvPr>
        </p:nvSpPr>
        <p:spPr>
          <a:xfrm>
            <a:off x="0" y="1268412"/>
            <a:ext cx="8893175" cy="51847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COM (Component Object Model) - Объектно-Компонентная Модель</a:t>
            </a:r>
            <a:endParaRPr/>
          </a:p>
          <a:p>
            <a:pPr indent="-347662" lvl="1" marL="692150" rtl="0" algn="l">
              <a:lnSpc>
                <a:spcPct val="90000"/>
              </a:lnSpc>
              <a:spcBef>
                <a:spcPts val="420"/>
              </a:spcBef>
              <a:spcAft>
                <a:spcPts val="0"/>
              </a:spcAft>
              <a:buClr>
                <a:schemeClr val="accent2"/>
              </a:buClr>
              <a:buSzPts val="1470"/>
              <a:buFont typeface="Noto Sans Symbols"/>
              <a:buChar char="●"/>
            </a:pPr>
            <a:r>
              <a:rPr b="0" i="0" lang="en-US" sz="2100" u="none">
                <a:solidFill>
                  <a:schemeClr val="dk1"/>
                </a:solidFill>
                <a:latin typeface="Arial"/>
                <a:ea typeface="Arial"/>
                <a:cs typeface="Arial"/>
                <a:sym typeface="Arial"/>
              </a:rPr>
              <a:t>Стандарт COM был разработан в 1993 году корпорацией </a:t>
            </a:r>
            <a:r>
              <a:rPr b="1" i="1" lang="en-US" sz="2100" u="none">
                <a:solidFill>
                  <a:schemeClr val="dk1"/>
                </a:solidFill>
                <a:latin typeface="Arial"/>
                <a:ea typeface="Arial"/>
                <a:cs typeface="Arial"/>
                <a:sym typeface="Arial"/>
              </a:rPr>
              <a:t>Microsoft</a:t>
            </a:r>
            <a:r>
              <a:rPr b="0" i="0" lang="en-US" sz="2100" u="none">
                <a:solidFill>
                  <a:schemeClr val="dk1"/>
                </a:solidFill>
                <a:latin typeface="Arial"/>
                <a:ea typeface="Arial"/>
                <a:cs typeface="Arial"/>
                <a:sym typeface="Arial"/>
              </a:rPr>
              <a:t> как основа для развития технологии OLE. </a:t>
            </a:r>
            <a:endParaRPr/>
          </a:p>
          <a:p>
            <a:pPr indent="-347662" lvl="1" marL="692150" rtl="0" algn="l">
              <a:lnSpc>
                <a:spcPct val="90000"/>
              </a:lnSpc>
              <a:spcBef>
                <a:spcPts val="420"/>
              </a:spcBef>
              <a:spcAft>
                <a:spcPts val="0"/>
              </a:spcAft>
              <a:buClr>
                <a:schemeClr val="accent2"/>
              </a:buClr>
              <a:buSzPts val="1470"/>
              <a:buFont typeface="Noto Sans Symbols"/>
              <a:buChar char="●"/>
            </a:pPr>
            <a:r>
              <a:rPr b="0" i="0" lang="en-US" sz="2100" u="none">
                <a:solidFill>
                  <a:schemeClr val="dk1"/>
                </a:solidFill>
                <a:latin typeface="Arial"/>
                <a:ea typeface="Arial"/>
                <a:cs typeface="Arial"/>
                <a:sym typeface="Arial"/>
              </a:rPr>
              <a:t>В СОМ объект характеризуется своим классом. Класс - это реализация некоторого множества интерфейсов. СОМ-интерфейс применяется для объединения методов СОМ-объекта.</a:t>
            </a:r>
            <a:endParaRPr/>
          </a:p>
          <a:p>
            <a:pPr indent="-347662" lvl="1" marL="692150" rtl="0" algn="l">
              <a:lnSpc>
                <a:spcPct val="90000"/>
              </a:lnSpc>
              <a:spcBef>
                <a:spcPts val="420"/>
              </a:spcBef>
              <a:spcAft>
                <a:spcPts val="0"/>
              </a:spcAft>
              <a:buClr>
                <a:schemeClr val="accent2"/>
              </a:buClr>
              <a:buSzPts val="1470"/>
              <a:buFont typeface="Noto Sans Symbols"/>
              <a:buChar char="●"/>
            </a:pPr>
            <a:r>
              <a:rPr b="0" i="0" lang="en-US" sz="2100" u="none">
                <a:solidFill>
                  <a:schemeClr val="dk1"/>
                </a:solidFill>
                <a:latin typeface="Arial"/>
                <a:ea typeface="Arial"/>
                <a:cs typeface="Arial"/>
                <a:sym typeface="Arial"/>
              </a:rPr>
              <a:t>Множественное наследование не поддерживается, но объект может реализовать несколько интерфейсов одновременно. </a:t>
            </a:r>
            <a:endParaRPr/>
          </a:p>
          <a:p>
            <a:pPr indent="-347662" lvl="1" marL="692150" rtl="0" algn="l">
              <a:lnSpc>
                <a:spcPct val="90000"/>
              </a:lnSpc>
              <a:spcBef>
                <a:spcPts val="420"/>
              </a:spcBef>
              <a:spcAft>
                <a:spcPts val="0"/>
              </a:spcAft>
              <a:buClr>
                <a:schemeClr val="accent2"/>
              </a:buClr>
              <a:buSzPts val="1470"/>
              <a:buFont typeface="Noto Sans Symbols"/>
              <a:buChar char="●"/>
            </a:pPr>
            <a:r>
              <a:rPr b="0" i="0" lang="en-US" sz="2100" u="none">
                <a:solidFill>
                  <a:schemeClr val="dk1"/>
                </a:solidFill>
                <a:latin typeface="Arial"/>
                <a:ea typeface="Arial"/>
                <a:cs typeface="Arial"/>
                <a:sym typeface="Arial"/>
              </a:rPr>
              <a:t>В СОМ интерфейс может определяться путем наследования другого интерфейса. </a:t>
            </a:r>
            <a:endParaRPr/>
          </a:p>
          <a:p>
            <a:pPr indent="-347662" lvl="1" marL="692150" rtl="0" algn="l">
              <a:lnSpc>
                <a:spcPct val="90000"/>
              </a:lnSpc>
              <a:spcBef>
                <a:spcPts val="420"/>
              </a:spcBef>
              <a:spcAft>
                <a:spcPts val="0"/>
              </a:spcAft>
              <a:buClr>
                <a:schemeClr val="accent2"/>
              </a:buClr>
              <a:buSzPts val="1470"/>
              <a:buFont typeface="Noto Sans Symbols"/>
              <a:buChar char="●"/>
            </a:pPr>
            <a:r>
              <a:rPr b="0" i="0" lang="en-US" sz="2100" u="none">
                <a:solidFill>
                  <a:schemeClr val="dk1"/>
                </a:solidFill>
                <a:latin typeface="Arial"/>
                <a:ea typeface="Arial"/>
                <a:cs typeface="Arial"/>
                <a:sym typeface="Arial"/>
              </a:rPr>
              <a:t>Для всех интерфейсов существует базовый интерфейс - </a:t>
            </a:r>
            <a:r>
              <a:rPr b="1" i="1" lang="en-US" sz="2100" u="none">
                <a:solidFill>
                  <a:schemeClr val="dk2"/>
                </a:solidFill>
                <a:latin typeface="Arial"/>
                <a:ea typeface="Arial"/>
                <a:cs typeface="Arial"/>
                <a:sym typeface="Arial"/>
              </a:rPr>
              <a:t>lUnknown</a:t>
            </a:r>
            <a:r>
              <a:rPr b="0" i="0" lang="en-US" sz="2100" u="none">
                <a:solidFill>
                  <a:schemeClr val="dk1"/>
                </a:solidFill>
                <a:latin typeface="Arial"/>
                <a:ea typeface="Arial"/>
                <a:cs typeface="Arial"/>
                <a:sym typeface="Arial"/>
              </a:rPr>
              <a:t>. Для того чтобы перейти от интерфейса базового типа к унаследованному интерфейсу или от одного из интерфейсов объекта к другому, клиент должен вызывать метод </a:t>
            </a:r>
            <a:r>
              <a:rPr b="1" i="1" lang="en-US" sz="2100" u="none">
                <a:solidFill>
                  <a:schemeClr val="dk2"/>
                </a:solidFill>
                <a:latin typeface="Arial"/>
                <a:ea typeface="Arial"/>
                <a:cs typeface="Arial"/>
                <a:sym typeface="Arial"/>
              </a:rPr>
              <a:t>Querylnterface</a:t>
            </a:r>
            <a:r>
              <a:rPr b="0" i="0" lang="en-US" sz="2100" u="none">
                <a:solidFill>
                  <a:schemeClr val="dk1"/>
                </a:solidFill>
                <a:latin typeface="Arial"/>
                <a:ea typeface="Arial"/>
                <a:cs typeface="Arial"/>
                <a:sym typeface="Arial"/>
              </a:rPr>
              <a:t>, определенный в базовом интерфейсе.</a:t>
            </a:r>
            <a:endParaRPr/>
          </a:p>
        </p:txBody>
      </p:sp>
      <p:sp>
        <p:nvSpPr>
          <p:cNvPr id="336" name="Google Shape;336;p24"/>
          <p:cNvSpPr txBox="1"/>
          <p:nvPr>
            <p:ph type="title"/>
          </p:nvPr>
        </p:nvSpPr>
        <p:spPr>
          <a:xfrm>
            <a:off x="323850" y="188912"/>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Технология COM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nvSpPr>
        <p:spPr>
          <a:xfrm>
            <a:off x="8523287" y="6296025"/>
            <a:ext cx="47942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44" name="Google Shape;344;p25"/>
          <p:cNvSpPr txBox="1"/>
          <p:nvPr/>
        </p:nvSpPr>
        <p:spPr>
          <a:xfrm>
            <a:off x="539750" y="1046162"/>
            <a:ext cx="2520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Архитектура СОМ</a:t>
            </a:r>
            <a:endParaRPr/>
          </a:p>
        </p:txBody>
      </p:sp>
      <p:sp>
        <p:nvSpPr>
          <p:cNvPr id="345" name="Google Shape;345;p25"/>
          <p:cNvSpPr txBox="1"/>
          <p:nvPr/>
        </p:nvSpPr>
        <p:spPr>
          <a:xfrm>
            <a:off x="755650" y="1568450"/>
            <a:ext cx="7451725" cy="822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Эта технология описывает модель объекта и способы взаимодействия объектов и программ.</a:t>
            </a:r>
            <a:endParaRPr/>
          </a:p>
        </p:txBody>
      </p:sp>
      <p:pic>
        <p:nvPicPr>
          <p:cNvPr id="346" name="Google Shape;346;p25"/>
          <p:cNvPicPr preferRelativeResize="0"/>
          <p:nvPr/>
        </p:nvPicPr>
        <p:blipFill rotWithShape="1">
          <a:blip r:embed="rId3">
            <a:alphaModFix/>
          </a:blip>
          <a:srcRect b="0" l="0" r="0" t="0"/>
          <a:stretch/>
        </p:blipFill>
        <p:spPr>
          <a:xfrm>
            <a:off x="250825" y="2378075"/>
            <a:ext cx="8512175" cy="4146550"/>
          </a:xfrm>
          <a:prstGeom prst="rect">
            <a:avLst/>
          </a:prstGeom>
          <a:noFill/>
          <a:ln>
            <a:noFill/>
          </a:ln>
        </p:spPr>
      </p:pic>
      <p:sp>
        <p:nvSpPr>
          <p:cNvPr id="347" name="Google Shape;347;p25"/>
          <p:cNvSpPr txBox="1"/>
          <p:nvPr/>
        </p:nvSpPr>
        <p:spPr>
          <a:xfrm>
            <a:off x="323850" y="188912"/>
            <a:ext cx="7543800" cy="647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Технология COM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55" name="Google Shape;355;p26"/>
          <p:cNvSpPr txBox="1"/>
          <p:nvPr/>
        </p:nvSpPr>
        <p:spPr>
          <a:xfrm>
            <a:off x="323850" y="188912"/>
            <a:ext cx="7543800" cy="647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Расширения технологии COM</a:t>
            </a:r>
            <a:endParaRPr/>
          </a:p>
        </p:txBody>
      </p:sp>
      <p:sp>
        <p:nvSpPr>
          <p:cNvPr id="356" name="Google Shape;356;p26"/>
          <p:cNvSpPr txBox="1"/>
          <p:nvPr>
            <p:ph idx="1" type="body"/>
          </p:nvPr>
        </p:nvSpPr>
        <p:spPr>
          <a:xfrm>
            <a:off x="314325" y="992187"/>
            <a:ext cx="8362950" cy="5256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OLE</a:t>
            </a: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 технология связывания и внедрения объектов {Object Linking and Embedding) Серверы автоматизации (OLE-автоматизация) - возможность автоматического общения между компонентами COM и приложениями через базовый интерфейс, Активные серверные страницы -файлы имеют расширение .asp.</a:t>
            </a:r>
            <a:endParaRPr/>
          </a:p>
          <a:p>
            <a:pPr indent="-342900" lvl="0" marL="342900" rtl="0" algn="l">
              <a:lnSpc>
                <a:spcPct val="100000"/>
              </a:lnSpc>
              <a:spcBef>
                <a:spcPts val="40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 ActiveX</a:t>
            </a:r>
            <a:r>
              <a:rPr b="0" i="0" lang="en-US" sz="2000" u="none">
                <a:solidFill>
                  <a:schemeClr val="dk1"/>
                </a:solidFill>
                <a:latin typeface="Arial"/>
                <a:ea typeface="Arial"/>
                <a:cs typeface="Arial"/>
                <a:sym typeface="Arial"/>
              </a:rPr>
              <a:t> — этим термином в настоящее время называют все, что относится к OLE, плюс некоторые новшества, к которым относят гибкую способность компонентов выполняться в разных процессах, поддержку сценариев и более или менее стандартную группировку объектов в так называемые элементы управления ActiveX. В виде элемента ActiveX может быть реализовано все что угодно — от обычной кнопки до полнофункциональной электронной таблицы. Такой подход к разработке программных продуктов называется компонентным программированием.</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Среди экспертов по DCOM (даже внутри Microsoft) не существует согласия по вопросу о точном определении ActiveX, поэтому мы даже не будем пытаться дать подобное определение.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nvSpPr>
        <p:spPr>
          <a:xfrm>
            <a:off x="8316912" y="6380162"/>
            <a:ext cx="514350" cy="325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62" name="Google Shape;362;p27"/>
          <p:cNvSpPr txBox="1"/>
          <p:nvPr>
            <p:ph type="title"/>
          </p:nvPr>
        </p:nvSpPr>
        <p:spPr>
          <a:xfrm>
            <a:off x="457200" y="122237"/>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Технология DCOM</a:t>
            </a:r>
            <a:endParaRPr/>
          </a:p>
        </p:txBody>
      </p:sp>
      <p:sp>
        <p:nvSpPr>
          <p:cNvPr id="363" name="Google Shape;363;p27"/>
          <p:cNvSpPr txBox="1"/>
          <p:nvPr>
            <p:ph idx="1" type="body"/>
          </p:nvPr>
        </p:nvSpPr>
        <p:spPr>
          <a:xfrm>
            <a:off x="155575" y="1262062"/>
            <a:ext cx="8670925" cy="54435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DCOM</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Distributed COM</a:t>
            </a:r>
            <a:r>
              <a:rPr b="0" i="0" lang="en-US" sz="2000" u="none">
                <a:solidFill>
                  <a:schemeClr val="dk1"/>
                </a:solidFill>
                <a:latin typeface="Arial"/>
                <a:ea typeface="Arial"/>
                <a:cs typeface="Arial"/>
                <a:sym typeface="Arial"/>
              </a:rPr>
              <a:t>) — расширение </a:t>
            </a:r>
            <a:r>
              <a:rPr b="1" i="1" lang="en-US" sz="2000" u="none">
                <a:solidFill>
                  <a:schemeClr val="dk1"/>
                </a:solidFill>
                <a:latin typeface="Arial"/>
                <a:ea typeface="Arial"/>
                <a:cs typeface="Arial"/>
                <a:sym typeface="Arial"/>
              </a:rPr>
              <a:t>COM</a:t>
            </a:r>
            <a:r>
              <a:rPr b="0" i="0" lang="en-US" sz="2000" u="none">
                <a:solidFill>
                  <a:schemeClr val="dk1"/>
                </a:solidFill>
                <a:latin typeface="Arial"/>
                <a:ea typeface="Arial"/>
                <a:cs typeface="Arial"/>
                <a:sym typeface="Arial"/>
              </a:rPr>
              <a:t> для поддержки связи между объектами на различных компьютерах по сети (1996г).</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Протокол </a:t>
            </a:r>
            <a:r>
              <a:rPr b="1" i="1" lang="en-US" sz="2000" u="none">
                <a:solidFill>
                  <a:schemeClr val="dk1"/>
                </a:solidFill>
                <a:latin typeface="Arial"/>
                <a:ea typeface="Arial"/>
                <a:cs typeface="Arial"/>
                <a:sym typeface="Arial"/>
              </a:rPr>
              <a:t>DCOM</a:t>
            </a:r>
            <a:r>
              <a:rPr b="0" i="0" lang="en-US" sz="2000" u="none">
                <a:solidFill>
                  <a:schemeClr val="dk1"/>
                </a:solidFill>
                <a:latin typeface="Arial"/>
                <a:ea typeface="Arial"/>
                <a:cs typeface="Arial"/>
                <a:sym typeface="Arial"/>
              </a:rPr>
              <a:t>, известный как объектный RPC (ORPC) использует стандартные пакеты RPC с дополнительной, необходимой для DCOM информацией.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Заголовок вызова содержит идентификатор указателя интерфейса (IPID), который используется для идентификации интерфейса необходимого объекта на сервере, а параметры начинаются с дополнительного неявного аргумента.</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Данные в пакете ORPC передаются в стандартном формате NDR с дополнительным типом данных, представляющим собой идентификатор объекта.</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Клиент должен периодически подтверждать свою активность путём «пингования» сервера. Если период пингования истёк без получения «пинга», считается, что клиент завершил работу аварийно и все его ссылки на интерфейсы объекта уничтожаются.</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69" name="Google Shape;369;p28"/>
          <p:cNvSpPr txBox="1"/>
          <p:nvPr>
            <p:ph type="title"/>
          </p:nvPr>
        </p:nvSpPr>
        <p:spPr>
          <a:xfrm>
            <a:off x="457200" y="122237"/>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Технология DCOM</a:t>
            </a:r>
            <a:endParaRPr/>
          </a:p>
        </p:txBody>
      </p:sp>
      <p:sp>
        <p:nvSpPr>
          <p:cNvPr id="370" name="Google Shape;370;p28"/>
          <p:cNvSpPr txBox="1"/>
          <p:nvPr>
            <p:ph idx="1" type="body"/>
          </p:nvPr>
        </p:nvSpPr>
        <p:spPr>
          <a:xfrm>
            <a:off x="250825" y="1522412"/>
            <a:ext cx="8229600" cy="51831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 противоположность CORBA, DCOM не является результатом деятельности комитета (существует всего лишь 300-страничное черновое описание СОМ, датированное октябрем 1995 года). Это повлекло за собой отсутствие хорошо спроектированной архитектуры с минимальным набором базовых элементов, из которых строятся компоненты и службы. В настоящее время DCOM — крайне запутанная система, в которой множество сходных действий выполняются множеством разных способов, и подобное сосуществование различных решений временами кажется невозможным. </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Однако сравнивая DCOM с CORBA, можно обоснованно утверждать, что DCOM — это технология, которая в значительной степени доказала свое право на существование. Десятки миллионов человек каждый день используют Windows в сетевой среде, а значит, DCOM — широко распространенная система. В этом смысле CORBA или любым другим распределенным системам до нее еще расти и расти.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76" name="Google Shape;376;p29"/>
          <p:cNvSpPr txBox="1"/>
          <p:nvPr>
            <p:ph type="title"/>
          </p:nvPr>
        </p:nvSpPr>
        <p:spPr>
          <a:xfrm>
            <a:off x="457200" y="122237"/>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Технология DCOM</a:t>
            </a:r>
            <a:endParaRPr/>
          </a:p>
        </p:txBody>
      </p:sp>
      <p:sp>
        <p:nvSpPr>
          <p:cNvPr id="377" name="Google Shape;377;p29"/>
          <p:cNvSpPr txBox="1"/>
          <p:nvPr>
            <p:ph idx="1" type="body"/>
          </p:nvPr>
        </p:nvSpPr>
        <p:spPr>
          <a:xfrm>
            <a:off x="323850" y="1176337"/>
            <a:ext cx="8229600" cy="24812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Как и в CORBA, объектная модель в DCOM построена на реализации интерфейсов. Грубо говоря, объект DCOM — это просто реализация интерфейса. </a:t>
            </a:r>
            <a:endParaRPr/>
          </a:p>
          <a:p>
            <a:pPr indent="-342900" lvl="0" marL="34290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Один объект может реализовывать одновременно несколько интерфейсов. Но в отличие от CORBA в DCOM имеются только бинарные интерфейсы (binary interfaces). Такой интерфейс представляет собой таблицу с указателями на реализации методов, которые являются частью интерфейса. </a:t>
            </a:r>
            <a:endParaRPr/>
          </a:p>
        </p:txBody>
      </p:sp>
      <p:sp>
        <p:nvSpPr>
          <p:cNvPr id="378" name="Google Shape;378;p29"/>
          <p:cNvSpPr txBox="1"/>
          <p:nvPr/>
        </p:nvSpPr>
        <p:spPr>
          <a:xfrm>
            <a:off x="684212" y="3886200"/>
            <a:ext cx="4967287" cy="23082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Для определения интерфейса по-прежнему используется специальный язык определения интерфейса (IDL). В DCOM также имеется такой язык под названием </a:t>
            </a:r>
            <a:r>
              <a:rPr b="1" i="1" lang="en-US" sz="2000" u="none">
                <a:solidFill>
                  <a:schemeClr val="dk1"/>
                </a:solidFill>
                <a:latin typeface="Arial"/>
                <a:ea typeface="Arial"/>
                <a:cs typeface="Arial"/>
                <a:sym typeface="Arial"/>
              </a:rPr>
              <a:t>MIDL</a:t>
            </a:r>
            <a:r>
              <a:rPr b="0" i="0" lang="en-US" sz="2000" u="none">
                <a:solidFill>
                  <a:schemeClr val="dk1"/>
                </a:solidFill>
                <a:latin typeface="Arial"/>
                <a:ea typeface="Arial"/>
                <a:cs typeface="Arial"/>
                <a:sym typeface="Arial"/>
              </a:rPr>
              <a:t> (Microsoft IDL — язык IDL от Microsoft), при помощи которого генерируются бинарные интерфейсы стандартного формата. </a:t>
            </a:r>
            <a:endParaRPr/>
          </a:p>
        </p:txBody>
      </p:sp>
      <p:pic>
        <p:nvPicPr>
          <p:cNvPr id="379" name="Google Shape;379;p29"/>
          <p:cNvPicPr preferRelativeResize="0"/>
          <p:nvPr/>
        </p:nvPicPr>
        <p:blipFill rotWithShape="1">
          <a:blip r:embed="rId3">
            <a:alphaModFix/>
          </a:blip>
          <a:srcRect b="0" l="0" r="0" t="0"/>
          <a:stretch/>
        </p:blipFill>
        <p:spPr>
          <a:xfrm>
            <a:off x="5826125" y="3892550"/>
            <a:ext cx="2562225" cy="218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77" name="Google Shape;177;p3"/>
          <p:cNvSpPr txBox="1"/>
          <p:nvPr>
            <p:ph idx="1" type="body"/>
          </p:nvPr>
        </p:nvSpPr>
        <p:spPr>
          <a:xfrm>
            <a:off x="468312" y="2636837"/>
            <a:ext cx="8229600" cy="12969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310"/>
              <a:buNone/>
            </a:pPr>
            <a:r>
              <a:rPr b="1" i="0" lang="en-US" sz="3300" u="none">
                <a:solidFill>
                  <a:schemeClr val="hlink"/>
                </a:solidFill>
                <a:latin typeface="Arial"/>
                <a:ea typeface="Arial"/>
                <a:cs typeface="Arial"/>
                <a:sym typeface="Arial"/>
              </a:rPr>
              <a:t>Технология CORBA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85" name="Google Shape;385;p30"/>
          <p:cNvSpPr txBox="1"/>
          <p:nvPr>
            <p:ph type="title"/>
          </p:nvPr>
        </p:nvSpPr>
        <p:spPr>
          <a:xfrm>
            <a:off x="457200" y="-26987"/>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Технология DCOM</a:t>
            </a:r>
            <a:endParaRPr/>
          </a:p>
        </p:txBody>
      </p:sp>
      <p:pic>
        <p:nvPicPr>
          <p:cNvPr id="386" name="Google Shape;386;p30"/>
          <p:cNvPicPr preferRelativeResize="0"/>
          <p:nvPr/>
        </p:nvPicPr>
        <p:blipFill rotWithShape="1">
          <a:blip r:embed="rId3">
            <a:alphaModFix/>
          </a:blip>
          <a:srcRect b="0" l="0" r="0" t="0"/>
          <a:stretch/>
        </p:blipFill>
        <p:spPr>
          <a:xfrm>
            <a:off x="1489075" y="2492375"/>
            <a:ext cx="5962650" cy="4257675"/>
          </a:xfrm>
          <a:prstGeom prst="rect">
            <a:avLst/>
          </a:prstGeom>
          <a:noFill/>
          <a:ln>
            <a:noFill/>
          </a:ln>
        </p:spPr>
      </p:pic>
      <p:sp>
        <p:nvSpPr>
          <p:cNvPr id="387" name="Google Shape;387;p30"/>
          <p:cNvSpPr txBox="1"/>
          <p:nvPr>
            <p:ph idx="1" type="body"/>
          </p:nvPr>
        </p:nvSpPr>
        <p:spPr>
          <a:xfrm>
            <a:off x="87312" y="908050"/>
            <a:ext cx="8085137" cy="1873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Достоинство бинарных интерфейсов состоит в том, что они не зависят от языка программирования. В случае CORBA каждый раз для поддержки нового языка программирования необходимо отображать описания </a:t>
            </a:r>
            <a:r>
              <a:rPr b="1" i="1" lang="en-US" sz="1800" u="none">
                <a:solidFill>
                  <a:schemeClr val="dk1"/>
                </a:solidFill>
                <a:latin typeface="Arial"/>
                <a:ea typeface="Arial"/>
                <a:cs typeface="Arial"/>
                <a:sym typeface="Arial"/>
              </a:rPr>
              <a:t>IDL</a:t>
            </a:r>
            <a:r>
              <a:rPr b="0" i="0" lang="en-US" sz="1800" u="none">
                <a:solidFill>
                  <a:schemeClr val="dk1"/>
                </a:solidFill>
                <a:latin typeface="Arial"/>
                <a:ea typeface="Arial"/>
                <a:cs typeface="Arial"/>
                <a:sym typeface="Arial"/>
              </a:rPr>
              <a:t> на конструкции этого языка. Подобная стандартизация в случае бинарных интерфейсов не нужна. </a:t>
            </a:r>
            <a:endParaRPr/>
          </a:p>
          <a:p>
            <a:pPr indent="-342900" lvl="0" marL="34290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Разница между этими двумя подходами:</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95" name="Google Shape;395;p31"/>
          <p:cNvSpPr txBox="1"/>
          <p:nvPr>
            <p:ph idx="1" type="body"/>
          </p:nvPr>
        </p:nvSpPr>
        <p:spPr>
          <a:xfrm>
            <a:off x="179387" y="1530350"/>
            <a:ext cx="8507412" cy="44910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При прочих равных условиях CORBA позволяет создавать распределенные системы быстрее, чем COM, за счет большей функциональности middleware и, соответственно, меньшей нагрузки на прикладного разработчика.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Объективно CORBA сложнее за счет того, что она предназначена для решения существенно более сложных задач, чем COM. При разработке реальных проектов нужно иметь в виду, что распределение “интеллектуальной” нагрузки среди участников разработки для COM и CORBA несколько отличается: в случае COM требуются более квалифицированные (но более узко специализированные) программисты, а для CORBA можно задействовать программистов среднего уровня, но чрезвычайно важно иметь квалифицированных архитектора проекта и руководителей групп программистов. </a:t>
            </a:r>
            <a:endParaRPr/>
          </a:p>
        </p:txBody>
      </p:sp>
      <p:sp>
        <p:nvSpPr>
          <p:cNvPr id="396" name="Google Shape;396;p31"/>
          <p:cNvSpPr txBox="1"/>
          <p:nvPr>
            <p:ph type="title"/>
          </p:nvPr>
        </p:nvSpPr>
        <p:spPr>
          <a:xfrm>
            <a:off x="468312" y="260350"/>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CORBA vs DCOM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04" name="Google Shape;404;p32"/>
          <p:cNvSpPr txBox="1"/>
          <p:nvPr>
            <p:ph idx="1" type="body"/>
          </p:nvPr>
        </p:nvSpPr>
        <p:spPr>
          <a:xfrm>
            <a:off x="179387" y="1179512"/>
            <a:ext cx="8507412" cy="55260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Несмотря на внешнюю похожесть, что вызвано общностью решаемых задач, между COM и CORBA, пожалуй, больше различий, чем сходства. В большинстве случаев либо нецелесообразно использовать CORBA (для небольших и простых проектов под Windows просто по причине относительно высоких затрат на приобретение программного обеспечения, лицензий и пр.), либо практически невозможно использовать COM (для сложных, масштабируемых, высоконадежных проектов или просто при работе в гетерогенных средах, а не только в Windows). </a:t>
            </a:r>
            <a:endParaRPr/>
          </a:p>
          <a:p>
            <a:pPr indent="-342900" lvl="0" marL="342900"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Windows-приложения, ориентированные на взаимодействие с Microsoft Office, всегда будут использовать COM; проекты с использованием Java и любых Java-технологий (кроме Microsoft J++), как говорится, “сам бог велел” строить на основе CORBA. Во многих случаях выбор технологии диктует выбор той или иной части проекта: если вы планируете работать, например, с ORACLE, то, безусловно, гораздо лучше ориентироваться на CORBA. </a:t>
            </a:r>
            <a:endParaRPr/>
          </a:p>
          <a:p>
            <a:pPr indent="-342900" lvl="0" marL="342900" rtl="0" algn="l">
              <a:lnSpc>
                <a:spcPct val="100000"/>
              </a:lnSpc>
              <a:spcBef>
                <a:spcPts val="380"/>
              </a:spcBef>
              <a:spcAft>
                <a:spcPts val="0"/>
              </a:spcAft>
              <a:buClr>
                <a:schemeClr val="dk2"/>
              </a:buClr>
              <a:buSzPts val="1330"/>
              <a:buFont typeface="Noto Sans Symbols"/>
              <a:buChar char="●"/>
            </a:pPr>
            <a:r>
              <a:rPr b="0" i="0" lang="en-US" sz="1900" u="none">
                <a:solidFill>
                  <a:schemeClr val="dk1"/>
                </a:solidFill>
                <a:latin typeface="Arial"/>
                <a:ea typeface="Arial"/>
                <a:cs typeface="Arial"/>
                <a:sym typeface="Arial"/>
              </a:rPr>
              <a:t>Таким образом, область, где эти технологии реально конкурируют очень невелика. </a:t>
            </a:r>
            <a:endParaRPr/>
          </a:p>
        </p:txBody>
      </p:sp>
      <p:sp>
        <p:nvSpPr>
          <p:cNvPr id="405" name="Google Shape;405;p32"/>
          <p:cNvSpPr txBox="1"/>
          <p:nvPr>
            <p:ph type="title"/>
          </p:nvPr>
        </p:nvSpPr>
        <p:spPr>
          <a:xfrm>
            <a:off x="468312" y="260350"/>
            <a:ext cx="7543800" cy="930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CORBA vs DCOM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11" name="Google Shape;411;p33"/>
          <p:cNvSpPr txBox="1"/>
          <p:nvPr>
            <p:ph idx="1" type="body"/>
          </p:nvPr>
        </p:nvSpPr>
        <p:spPr>
          <a:xfrm>
            <a:off x="468312" y="2636837"/>
            <a:ext cx="8229600" cy="12969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310"/>
              <a:buNone/>
            </a:pPr>
            <a:r>
              <a:rPr b="1" i="0" lang="en-US" sz="3300" u="none">
                <a:solidFill>
                  <a:schemeClr val="hlink"/>
                </a:solidFill>
                <a:latin typeface="Arial"/>
                <a:ea typeface="Arial"/>
                <a:cs typeface="Arial"/>
                <a:sym typeface="Arial"/>
              </a:rPr>
              <a:t>Технологии .NET, J2EE, WEB-сервисы</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17" name="Google Shape;417;p34"/>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.NET</a:t>
            </a:r>
            <a:endParaRPr/>
          </a:p>
        </p:txBody>
      </p:sp>
      <p:sp>
        <p:nvSpPr>
          <p:cNvPr id="418" name="Google Shape;418;p34"/>
          <p:cNvSpPr txBox="1"/>
          <p:nvPr>
            <p:ph idx="1" type="body"/>
          </p:nvPr>
        </p:nvSpPr>
        <p:spPr>
          <a:xfrm>
            <a:off x="323850" y="1039812"/>
            <a:ext cx="8362950" cy="54371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Считается, что платформа .NET Framework явилась ответом компании Microsoft на набравшую к тому времени большую популярность платформу Java компании Sun Microsystems (ныне принадлежит Oracle).</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Хотя .NET является патентованной технологией корпорации Microsoft и изначально была объявлена как кроссплатформенная, но застряла под операционными системами Windows.</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Существуют независимые проекты (прежде всего это </a:t>
            </a:r>
            <a:r>
              <a:rPr b="0" i="0" lang="en-US" sz="2200" u="sng">
                <a:solidFill>
                  <a:schemeClr val="dk1"/>
                </a:solidFill>
                <a:hlinkClick r:id="rId3">
                  <a:extLst>
                    <a:ext uri="{A12FA001-AC4F-418D-AE19-62706E023703}">
                      <ahyp:hlinkClr val="tx"/>
                    </a:ext>
                  </a:extLst>
                </a:hlinkClick>
              </a:rPr>
              <a:t>Mono</a:t>
            </a:r>
            <a:r>
              <a:rPr b="0" i="0" lang="en-US" sz="2200" u="none">
                <a:solidFill>
                  <a:schemeClr val="dk1"/>
                </a:solidFill>
                <a:latin typeface="Arial"/>
                <a:ea typeface="Arial"/>
                <a:cs typeface="Arial"/>
                <a:sym typeface="Arial"/>
              </a:rPr>
              <a:t>Существуют независимые проекты (прежде всего это Mono и </a:t>
            </a:r>
            <a:r>
              <a:rPr b="0" i="0" lang="en-US" sz="2200" u="sng">
                <a:solidFill>
                  <a:schemeClr val="dk1"/>
                </a:solidFill>
                <a:hlinkClick r:id="rId4">
                  <a:extLst>
                    <a:ext uri="{A12FA001-AC4F-418D-AE19-62706E023703}">
                      <ahyp:hlinkClr val="tx"/>
                    </a:ext>
                  </a:extLst>
                </a:hlinkClick>
              </a:rPr>
              <a:t>Portable.NET</a:t>
            </a:r>
            <a:r>
              <a:rPr b="0" i="0" lang="en-US" sz="2200" u="none">
                <a:solidFill>
                  <a:schemeClr val="dk1"/>
                </a:solidFill>
                <a:latin typeface="Arial"/>
                <a:ea typeface="Arial"/>
                <a:cs typeface="Arial"/>
                <a:sym typeface="Arial"/>
              </a:rPr>
              <a:t>), позволяющие запускать программы .NET на некоторых других операционных системах.</a:t>
            </a:r>
            <a:endParaRPr/>
          </a:p>
          <a:p>
            <a:pPr indent="-342900" lvl="0" marL="342900" rtl="0" algn="l">
              <a:lnSpc>
                <a:spcPct val="8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Среда .NET добавляет к операционной системе Windows такие важные функции, как автоматическая сборка мусора и простой доступ к базам данных и Интернету, и расширяет компонентную модель COM+. Она развивает среду ASP (Active Server Page).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24" name="Google Shape;424;p35"/>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Архитектура .NET</a:t>
            </a:r>
            <a:endParaRPr/>
          </a:p>
        </p:txBody>
      </p:sp>
      <p:sp>
        <p:nvSpPr>
          <p:cNvPr id="425" name="Google Shape;425;p35"/>
          <p:cNvSpPr txBox="1"/>
          <p:nvPr>
            <p:ph idx="1" type="body"/>
          </p:nvPr>
        </p:nvSpPr>
        <p:spPr>
          <a:xfrm>
            <a:off x="323850" y="1268412"/>
            <a:ext cx="7993062" cy="936625"/>
          </a:xfrm>
          <a:prstGeom prst="rect">
            <a:avLst/>
          </a:prstGeom>
          <a:solidFill>
            <a:srgbClr val="DDE9E9"/>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1680"/>
              <a:buFont typeface="Noto Sans Symbols"/>
              <a:buChar char="●"/>
            </a:pPr>
            <a:r>
              <a:rPr b="0" i="1" lang="en-US" sz="2400" u="none">
                <a:solidFill>
                  <a:schemeClr val="dk1"/>
                </a:solidFill>
                <a:latin typeface="Arial"/>
                <a:ea typeface="Arial"/>
                <a:cs typeface="Arial"/>
                <a:sym typeface="Arial"/>
              </a:rPr>
              <a:t>The .NET Framework </a:t>
            </a:r>
            <a:r>
              <a:rPr b="1" i="1" lang="en-US" sz="2400" u="none">
                <a:solidFill>
                  <a:schemeClr val="dk1"/>
                </a:solidFill>
                <a:latin typeface="Arial"/>
                <a:ea typeface="Arial"/>
                <a:cs typeface="Arial"/>
                <a:sym typeface="Arial"/>
              </a:rPr>
              <a:t>is a technology </a:t>
            </a:r>
            <a:r>
              <a:rPr b="0" i="1" lang="en-US" sz="2400" u="none">
                <a:solidFill>
                  <a:schemeClr val="dk1"/>
                </a:solidFill>
                <a:latin typeface="Arial"/>
                <a:ea typeface="Arial"/>
                <a:cs typeface="Arial"/>
                <a:sym typeface="Arial"/>
              </a:rPr>
              <a:t>that supports building and running the next generation of applications and XML Web services.</a:t>
            </a:r>
            <a:endParaRPr/>
          </a:p>
          <a:p>
            <a:pPr indent="-342900" lvl="0" marL="342900" rtl="0" algn="l">
              <a:lnSpc>
                <a:spcPct val="80000"/>
              </a:lnSpc>
              <a:spcBef>
                <a:spcPts val="360"/>
              </a:spcBef>
              <a:spcAft>
                <a:spcPts val="0"/>
              </a:spcAft>
              <a:buSzPts val="1260"/>
              <a:buNone/>
            </a:pPr>
            <a:r>
              <a:rPr b="0" i="1" lang="en-US" sz="1800" u="none">
                <a:solidFill>
                  <a:srgbClr val="0070C0"/>
                </a:solidFill>
                <a:latin typeface="Arial"/>
                <a:ea typeface="Arial"/>
                <a:cs typeface="Arial"/>
                <a:sym typeface="Arial"/>
              </a:rPr>
              <a:t>Источник: msdn.microsoft.com</a:t>
            </a:r>
            <a:endParaRPr/>
          </a:p>
          <a:p>
            <a:pPr indent="-342900" lvl="0" marL="342900" rtl="0" algn="l">
              <a:lnSpc>
                <a:spcPct val="80000"/>
              </a:lnSpc>
              <a:spcBef>
                <a:spcPts val="480"/>
              </a:spcBef>
              <a:spcAft>
                <a:spcPts val="0"/>
              </a:spcAft>
              <a:buSzPts val="1680"/>
              <a:buNone/>
            </a:pPr>
            <a:r>
              <a:t/>
            </a:r>
            <a:endParaRPr b="0" i="1" sz="2400" u="none">
              <a:solidFill>
                <a:schemeClr val="dk1"/>
              </a:solidFill>
              <a:latin typeface="Arial"/>
              <a:ea typeface="Arial"/>
              <a:cs typeface="Arial"/>
              <a:sym typeface="Arial"/>
            </a:endParaRPr>
          </a:p>
          <a:p>
            <a:pPr indent="-236220" lvl="0" marL="342900" rtl="0" algn="l">
              <a:spcBef>
                <a:spcPts val="480"/>
              </a:spcBef>
              <a:spcAft>
                <a:spcPts val="0"/>
              </a:spcAft>
              <a:buSzPts val="1680"/>
              <a:buNone/>
            </a:pPr>
            <a:r>
              <a:t/>
            </a:r>
            <a:endParaRPr b="0" i="1" sz="2400" u="none">
              <a:solidFill>
                <a:schemeClr val="dk1"/>
              </a:solidFill>
              <a:latin typeface="Arial"/>
              <a:ea typeface="Arial"/>
              <a:cs typeface="Arial"/>
              <a:sym typeface="Arial"/>
            </a:endParaRPr>
          </a:p>
        </p:txBody>
      </p:sp>
      <p:sp>
        <p:nvSpPr>
          <p:cNvPr id="426" name="Google Shape;426;p35"/>
          <p:cNvSpPr txBox="1"/>
          <p:nvPr/>
        </p:nvSpPr>
        <p:spPr>
          <a:xfrm>
            <a:off x="107950" y="2668587"/>
            <a:ext cx="5903912" cy="395763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Платформа .NET Framework состоит из </a:t>
            </a:r>
            <a:endParaRPr/>
          </a:p>
          <a:p>
            <a:pPr indent="-127000" lvl="0" marL="0" marR="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общеязыковой среды выполнения (CLR) </a:t>
            </a:r>
            <a:endParaRPr/>
          </a:p>
          <a:p>
            <a:pPr indent="-127000" lvl="0" marL="0" marR="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и библиотеки классов .NET Framework (BCL).</a:t>
            </a:r>
            <a:endParaRPr/>
          </a:p>
          <a:p>
            <a:pPr indent="0" lvl="0" marL="0" marR="0" rtl="0" algn="l">
              <a:lnSpc>
                <a:spcPct val="8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Среду выполнения (CLR) можно считать агентом, который управляет кодом во время выполнения и предоставляет основные службы:</a:t>
            </a:r>
            <a:endParaRPr/>
          </a:p>
          <a:p>
            <a:pPr indent="-342900" lvl="1" marL="800100" marR="0" rtl="0" algn="l">
              <a:lnSpc>
                <a:spcPct val="8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управление памятью, </a:t>
            </a:r>
            <a:endParaRPr/>
          </a:p>
          <a:p>
            <a:pPr indent="-342900" lvl="1" marL="800100" marR="0" rtl="0" algn="l">
              <a:lnSpc>
                <a:spcPct val="8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управление потоками </a:t>
            </a:r>
            <a:endParaRPr/>
          </a:p>
          <a:p>
            <a:pPr indent="-342900" lvl="1" marL="800100" marR="0" rtl="0" algn="l">
              <a:lnSpc>
                <a:spcPct val="8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и удаленное взаимодействие. </a:t>
            </a:r>
            <a:endParaRPr/>
          </a:p>
          <a:p>
            <a:pPr indent="0" lvl="0" marL="0" marR="0" rtl="0" algn="l">
              <a:lnSpc>
                <a:spcPct val="8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При этом накладываются условия строгой типизации и другие виды проверки точности кода, обеспечивающие безопасность и надежность.</a:t>
            </a:r>
            <a:endParaRPr/>
          </a:p>
        </p:txBody>
      </p:sp>
      <p:pic>
        <p:nvPicPr>
          <p:cNvPr id="427" name="Google Shape;427;p35"/>
          <p:cNvPicPr preferRelativeResize="0"/>
          <p:nvPr/>
        </p:nvPicPr>
        <p:blipFill rotWithShape="1">
          <a:blip r:embed="rId3">
            <a:alphaModFix/>
          </a:blip>
          <a:srcRect b="0" l="0" r="0" t="0"/>
          <a:stretch/>
        </p:blipFill>
        <p:spPr>
          <a:xfrm>
            <a:off x="5795962" y="2349500"/>
            <a:ext cx="3097212" cy="3930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33" name="Google Shape;433;p36"/>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Архитектура .NET</a:t>
            </a:r>
            <a:endParaRPr/>
          </a:p>
        </p:txBody>
      </p:sp>
      <p:sp>
        <p:nvSpPr>
          <p:cNvPr id="434" name="Google Shape;434;p36"/>
          <p:cNvSpPr txBox="1"/>
          <p:nvPr>
            <p:ph idx="1" type="body"/>
          </p:nvPr>
        </p:nvSpPr>
        <p:spPr>
          <a:xfrm>
            <a:off x="303212" y="1412875"/>
            <a:ext cx="8383587" cy="52927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000" u="none">
                <a:solidFill>
                  <a:schemeClr val="dk1"/>
                </a:solidFill>
                <a:latin typeface="Arial"/>
                <a:ea typeface="Arial"/>
                <a:cs typeface="Arial"/>
                <a:sym typeface="Arial"/>
              </a:rPr>
              <a:t>Важные части библиотеки классов:</a:t>
            </a:r>
            <a:endParaRPr/>
          </a:p>
          <a:p>
            <a:pPr indent="-88900" lvl="0" marL="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Base Class Library,</a:t>
            </a:r>
            <a:r>
              <a:rPr b="0" i="0" lang="en-US" sz="2000" u="none">
                <a:solidFill>
                  <a:schemeClr val="dk1"/>
                </a:solidFill>
                <a:latin typeface="Arial"/>
                <a:ea typeface="Arial"/>
                <a:cs typeface="Arial"/>
                <a:sym typeface="Arial"/>
              </a:rPr>
              <a:t> или так называемая </a:t>
            </a:r>
            <a:r>
              <a:rPr b="1" i="0" lang="en-US" sz="2000" u="none">
                <a:solidFill>
                  <a:schemeClr val="dk1"/>
                </a:solidFill>
                <a:latin typeface="Arial"/>
                <a:ea typeface="Arial"/>
                <a:cs typeface="Arial"/>
                <a:sym typeface="Arial"/>
              </a:rPr>
              <a:t>.NET FCL</a:t>
            </a:r>
            <a:r>
              <a:rPr b="0" i="0" lang="en-US" sz="2000" u="none">
                <a:solidFill>
                  <a:schemeClr val="dk1"/>
                </a:solidFill>
                <a:latin typeface="Arial"/>
                <a:ea typeface="Arial"/>
                <a:cs typeface="Arial"/>
                <a:sym typeface="Arial"/>
              </a:rPr>
              <a:t> (англ. </a:t>
            </a:r>
            <a:r>
              <a:rPr b="0" i="1" lang="en-US" sz="2000" u="none">
                <a:solidFill>
                  <a:schemeClr val="dk1"/>
                </a:solidFill>
                <a:latin typeface="Arial"/>
                <a:ea typeface="Arial"/>
                <a:cs typeface="Arial"/>
                <a:sym typeface="Arial"/>
              </a:rPr>
              <a:t>Framework Class Library</a:t>
            </a:r>
            <a:r>
              <a:rPr b="0" i="0" lang="en-US" sz="2000" u="none">
                <a:solidFill>
                  <a:schemeClr val="dk1"/>
                </a:solidFill>
                <a:latin typeface="Arial"/>
                <a:ea typeface="Arial"/>
                <a:cs typeface="Arial"/>
                <a:sym typeface="Arial"/>
              </a:rPr>
              <a:t>), иначе </a:t>
            </a:r>
            <a:r>
              <a:rPr b="0" i="1" lang="en-US" sz="2000" u="none">
                <a:solidFill>
                  <a:schemeClr val="dk1"/>
                </a:solidFill>
                <a:latin typeface="Arial"/>
                <a:ea typeface="Arial"/>
                <a:cs typeface="Arial"/>
                <a:sym typeface="Arial"/>
              </a:rPr>
              <a:t>BCL</a:t>
            </a:r>
            <a:r>
              <a:rPr b="0" i="0" lang="en-US" sz="2000" u="none">
                <a:solidFill>
                  <a:schemeClr val="dk1"/>
                </a:solidFill>
                <a:latin typeface="Arial"/>
                <a:ea typeface="Arial"/>
                <a:cs typeface="Arial"/>
                <a:sym typeface="Arial"/>
              </a:rPr>
              <a:t> — стандартная библиотека классов платформы «.NET Framework». Программы, написанные на любом из языков, поддерживающих платформу .NET, могут пользоваться классами и методами BCL — создавать объекты классов, вызывать их методы, наследовать необходимые классы BCL и т. д.</a:t>
            </a:r>
            <a:endParaRPr/>
          </a:p>
          <a:p>
            <a:pPr indent="-88900" lvl="0" marL="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Windows Forms</a:t>
            </a:r>
            <a:r>
              <a:rPr b="0" i="0" lang="en-US" sz="2000" u="none">
                <a:solidFill>
                  <a:schemeClr val="dk1"/>
                </a:solidFill>
                <a:latin typeface="Arial"/>
                <a:ea typeface="Arial"/>
                <a:cs typeface="Arial"/>
                <a:sym typeface="Arial"/>
              </a:rPr>
              <a:t> — отвечает за разработку графического интерфейса. Фактически является обёрткой над Win32 API.</a:t>
            </a:r>
            <a:endParaRPr/>
          </a:p>
          <a:p>
            <a:pPr indent="-88900" lvl="0" marL="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ADO.NET</a:t>
            </a:r>
            <a:r>
              <a:rPr b="0" i="0" lang="en-US" sz="2000" u="none">
                <a:solidFill>
                  <a:schemeClr val="dk1"/>
                </a:solidFill>
                <a:latin typeface="Arial"/>
                <a:ea typeface="Arial"/>
                <a:cs typeface="Arial"/>
                <a:sym typeface="Arial"/>
              </a:rPr>
              <a:t> — предоставляет доступ к данным. В основном используется для работы с базами данных.</a:t>
            </a:r>
            <a:endParaRPr/>
          </a:p>
          <a:p>
            <a:pPr indent="-88900" lvl="0" marL="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ASP.NET</a:t>
            </a:r>
            <a:r>
              <a:rPr b="0" i="0" lang="en-US" sz="2000" u="none">
                <a:solidFill>
                  <a:schemeClr val="dk1"/>
                </a:solidFill>
                <a:latin typeface="Arial"/>
                <a:ea typeface="Arial"/>
                <a:cs typeface="Arial"/>
                <a:sym typeface="Arial"/>
              </a:rPr>
              <a:t> — технология разработки веб-сайтов, веб-приложений и веб-сервисов.</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40" name="Google Shape;440;p37"/>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Архитектура .NET</a:t>
            </a:r>
            <a:endParaRPr/>
          </a:p>
        </p:txBody>
      </p:sp>
      <p:sp>
        <p:nvSpPr>
          <p:cNvPr id="441" name="Google Shape;441;p37"/>
          <p:cNvSpPr txBox="1"/>
          <p:nvPr>
            <p:ph idx="1" type="body"/>
          </p:nvPr>
        </p:nvSpPr>
        <p:spPr>
          <a:xfrm>
            <a:off x="303212" y="1484312"/>
            <a:ext cx="8301037" cy="4032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000" u="none">
                <a:solidFill>
                  <a:schemeClr val="dk1"/>
                </a:solidFill>
                <a:latin typeface="Arial"/>
                <a:ea typeface="Arial"/>
                <a:cs typeface="Arial"/>
                <a:sym typeface="Arial"/>
              </a:rPr>
              <a:t>Важные части библиотеки классов (BCL):</a:t>
            </a:r>
            <a:endParaRPr/>
          </a:p>
          <a:p>
            <a:pPr indent="-88900" lvl="0" marL="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Language Integrated Query (LINQ)</a:t>
            </a:r>
            <a:r>
              <a:rPr b="0" i="0" lang="en-US" sz="2000" u="none">
                <a:solidFill>
                  <a:schemeClr val="dk1"/>
                </a:solidFill>
                <a:latin typeface="Arial"/>
                <a:ea typeface="Arial"/>
                <a:cs typeface="Arial"/>
                <a:sym typeface="Arial"/>
              </a:rPr>
              <a:t> — реализация языка запросов, напоминающего по синтаксису SQL в программах на .Net.</a:t>
            </a:r>
            <a:endParaRPr/>
          </a:p>
          <a:p>
            <a:pPr indent="-88900" lvl="0" marL="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Windows Presentation Foundation (WPF)</a:t>
            </a:r>
            <a:r>
              <a:rPr b="0" i="0" lang="en-US" sz="2000" u="none">
                <a:solidFill>
                  <a:schemeClr val="dk1"/>
                </a:solidFill>
                <a:latin typeface="Arial"/>
                <a:ea typeface="Arial"/>
                <a:cs typeface="Arial"/>
                <a:sym typeface="Arial"/>
              </a:rPr>
              <a:t> — система создания графических интерфейсов, использующая язык разметки XAML. В отличие от </a:t>
            </a:r>
            <a:r>
              <a:rPr b="1" i="1" lang="en-US" sz="2000" u="none">
                <a:solidFill>
                  <a:schemeClr val="dk1"/>
                </a:solidFill>
                <a:latin typeface="Arial"/>
                <a:ea typeface="Arial"/>
                <a:cs typeface="Arial"/>
                <a:sym typeface="Arial"/>
              </a:rPr>
              <a:t>Windows Forms </a:t>
            </a:r>
            <a:r>
              <a:rPr b="0" i="0" lang="en-US" sz="2000" u="none">
                <a:solidFill>
                  <a:schemeClr val="dk1"/>
                </a:solidFill>
                <a:latin typeface="Arial"/>
                <a:ea typeface="Arial"/>
                <a:cs typeface="Arial"/>
                <a:sym typeface="Arial"/>
              </a:rPr>
              <a:t>использует графическую технологию DirectX, что обеспечивает более быструю работу за счет аппаратного ускорения графики.</a:t>
            </a:r>
            <a:endParaRPr/>
          </a:p>
          <a:p>
            <a:pPr indent="-88900" lvl="0" marL="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Windows Communication Foundation (WCF)</a:t>
            </a:r>
            <a:r>
              <a:rPr b="0" i="0" lang="en-US" sz="2000" u="none">
                <a:solidFill>
                  <a:schemeClr val="dk1"/>
                </a:solidFill>
                <a:latin typeface="Arial"/>
                <a:ea typeface="Arial"/>
                <a:cs typeface="Arial"/>
                <a:sym typeface="Arial"/>
              </a:rPr>
              <a:t> — система обмена данными между приложениями .Net. Используется для создания распределённых приложений.</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47" name="Google Shape;447;p38"/>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Архитектура .NET</a:t>
            </a:r>
            <a:endParaRPr/>
          </a:p>
        </p:txBody>
      </p:sp>
      <p:sp>
        <p:nvSpPr>
          <p:cNvPr id="448" name="Google Shape;448;p38"/>
          <p:cNvSpPr txBox="1"/>
          <p:nvPr>
            <p:ph idx="1" type="body"/>
          </p:nvPr>
        </p:nvSpPr>
        <p:spPr>
          <a:xfrm>
            <a:off x="323850" y="1268412"/>
            <a:ext cx="7777162" cy="35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2000" u="none">
                <a:solidFill>
                  <a:schemeClr val="dk1"/>
                </a:solidFill>
                <a:latin typeface="Arial"/>
                <a:ea typeface="Arial"/>
                <a:cs typeface="Arial"/>
                <a:sym typeface="Arial"/>
              </a:rPr>
              <a:t>Архитектура .NET базируется на «трех технологических китах»: </a:t>
            </a:r>
            <a:endParaRPr/>
          </a:p>
          <a:p>
            <a:pPr indent="-88900" lvl="0" marL="0" rtl="0" algn="l">
              <a:lnSpc>
                <a:spcPct val="100000"/>
              </a:lnSpc>
              <a:spcBef>
                <a:spcPts val="400"/>
              </a:spcBef>
              <a:spcAft>
                <a:spcPts val="0"/>
              </a:spcAft>
              <a:buClr>
                <a:schemeClr val="dk2"/>
              </a:buClr>
              <a:buSzPts val="1400"/>
              <a:buFont typeface="Noto Sans Symbols"/>
              <a:buAutoNum type="arabicPeriod"/>
            </a:pPr>
            <a:r>
              <a:rPr b="0" i="0" lang="en-US" sz="2000" u="none">
                <a:solidFill>
                  <a:schemeClr val="dk1"/>
                </a:solidFill>
                <a:latin typeface="Arial"/>
                <a:ea typeface="Arial"/>
                <a:cs typeface="Arial"/>
                <a:sym typeface="Arial"/>
              </a:rPr>
              <a:t>Исполняемые файлы компилируются в коды специального промежуточного языка CLI – </a:t>
            </a:r>
            <a:r>
              <a:rPr b="1" i="1" lang="en-US" sz="2000" u="none">
                <a:solidFill>
                  <a:schemeClr val="dk1"/>
                </a:solidFill>
                <a:latin typeface="Arial"/>
                <a:ea typeface="Arial"/>
                <a:cs typeface="Arial"/>
                <a:sym typeface="Arial"/>
              </a:rPr>
              <a:t>Common Intermediate Language.</a:t>
            </a:r>
            <a:endParaRPr/>
          </a:p>
          <a:p>
            <a:pPr indent="-88900" lvl="0" marL="0" rtl="0" algn="l">
              <a:lnSpc>
                <a:spcPct val="100000"/>
              </a:lnSpc>
              <a:spcBef>
                <a:spcPts val="400"/>
              </a:spcBef>
              <a:spcAft>
                <a:spcPts val="0"/>
              </a:spcAft>
              <a:buClr>
                <a:schemeClr val="dk2"/>
              </a:buClr>
              <a:buSzPts val="1400"/>
              <a:buFont typeface="Noto Sans Symbols"/>
              <a:buAutoNum type="arabicPeriod"/>
            </a:pPr>
            <a:r>
              <a:rPr b="0" i="0" lang="en-US" sz="2000" u="none">
                <a:solidFill>
                  <a:schemeClr val="dk1"/>
                </a:solidFill>
                <a:latin typeface="Arial"/>
                <a:ea typeface="Arial"/>
                <a:cs typeface="Arial"/>
                <a:sym typeface="Arial"/>
              </a:rPr>
              <a:t>Совместно с кодом программы исполняемые файлы содержат метаданные - всю служебную информацию о приложении. </a:t>
            </a:r>
            <a:endParaRPr/>
          </a:p>
          <a:p>
            <a:pPr indent="-88900" lvl="0" marL="0" rtl="0" algn="l">
              <a:lnSpc>
                <a:spcPct val="100000"/>
              </a:lnSpc>
              <a:spcBef>
                <a:spcPts val="400"/>
              </a:spcBef>
              <a:spcAft>
                <a:spcPts val="0"/>
              </a:spcAft>
              <a:buClr>
                <a:schemeClr val="dk2"/>
              </a:buClr>
              <a:buSzPts val="1400"/>
              <a:buFont typeface="Noto Sans Symbols"/>
              <a:buAutoNum type="arabicPeriod"/>
            </a:pPr>
            <a:r>
              <a:rPr b="0" i="0" lang="en-US" sz="2000" u="none">
                <a:solidFill>
                  <a:schemeClr val="dk1"/>
                </a:solidFill>
                <a:latin typeface="Arial"/>
                <a:ea typeface="Arial"/>
                <a:cs typeface="Arial"/>
                <a:sym typeface="Arial"/>
              </a:rPr>
              <a:t>Приложения .NET компилируются в машинный код по мере необходимости и выполняются в платформенно-зависимой среде выполнения. </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
        <p:nvSpPr>
          <p:cNvPr id="449" name="Google Shape;449;p38"/>
          <p:cNvSpPr txBox="1"/>
          <p:nvPr/>
        </p:nvSpPr>
        <p:spPr>
          <a:xfrm>
            <a:off x="457200" y="5268912"/>
            <a:ext cx="8229600" cy="97948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Операционные системы корпорации Microsoft - Windows 2000/XP/ME/CE, Win 7-10.</a:t>
            </a:r>
            <a:endParaRPr/>
          </a:p>
          <a:p>
            <a:pPr indent="0" lvl="0" marL="0" marR="0" rtl="0" algn="l">
              <a:lnSpc>
                <a:spcPct val="9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.Net Enterprise Servers..Net Building Block Services).</a:t>
            </a:r>
            <a:endParaRPr/>
          </a:p>
          <a:p>
            <a:pPr indent="0" lvl="0" marL="0" marR="0" rtl="0" algn="l">
              <a:lnSpc>
                <a:spcPct val="9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Интегрированная среда разработки приложений Visual Studio.NET (VS.Net). MS.NET Framework.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55" name="Google Shape;455;p39"/>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Архитектура .NET</a:t>
            </a:r>
            <a:endParaRPr/>
          </a:p>
        </p:txBody>
      </p:sp>
      <p:sp>
        <p:nvSpPr>
          <p:cNvPr id="456" name="Google Shape;456;p39"/>
          <p:cNvSpPr txBox="1"/>
          <p:nvPr>
            <p:ph idx="1" type="body"/>
          </p:nvPr>
        </p:nvSpPr>
        <p:spPr>
          <a:xfrm>
            <a:off x="323850" y="1268412"/>
            <a:ext cx="8362950" cy="5256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Программа для .NET Framework, написанная на любом поддерживаемом языке программирования, сначала переводится компилятором в единый для .NET промежуточный байт-код </a:t>
            </a:r>
            <a:r>
              <a:rPr b="1" i="1" lang="en-US" sz="2000" u="none">
                <a:solidFill>
                  <a:schemeClr val="dk1"/>
                </a:solidFill>
                <a:latin typeface="Arial"/>
                <a:ea typeface="Arial"/>
                <a:cs typeface="Arial"/>
                <a:sym typeface="Arial"/>
              </a:rPr>
              <a:t>Common Intermediate Language (CIL</a:t>
            </a:r>
            <a:r>
              <a:rPr b="0" i="0" lang="en-US" sz="2000" u="none">
                <a:solidFill>
                  <a:schemeClr val="dk1"/>
                </a:solidFill>
                <a:latin typeface="Arial"/>
                <a:ea typeface="Arial"/>
                <a:cs typeface="Arial"/>
                <a:sym typeface="Arial"/>
              </a:rPr>
              <a:t>) (ранее назывался Microsoft Intermediate Language, MSIL). В терминах .NET получается </a:t>
            </a:r>
            <a:r>
              <a:rPr b="0" i="1" lang="en-US" sz="2000" u="none">
                <a:solidFill>
                  <a:schemeClr val="dk1"/>
                </a:solidFill>
                <a:latin typeface="Arial"/>
                <a:ea typeface="Arial"/>
                <a:cs typeface="Arial"/>
                <a:sym typeface="Arial"/>
              </a:rPr>
              <a:t>сборка</a:t>
            </a:r>
            <a:r>
              <a:rPr b="0" i="0" lang="en-US" sz="2000" u="none">
                <a:solidFill>
                  <a:schemeClr val="dk1"/>
                </a:solidFill>
                <a:latin typeface="Arial"/>
                <a:ea typeface="Arial"/>
                <a:cs typeface="Arial"/>
                <a:sym typeface="Arial"/>
              </a:rPr>
              <a:t>, англ. </a:t>
            </a:r>
            <a:r>
              <a:rPr b="0" i="1" lang="en-US" sz="2000" u="none">
                <a:solidFill>
                  <a:schemeClr val="dk1"/>
                </a:solidFill>
                <a:latin typeface="Arial"/>
                <a:ea typeface="Arial"/>
                <a:cs typeface="Arial"/>
                <a:sym typeface="Arial"/>
              </a:rPr>
              <a:t>assembly</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Затем код либо исполняется виртуальной машиной </a:t>
            </a:r>
            <a:r>
              <a:rPr b="1" i="1" lang="en-US" sz="2000" u="none">
                <a:solidFill>
                  <a:schemeClr val="dk1"/>
                </a:solidFill>
                <a:latin typeface="Arial"/>
                <a:ea typeface="Arial"/>
                <a:cs typeface="Arial"/>
                <a:sym typeface="Arial"/>
              </a:rPr>
              <a:t>Common Language Runtime (CLR)</a:t>
            </a:r>
            <a:r>
              <a:rPr b="0" i="0" lang="en-US" sz="2000" u="none">
                <a:solidFill>
                  <a:schemeClr val="dk1"/>
                </a:solidFill>
                <a:latin typeface="Arial"/>
                <a:ea typeface="Arial"/>
                <a:cs typeface="Arial"/>
                <a:sym typeface="Arial"/>
              </a:rPr>
              <a:t>, либо транслируется утилитой </a:t>
            </a:r>
            <a:r>
              <a:rPr b="1" i="1" lang="en-US" sz="2000" u="none">
                <a:solidFill>
                  <a:schemeClr val="dk1"/>
                </a:solidFill>
                <a:latin typeface="Arial"/>
                <a:ea typeface="Arial"/>
                <a:cs typeface="Arial"/>
                <a:sym typeface="Arial"/>
              </a:rPr>
              <a:t>NGen.exe</a:t>
            </a:r>
            <a:r>
              <a:rPr b="0" i="0" lang="en-US" sz="2000" u="none">
                <a:solidFill>
                  <a:schemeClr val="dk1"/>
                </a:solidFill>
                <a:latin typeface="Arial"/>
                <a:ea typeface="Arial"/>
                <a:cs typeface="Arial"/>
                <a:sym typeface="Arial"/>
              </a:rPr>
              <a:t> в исполняемый код для конкретного целевого процессора.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Использование виртуальной машины предпочтительно, так как избавляет разработчиков от необходимости заботиться об особенностях аппаратной части. В случае использования виртуальной машины CLR, встроенный в неё JIT-компилятор «на лету» (just in time) преобразует промежуточный байт-код в машинные коды нужного процессора.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83" name="Google Shape;183;p4"/>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CORBA краткая история</a:t>
            </a:r>
            <a:endParaRPr/>
          </a:p>
        </p:txBody>
      </p:sp>
      <p:sp>
        <p:nvSpPr>
          <p:cNvPr id="184" name="Google Shape;184;p4"/>
          <p:cNvSpPr txBox="1"/>
          <p:nvPr>
            <p:ph idx="1" type="body"/>
          </p:nvPr>
        </p:nvSpPr>
        <p:spPr>
          <a:xfrm>
            <a:off x="179387" y="1341437"/>
            <a:ext cx="8713787" cy="51831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Common Object Request Broker Architecture</a:t>
            </a:r>
            <a:r>
              <a:rPr b="0" i="0" lang="en-US" sz="2000" u="none">
                <a:solidFill>
                  <a:schemeClr val="dk1"/>
                </a:solidFill>
                <a:latin typeface="Arial"/>
                <a:ea typeface="Arial"/>
                <a:cs typeface="Arial"/>
                <a:sym typeface="Arial"/>
              </a:rPr>
              <a:t> — общая архитектура брокера объектных запросов) — технологический стандарт написания распределённых приложений, продвигаемый консорциумом (рабочей группой) </a:t>
            </a:r>
            <a:r>
              <a:rPr b="1" i="0" lang="en-US" sz="2000" u="none">
                <a:solidFill>
                  <a:schemeClr val="dk1"/>
                </a:solidFill>
                <a:latin typeface="Arial"/>
                <a:ea typeface="Arial"/>
                <a:cs typeface="Arial"/>
                <a:sym typeface="Arial"/>
              </a:rPr>
              <a:t>OMG</a:t>
            </a:r>
            <a:r>
              <a:rPr b="0" i="0" lang="en-US" sz="2000" u="none">
                <a:solidFill>
                  <a:schemeClr val="dk1"/>
                </a:solidFill>
                <a:latin typeface="Arial"/>
                <a:ea typeface="Arial"/>
                <a:cs typeface="Arial"/>
                <a:sym typeface="Arial"/>
              </a:rPr>
              <a:t> и соответствующая ему информационная технология.</a:t>
            </a:r>
            <a:endParaRPr/>
          </a:p>
          <a:p>
            <a:pPr indent="-347661" lvl="1" marL="692150" rtl="0" algn="l">
              <a:lnSpc>
                <a:spcPct val="100000"/>
              </a:lnSpc>
              <a:spcBef>
                <a:spcPts val="360"/>
              </a:spcBef>
              <a:spcAft>
                <a:spcPts val="0"/>
              </a:spcAft>
              <a:buClr>
                <a:schemeClr val="accent2"/>
              </a:buClr>
              <a:buSzPts val="1260"/>
              <a:buFont typeface="Noto Sans Symbols"/>
              <a:buChar char="●"/>
            </a:pPr>
            <a:r>
              <a:rPr b="0" i="0" lang="en-US" sz="1800" u="none">
                <a:solidFill>
                  <a:schemeClr val="dk1"/>
                </a:solidFill>
                <a:latin typeface="Arial"/>
                <a:ea typeface="Arial"/>
                <a:cs typeface="Arial"/>
                <a:sym typeface="Arial"/>
              </a:rPr>
              <a:t>В 1989 году группа компаний (в том числе </a:t>
            </a:r>
            <a:r>
              <a:rPr b="1" i="0" lang="en-US" sz="1800" u="none">
                <a:solidFill>
                  <a:schemeClr val="dk1"/>
                </a:solidFill>
                <a:latin typeface="Arial"/>
                <a:ea typeface="Arial"/>
                <a:cs typeface="Arial"/>
                <a:sym typeface="Arial"/>
              </a:rPr>
              <a:t>Hewlett Packard, Sun Microsystems, Canon</a:t>
            </a:r>
            <a:r>
              <a:rPr b="0" i="0" lang="en-US" sz="1800" u="none">
                <a:solidFill>
                  <a:schemeClr val="dk1"/>
                </a:solidFill>
                <a:latin typeface="Arial"/>
                <a:ea typeface="Arial"/>
                <a:cs typeface="Arial"/>
                <a:sym typeface="Arial"/>
              </a:rPr>
              <a:t>) организовали </a:t>
            </a:r>
            <a:r>
              <a:rPr b="1" i="0" lang="en-US" sz="1800" u="none">
                <a:solidFill>
                  <a:schemeClr val="dk1"/>
                </a:solidFill>
                <a:latin typeface="Arial"/>
                <a:ea typeface="Arial"/>
                <a:cs typeface="Arial"/>
                <a:sym typeface="Arial"/>
              </a:rPr>
              <a:t>OMG – (</a:t>
            </a:r>
            <a:r>
              <a:rPr b="0" i="1" lang="en-US" sz="1800" u="none">
                <a:solidFill>
                  <a:schemeClr val="dk1"/>
                </a:solidFill>
                <a:latin typeface="Arial"/>
                <a:ea typeface="Arial"/>
                <a:cs typeface="Arial"/>
                <a:sym typeface="Arial"/>
              </a:rPr>
              <a:t>Object Management Group</a:t>
            </a:r>
            <a:r>
              <a:rPr b="1" i="0"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a:t>
            </a:r>
            <a:endParaRPr/>
          </a:p>
          <a:p>
            <a:pPr indent="-347661" lvl="1" marL="692150" rtl="0" algn="l">
              <a:lnSpc>
                <a:spcPct val="100000"/>
              </a:lnSpc>
              <a:spcBef>
                <a:spcPts val="360"/>
              </a:spcBef>
              <a:spcAft>
                <a:spcPts val="0"/>
              </a:spcAft>
              <a:buClr>
                <a:schemeClr val="accent2"/>
              </a:buClr>
              <a:buSzPts val="1260"/>
              <a:buFont typeface="Noto Sans Symbols"/>
              <a:buChar char="●"/>
            </a:pPr>
            <a:r>
              <a:rPr b="0" i="0" lang="en-US" sz="1800" u="none">
                <a:solidFill>
                  <a:schemeClr val="dk1"/>
                </a:solidFill>
                <a:latin typeface="Arial"/>
                <a:ea typeface="Arial"/>
                <a:cs typeface="Arial"/>
                <a:sym typeface="Arial"/>
              </a:rPr>
              <a:t>Первоначально OMG состояла всего из тринадцати участников. Долгое время будущее стандартов продвигаемых OMG (в первую очередь </a:t>
            </a:r>
            <a:r>
              <a:rPr b="1" i="0" lang="en-US" sz="1800" u="none">
                <a:solidFill>
                  <a:schemeClr val="dk1"/>
                </a:solidFill>
                <a:latin typeface="Arial"/>
                <a:ea typeface="Arial"/>
                <a:cs typeface="Arial"/>
                <a:sym typeface="Arial"/>
              </a:rPr>
              <a:t>CORBA</a:t>
            </a:r>
            <a:r>
              <a:rPr b="0" i="0" lang="en-US" sz="1800" u="none">
                <a:solidFill>
                  <a:schemeClr val="dk1"/>
                </a:solidFill>
                <a:latin typeface="Arial"/>
                <a:ea typeface="Arial"/>
                <a:cs typeface="Arial"/>
                <a:sym typeface="Arial"/>
              </a:rPr>
              <a:t>) подвергалось сомнению в некоторых кругах. Однако консорциум сейчас включает порядка</a:t>
            </a:r>
            <a:r>
              <a:rPr b="1" i="0" lang="en-US" sz="1800" u="none">
                <a:solidFill>
                  <a:schemeClr val="dk1"/>
                </a:solidFill>
                <a:latin typeface="Arial"/>
                <a:ea typeface="Arial"/>
                <a:cs typeface="Arial"/>
                <a:sym typeface="Arial"/>
              </a:rPr>
              <a:t> 800 </a:t>
            </a:r>
            <a:r>
              <a:rPr b="0" i="0" lang="en-US" sz="1800" u="none">
                <a:solidFill>
                  <a:schemeClr val="dk1"/>
                </a:solidFill>
                <a:latin typeface="Arial"/>
                <a:ea typeface="Arial"/>
                <a:cs typeface="Arial"/>
                <a:sym typeface="Arial"/>
              </a:rPr>
              <a:t>компаний. Среди них не только производители программного обеспечения, но и его потребители. Например American Airlines является одним из основателей OMG.</a:t>
            </a:r>
            <a:endParaRPr/>
          </a:p>
          <a:p>
            <a:pPr indent="-347661" lvl="1" marL="692150" rtl="0" algn="l">
              <a:lnSpc>
                <a:spcPct val="100000"/>
              </a:lnSpc>
              <a:spcBef>
                <a:spcPts val="360"/>
              </a:spcBef>
              <a:spcAft>
                <a:spcPts val="0"/>
              </a:spcAft>
              <a:buClr>
                <a:schemeClr val="accent2"/>
              </a:buClr>
              <a:buSzPts val="1260"/>
              <a:buFont typeface="Noto Sans Symbols"/>
              <a:buChar char="●"/>
            </a:pPr>
            <a:r>
              <a:rPr b="0" i="0" lang="en-US" sz="1800" u="none">
                <a:solidFill>
                  <a:schemeClr val="dk1"/>
                </a:solidFill>
                <a:latin typeface="Arial"/>
                <a:ea typeface="Arial"/>
                <a:cs typeface="Arial"/>
                <a:sym typeface="Arial"/>
              </a:rPr>
              <a:t>Некоторое время в консорциуме участвовала корпорация Microsoft. Следствием участия Microsoft в OMG некоторые считают технологию COM и похожесть COM и CORBA.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62" name="Google Shape;462;p40"/>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.NET</a:t>
            </a:r>
            <a:endParaRPr/>
          </a:p>
        </p:txBody>
      </p:sp>
      <p:sp>
        <p:nvSpPr>
          <p:cNvPr id="463" name="Google Shape;463;p40"/>
          <p:cNvSpPr txBox="1"/>
          <p:nvPr>
            <p:ph idx="1" type="body"/>
          </p:nvPr>
        </p:nvSpPr>
        <p:spPr>
          <a:xfrm>
            <a:off x="323850" y="1700212"/>
            <a:ext cx="8640762" cy="4403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Промежуточный язык </a:t>
            </a:r>
            <a:r>
              <a:rPr b="1" i="1" lang="en-US" sz="2000" u="none">
                <a:solidFill>
                  <a:schemeClr val="dk1"/>
                </a:solidFill>
                <a:latin typeface="Arial"/>
                <a:ea typeface="Arial"/>
                <a:cs typeface="Arial"/>
                <a:sym typeface="Arial"/>
              </a:rPr>
              <a:t>CIL</a:t>
            </a:r>
            <a:r>
              <a:rPr b="0" i="0" lang="en-US" sz="2000" u="none">
                <a:solidFill>
                  <a:schemeClr val="dk1"/>
                </a:solidFill>
                <a:latin typeface="Arial"/>
                <a:ea typeface="Arial"/>
                <a:cs typeface="Arial"/>
                <a:sym typeface="Arial"/>
              </a:rPr>
              <a:t> - это независимый от процессора набор инструкций, поддерживающих все стандартные конструкции и операции современных языков программирования.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Он допускает операции с памятью, арифметические и логические операции, обработку исключений, работу с объектами и их свойствами и методами, использование массивов и т. д. </a:t>
            </a:r>
            <a:endParaRPr/>
          </a:p>
          <a:p>
            <a:pPr indent="-342900" lvl="0" marL="342900" rtl="0" algn="l">
              <a:lnSpc>
                <a:spcPct val="100000"/>
              </a:lnSpc>
              <a:spcBef>
                <a:spcPts val="40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Just In Time (JIT) </a:t>
            </a:r>
            <a:r>
              <a:rPr b="0" i="0" lang="en-US" sz="2000" u="none">
                <a:solidFill>
                  <a:schemeClr val="dk1"/>
                </a:solidFill>
                <a:latin typeface="Arial"/>
                <a:ea typeface="Arial"/>
                <a:cs typeface="Arial"/>
                <a:sym typeface="Arial"/>
              </a:rPr>
              <a:t>компилятор выполняет преобразование кода CIL в машинные команды по мере вызова подпрограмм. Как только в коде встречается вызов подпрограммы, загрузчик CLR находит и загружает необходимый фрагмент кода в компилятор JIT. В результате ненужная в данный момент часть кода приложения может быть вообще не откомпилирована. </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69" name="Google Shape;469;p41"/>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.NET</a:t>
            </a:r>
            <a:endParaRPr/>
          </a:p>
        </p:txBody>
      </p:sp>
      <p:sp>
        <p:nvSpPr>
          <p:cNvPr id="470" name="Google Shape;470;p41"/>
          <p:cNvSpPr txBox="1"/>
          <p:nvPr>
            <p:ph idx="1" type="body"/>
          </p:nvPr>
        </p:nvSpPr>
        <p:spPr>
          <a:xfrm>
            <a:off x="3748087" y="433387"/>
            <a:ext cx="5365750" cy="5999162"/>
          </a:xfrm>
          <a:prstGeom prst="rect">
            <a:avLst/>
          </a:prstGeom>
          <a:solidFill>
            <a:srgbClr val="F9F9EE"/>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Откомпилированный в ходе одного сеанса выполнения приложения код можно использовать многократно, CLR позаботится о том, чтобы сохранить его на протяжении сеанса работы с приложением. Кроме этого, CLR может хранить однажды откомпилированный код подпрограмм на жестком диске и вызывать его при повторных обращениях к приложению. </a:t>
            </a:r>
            <a:endParaRPr/>
          </a:p>
          <a:p>
            <a:pPr indent="-342900" lvl="0" marL="34290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На выходе компилятора создается так называемый управляемый код, который затем исполняется в среде CLR. Код называется управляемым, т. к. он содержит метаданные, позволяющие CLR, кроме очевидной функции управлением компиляцией, выполнять и многие другие операции, к которым относятся проверка безопасности, проверка прав, контроль версий, сборка мусора и т. д. Все это делается с помощью метаданных, содержащихся в сборке приложения .NET. </a:t>
            </a:r>
            <a:endParaRPr/>
          </a:p>
        </p:txBody>
      </p:sp>
      <p:pic>
        <p:nvPicPr>
          <p:cNvPr descr="http://www.sernam.ru/archive/arch.php?path=../htm/book_csharp/files.book&amp;file=csharp_5.files/image001.jpg" id="471" name="Google Shape;471;p41"/>
          <p:cNvPicPr preferRelativeResize="0"/>
          <p:nvPr/>
        </p:nvPicPr>
        <p:blipFill rotWithShape="1">
          <a:blip r:embed="rId3">
            <a:alphaModFix/>
          </a:blip>
          <a:srcRect b="0" l="0" r="0" t="0"/>
          <a:stretch/>
        </p:blipFill>
        <p:spPr>
          <a:xfrm>
            <a:off x="26987" y="908050"/>
            <a:ext cx="3721100" cy="4735512"/>
          </a:xfrm>
          <a:prstGeom prst="rect">
            <a:avLst/>
          </a:prstGeom>
          <a:noFill/>
          <a:ln>
            <a:noFill/>
          </a:ln>
        </p:spPr>
      </p:pic>
      <p:sp>
        <p:nvSpPr>
          <p:cNvPr id="472" name="Google Shape;472;p41"/>
          <p:cNvSpPr txBox="1"/>
          <p:nvPr/>
        </p:nvSpPr>
        <p:spPr>
          <a:xfrm>
            <a:off x="363537" y="6064250"/>
            <a:ext cx="3595687"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Схема работы .NET Framework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78" name="Google Shape;478;p42"/>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Архитектура .NET</a:t>
            </a:r>
            <a:endParaRPr/>
          </a:p>
        </p:txBody>
      </p:sp>
      <p:pic>
        <p:nvPicPr>
          <p:cNvPr id="479" name="Google Shape;479;p42"/>
          <p:cNvPicPr preferRelativeResize="0"/>
          <p:nvPr/>
        </p:nvPicPr>
        <p:blipFill rotWithShape="1">
          <a:blip r:embed="rId3">
            <a:alphaModFix/>
          </a:blip>
          <a:srcRect b="0" l="0" r="0" t="0"/>
          <a:stretch/>
        </p:blipFill>
        <p:spPr>
          <a:xfrm>
            <a:off x="384175" y="1484312"/>
            <a:ext cx="8305800" cy="46085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85" name="Google Shape;485;p43"/>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Архитектура .NET </a:t>
            </a:r>
            <a:r>
              <a:rPr b="1" i="0" lang="en-US" sz="2800" u="none">
                <a:solidFill>
                  <a:schemeClr val="dk2"/>
                </a:solidFill>
                <a:latin typeface="Arial"/>
                <a:ea typeface="Arial"/>
                <a:cs typeface="Arial"/>
                <a:sym typeface="Arial"/>
              </a:rPr>
              <a:t>(итоги:)</a:t>
            </a:r>
            <a:endParaRPr/>
          </a:p>
        </p:txBody>
      </p:sp>
      <p:sp>
        <p:nvSpPr>
          <p:cNvPr id="486" name="Google Shape;486;p43"/>
          <p:cNvSpPr txBox="1"/>
          <p:nvPr>
            <p:ph idx="1" type="body"/>
          </p:nvPr>
        </p:nvSpPr>
        <p:spPr>
          <a:xfrm>
            <a:off x="307975" y="1093787"/>
            <a:ext cx="8362950" cy="51546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Современная технология динамической компиляции позволяет достигнуть высокого уровня быстродействия. Виртуальная машина CLR также сама заботится о базовой безопасности, управлении памятью и системе исключений, избавляя разработчика от части работы.</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Архитектура .NET Framework описана и опубликована в спецификации Common Language Infrastructure (CLI), разработанной Microsoft и утверждённой ISO и ECMA. В CLI описаны типы данных .NET, формат метаданных о структуре программы, система исполнения байт-кода и многое другое.</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Объектные классы .NET, доступные для всех поддерживаемых языков программирования, содержатся в библиотеке </a:t>
            </a:r>
            <a:r>
              <a:rPr b="1" i="0" lang="en-US" sz="2000" u="none">
                <a:solidFill>
                  <a:schemeClr val="dk1"/>
                </a:solidFill>
                <a:latin typeface="Arial"/>
                <a:ea typeface="Arial"/>
                <a:cs typeface="Arial"/>
                <a:sym typeface="Arial"/>
              </a:rPr>
              <a:t>Framework Class Library (FCL).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 FCL входят классы </a:t>
            </a:r>
            <a:r>
              <a:rPr b="1" i="1" lang="en-US" sz="2000" u="none">
                <a:solidFill>
                  <a:schemeClr val="dk1"/>
                </a:solidFill>
                <a:latin typeface="Arial"/>
                <a:ea typeface="Arial"/>
                <a:cs typeface="Arial"/>
                <a:sym typeface="Arial"/>
              </a:rPr>
              <a:t>Windows Forms, ADO.NET, ASP.NET, Language Integrated Query, Windows Presentation Foundation, Windows Communication Foundation </a:t>
            </a:r>
            <a:r>
              <a:rPr b="0" i="0" lang="en-US" sz="2000" u="none">
                <a:solidFill>
                  <a:schemeClr val="dk1"/>
                </a:solidFill>
                <a:latin typeface="Arial"/>
                <a:ea typeface="Arial"/>
                <a:cs typeface="Arial"/>
                <a:sym typeface="Arial"/>
              </a:rPr>
              <a:t>и другие.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92" name="Google Shape;492;p4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a:t>
            </a:r>
            <a:endParaRPr/>
          </a:p>
        </p:txBody>
      </p:sp>
      <p:sp>
        <p:nvSpPr>
          <p:cNvPr id="493" name="Google Shape;493;p4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209550" lvl="0" marL="342900" rtl="0" algn="l">
              <a:lnSpc>
                <a:spcPct val="100000"/>
              </a:lnSpc>
              <a:spcBef>
                <a:spcPts val="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rtl="0" algn="ctr">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Java  2 Enterprise Edition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JavaBeans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Java Servlets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Java Server Pages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JDBC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99" name="Google Shape;499;p45"/>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a:t>
            </a:r>
            <a:endParaRPr/>
          </a:p>
        </p:txBody>
      </p:sp>
      <p:sp>
        <p:nvSpPr>
          <p:cNvPr id="500" name="Google Shape;500;p45"/>
          <p:cNvSpPr txBox="1"/>
          <p:nvPr>
            <p:ph idx="1" type="body"/>
          </p:nvPr>
        </p:nvSpPr>
        <p:spPr>
          <a:xfrm>
            <a:off x="322262" y="1133475"/>
            <a:ext cx="8499475" cy="5300662"/>
          </a:xfrm>
          <a:prstGeom prst="rect">
            <a:avLst/>
          </a:prstGeom>
          <a:noFill/>
          <a:ln>
            <a:noFill/>
          </a:ln>
        </p:spPr>
        <p:txBody>
          <a:bodyPr anchorCtr="0" anchor="t" bIns="45700" lIns="91425" spcFirstLastPara="1" rIns="91425" wrap="square" tIns="45700">
            <a:noAutofit/>
          </a:bodyPr>
          <a:lstStyle/>
          <a:p>
            <a:pPr indent="-254000" lvl="0" marL="342900" rtl="0" algn="l">
              <a:lnSpc>
                <a:spcPct val="90000"/>
              </a:lnSpc>
              <a:spcBef>
                <a:spcPts val="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Платформа Java™ 2 Platform, Enterprise Edition (J2EE™) предоставляет хорошо документированную стандартизованную </a:t>
            </a:r>
            <a:r>
              <a:rPr b="1" i="0" lang="en-US" sz="2000" u="none">
                <a:solidFill>
                  <a:schemeClr val="dk1"/>
                </a:solidFill>
                <a:latin typeface="Arial"/>
                <a:ea typeface="Arial"/>
                <a:cs typeface="Arial"/>
                <a:sym typeface="Arial"/>
              </a:rPr>
              <a:t>среду для разработки и запуска распределенных, многоуровневых, основанных на компонентах приложений  на Java. </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Эта среда автоматически выполняет большую часть низкоуровневой работы при создании приложения, например, настройку служб удаленных соединений, присвоения имен, постоянных данных, защиты и управления транзакциями, позволяя разработчикам сосредоточиться на бизнес-логике приложения. </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Логически приложение разделено на компоненты в соответствии с их функциональностью. </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Различные компоненты, составляющие J2EE-приложение, установлены на различных компьютерах в зависимости от их уровня в многоуровневой среде J2EE, которой данный компонент принадлежит.</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06" name="Google Shape;506;p46"/>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 Архитектура</a:t>
            </a:r>
            <a:endParaRPr/>
          </a:p>
        </p:txBody>
      </p:sp>
      <p:pic>
        <p:nvPicPr>
          <p:cNvPr descr="&amp;Dcy;&amp;icy;&amp;acy;&amp;gcy;&amp;rcy;&amp;acy;&amp;mcy;&amp;mcy;&amp;acy; &amp;ocy;&amp;pcy;&amp;icy;&amp;scy;&amp;acy;&amp;ncy;&amp;acy; &amp;vcy; &amp;pcy;&amp;rcy;&amp;icy;&amp;lcy;&amp;acy;&amp;gcy;&amp;acy;&amp;iecy;&amp;mcy;&amp;ocy;&amp;mcy; &amp;tcy;&amp;iecy;&amp;kcy;&amp;scy;&amp;tcy;&amp;iecy;." id="507" name="Google Shape;507;p46"/>
          <p:cNvPicPr preferRelativeResize="0"/>
          <p:nvPr/>
        </p:nvPicPr>
        <p:blipFill rotWithShape="1">
          <a:blip r:embed="rId3">
            <a:alphaModFix/>
          </a:blip>
          <a:srcRect b="0" l="0" r="0" t="0"/>
          <a:stretch/>
        </p:blipFill>
        <p:spPr>
          <a:xfrm>
            <a:off x="457200" y="1336675"/>
            <a:ext cx="7580312" cy="3359150"/>
          </a:xfrm>
          <a:prstGeom prst="rect">
            <a:avLst/>
          </a:prstGeom>
          <a:noFill/>
          <a:ln>
            <a:noFill/>
          </a:ln>
        </p:spPr>
      </p:pic>
      <p:sp>
        <p:nvSpPr>
          <p:cNvPr id="508" name="Google Shape;508;p46"/>
          <p:cNvSpPr txBox="1"/>
          <p:nvPr>
            <p:ph idx="1" type="body"/>
          </p:nvPr>
        </p:nvSpPr>
        <p:spPr>
          <a:xfrm>
            <a:off x="457200" y="5157787"/>
            <a:ext cx="8229600" cy="973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Noto Sans Symbols"/>
              <a:buNone/>
            </a:pPr>
            <a:r>
              <a:rPr b="0" i="0" lang="en-US" sz="2000" u="none">
                <a:solidFill>
                  <a:schemeClr val="dk1"/>
                </a:solidFill>
                <a:latin typeface="Arial"/>
                <a:ea typeface="Arial"/>
                <a:cs typeface="Arial"/>
                <a:sym typeface="Arial"/>
              </a:rPr>
              <a:t>J2EE - это многоуровневая архитектура распределенных приложений, состоящая из клиентского уровня, промежуточного уровня и уровня EIS (или базового уровня).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7"/>
          <p:cNvSpPr txBox="1"/>
          <p:nvPr/>
        </p:nvSpPr>
        <p:spPr>
          <a:xfrm>
            <a:off x="8243887" y="6248400"/>
            <a:ext cx="51435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14" name="Google Shape;514;p47"/>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 Архитектура</a:t>
            </a:r>
            <a:endParaRPr/>
          </a:p>
        </p:txBody>
      </p:sp>
      <p:sp>
        <p:nvSpPr>
          <p:cNvPr id="515" name="Google Shape;515;p47"/>
          <p:cNvSpPr txBox="1"/>
          <p:nvPr>
            <p:ph idx="1" type="body"/>
          </p:nvPr>
        </p:nvSpPr>
        <p:spPr>
          <a:xfrm>
            <a:off x="192087" y="3633787"/>
            <a:ext cx="8701087" cy="30718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На промежуточном уровне присутствуют 2 части:</a:t>
            </a:r>
            <a:endParaRPr/>
          </a:p>
          <a:p>
            <a:pPr indent="-347662" lvl="1" marL="692150" rtl="0" algn="l">
              <a:lnSpc>
                <a:spcPct val="90000"/>
              </a:lnSpc>
              <a:spcBef>
                <a:spcPts val="280"/>
              </a:spcBef>
              <a:spcAft>
                <a:spcPts val="0"/>
              </a:spcAft>
              <a:buClr>
                <a:schemeClr val="accent2"/>
              </a:buClr>
              <a:buSzPts val="980"/>
              <a:buFont typeface="Noto Sans Symbols"/>
              <a:buChar char="●"/>
            </a:pPr>
            <a:r>
              <a:rPr b="0" i="0" lang="en-US" sz="1400" u="none">
                <a:solidFill>
                  <a:schemeClr val="dk1"/>
                </a:solidFill>
                <a:latin typeface="Arial"/>
                <a:ea typeface="Arial"/>
                <a:cs typeface="Arial"/>
                <a:sym typeface="Arial"/>
              </a:rPr>
              <a:t>компоненты Web-уровня работают на Web-сервере J2EE, предоставляющем Web-контейнер. </a:t>
            </a:r>
            <a:endParaRPr/>
          </a:p>
          <a:p>
            <a:pPr indent="-347662" lvl="1" marL="692150" rtl="0" algn="l">
              <a:lnSpc>
                <a:spcPct val="90000"/>
              </a:lnSpc>
              <a:spcBef>
                <a:spcPts val="280"/>
              </a:spcBef>
              <a:spcAft>
                <a:spcPts val="0"/>
              </a:spcAft>
              <a:buClr>
                <a:schemeClr val="accent2"/>
              </a:buClr>
              <a:buSzPts val="980"/>
              <a:buFont typeface="Noto Sans Symbols"/>
              <a:buChar char="●"/>
            </a:pPr>
            <a:r>
              <a:rPr b="0" i="0" lang="en-US" sz="1400" u="none">
                <a:solidFill>
                  <a:schemeClr val="dk1"/>
                </a:solidFill>
                <a:latin typeface="Arial"/>
                <a:ea typeface="Arial"/>
                <a:cs typeface="Arial"/>
                <a:sym typeface="Arial"/>
              </a:rPr>
              <a:t>Компоненты бизнес-уровня - на сервере приложения J2EE, предоставляющем контейнер EJB (Enterprise JavaBeans).</a:t>
            </a:r>
            <a:endParaRPr/>
          </a:p>
          <a:p>
            <a:pPr indent="-342900" lvl="0" marL="34290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Компоненты клиентского уровня работают в клиентских контейнерах. Клиентский уровень может быть реализован следующими способами: </a:t>
            </a:r>
            <a:endParaRPr/>
          </a:p>
          <a:p>
            <a:pPr indent="-347662" lvl="1" marL="692150" rtl="0" algn="l">
              <a:lnSpc>
                <a:spcPct val="100000"/>
              </a:lnSpc>
              <a:spcBef>
                <a:spcPts val="280"/>
              </a:spcBef>
              <a:spcAft>
                <a:spcPts val="0"/>
              </a:spcAft>
              <a:buClr>
                <a:schemeClr val="accent2"/>
              </a:buClr>
              <a:buSzPts val="980"/>
              <a:buFont typeface="Noto Sans Symbols"/>
              <a:buChar char="●"/>
            </a:pPr>
            <a:r>
              <a:rPr b="1" i="0" lang="en-US" sz="1400" u="none">
                <a:solidFill>
                  <a:schemeClr val="dk1"/>
                </a:solidFill>
                <a:latin typeface="Arial"/>
                <a:ea typeface="Arial"/>
                <a:cs typeface="Arial"/>
                <a:sym typeface="Arial"/>
              </a:rPr>
              <a:t>Автономные приложения Java </a:t>
            </a:r>
            <a:r>
              <a:rPr b="0" i="0" lang="en-US" sz="1400" u="none">
                <a:solidFill>
                  <a:schemeClr val="dk1"/>
                </a:solidFill>
                <a:latin typeface="Arial"/>
                <a:ea typeface="Arial"/>
                <a:cs typeface="Arial"/>
                <a:sym typeface="Arial"/>
              </a:rPr>
              <a:t>- обычно это GUI (называемый также "толстым клиентом"). Такое приложение Java должно быть установлено на каждом клиентском компьютере. Приложение Java может обращаться к уровню EIS или среднему уровню посредством API</a:t>
            </a:r>
            <a:endParaRPr/>
          </a:p>
          <a:p>
            <a:pPr indent="-347662" lvl="1" marL="692150" rtl="0" algn="l">
              <a:lnSpc>
                <a:spcPct val="100000"/>
              </a:lnSpc>
              <a:spcBef>
                <a:spcPts val="280"/>
              </a:spcBef>
              <a:spcAft>
                <a:spcPts val="0"/>
              </a:spcAft>
              <a:buClr>
                <a:schemeClr val="accent2"/>
              </a:buClr>
              <a:buSzPts val="980"/>
              <a:buFont typeface="Noto Sans Symbols"/>
              <a:buChar char="●"/>
            </a:pPr>
            <a:r>
              <a:rPr b="1" i="0" lang="en-US" sz="1400" u="none">
                <a:solidFill>
                  <a:schemeClr val="dk1"/>
                </a:solidFill>
                <a:latin typeface="Arial"/>
                <a:ea typeface="Arial"/>
                <a:cs typeface="Arial"/>
                <a:sym typeface="Arial"/>
              </a:rPr>
              <a:t>Статические страницы HTML </a:t>
            </a:r>
            <a:r>
              <a:rPr b="0" i="0" lang="en-US" sz="1400" u="none">
                <a:solidFill>
                  <a:schemeClr val="dk1"/>
                </a:solidFill>
                <a:latin typeface="Arial"/>
                <a:ea typeface="Arial"/>
                <a:cs typeface="Arial"/>
                <a:sym typeface="Arial"/>
              </a:rPr>
              <a:t>- предоставляют ограниченный GUI для приложения. </a:t>
            </a:r>
            <a:endParaRPr/>
          </a:p>
          <a:p>
            <a:pPr indent="-347662" lvl="1" marL="692150" rtl="0" algn="l">
              <a:lnSpc>
                <a:spcPct val="100000"/>
              </a:lnSpc>
              <a:spcBef>
                <a:spcPts val="280"/>
              </a:spcBef>
              <a:spcAft>
                <a:spcPts val="0"/>
              </a:spcAft>
              <a:buClr>
                <a:schemeClr val="accent2"/>
              </a:buClr>
              <a:buSzPts val="980"/>
              <a:buFont typeface="Noto Sans Symbols"/>
              <a:buChar char="●"/>
            </a:pPr>
            <a:r>
              <a:rPr b="1" i="0" lang="en-US" sz="1400" u="none">
                <a:solidFill>
                  <a:schemeClr val="dk1"/>
                </a:solidFill>
                <a:latin typeface="Arial"/>
                <a:ea typeface="Arial"/>
                <a:cs typeface="Arial"/>
                <a:sym typeface="Arial"/>
              </a:rPr>
              <a:t>Динамический HTML </a:t>
            </a:r>
            <a:r>
              <a:rPr b="0" i="0" lang="en-US" sz="1400" u="none">
                <a:solidFill>
                  <a:schemeClr val="dk1"/>
                </a:solidFill>
                <a:latin typeface="Arial"/>
                <a:ea typeface="Arial"/>
                <a:cs typeface="Arial"/>
                <a:sym typeface="Arial"/>
              </a:rPr>
              <a:t>- создается страницами JSP или сервлетами. </a:t>
            </a:r>
            <a:endParaRPr/>
          </a:p>
          <a:p>
            <a:pPr indent="-347662" lvl="1" marL="692150" rtl="0" algn="l">
              <a:lnSpc>
                <a:spcPct val="100000"/>
              </a:lnSpc>
              <a:spcBef>
                <a:spcPts val="280"/>
              </a:spcBef>
              <a:spcAft>
                <a:spcPts val="0"/>
              </a:spcAft>
              <a:buClr>
                <a:schemeClr val="accent2"/>
              </a:buClr>
              <a:buSzPts val="980"/>
              <a:buFont typeface="Noto Sans Symbols"/>
              <a:buChar char="●"/>
            </a:pPr>
            <a:r>
              <a:rPr b="1" i="0" lang="en-US" sz="1400" u="none">
                <a:solidFill>
                  <a:schemeClr val="dk1"/>
                </a:solidFill>
                <a:latin typeface="Arial"/>
                <a:ea typeface="Arial"/>
                <a:cs typeface="Arial"/>
                <a:sym typeface="Arial"/>
              </a:rPr>
              <a:t>Аплеты</a:t>
            </a:r>
            <a:r>
              <a:rPr b="0" i="0" lang="en-US" sz="1400" u="none">
                <a:solidFill>
                  <a:schemeClr val="dk1"/>
                </a:solidFill>
                <a:latin typeface="Arial"/>
                <a:ea typeface="Arial"/>
                <a:cs typeface="Arial"/>
                <a:sym typeface="Arial"/>
              </a:rPr>
              <a:t> - запускаются в Web-браузере. Аплеты встраиваются в страницу HTML.</a:t>
            </a:r>
            <a:endParaRPr b="0" i="0" sz="1800" u="none">
              <a:solidFill>
                <a:schemeClr val="dk1"/>
              </a:solidFill>
              <a:latin typeface="Arial"/>
              <a:ea typeface="Arial"/>
              <a:cs typeface="Arial"/>
              <a:sym typeface="Arial"/>
            </a:endParaRPr>
          </a:p>
          <a:p>
            <a:pPr indent="-262890" lvl="0" marL="342900" rtl="0" algn="l">
              <a:spcBef>
                <a:spcPts val="360"/>
              </a:spcBef>
              <a:spcAft>
                <a:spcPts val="0"/>
              </a:spcAft>
              <a:buSzPts val="1260"/>
              <a:buNone/>
            </a:pPr>
            <a:r>
              <a:t/>
            </a:r>
            <a:endParaRPr b="0" i="0" sz="1800" u="none">
              <a:solidFill>
                <a:schemeClr val="dk1"/>
              </a:solidFill>
              <a:latin typeface="Arial"/>
              <a:ea typeface="Arial"/>
              <a:cs typeface="Arial"/>
              <a:sym typeface="Arial"/>
            </a:endParaRPr>
          </a:p>
        </p:txBody>
      </p:sp>
      <p:pic>
        <p:nvPicPr>
          <p:cNvPr descr="&amp;Dcy;&amp;icy;&amp;acy;&amp;gcy;&amp;rcy;&amp;acy;&amp;mcy;&amp;mcy;&amp;acy; &amp;ocy;&amp;pcy;&amp;icy;&amp;scy;&amp;acy;&amp;ncy;&amp;acy; &amp;vcy; &amp;pcy;&amp;rcy;&amp;icy;&amp;lcy;&amp;acy;&amp;gcy;&amp;acy;&amp;iecy;&amp;mcy;&amp;ocy;&amp;mcy; &amp;tcy;&amp;iecy;&amp;kcy;&amp;scy;&amp;tcy;&amp;iecy;." id="516" name="Google Shape;516;p47"/>
          <p:cNvPicPr preferRelativeResize="0"/>
          <p:nvPr/>
        </p:nvPicPr>
        <p:blipFill rotWithShape="1">
          <a:blip r:embed="rId3">
            <a:alphaModFix/>
          </a:blip>
          <a:srcRect b="0" l="0" r="0" t="0"/>
          <a:stretch/>
        </p:blipFill>
        <p:spPr>
          <a:xfrm>
            <a:off x="323850" y="1368425"/>
            <a:ext cx="4546600" cy="2014537"/>
          </a:xfrm>
          <a:prstGeom prst="rect">
            <a:avLst/>
          </a:prstGeom>
          <a:noFill/>
          <a:ln>
            <a:noFill/>
          </a:ln>
        </p:spPr>
      </p:pic>
      <p:sp>
        <p:nvSpPr>
          <p:cNvPr id="517" name="Google Shape;517;p47"/>
          <p:cNvSpPr txBox="1"/>
          <p:nvPr/>
        </p:nvSpPr>
        <p:spPr>
          <a:xfrm>
            <a:off x="4724400" y="1423987"/>
            <a:ext cx="4419600" cy="2084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Под базовым уровнем понимается уровень информационной системы предприятия (Enterprise Information System, EIS) приложения. </a:t>
            </a:r>
            <a:endParaRPr/>
          </a:p>
          <a:p>
            <a:pPr indent="-347662" lvl="1" marL="692150" marR="0" rtl="0" algn="l">
              <a:lnSpc>
                <a:spcPct val="90000"/>
              </a:lnSpc>
              <a:spcBef>
                <a:spcPts val="280"/>
              </a:spcBef>
              <a:spcAft>
                <a:spcPts val="0"/>
              </a:spcAft>
              <a:buClr>
                <a:schemeClr val="accent2"/>
              </a:buClr>
              <a:buSzPts val="980"/>
              <a:buFont typeface="Noto Sans Symbols"/>
              <a:buChar char="●"/>
            </a:pPr>
            <a:r>
              <a:rPr b="0" i="0" lang="en-US" sz="1400" u="none" cap="none" strike="noStrike">
                <a:solidFill>
                  <a:schemeClr val="dk1"/>
                </a:solidFill>
                <a:latin typeface="Arial"/>
                <a:ea typeface="Arial"/>
                <a:cs typeface="Arial"/>
                <a:sym typeface="Arial"/>
              </a:rPr>
              <a:t>Базовыми системами могут быть, например, RDBMS или системы планирования ресурсов предприятия (Enterprise Resource Planning, ERP).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23" name="Google Shape;523;p48"/>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 Компоненты</a:t>
            </a:r>
            <a:endParaRPr/>
          </a:p>
        </p:txBody>
      </p:sp>
      <p:sp>
        <p:nvSpPr>
          <p:cNvPr id="524" name="Google Shape;524;p48"/>
          <p:cNvSpPr txBox="1"/>
          <p:nvPr>
            <p:ph idx="1" type="body"/>
          </p:nvPr>
        </p:nvSpPr>
        <p:spPr>
          <a:xfrm>
            <a:off x="209550" y="1204912"/>
            <a:ext cx="8785225" cy="53324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2000" u="none">
                <a:solidFill>
                  <a:schemeClr val="dk1"/>
                </a:solidFill>
                <a:latin typeface="Arial"/>
                <a:ea typeface="Arial"/>
                <a:cs typeface="Arial"/>
                <a:sym typeface="Arial"/>
              </a:rPr>
              <a:t>Приложения J2EE создаются из компонентов. </a:t>
            </a:r>
            <a:endParaRPr/>
          </a:p>
          <a:p>
            <a:pPr indent="-88900" lvl="0" marL="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Компонент J2EE - это самостоятельная функциональная программная единица, которая собирается в приложение вместе с относящимися к ней классами и файлами и которая сообщается с другими компонентами. Спецификация J2EE определяет следующие компоненты J2EE: </a:t>
            </a:r>
            <a:endParaRPr/>
          </a:p>
          <a:p>
            <a:pPr indent="-347662" lvl="1" marL="692150" rtl="0" algn="l">
              <a:lnSpc>
                <a:spcPct val="9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Прикладные клиенты и апплеты являются компонентами, выполняемыми на клиенте </a:t>
            </a:r>
            <a:endParaRPr/>
          </a:p>
          <a:p>
            <a:pPr indent="-347662" lvl="1" marL="692150" rtl="0" algn="l">
              <a:lnSpc>
                <a:spcPct val="9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Компоненты технологий сервлетов Java Servlet и JavaServer Pages  (JSP ) являются Web-компонентами, которые выполняются на сервере. </a:t>
            </a:r>
            <a:endParaRPr/>
          </a:p>
          <a:p>
            <a:pPr indent="-347662" lvl="1" marL="692150" rtl="0" algn="l">
              <a:lnSpc>
                <a:spcPct val="9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Компоненты Enterprise JavaBeans   (EJB) (корпоративные бины) являются бизнес-компонентами, которые выполняются на сервере. </a:t>
            </a:r>
            <a:endParaRPr/>
          </a:p>
          <a:p>
            <a:pPr indent="-88900" lvl="0" marL="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Компоненты J2EE пишутся на Java и компилируются так же, как и любые программы на этом языке. Разница между компонентами J2EE и "стандартными" классами Java состоит в том, что компоненты J2EE собираются в приложение, проверяются на формат и на соответствие спецификациям J2EE, и внедряются в продукт, где они выполняются и управляются сервером J2EE. </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
        <p:nvSpPr>
          <p:cNvPr descr="http://khpi-iip.mipk.kharkiv.edu/library/j2ee/tutoral/doc/images/tm.gif" id="525" name="Google Shape;525;p48"/>
          <p:cNvSpPr txBox="1"/>
          <p:nvPr/>
        </p:nvSpPr>
        <p:spPr>
          <a:xfrm>
            <a:off x="7334250" y="-2206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26" name="Google Shape;526;p48"/>
          <p:cNvSpPr txBox="1"/>
          <p:nvPr/>
        </p:nvSpPr>
        <p:spPr>
          <a:xfrm>
            <a:off x="8023225" y="-2206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27" name="Google Shape;527;p48"/>
          <p:cNvSpPr txBox="1"/>
          <p:nvPr/>
        </p:nvSpPr>
        <p:spPr>
          <a:xfrm>
            <a:off x="3760787" y="682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28" name="Google Shape;528;p48"/>
          <p:cNvSpPr txBox="1"/>
          <p:nvPr/>
        </p:nvSpPr>
        <p:spPr>
          <a:xfrm>
            <a:off x="4449762" y="682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34" name="Google Shape;534;p49"/>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 Компоненты</a:t>
            </a:r>
            <a:endParaRPr/>
          </a:p>
        </p:txBody>
      </p:sp>
      <p:sp>
        <p:nvSpPr>
          <p:cNvPr id="535" name="Google Shape;535;p49"/>
          <p:cNvSpPr txBox="1"/>
          <p:nvPr>
            <p:ph idx="1" type="body"/>
          </p:nvPr>
        </p:nvSpPr>
        <p:spPr>
          <a:xfrm>
            <a:off x="209550" y="1373187"/>
            <a:ext cx="8323262" cy="47196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000" u="none">
                <a:solidFill>
                  <a:schemeClr val="dk1"/>
                </a:solidFill>
                <a:latin typeface="Arial"/>
                <a:ea typeface="Arial"/>
                <a:cs typeface="Arial"/>
                <a:sym typeface="Arial"/>
              </a:rPr>
              <a:t>Web-компоненты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J2EE Web-компоненты могут быть сервлетами или страницами JSP. </a:t>
            </a:r>
            <a:r>
              <a:rPr b="0" i="1" lang="en-US" sz="2000" u="none">
                <a:solidFill>
                  <a:schemeClr val="dk1"/>
                </a:solidFill>
                <a:latin typeface="Arial"/>
                <a:ea typeface="Arial"/>
                <a:cs typeface="Arial"/>
                <a:sym typeface="Arial"/>
              </a:rPr>
              <a:t>Сервлеты</a:t>
            </a:r>
            <a:r>
              <a:rPr b="0" i="0" lang="en-US" sz="2000" u="none">
                <a:solidFill>
                  <a:schemeClr val="dk1"/>
                </a:solidFill>
                <a:latin typeface="Arial"/>
                <a:ea typeface="Arial"/>
                <a:cs typeface="Arial"/>
                <a:sym typeface="Arial"/>
              </a:rPr>
              <a:t> являются классами языка Java, которые динамически обрабатывают запросы и конструируют ответы. </a:t>
            </a:r>
            <a:r>
              <a:rPr b="0" i="1" lang="en-US" sz="2000" u="none">
                <a:solidFill>
                  <a:schemeClr val="dk1"/>
                </a:solidFill>
                <a:latin typeface="Arial"/>
                <a:ea typeface="Arial"/>
                <a:cs typeface="Arial"/>
                <a:sym typeface="Arial"/>
              </a:rPr>
              <a:t>Страницы JSP</a:t>
            </a:r>
            <a:r>
              <a:rPr b="0" i="0" lang="en-US" sz="2000" u="none">
                <a:solidFill>
                  <a:schemeClr val="dk1"/>
                </a:solidFill>
                <a:latin typeface="Arial"/>
                <a:ea typeface="Arial"/>
                <a:cs typeface="Arial"/>
                <a:sym typeface="Arial"/>
              </a:rPr>
              <a:t> являются текстовыми документами, которые выполняются как сервлеты, но обеспечивают более естественный подход к созданию статического содержания.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Статические HTML-страницы и апплеты связываются с Web-компонентами при сборке приложения, но они не рассматриваются как Web-компоненты спецификациями J2EE. Серверные обслуживающие классы которые также могут связываться с Web-компонентами, как и HTML-страницы, не рассматриваются как Web-компоненты. </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
        <p:nvSpPr>
          <p:cNvPr descr="http://khpi-iip.mipk.kharkiv.edu/library/j2ee/tutoral/doc/images/tm.gif" id="536" name="Google Shape;536;p49"/>
          <p:cNvSpPr txBox="1"/>
          <p:nvPr/>
        </p:nvSpPr>
        <p:spPr>
          <a:xfrm>
            <a:off x="7334250" y="-2206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37" name="Google Shape;537;p49"/>
          <p:cNvSpPr txBox="1"/>
          <p:nvPr/>
        </p:nvSpPr>
        <p:spPr>
          <a:xfrm>
            <a:off x="8023225" y="-2206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38" name="Google Shape;538;p49"/>
          <p:cNvSpPr txBox="1"/>
          <p:nvPr/>
        </p:nvSpPr>
        <p:spPr>
          <a:xfrm>
            <a:off x="3760787" y="682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39" name="Google Shape;539;p49"/>
          <p:cNvSpPr txBox="1"/>
          <p:nvPr/>
        </p:nvSpPr>
        <p:spPr>
          <a:xfrm>
            <a:off x="4449762" y="682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90" name="Google Shape;190;p5"/>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  Архитектура CORBA</a:t>
            </a:r>
            <a:endParaRPr/>
          </a:p>
        </p:txBody>
      </p:sp>
      <p:sp>
        <p:nvSpPr>
          <p:cNvPr id="191" name="Google Shape;191;p5"/>
          <p:cNvSpPr txBox="1"/>
          <p:nvPr>
            <p:ph idx="1" type="body"/>
          </p:nvPr>
        </p:nvSpPr>
        <p:spPr>
          <a:xfrm>
            <a:off x="323850" y="4451350"/>
            <a:ext cx="8675687" cy="22494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2000" u="none">
                <a:solidFill>
                  <a:schemeClr val="dk1"/>
                </a:solidFill>
                <a:latin typeface="Arial"/>
                <a:ea typeface="Arial"/>
                <a:cs typeface="Arial"/>
                <a:sym typeface="Arial"/>
              </a:rPr>
              <a:t>CORBA состоит из 4 основных частей: </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Object Request Broker - брокер (посредник) объектных запросов; </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Object Services - объектные сервисы; </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Common Facilities - общие средства; </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Application и Domain Interfaces - прикладные и отраслевые интерфейсы.</a:t>
            </a:r>
            <a:endParaRPr/>
          </a:p>
        </p:txBody>
      </p:sp>
      <p:pic>
        <p:nvPicPr>
          <p:cNvPr descr="Figure 1" id="192" name="Google Shape;192;p5"/>
          <p:cNvPicPr preferRelativeResize="0"/>
          <p:nvPr/>
        </p:nvPicPr>
        <p:blipFill rotWithShape="1">
          <a:blip r:embed="rId3">
            <a:alphaModFix/>
          </a:blip>
          <a:srcRect b="0" l="0" r="0" t="0"/>
          <a:stretch/>
        </p:blipFill>
        <p:spPr>
          <a:xfrm>
            <a:off x="1384300" y="1100137"/>
            <a:ext cx="5689600" cy="3232150"/>
          </a:xfrm>
          <a:prstGeom prst="rect">
            <a:avLst/>
          </a:prstGeom>
          <a:noFill/>
          <a:ln>
            <a:noFill/>
          </a:ln>
        </p:spPr>
      </p:pic>
      <p:cxnSp>
        <p:nvCxnSpPr>
          <p:cNvPr id="193" name="Google Shape;193;p5"/>
          <p:cNvCxnSpPr/>
          <p:nvPr/>
        </p:nvCxnSpPr>
        <p:spPr>
          <a:xfrm>
            <a:off x="1042987" y="2420937"/>
            <a:ext cx="865187" cy="503237"/>
          </a:xfrm>
          <a:prstGeom prst="straightConnector1">
            <a:avLst/>
          </a:prstGeom>
          <a:noFill/>
          <a:ln cap="flat" cmpd="sng" w="9525">
            <a:solidFill>
              <a:srgbClr val="C00000"/>
            </a:solidFill>
            <a:prstDash val="solid"/>
            <a:miter lim="800000"/>
            <a:headEnd len="med" w="med" type="none"/>
            <a:tailEnd len="med" w="med" type="triangle"/>
          </a:ln>
        </p:spPr>
      </p:cxnSp>
      <p:sp>
        <p:nvSpPr>
          <p:cNvPr id="194" name="Google Shape;194;p5"/>
          <p:cNvSpPr txBox="1"/>
          <p:nvPr/>
        </p:nvSpPr>
        <p:spPr>
          <a:xfrm>
            <a:off x="900112" y="2046287"/>
            <a:ext cx="2873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95" name="Google Shape;195;p5"/>
          <p:cNvCxnSpPr/>
          <p:nvPr/>
        </p:nvCxnSpPr>
        <p:spPr>
          <a:xfrm>
            <a:off x="1042987" y="1674812"/>
            <a:ext cx="865187" cy="504825"/>
          </a:xfrm>
          <a:prstGeom prst="straightConnector1">
            <a:avLst/>
          </a:prstGeom>
          <a:noFill/>
          <a:ln cap="flat" cmpd="sng" w="9525">
            <a:solidFill>
              <a:srgbClr val="C00000"/>
            </a:solidFill>
            <a:prstDash val="solid"/>
            <a:miter lim="800000"/>
            <a:headEnd len="med" w="med" type="none"/>
            <a:tailEnd len="med" w="med" type="triangle"/>
          </a:ln>
        </p:spPr>
      </p:cxnSp>
      <p:sp>
        <p:nvSpPr>
          <p:cNvPr id="196" name="Google Shape;196;p5"/>
          <p:cNvSpPr txBox="1"/>
          <p:nvPr/>
        </p:nvSpPr>
        <p:spPr>
          <a:xfrm>
            <a:off x="900112" y="1301750"/>
            <a:ext cx="287337"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cxnSp>
        <p:nvCxnSpPr>
          <p:cNvPr id="197" name="Google Shape;197;p5"/>
          <p:cNvCxnSpPr/>
          <p:nvPr/>
        </p:nvCxnSpPr>
        <p:spPr>
          <a:xfrm flipH="1">
            <a:off x="6227762" y="1670050"/>
            <a:ext cx="1042987" cy="561975"/>
          </a:xfrm>
          <a:prstGeom prst="straightConnector1">
            <a:avLst/>
          </a:prstGeom>
          <a:noFill/>
          <a:ln cap="flat" cmpd="sng" w="9525">
            <a:solidFill>
              <a:srgbClr val="C00000"/>
            </a:solidFill>
            <a:prstDash val="solid"/>
            <a:miter lim="800000"/>
            <a:headEnd len="med" w="med" type="none"/>
            <a:tailEnd len="med" w="med" type="triangle"/>
          </a:ln>
        </p:spPr>
      </p:cxnSp>
      <p:sp>
        <p:nvSpPr>
          <p:cNvPr id="198" name="Google Shape;198;p5"/>
          <p:cNvSpPr txBox="1"/>
          <p:nvPr/>
        </p:nvSpPr>
        <p:spPr>
          <a:xfrm>
            <a:off x="7126287" y="1182687"/>
            <a:ext cx="28892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cxnSp>
        <p:nvCxnSpPr>
          <p:cNvPr id="199" name="Google Shape;199;p5"/>
          <p:cNvCxnSpPr/>
          <p:nvPr/>
        </p:nvCxnSpPr>
        <p:spPr>
          <a:xfrm flipH="1">
            <a:off x="6553200" y="2914650"/>
            <a:ext cx="1042987" cy="561975"/>
          </a:xfrm>
          <a:prstGeom prst="straightConnector1">
            <a:avLst/>
          </a:prstGeom>
          <a:noFill/>
          <a:ln cap="flat" cmpd="sng" w="9525">
            <a:solidFill>
              <a:srgbClr val="C00000"/>
            </a:solidFill>
            <a:prstDash val="solid"/>
            <a:miter lim="800000"/>
            <a:headEnd len="med" w="med" type="none"/>
            <a:tailEnd len="med" w="med" type="triangle"/>
          </a:ln>
        </p:spPr>
      </p:cxnSp>
      <p:sp>
        <p:nvSpPr>
          <p:cNvPr id="200" name="Google Shape;200;p5"/>
          <p:cNvSpPr txBox="1"/>
          <p:nvPr/>
        </p:nvSpPr>
        <p:spPr>
          <a:xfrm>
            <a:off x="7504112" y="2393950"/>
            <a:ext cx="2873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45" name="Google Shape;545;p50"/>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 Компоненты</a:t>
            </a:r>
            <a:endParaRPr/>
          </a:p>
        </p:txBody>
      </p:sp>
      <p:sp>
        <p:nvSpPr>
          <p:cNvPr id="546" name="Google Shape;546;p50"/>
          <p:cNvSpPr txBox="1"/>
          <p:nvPr>
            <p:ph idx="1" type="body"/>
          </p:nvPr>
        </p:nvSpPr>
        <p:spPr>
          <a:xfrm>
            <a:off x="196850" y="1362075"/>
            <a:ext cx="8623300" cy="28590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60"/>
              <a:buNone/>
            </a:pPr>
            <a:r>
              <a:rPr b="1" i="0" lang="en-US" sz="1800" u="none">
                <a:solidFill>
                  <a:schemeClr val="dk1"/>
                </a:solidFill>
                <a:latin typeface="Arial"/>
                <a:ea typeface="Arial"/>
                <a:cs typeface="Arial"/>
                <a:sym typeface="Arial"/>
              </a:rPr>
              <a:t>Бизнес-компоненты</a:t>
            </a:r>
            <a:endParaRPr/>
          </a:p>
          <a:p>
            <a:pPr indent="-80010" lvl="0" marL="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Код, который предназначен для решения задач и удовлетворения нужд определенной прикладной области, такой как банковское дело, торговля или финансы, выполняется </a:t>
            </a:r>
            <a:r>
              <a:rPr b="1" i="1" lang="en-US" sz="1800" u="none">
                <a:solidFill>
                  <a:schemeClr val="dk1"/>
                </a:solidFill>
                <a:latin typeface="Arial"/>
                <a:ea typeface="Arial"/>
                <a:cs typeface="Arial"/>
                <a:sym typeface="Arial"/>
              </a:rPr>
              <a:t>корпоративными бинами</a:t>
            </a:r>
            <a:r>
              <a:rPr b="0" i="0" lang="en-US" sz="1800" u="none">
                <a:solidFill>
                  <a:schemeClr val="dk1"/>
                </a:solidFill>
                <a:latin typeface="Arial"/>
                <a:ea typeface="Arial"/>
                <a:cs typeface="Arial"/>
                <a:sym typeface="Arial"/>
              </a:rPr>
              <a:t>, выполняющимися в бизнес-слое. </a:t>
            </a:r>
            <a:endParaRPr/>
          </a:p>
          <a:p>
            <a:pPr indent="-80010" lvl="0" marL="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На рисунке показано, как корпоративный бин получает данные от клиентских программ, обрабатывает их (если необходимо), и посылает их на уровень корпоративной информационной системы для сохранения. Корпоративный бин также получает данные из хранилища, обрабатывает их (если необходимо), и посылает их обратно клиентской программе. </a:t>
            </a:r>
            <a:endParaRPr/>
          </a:p>
        </p:txBody>
      </p:sp>
      <p:sp>
        <p:nvSpPr>
          <p:cNvPr descr="http://khpi-iip.mipk.kharkiv.edu/library/j2ee/tutoral/doc/images/tm.gif" id="547" name="Google Shape;547;p50"/>
          <p:cNvSpPr txBox="1"/>
          <p:nvPr/>
        </p:nvSpPr>
        <p:spPr>
          <a:xfrm>
            <a:off x="7334250" y="-2206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48" name="Google Shape;548;p50"/>
          <p:cNvSpPr txBox="1"/>
          <p:nvPr/>
        </p:nvSpPr>
        <p:spPr>
          <a:xfrm>
            <a:off x="8023225" y="-2206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49" name="Google Shape;549;p50"/>
          <p:cNvSpPr txBox="1"/>
          <p:nvPr/>
        </p:nvSpPr>
        <p:spPr>
          <a:xfrm>
            <a:off x="3760787" y="682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ttp://khpi-iip.mipk.kharkiv.edu/library/j2ee/tutoral/doc/images/tm.gif" id="550" name="Google Shape;550;p50"/>
          <p:cNvSpPr txBox="1"/>
          <p:nvPr/>
        </p:nvSpPr>
        <p:spPr>
          <a:xfrm>
            <a:off x="4449762" y="682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51" name="Google Shape;551;p50"/>
          <p:cNvPicPr preferRelativeResize="0"/>
          <p:nvPr/>
        </p:nvPicPr>
        <p:blipFill rotWithShape="1">
          <a:blip r:embed="rId3">
            <a:alphaModFix/>
          </a:blip>
          <a:srcRect b="0" l="0" r="0" t="0"/>
          <a:stretch/>
        </p:blipFill>
        <p:spPr>
          <a:xfrm>
            <a:off x="1438275" y="4276725"/>
            <a:ext cx="6048375" cy="2428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57" name="Google Shape;557;p51"/>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 контейнеры</a:t>
            </a:r>
            <a:endParaRPr/>
          </a:p>
        </p:txBody>
      </p:sp>
      <p:sp>
        <p:nvSpPr>
          <p:cNvPr id="558" name="Google Shape;558;p51"/>
          <p:cNvSpPr txBox="1"/>
          <p:nvPr>
            <p:ph idx="1" type="body"/>
          </p:nvPr>
        </p:nvSpPr>
        <p:spPr>
          <a:xfrm>
            <a:off x="323850" y="1370012"/>
            <a:ext cx="8496300" cy="48974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Контейнеры предоставляют среду выполнения и стандартный набор служб (API) компонентам J2EE, работающим в контейнере, в дополнение к поддержке стандартных API J2SE. </a:t>
            </a:r>
            <a:endParaRPr/>
          </a:p>
          <a:p>
            <a:pPr indent="-342900" lvl="0" marL="342900" rtl="0" algn="l">
              <a:lnSpc>
                <a:spcPct val="100000"/>
              </a:lnSpc>
              <a:spcBef>
                <a:spcPts val="400"/>
              </a:spcBef>
              <a:spcAft>
                <a:spcPts val="0"/>
              </a:spcAft>
              <a:buSzPts val="1400"/>
              <a:buNone/>
            </a:pPr>
            <a:r>
              <a:rPr b="0" i="0" lang="en-US" sz="2000" u="none">
                <a:solidFill>
                  <a:schemeClr val="dk1"/>
                </a:solidFill>
                <a:latin typeface="Arial"/>
                <a:ea typeface="Arial"/>
                <a:cs typeface="Arial"/>
                <a:sym typeface="Arial"/>
              </a:rPr>
              <a:t>J2EE определяет следующие типы контейнеров: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контейнер приложений-клиентов </a:t>
            </a:r>
            <a:endParaRPr/>
          </a:p>
          <a:p>
            <a:pPr indent="-347662" lvl="1" marL="692150" rtl="0" algn="l">
              <a:lnSpc>
                <a:spcPct val="10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управляет исполнением компонентов клиентского приложения. Клиентские приложения и их контейнер выполняются на клиенте</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контейнер апплетов </a:t>
            </a:r>
            <a:endParaRPr/>
          </a:p>
          <a:p>
            <a:pPr indent="-347662" lvl="1" marL="692150" rtl="0" algn="l">
              <a:lnSpc>
                <a:spcPct val="10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управляет выполнением апплетов. Состоит из web-браузера и Java- plug-in, выполняющихся на клиенте совместно.</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контейнер Web </a:t>
            </a:r>
            <a:endParaRPr/>
          </a:p>
          <a:p>
            <a:pPr indent="-347662" lvl="1" marL="692150" rtl="0" algn="l">
              <a:lnSpc>
                <a:spcPct val="10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управляет исполнением JSP-страницы и сервлетов для J2EE-приложения. Web-компоненты и их контейнер выполняются на J2EE-сервере</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контейнер EJB </a:t>
            </a:r>
            <a:endParaRPr/>
          </a:p>
          <a:p>
            <a:pPr indent="-347662" lvl="1" marL="692150" rtl="0" algn="l">
              <a:lnSpc>
                <a:spcPct val="10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управляет исполнением корпоративных компонентов для J2EE-приложений, исполняется на сервере.</a:t>
            </a:r>
            <a:endParaRPr/>
          </a:p>
          <a:p>
            <a:pPr indent="-271780" lvl="0" marL="342900" rtl="0" algn="l">
              <a:spcBef>
                <a:spcPts val="320"/>
              </a:spcBef>
              <a:spcAft>
                <a:spcPts val="0"/>
              </a:spcAft>
              <a:buSzPts val="1120"/>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64" name="Google Shape;564;p52"/>
          <p:cNvSpPr txBox="1"/>
          <p:nvPr>
            <p:ph type="title"/>
          </p:nvPr>
        </p:nvSpPr>
        <p:spPr>
          <a:xfrm>
            <a:off x="457200" y="122237"/>
            <a:ext cx="7543800" cy="1074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J2EE контейнеры</a:t>
            </a:r>
            <a:endParaRPr/>
          </a:p>
        </p:txBody>
      </p:sp>
      <p:sp>
        <p:nvSpPr>
          <p:cNvPr id="565" name="Google Shape;565;p52"/>
          <p:cNvSpPr txBox="1"/>
          <p:nvPr>
            <p:ph idx="1" type="body"/>
          </p:nvPr>
        </p:nvSpPr>
        <p:spPr>
          <a:xfrm>
            <a:off x="323850" y="1370012"/>
            <a:ext cx="8496300" cy="48974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80"/>
              <a:buNone/>
            </a:pPr>
            <a:r>
              <a:rPr b="0" i="0" lang="en-US" sz="2400" u="none">
                <a:solidFill>
                  <a:schemeClr val="dk1"/>
                </a:solidFill>
                <a:latin typeface="Arial"/>
                <a:ea typeface="Arial"/>
                <a:cs typeface="Arial"/>
                <a:sym typeface="Arial"/>
              </a:rPr>
              <a:t>Основные функции контейнеров EJB: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Удаленные соединения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Параллельность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Присвоение имен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Постоянные данные (хранение)</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Управление транзакциями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Управление защитой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Управление жизненным циклом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Пулы соединений с базами данных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Сообщения </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3"/>
          <p:cNvSpPr/>
          <p:nvPr/>
        </p:nvSpPr>
        <p:spPr>
          <a:xfrm>
            <a:off x="251520" y="2708920"/>
            <a:ext cx="8579296" cy="1656184"/>
          </a:xfrm>
          <a:prstGeom prst="roundRect">
            <a:avLst>
              <a:gd fmla="val 16667" name="adj"/>
            </a:avLst>
          </a:prstGeom>
          <a:gradFill>
            <a:gsLst>
              <a:gs pos="0">
                <a:srgbClr val="BBBBBB"/>
              </a:gs>
              <a:gs pos="80000">
                <a:srgbClr val="F6F6F6"/>
              </a:gs>
              <a:gs pos="100000">
                <a:srgbClr val="F7F7F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1" name="Google Shape;571;p53"/>
          <p:cNvSpPr/>
          <p:nvPr/>
        </p:nvSpPr>
        <p:spPr>
          <a:xfrm>
            <a:off x="168464" y="5145832"/>
            <a:ext cx="8579296" cy="1656184"/>
          </a:xfrm>
          <a:prstGeom prst="roundRect">
            <a:avLst>
              <a:gd fmla="val 16667" name="adj"/>
            </a:avLst>
          </a:prstGeom>
          <a:gradFill>
            <a:gsLst>
              <a:gs pos="0">
                <a:srgbClr val="BBBBBB"/>
              </a:gs>
              <a:gs pos="80000">
                <a:srgbClr val="F6F6F6"/>
              </a:gs>
              <a:gs pos="100000">
                <a:srgbClr val="F7F7F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2" name="Google Shape;572;p53"/>
          <p:cNvSpPr txBox="1"/>
          <p:nvPr>
            <p:ph type="title"/>
          </p:nvPr>
        </p:nvSpPr>
        <p:spPr>
          <a:xfrm>
            <a:off x="457200" y="122237"/>
            <a:ext cx="7543800" cy="9715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Конкуренция J2EE и .Net</a:t>
            </a:r>
            <a:endParaRPr/>
          </a:p>
        </p:txBody>
      </p:sp>
      <p:sp>
        <p:nvSpPr>
          <p:cNvPr id="573" name="Google Shape;573;p53"/>
          <p:cNvSpPr txBox="1"/>
          <p:nvPr>
            <p:ph idx="1" type="body"/>
          </p:nvPr>
        </p:nvSpPr>
        <p:spPr>
          <a:xfrm>
            <a:off x="250825" y="973137"/>
            <a:ext cx="8580437" cy="5732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Noto Sans Symbols"/>
              <a:buNone/>
            </a:pPr>
            <a:r>
              <a:rPr b="0" i="0" lang="en-US" sz="2000" u="none">
                <a:solidFill>
                  <a:schemeClr val="dk1"/>
                </a:solidFill>
                <a:latin typeface="Arial"/>
                <a:ea typeface="Arial"/>
                <a:cs typeface="Arial"/>
                <a:sym typeface="Arial"/>
              </a:rPr>
              <a:t>Java 2 Platform, Enterprise Edition (J2EE) и .Net являются </a:t>
            </a:r>
            <a:r>
              <a:rPr b="1" i="0" lang="en-US" sz="2000" u="none">
                <a:solidFill>
                  <a:schemeClr val="dk1"/>
                </a:solidFill>
                <a:latin typeface="Arial"/>
                <a:ea typeface="Arial"/>
                <a:cs typeface="Arial"/>
                <a:sym typeface="Arial"/>
              </a:rPr>
              <a:t>конкурирующими технологиями</a:t>
            </a:r>
            <a:r>
              <a:rPr b="0" i="0" lang="en-US" sz="2000" u="none">
                <a:solidFill>
                  <a:schemeClr val="dk1"/>
                </a:solidFill>
                <a:latin typeface="Arial"/>
                <a:ea typeface="Arial"/>
                <a:cs typeface="Arial"/>
                <a:sym typeface="Arial"/>
              </a:rPr>
              <a:t>, каждая из которых позволяет создавать Web-службы (Web services).</a:t>
            </a:r>
            <a:endParaRPr/>
          </a:p>
          <a:p>
            <a:pPr indent="-106679" lvl="0" marL="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Официальный документ фирмы Sun определяет Web-службу следующим образом: </a:t>
            </a:r>
            <a:endParaRPr/>
          </a:p>
          <a:p>
            <a:pPr indent="0" lvl="0" marL="0" marR="0" rtl="0" algn="l">
              <a:lnSpc>
                <a:spcPct val="100000"/>
              </a:lnSpc>
              <a:spcBef>
                <a:spcPts val="400"/>
              </a:spcBef>
              <a:spcAft>
                <a:spcPts val="0"/>
              </a:spcAft>
              <a:buClr>
                <a:schemeClr val="dk2"/>
              </a:buClr>
              <a:buSzPts val="1400"/>
              <a:buFont typeface="Noto Sans Symbols"/>
              <a:buNone/>
            </a:pPr>
            <a:r>
              <a:rPr b="0" i="1" lang="en-US" sz="2000" u="none">
                <a:solidFill>
                  <a:srgbClr val="0070C0"/>
                </a:solidFill>
                <a:latin typeface="Arial"/>
                <a:ea typeface="Arial"/>
                <a:cs typeface="Arial"/>
                <a:sym typeface="Arial"/>
              </a:rPr>
              <a:t>Web-служба – это приложение, которое получает запросы от других систем через интернет или интранет, используя для этого коммуникационные технологии, независимые от платформы и поставщика. </a:t>
            </a:r>
            <a:r>
              <a:rPr b="0" i="0" lang="en-US" sz="1800" u="sng">
                <a:solidFill>
                  <a:schemeClr val="dk1"/>
                </a:solidFill>
                <a:latin typeface="Arial"/>
                <a:ea typeface="Arial"/>
                <a:cs typeface="Arial"/>
                <a:sym typeface="Arial"/>
                <a:hlinkClick r:id="rId3">
                  <a:extLst>
                    <a:ext uri="{A12FA001-AC4F-418D-AE19-62706E023703}">
                      <ahyp:hlinkClr val="tx"/>
                    </a:ext>
                  </a:extLst>
                </a:hlinkClick>
              </a:rPr>
              <a:t>http://www.theserverside.com/resources/article.jsp?l=WebServices-Dev-Guide</a:t>
            </a:r>
            <a:endParaRPr b="0" i="1" sz="1800" u="none">
              <a:solidFill>
                <a:schemeClr val="dk1"/>
              </a:solidFill>
              <a:latin typeface="Arial"/>
              <a:ea typeface="Arial"/>
              <a:cs typeface="Arial"/>
              <a:sym typeface="Arial"/>
            </a:endParaRPr>
          </a:p>
          <a:p>
            <a:pPr indent="-106679" lvl="0" marL="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В документе "Defining the Basic Elements of .Net" Microsoft определяет Web-службу так: </a:t>
            </a:r>
            <a:endParaRPr/>
          </a:p>
          <a:p>
            <a:pPr indent="0" lvl="0" marL="0" marR="0" rtl="0" algn="l">
              <a:lnSpc>
                <a:spcPct val="100000"/>
              </a:lnSpc>
              <a:spcBef>
                <a:spcPts val="400"/>
              </a:spcBef>
              <a:spcAft>
                <a:spcPts val="0"/>
              </a:spcAft>
              <a:buClr>
                <a:schemeClr val="dk2"/>
              </a:buClr>
              <a:buSzPts val="1400"/>
              <a:buFont typeface="Noto Sans Symbols"/>
              <a:buNone/>
            </a:pPr>
            <a:r>
              <a:rPr b="0" i="1" lang="en-US" sz="2000" u="none">
                <a:solidFill>
                  <a:srgbClr val="0070C0"/>
                </a:solidFill>
                <a:latin typeface="Arial"/>
                <a:ea typeface="Arial"/>
                <a:cs typeface="Arial"/>
                <a:sym typeface="Arial"/>
              </a:rPr>
              <a:t>Web-службы, основанные на XML, служат для обмена данными между приложениями, и, что более важно, позволяют вызывать другие приложения независимо от того, как эти приложения устроены, на какой платформе они работают и какие устройства используются для доступа к ним.</a:t>
            </a:r>
            <a:r>
              <a:rPr b="0" i="1" lang="en-US" sz="2000" u="none">
                <a:solidFill>
                  <a:schemeClr val="dk1"/>
                </a:solidFill>
                <a:latin typeface="Arial"/>
                <a:ea typeface="Arial"/>
                <a:cs typeface="Arial"/>
                <a:sym typeface="Arial"/>
              </a:rPr>
              <a:t> </a:t>
            </a:r>
            <a:r>
              <a:rPr b="0" i="0" lang="en-US" sz="1800" u="sng">
                <a:solidFill>
                  <a:schemeClr val="dk1"/>
                </a:solidFill>
                <a:latin typeface="Arial"/>
                <a:ea typeface="Arial"/>
                <a:cs typeface="Arial"/>
                <a:sym typeface="Arial"/>
                <a:hlinkClick r:id="rId4">
                  <a:extLst>
                    <a:ext uri="{A12FA001-AC4F-418D-AE19-62706E023703}">
                      <ahyp:hlinkClr val="tx"/>
                    </a:ext>
                  </a:extLst>
                </a:hlinkClick>
              </a:rPr>
              <a:t>http://www.microsoft.com/net/whatis.asp</a:t>
            </a:r>
            <a:endParaRPr b="0" i="1" sz="1800" u="none">
              <a:solidFill>
                <a:schemeClr val="dk1"/>
              </a:solidFill>
              <a:latin typeface="Arial"/>
              <a:ea typeface="Arial"/>
              <a:cs typeface="Arial"/>
              <a:sym typeface="Arial"/>
            </a:endParaRPr>
          </a:p>
          <a:p>
            <a:pPr indent="-262890" lvl="0" marL="342900" marR="0" rtl="0" algn="l">
              <a:spcBef>
                <a:spcPts val="360"/>
              </a:spcBef>
              <a:spcAft>
                <a:spcPts val="0"/>
              </a:spcAft>
              <a:buClr>
                <a:schemeClr val="dk2"/>
              </a:buClr>
              <a:buSzPts val="1260"/>
              <a:buFont typeface="Noto Sans Symbols"/>
              <a:buNone/>
            </a:pPr>
            <a:r>
              <a:t/>
            </a:r>
            <a:endParaRPr b="0" i="1" sz="1800" u="none">
              <a:solidFill>
                <a:schemeClr val="dk1"/>
              </a:solidFill>
              <a:latin typeface="Arial"/>
              <a:ea typeface="Arial"/>
              <a:cs typeface="Arial"/>
              <a:sym typeface="Arial"/>
            </a:endParaRPr>
          </a:p>
        </p:txBody>
      </p:sp>
      <p:sp>
        <p:nvSpPr>
          <p:cNvPr id="574" name="Google Shape;574;p5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80" name="Google Shape;580;p54"/>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Что было до Web-сервисов</a:t>
            </a:r>
            <a:endParaRPr/>
          </a:p>
        </p:txBody>
      </p:sp>
      <p:pic>
        <p:nvPicPr>
          <p:cNvPr descr="http://www.javaportal.ru/java/articles/images/great1.gif" id="581" name="Google Shape;581;p54"/>
          <p:cNvPicPr preferRelativeResize="0"/>
          <p:nvPr/>
        </p:nvPicPr>
        <p:blipFill rotWithShape="1">
          <a:blip r:embed="rId3">
            <a:alphaModFix/>
          </a:blip>
          <a:srcRect b="0" l="0" r="0" t="0"/>
          <a:stretch/>
        </p:blipFill>
        <p:spPr>
          <a:xfrm>
            <a:off x="223837" y="1035050"/>
            <a:ext cx="6745287" cy="2681287"/>
          </a:xfrm>
          <a:prstGeom prst="rect">
            <a:avLst/>
          </a:prstGeom>
          <a:noFill/>
          <a:ln>
            <a:noFill/>
          </a:ln>
        </p:spPr>
      </p:pic>
      <p:sp>
        <p:nvSpPr>
          <p:cNvPr id="582" name="Google Shape;582;p54"/>
          <p:cNvSpPr txBox="1"/>
          <p:nvPr>
            <p:ph idx="1" type="body"/>
          </p:nvPr>
        </p:nvSpPr>
        <p:spPr>
          <a:xfrm>
            <a:off x="223837" y="3825875"/>
            <a:ext cx="8694737" cy="28797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Дело в том, что Web-сайты, пытались снабдить посетителя огромным количеством информации, относящейся не к основной области деятельности компании, а выставляемой, скорее, из-за желания компании выглядеть более привлекательно (информацию о погоде, курсы акций, новости, почтовые услуги, и т.д.) </a:t>
            </a:r>
            <a:endParaRPr/>
          </a:p>
          <a:p>
            <a:pPr indent="-342900" lvl="0" marL="342900" rtl="0" algn="l">
              <a:lnSpc>
                <a:spcPct val="8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Следовательно, им приходилось покупать права на использование первичных данных, а также на то, чтобы представить эти данные удобным для просмотра способом. </a:t>
            </a:r>
            <a:endParaRPr/>
          </a:p>
          <a:p>
            <a:pPr indent="-342900" lvl="0" marL="342900" rtl="0" algn="l">
              <a:lnSpc>
                <a:spcPct val="8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После получения прав на использование первичных данных, компаниям приходилось создавать дорогие и требующие больших затрат времени программы, которые преобразовывали первичные данные в формат, пригодный для показа пользователю (обычно - HTML). </a:t>
            </a:r>
            <a:endParaRPr/>
          </a:p>
        </p:txBody>
      </p:sp>
      <p:sp>
        <p:nvSpPr>
          <p:cNvPr id="583" name="Google Shape;583;p54"/>
          <p:cNvSpPr/>
          <p:nvPr/>
        </p:nvSpPr>
        <p:spPr>
          <a:xfrm>
            <a:off x="6948487" y="2060575"/>
            <a:ext cx="2195512" cy="1744662"/>
          </a:xfrm>
          <a:prstGeom prst="wedgeRoundRectCallout">
            <a:avLst>
              <a:gd fmla="val -15620" name="adj1"/>
              <a:gd fmla="val 6177" name="adj2"/>
              <a:gd fmla="val 0" name="adj3"/>
            </a:avLst>
          </a:prstGeom>
          <a:solidFill>
            <a:srgbClr val="DDE9E9">
              <a:alpha val="42745"/>
            </a:srgbClr>
          </a:solidFill>
          <a:ln cap="flat" cmpd="sng" w="254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70C0"/>
              </a:buClr>
              <a:buSzPts val="1400"/>
              <a:buFont typeface="Arial"/>
              <a:buNone/>
            </a:pPr>
            <a:r>
              <a:rPr b="0" i="0" lang="en-US" sz="1400" u="none">
                <a:solidFill>
                  <a:srgbClr val="0070C0"/>
                </a:solidFill>
                <a:latin typeface="Arial"/>
                <a:ea typeface="Arial"/>
                <a:cs typeface="Arial"/>
                <a:sym typeface="Arial"/>
              </a:rPr>
              <a:t>используемая для этого взаимодействия технология весьма дорога, так как специально создана для данной системы.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89" name="Google Shape;589;p55"/>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Что такое Web-служба?</a:t>
            </a:r>
            <a:endParaRPr/>
          </a:p>
        </p:txBody>
      </p:sp>
      <p:sp>
        <p:nvSpPr>
          <p:cNvPr id="590" name="Google Shape;590;p55"/>
          <p:cNvSpPr txBox="1"/>
          <p:nvPr>
            <p:ph idx="1" type="body"/>
          </p:nvPr>
        </p:nvSpPr>
        <p:spPr>
          <a:xfrm>
            <a:off x="107950" y="1268412"/>
            <a:ext cx="8785225" cy="5113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Web-службы (сервисы) появились как решение, позволяющее </a:t>
            </a:r>
            <a:r>
              <a:rPr b="1" i="0" lang="en-US" sz="2000" u="none">
                <a:solidFill>
                  <a:schemeClr val="dk1"/>
                </a:solidFill>
                <a:latin typeface="Arial"/>
                <a:ea typeface="Arial"/>
                <a:cs typeface="Arial"/>
                <a:sym typeface="Arial"/>
              </a:rPr>
              <a:t>стандартным способом </a:t>
            </a:r>
            <a:r>
              <a:rPr b="0" i="0" lang="en-US" sz="2000" u="none">
                <a:solidFill>
                  <a:schemeClr val="dk1"/>
                </a:solidFill>
                <a:latin typeface="Arial"/>
                <a:ea typeface="Arial"/>
                <a:cs typeface="Arial"/>
                <a:sym typeface="Arial"/>
              </a:rPr>
              <a:t>получать необходимые данные, без какого-либо специально для этого созданного программного или аппаратного обеспечения.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Краеугольным камнем технологии Web-служб является их способность передавать данные от поставщика к потребителю, используя всего лишь повсеместно распространенный HTTP-протокол; при этом в качестве формата данных используется XML.</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Отказ от использования собственных коммуникационных протоколов позволяет использовать Web-сервисы в глобальных сетях (что выгодно отличает их от таких технологий как CORBA или DCOM).</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Использование XML в качестве формата данных существенно облегчает преобразование первичных данных в формат, пригодный для просмотра пользователем. Такое простое преобразование, не требующее сложных программ для разбора данных, обеспечивается языком XSLT (Extensible Stylesheet Language Transformations).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96" name="Google Shape;596;p56"/>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Что такое Web-служба?</a:t>
            </a:r>
            <a:endParaRPr/>
          </a:p>
        </p:txBody>
      </p:sp>
      <p:sp>
        <p:nvSpPr>
          <p:cNvPr id="597" name="Google Shape;597;p56"/>
          <p:cNvSpPr txBox="1"/>
          <p:nvPr>
            <p:ph idx="1" type="body"/>
          </p:nvPr>
        </p:nvSpPr>
        <p:spPr>
          <a:xfrm>
            <a:off x="107950" y="1627187"/>
            <a:ext cx="8785225" cy="47545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Веб-сервисы – это по сути XML-приложения, осуществляющие связывание данных с программами, объектами, базами данных либо с деловыми операциями целиком. Между веб-сервисом и программой осуществляется обмен XML-документами, оформленными в виде сообщений. Стандарты веб-сервисов определяют формат таких сообщений, интерфейс, которому передается сообщение, правила привязки содержания сообщения к реализующему сервис приложению и обратно, а также механизмы публикации и поиска интерфейсов. </a:t>
            </a:r>
            <a:endParaRPr/>
          </a:p>
        </p:txBody>
      </p:sp>
      <p:sp>
        <p:nvSpPr>
          <p:cNvPr id="598" name="Google Shape;598;p56"/>
          <p:cNvSpPr txBox="1"/>
          <p:nvPr/>
        </p:nvSpPr>
        <p:spPr>
          <a:xfrm>
            <a:off x="684212" y="5457825"/>
            <a:ext cx="7488237"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Web-службы создают однородное представление для неоднородной среды. </a:t>
            </a:r>
            <a:endParaRPr/>
          </a:p>
          <a:p>
            <a:pPr indent="0" lvl="0" marL="0" marR="0" rtl="0" algn="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Джеймс Гослинг</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7"/>
          <p:cNvSpPr txBox="1"/>
          <p:nvPr>
            <p:ph type="title"/>
          </p:nvPr>
        </p:nvSpPr>
        <p:spPr>
          <a:xfrm>
            <a:off x="457200" y="122237"/>
            <a:ext cx="7543800" cy="10191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Что дали Web-сервисы</a:t>
            </a:r>
            <a:endParaRPr/>
          </a:p>
        </p:txBody>
      </p:sp>
      <p:sp>
        <p:nvSpPr>
          <p:cNvPr id="604" name="Google Shape;604;p5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pic>
        <p:nvPicPr>
          <p:cNvPr descr="http://www.javaportal.ru/java/articles/images/great3.jpe" id="605" name="Google Shape;605;p57"/>
          <p:cNvPicPr preferRelativeResize="0"/>
          <p:nvPr/>
        </p:nvPicPr>
        <p:blipFill rotWithShape="1">
          <a:blip r:embed="rId3">
            <a:alphaModFix/>
          </a:blip>
          <a:srcRect b="0" l="0" r="0" t="0"/>
          <a:stretch/>
        </p:blipFill>
        <p:spPr>
          <a:xfrm>
            <a:off x="1104900" y="1484312"/>
            <a:ext cx="6419850" cy="4333875"/>
          </a:xfrm>
          <a:prstGeom prst="rect">
            <a:avLst/>
          </a:prstGeom>
          <a:noFill/>
          <a:ln>
            <a:noFill/>
          </a:ln>
        </p:spPr>
      </p:pic>
      <p:sp>
        <p:nvSpPr>
          <p:cNvPr id="606" name="Google Shape;606;p57"/>
          <p:cNvSpPr txBox="1"/>
          <p:nvPr>
            <p:ph idx="1" type="body"/>
          </p:nvPr>
        </p:nvSpPr>
        <p:spPr>
          <a:xfrm>
            <a:off x="323850" y="5765800"/>
            <a:ext cx="82296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Прежний пример, спроектированный с помощью технологии Web-служб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12" name="Google Shape;612;p58"/>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Web-службы J2EE</a:t>
            </a:r>
            <a:endParaRPr/>
          </a:p>
        </p:txBody>
      </p:sp>
      <p:sp>
        <p:nvSpPr>
          <p:cNvPr id="613" name="Google Shape;613;p58"/>
          <p:cNvSpPr txBox="1"/>
          <p:nvPr>
            <p:ph idx="1" type="body"/>
          </p:nvPr>
        </p:nvSpPr>
        <p:spPr>
          <a:xfrm>
            <a:off x="250825" y="1916112"/>
            <a:ext cx="8435975" cy="3744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Хотя технология сервлетов в J2EE и не проектировалась с учетом будущего использования Web-служб, она поддерживает эту технологию. </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Продукт Java Web Services Developer Pack (WSDP) содержит все необходимое для создания Java Web-служб. Он содержит в себе Java XML Pack, который позволяет разработчику абстрагироваться от низкоуровневого разбора XML, а также JavaServer Pages (</a:t>
            </a:r>
            <a:r>
              <a:rPr b="1" i="0" lang="en-US" sz="2200" u="none">
                <a:solidFill>
                  <a:srgbClr val="0070C0"/>
                </a:solidFill>
                <a:latin typeface="Arial"/>
                <a:ea typeface="Arial"/>
                <a:cs typeface="Arial"/>
                <a:sym typeface="Arial"/>
              </a:rPr>
              <a:t>JSP</a:t>
            </a:r>
            <a:r>
              <a:rPr b="0" i="0" lang="en-US" sz="2200" u="none">
                <a:solidFill>
                  <a:schemeClr val="dk1"/>
                </a:solidFill>
                <a:latin typeface="Arial"/>
                <a:ea typeface="Arial"/>
                <a:cs typeface="Arial"/>
                <a:sym typeface="Arial"/>
              </a:rPr>
              <a:t>) Standard Tag Library 1.0, Ant 1.4.1, Java </a:t>
            </a:r>
            <a:r>
              <a:rPr b="1" i="0" lang="en-US" sz="2200" u="none">
                <a:solidFill>
                  <a:srgbClr val="0070C0"/>
                </a:solidFill>
                <a:latin typeface="Arial"/>
                <a:ea typeface="Arial"/>
                <a:cs typeface="Arial"/>
                <a:sym typeface="Arial"/>
              </a:rPr>
              <a:t>WSDP</a:t>
            </a:r>
            <a:r>
              <a:rPr b="0" i="0" lang="en-US" sz="2200" u="none">
                <a:solidFill>
                  <a:schemeClr val="dk1"/>
                </a:solidFill>
                <a:latin typeface="Arial"/>
                <a:ea typeface="Arial"/>
                <a:cs typeface="Arial"/>
                <a:sym typeface="Arial"/>
              </a:rPr>
              <a:t> Registry Server 1.0 и Tomcat Java Servlet and JSP container.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19" name="Google Shape;619;p59"/>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Web-службы в .NET</a:t>
            </a:r>
            <a:endParaRPr/>
          </a:p>
        </p:txBody>
      </p:sp>
      <p:sp>
        <p:nvSpPr>
          <p:cNvPr id="620" name="Google Shape;620;p59"/>
          <p:cNvSpPr txBox="1"/>
          <p:nvPr>
            <p:ph idx="1" type="body"/>
          </p:nvPr>
        </p:nvSpPr>
        <p:spPr>
          <a:xfrm>
            <a:off x="179387" y="1557337"/>
            <a:ext cx="8640762" cy="4949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Справедливости ради, необходимо поблагодарить Microsoft за работу по доведению важности Web-служб до разработчиков. Компания провела такую огромную работу и затратила такие большие деньги на маркетинговые цели, что многие серьезно полагают, что именно Microsoft разработала технологии, позволяющие использовать Web-службы, хотя на самом деле, конечно, эта роль принадлежит Sun и ее технологии сервлетов.</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06" name="Google Shape;206;p6"/>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  Архитектура CORBA</a:t>
            </a:r>
            <a:endParaRPr/>
          </a:p>
        </p:txBody>
      </p:sp>
      <p:sp>
        <p:nvSpPr>
          <p:cNvPr id="207" name="Google Shape;207;p6"/>
          <p:cNvSpPr txBox="1"/>
          <p:nvPr>
            <p:ph idx="1" type="body"/>
          </p:nvPr>
        </p:nvSpPr>
        <p:spPr>
          <a:xfrm>
            <a:off x="395287" y="1341437"/>
            <a:ext cx="8497887" cy="51117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00"/>
              <a:buFont typeface="Noto Sans Symbols"/>
              <a:buChar char="●"/>
            </a:pPr>
            <a:r>
              <a:rPr b="1" i="1" lang="en-US" sz="2000" u="sng">
                <a:solidFill>
                  <a:schemeClr val="dk1"/>
                </a:solidFill>
                <a:latin typeface="Arial"/>
                <a:ea typeface="Arial"/>
                <a:cs typeface="Arial"/>
                <a:sym typeface="Arial"/>
              </a:rPr>
              <a:t>брокер  запросов  объектов</a:t>
            </a:r>
            <a:r>
              <a:rPr b="0" i="0" lang="en-US" sz="2000" u="none">
                <a:solidFill>
                  <a:schemeClr val="dk1"/>
                </a:solidFill>
                <a:latin typeface="Arial"/>
                <a:ea typeface="Arial"/>
                <a:cs typeface="Arial"/>
                <a:sym typeface="Arial"/>
              </a:rPr>
              <a:t>,  содержит  базовые  функции взаимодействия объектов. </a:t>
            </a:r>
            <a:endParaRPr/>
          </a:p>
          <a:p>
            <a:pPr indent="-342900" lvl="0" marL="342900" rtl="0" algn="l">
              <a:lnSpc>
                <a:spcPct val="90000"/>
              </a:lnSpc>
              <a:spcBef>
                <a:spcPts val="400"/>
              </a:spcBef>
              <a:spcAft>
                <a:spcPts val="0"/>
              </a:spcAft>
              <a:buClr>
                <a:schemeClr val="dk2"/>
              </a:buClr>
              <a:buSzPts val="1400"/>
              <a:buFont typeface="Noto Sans Symbols"/>
              <a:buChar char="●"/>
            </a:pPr>
            <a:r>
              <a:rPr b="1" i="1" lang="en-US" sz="2000" u="sng">
                <a:solidFill>
                  <a:schemeClr val="dk1"/>
                </a:solidFill>
                <a:latin typeface="Arial"/>
                <a:ea typeface="Arial"/>
                <a:cs typeface="Arial"/>
                <a:sym typeface="Arial"/>
              </a:rPr>
              <a:t>службы (сервисы) CORBA</a:t>
            </a:r>
            <a:r>
              <a:rPr b="0" i="0" lang="en-US" sz="2000" u="none">
                <a:solidFill>
                  <a:schemeClr val="dk1"/>
                </a:solidFill>
                <a:latin typeface="Arial"/>
                <a:ea typeface="Arial"/>
                <a:cs typeface="Arial"/>
                <a:sym typeface="Arial"/>
              </a:rPr>
              <a:t>,  доступны  с  помощью  стандартизованного API.</a:t>
            </a:r>
            <a:r>
              <a:rPr b="0" i="0" lang="en-US" sz="1700" u="none">
                <a:solidFill>
                  <a:schemeClr val="dk1"/>
                </a:solidFill>
                <a:latin typeface="Arial"/>
                <a:ea typeface="Arial"/>
                <a:cs typeface="Arial"/>
                <a:sym typeface="Arial"/>
              </a:rPr>
              <a:t> </a:t>
            </a:r>
            <a:endParaRPr/>
          </a:p>
          <a:p>
            <a:pPr indent="-347662" lvl="1" marL="692150" rtl="0" algn="l">
              <a:lnSpc>
                <a:spcPct val="90000"/>
              </a:lnSpc>
              <a:spcBef>
                <a:spcPts val="32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Сервисы – это  обычные CORBA-объекты  со  стандартизованными  (и написанными на IDL) </a:t>
            </a:r>
            <a:r>
              <a:rPr b="1" i="0" lang="en-US" sz="1600" u="none">
                <a:solidFill>
                  <a:schemeClr val="dk1"/>
                </a:solidFill>
                <a:latin typeface="Arial"/>
                <a:ea typeface="Arial"/>
                <a:cs typeface="Arial"/>
                <a:sym typeface="Arial"/>
              </a:rPr>
              <a:t>интерфейсами</a:t>
            </a:r>
            <a:r>
              <a:rPr b="0" i="0" lang="en-US" sz="1600" u="none">
                <a:solidFill>
                  <a:schemeClr val="dk1"/>
                </a:solidFill>
                <a:latin typeface="Arial"/>
                <a:ea typeface="Arial"/>
                <a:cs typeface="Arial"/>
                <a:sym typeface="Arial"/>
              </a:rPr>
              <a:t>. К таким сервисам относится,  например,  сервис  имен NameService, сервис сообщений, позволяющий CORBA-объектам обмениваться сообщениями, сервис транзакций, позволяющий CORBA-объектам  организовывать  транзакции.  В  реальной системе не обязательно должны присутствовать все сервисы,  их  набор  зависит  от  требуемой функциональности. На сегодня разработано всего 16 объектных сервисов. </a:t>
            </a:r>
            <a:endParaRPr/>
          </a:p>
          <a:p>
            <a:pPr indent="-342900" lvl="0" marL="342900" rtl="0" algn="l">
              <a:lnSpc>
                <a:spcPct val="90000"/>
              </a:lnSpc>
              <a:spcBef>
                <a:spcPts val="400"/>
              </a:spcBef>
              <a:spcAft>
                <a:spcPts val="0"/>
              </a:spcAft>
              <a:buClr>
                <a:schemeClr val="dk2"/>
              </a:buClr>
              <a:buSzPts val="1400"/>
              <a:buFont typeface="Noto Sans Symbols"/>
              <a:buChar char="●"/>
            </a:pPr>
            <a:r>
              <a:rPr b="1" i="1" lang="en-US" sz="2000" u="sng">
                <a:solidFill>
                  <a:schemeClr val="dk1"/>
                </a:solidFill>
                <a:latin typeface="Arial"/>
                <a:ea typeface="Arial"/>
                <a:cs typeface="Arial"/>
                <a:sym typeface="Arial"/>
              </a:rPr>
              <a:t>средства CORBA</a:t>
            </a:r>
            <a:r>
              <a:rPr b="0" i="0" lang="en-US" sz="2000" u="none">
                <a:solidFill>
                  <a:schemeClr val="dk1"/>
                </a:solidFill>
                <a:latin typeface="Arial"/>
                <a:ea typeface="Arial"/>
                <a:cs typeface="Arial"/>
                <a:sym typeface="Arial"/>
              </a:rPr>
              <a:t> –  это  набор  средств  и  инструментов  верхнего уровня, необходимых не индивидуальным объектам, а приложениям. </a:t>
            </a:r>
            <a:endParaRPr/>
          </a:p>
          <a:p>
            <a:pPr indent="-347662" lvl="1" marL="692150" rtl="0" algn="l">
              <a:lnSpc>
                <a:spcPct val="90000"/>
              </a:lnSpc>
              <a:spcBef>
                <a:spcPts val="400"/>
              </a:spcBef>
              <a:spcAft>
                <a:spcPts val="0"/>
              </a:spcAft>
              <a:buClr>
                <a:schemeClr val="accent2"/>
              </a:buClr>
              <a:buSzPts val="1120"/>
              <a:buFont typeface="Noto Sans Symbols"/>
              <a:buChar char="●"/>
            </a:pPr>
            <a:r>
              <a:rPr b="0" i="0" lang="en-US" sz="1600" u="none">
                <a:solidFill>
                  <a:schemeClr val="dk1"/>
                </a:solidFill>
                <a:latin typeface="Arial"/>
                <a:ea typeface="Arial"/>
                <a:cs typeface="Arial"/>
                <a:sym typeface="Arial"/>
              </a:rPr>
              <a:t>Это тоже CORBA-объекты со стандартизованными интерфейсами. Common Facilities делятся на </a:t>
            </a:r>
            <a:r>
              <a:rPr b="1" i="1" lang="en-US" sz="1600" u="none">
                <a:solidFill>
                  <a:schemeClr val="dk1"/>
                </a:solidFill>
                <a:latin typeface="Arial"/>
                <a:ea typeface="Arial"/>
                <a:cs typeface="Arial"/>
                <a:sym typeface="Arial"/>
              </a:rPr>
              <a:t>горизонтальные</a:t>
            </a:r>
            <a:r>
              <a:rPr b="0" i="0" lang="en-US" sz="1600" u="none">
                <a:solidFill>
                  <a:schemeClr val="dk1"/>
                </a:solidFill>
                <a:latin typeface="Arial"/>
                <a:ea typeface="Arial"/>
                <a:cs typeface="Arial"/>
                <a:sym typeface="Arial"/>
              </a:rPr>
              <a:t> (общие для всех прикладных областей) и </a:t>
            </a:r>
            <a:r>
              <a:rPr b="1" i="1" lang="en-US" sz="1600" u="none">
                <a:solidFill>
                  <a:schemeClr val="dk1"/>
                </a:solidFill>
                <a:latin typeface="Arial"/>
                <a:ea typeface="Arial"/>
                <a:cs typeface="Arial"/>
                <a:sym typeface="Arial"/>
              </a:rPr>
              <a:t>вертикальные</a:t>
            </a:r>
            <a:r>
              <a:rPr b="0" i="0" lang="en-US" sz="1600" u="none">
                <a:solidFill>
                  <a:schemeClr val="dk1"/>
                </a:solidFill>
                <a:latin typeface="Arial"/>
                <a:ea typeface="Arial"/>
                <a:cs typeface="Arial"/>
                <a:sym typeface="Arial"/>
              </a:rPr>
              <a:t> (для конкретной прикладной области). Например, разработаны Common Facilities для медицинских организаций, для ряда производств и т.п.</a:t>
            </a:r>
            <a:r>
              <a:rPr b="0" i="0" lang="en-US" sz="2000" u="none">
                <a:solidFill>
                  <a:schemeClr val="dk1"/>
                </a:solidFill>
                <a:latin typeface="Arial"/>
                <a:ea typeface="Arial"/>
                <a:cs typeface="Arial"/>
                <a:sym typeface="Arial"/>
              </a:rPr>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26" name="Google Shape;626;p60"/>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Web-службы и .NET</a:t>
            </a:r>
            <a:endParaRPr/>
          </a:p>
        </p:txBody>
      </p:sp>
      <p:sp>
        <p:nvSpPr>
          <p:cNvPr id="627" name="Google Shape;627;p60"/>
          <p:cNvSpPr txBox="1"/>
          <p:nvPr>
            <p:ph idx="1" type="body"/>
          </p:nvPr>
        </p:nvSpPr>
        <p:spPr>
          <a:xfrm>
            <a:off x="179387" y="857250"/>
            <a:ext cx="8640762" cy="58483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Новизна .Net в том, что .Net–приложения                                не компилируются в зависимый от платформы (native) код, например, специфический для архитектуры Intel. Вместо этого компиляция представляет собой процесс из двух шагов:</a:t>
            </a:r>
            <a:endParaRPr/>
          </a:p>
          <a:p>
            <a:pPr indent="-347662" lvl="1" marL="69215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Arial"/>
                <a:ea typeface="Arial"/>
                <a:cs typeface="Arial"/>
                <a:sym typeface="Arial"/>
              </a:rPr>
              <a:t> Код, написанный разработчиком, компилируется в Промежуточный Язык Microsoft (Microsoft Intermediate Language (MSIL), ныне CIL). </a:t>
            </a:r>
            <a:endParaRPr/>
          </a:p>
          <a:p>
            <a:pPr indent="-347662" lvl="1" marL="69215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Arial"/>
                <a:ea typeface="Arial"/>
                <a:cs typeface="Arial"/>
                <a:sym typeface="Arial"/>
              </a:rPr>
              <a:t>Затем с помощью среды Common Language Runtime (CLR) он компилируется в независимый от платформы исполняемый код. </a:t>
            </a:r>
            <a:endParaRPr/>
          </a:p>
          <a:p>
            <a:pPr indent="-342900" lvl="0" marL="3429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a:t>
            </a:r>
            <a:r>
              <a:rPr b="0" i="0" lang="en-US" sz="2200" u="none">
                <a:solidFill>
                  <a:schemeClr val="dk1"/>
                </a:solidFill>
                <a:latin typeface="Arial"/>
                <a:ea typeface="Arial"/>
                <a:cs typeface="Arial"/>
                <a:sym typeface="Arial"/>
              </a:rPr>
              <a:t>Net включает в себя С# - язык, весьма похожий на Java. Microsoft также предлагает программу, которая конвертирует Java-код в код на С#. </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Разработаны CLR для Linux., таким образом, основное преимущество Java, заключающееся в платформенной независимости начинает сходить на нет. </a:t>
            </a:r>
            <a:endParaRPr/>
          </a:p>
          <a:p>
            <a:pPr indent="-245109" lvl="0" marL="342900" rtl="0" algn="l">
              <a:spcBef>
                <a:spcPts val="440"/>
              </a:spcBef>
              <a:spcAft>
                <a:spcPts val="0"/>
              </a:spcAft>
              <a:buSzPts val="1540"/>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33" name="Google Shape;633;p61"/>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J2EE vs .NET</a:t>
            </a:r>
            <a:endParaRPr/>
          </a:p>
        </p:txBody>
      </p:sp>
      <p:sp>
        <p:nvSpPr>
          <p:cNvPr id="634" name="Google Shape;634;p61"/>
          <p:cNvSpPr txBox="1"/>
          <p:nvPr>
            <p:ph idx="1" type="body"/>
          </p:nvPr>
        </p:nvSpPr>
        <p:spPr>
          <a:xfrm>
            <a:off x="179387" y="1484312"/>
            <a:ext cx="8640762" cy="4518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Microsoft .Net – это </a:t>
            </a:r>
            <a:r>
              <a:rPr b="1" i="0" lang="en-US" sz="2200" u="none">
                <a:solidFill>
                  <a:schemeClr val="dk1"/>
                </a:solidFill>
                <a:latin typeface="Arial"/>
                <a:ea typeface="Arial"/>
                <a:cs typeface="Arial"/>
                <a:sym typeface="Arial"/>
              </a:rPr>
              <a:t>платформа</a:t>
            </a:r>
            <a:r>
              <a:rPr b="0" i="0" lang="en-US" sz="2200" u="none">
                <a:solidFill>
                  <a:schemeClr val="dk1"/>
                </a:solidFill>
                <a:latin typeface="Arial"/>
                <a:ea typeface="Arial"/>
                <a:cs typeface="Arial"/>
                <a:sym typeface="Arial"/>
              </a:rPr>
              <a:t>, включающая серверы, клиенты и сервисы. Она содержит набор приложений, таких, как Visual Studio .Net, Tablet PC, и .Net My Services. </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Отличие J2EE в том, что это всего лишь </a:t>
            </a:r>
            <a:r>
              <a:rPr b="1" i="0" lang="en-US" sz="2200" u="none">
                <a:solidFill>
                  <a:schemeClr val="dk1"/>
                </a:solidFill>
                <a:latin typeface="Arial"/>
                <a:ea typeface="Arial"/>
                <a:cs typeface="Arial"/>
                <a:sym typeface="Arial"/>
              </a:rPr>
              <a:t>набор спецификаций</a:t>
            </a:r>
            <a:r>
              <a:rPr b="0" i="0" lang="en-US" sz="2200" u="none">
                <a:solidFill>
                  <a:schemeClr val="dk1"/>
                </a:solidFill>
                <a:latin typeface="Arial"/>
                <a:ea typeface="Arial"/>
                <a:cs typeface="Arial"/>
                <a:sym typeface="Arial"/>
              </a:rPr>
              <a:t>. Они определят лишь небольшую часть полноценной платформы, сфокусированную на разработке приложений на стороне сервера. Эти спецификации, такие как JSP и EJB являются клонами технологий операционной системы Microsoft Windows 2000. </a:t>
            </a:r>
            <a:endParaRPr/>
          </a:p>
          <a:p>
            <a:pPr indent="-347662" lvl="1" marL="69215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Arial"/>
                <a:ea typeface="Arial"/>
                <a:cs typeface="Arial"/>
                <a:sym typeface="Arial"/>
              </a:rPr>
              <a:t>Например, JSP – это прямой клон технологии Microsoft Active Server Pages, а EJB - это клон COM+ технологий в Windows. J2EE - это в значительной степени набор спецификаций, спроектированных для облегчения разработки серверных приложений на Unix-системах. </a:t>
            </a:r>
            <a:endParaRPr/>
          </a:p>
          <a:p>
            <a:pPr indent="-342900" lvl="0" marL="342900" rtl="0" algn="l">
              <a:lnSpc>
                <a:spcPct val="100000"/>
              </a:lnSpc>
              <a:spcBef>
                <a:spcPts val="480"/>
              </a:spcBef>
              <a:spcAft>
                <a:spcPts val="0"/>
              </a:spcAft>
              <a:buSzPts val="1680"/>
              <a:buNone/>
            </a:pPr>
            <a:r>
              <a:t/>
            </a:r>
            <a:endParaRPr b="0" i="0" sz="2400" u="none">
              <a:solidFill>
                <a:schemeClr val="dk1"/>
              </a:solidFill>
              <a:latin typeface="Arial"/>
              <a:ea typeface="Arial"/>
              <a:cs typeface="Arial"/>
              <a:sym typeface="Arial"/>
            </a:endParaRPr>
          </a:p>
          <a:p>
            <a:pPr indent="-236220" lvl="0" marL="342900" rtl="0" algn="l">
              <a:spcBef>
                <a:spcPts val="480"/>
              </a:spcBef>
              <a:spcAft>
                <a:spcPts val="0"/>
              </a:spcAft>
              <a:buSzPts val="168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40" name="Google Shape;640;p62"/>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J2EE vs .NET</a:t>
            </a:r>
            <a:endParaRPr/>
          </a:p>
        </p:txBody>
      </p:sp>
      <p:sp>
        <p:nvSpPr>
          <p:cNvPr id="641" name="Google Shape;641;p62"/>
          <p:cNvSpPr txBox="1"/>
          <p:nvPr>
            <p:ph idx="1" type="body"/>
          </p:nvPr>
        </p:nvSpPr>
        <p:spPr>
          <a:xfrm>
            <a:off x="323850" y="1314450"/>
            <a:ext cx="8640762" cy="5138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Microsoft .Net спроектирована для поддержки нескольких языков программирования – в настоящее время, Microsoft .Net поддерживает более 20 языков, позволяя создавать .Net приложения на любых языках без затрат на переобучение персонала. Что же касается J2EE, то эта платформа поддерживает единственный язык программирования - Java.</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Java - это результат взаимодействия более чем 400 компаний и организаций, а .Net – это продукт одной.</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Java приложения могут выполняться на любых ОС: системах уровня предприятия, таких, как Unix, Linux, OS/390, Windows 2000, или HP-UX; операционных системах для десктопов, таких как Mac OS, Windows или Linux; а также операционных системах для мобильных устройств. - .Net была полностью разработана Microsoft и может работать только на операционных системах Microsoft.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47" name="Google Shape;647;p63"/>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J2EE vs .NET</a:t>
            </a:r>
            <a:endParaRPr/>
          </a:p>
        </p:txBody>
      </p:sp>
      <p:sp>
        <p:nvSpPr>
          <p:cNvPr id="648" name="Google Shape;648;p63"/>
          <p:cNvSpPr txBox="1"/>
          <p:nvPr>
            <p:ph idx="1" type="body"/>
          </p:nvPr>
        </p:nvSpPr>
        <p:spPr>
          <a:xfrm>
            <a:off x="427037" y="1628775"/>
            <a:ext cx="8434387" cy="4032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Технология Java является открытой и построена на внутриотраслевых стандартах для ПО. Любой желающий может загрузить и изучать код Java -технологии.</a:t>
            </a:r>
            <a:endParaRPr/>
          </a:p>
          <a:p>
            <a:pPr indent="-342900" lvl="0" marL="342900" rtl="0" algn="l">
              <a:lnSpc>
                <a:spcPct val="100000"/>
              </a:lnSpc>
              <a:spcBef>
                <a:spcPts val="480"/>
              </a:spcBef>
              <a:spcAft>
                <a:spcPts val="0"/>
              </a:spcAft>
              <a:buSzPts val="1680"/>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Microsoft приоткрыла лишь небольшие части технологии .Net, такие как язык C#, но повесила железный занавес на ключевые области своей платформы и не публикует их в открытую. Microsoft лишь избирательно делает небольшие части своего исходного кода доступными для отдельных партнеров. </a:t>
            </a:r>
            <a:endParaRPr/>
          </a:p>
          <a:p>
            <a:pPr indent="-236220" lvl="0" marL="342900" rtl="0" algn="l">
              <a:spcBef>
                <a:spcPts val="480"/>
              </a:spcBef>
              <a:spcAft>
                <a:spcPts val="0"/>
              </a:spcAft>
              <a:buSzPts val="168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54" name="Google Shape;654;p64"/>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J2EE vs .NET</a:t>
            </a:r>
            <a:endParaRPr/>
          </a:p>
        </p:txBody>
      </p:sp>
      <p:sp>
        <p:nvSpPr>
          <p:cNvPr id="655" name="Google Shape;655;p64"/>
          <p:cNvSpPr txBox="1"/>
          <p:nvPr>
            <p:ph idx="1" type="body"/>
          </p:nvPr>
        </p:nvSpPr>
        <p:spPr>
          <a:xfrm>
            <a:off x="273050" y="1136650"/>
            <a:ext cx="8691562" cy="53165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Главное преимущество Microsoft .Net в том, что это полноценная платформа, а J2EE ориентирована только на серверное программирование. Более того, J2EE - это лишь набор спецификаций и необходимо приобретать дорогостоящие (обычно порядка $15,000 для одной машины) реализации J2EE. </a:t>
            </a:r>
            <a:endParaRPr/>
          </a:p>
          <a:p>
            <a:pPr indent="-342900" lvl="0" marL="34290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В отличие от J2EE, Microsoft .Net – это набор продуктов и служб. В дополнение к этому, Microsoft .Net имеет встроенные в платформу XML Web-службы, а не просто использует их, как дополнительно подключаемый механизм. Это позволяет существенно увеличить производительность как самих приложений, так и труда разработчиков. Microsoft .Net разрабатывался с поддержкой интеграции посредством XML Web-служб с использованием протоколов и форматов таких, как SOAP, WSDL и UDDI.</a:t>
            </a:r>
            <a:endParaRPr/>
          </a:p>
          <a:p>
            <a:pPr indent="-245109" lvl="0" marL="342900" rtl="0" algn="l">
              <a:spcBef>
                <a:spcPts val="440"/>
              </a:spcBef>
              <a:spcAft>
                <a:spcPts val="0"/>
              </a:spcAft>
              <a:buSzPts val="1540"/>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5"/>
          <p:cNvSpPr txBox="1"/>
          <p:nvPr>
            <p:ph type="title"/>
          </p:nvPr>
        </p:nvSpPr>
        <p:spPr>
          <a:xfrm>
            <a:off x="1692275" y="2708275"/>
            <a:ext cx="5759450" cy="13620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РАСПРЕДЕЛЕННЫЕ ТЕХНОЛОГИИ </a:t>
            </a:r>
            <a:br>
              <a:rPr b="1" i="0" lang="en-US" sz="3600" u="none">
                <a:solidFill>
                  <a:schemeClr val="dk2"/>
                </a:solidFill>
                <a:latin typeface="Arial"/>
                <a:ea typeface="Arial"/>
                <a:cs typeface="Arial"/>
                <a:sym typeface="Arial"/>
              </a:rPr>
            </a:br>
            <a:r>
              <a:rPr b="1" i="0" lang="en-US" sz="3600" u="none">
                <a:solidFill>
                  <a:schemeClr val="dk2"/>
                </a:solidFill>
                <a:latin typeface="Arial"/>
                <a:ea typeface="Arial"/>
                <a:cs typeface="Arial"/>
                <a:sym typeface="Arial"/>
              </a:rPr>
              <a:t>WEB-СЕРВИСОВ</a:t>
            </a:r>
            <a:endParaRPr/>
          </a:p>
        </p:txBody>
      </p:sp>
      <p:sp>
        <p:nvSpPr>
          <p:cNvPr id="661" name="Google Shape;661;p6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pic>
        <p:nvPicPr>
          <p:cNvPr id="667" name="Google Shape;667;p66"/>
          <p:cNvPicPr preferRelativeResize="0"/>
          <p:nvPr/>
        </p:nvPicPr>
        <p:blipFill rotWithShape="1">
          <a:blip r:embed="rId3">
            <a:alphaModFix/>
          </a:blip>
          <a:srcRect b="0" l="0" r="0" t="0"/>
          <a:stretch/>
        </p:blipFill>
        <p:spPr>
          <a:xfrm>
            <a:off x="1404937" y="1203325"/>
            <a:ext cx="5648325" cy="3468687"/>
          </a:xfrm>
          <a:prstGeom prst="rect">
            <a:avLst/>
          </a:prstGeom>
          <a:noFill/>
          <a:ln>
            <a:noFill/>
          </a:ln>
        </p:spPr>
      </p:pic>
      <p:sp>
        <p:nvSpPr>
          <p:cNvPr id="668" name="Google Shape;668;p66"/>
          <p:cNvSpPr txBox="1"/>
          <p:nvPr/>
        </p:nvSpPr>
        <p:spPr>
          <a:xfrm>
            <a:off x="414337" y="4714875"/>
            <a:ext cx="8643937"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Веб-сервисы представляют собой оболочку, обеспечивающую стандартный способ взаимодействия с прикладными программными средами, такими как системы управления базами данных (СУБД), .NET, J2EE, CORBA, и пр.</a:t>
            </a:r>
            <a:endParaRPr/>
          </a:p>
        </p:txBody>
      </p:sp>
      <p:sp>
        <p:nvSpPr>
          <p:cNvPr id="669" name="Google Shape;669;p66"/>
          <p:cNvSpPr txBox="1"/>
          <p:nvPr/>
        </p:nvSpPr>
        <p:spPr>
          <a:xfrm>
            <a:off x="476250" y="5637212"/>
            <a:ext cx="79121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Интерфейсы веб-сервисов получают из сетевой среды стандартные XML-сообщения, преобразуют XML-данные в формат, "понимаемый" конкретной прикладной программной системой.</a:t>
            </a:r>
            <a:endParaRPr/>
          </a:p>
        </p:txBody>
      </p:sp>
      <p:sp>
        <p:nvSpPr>
          <p:cNvPr id="670" name="Google Shape;670;p66"/>
          <p:cNvSpPr txBox="1"/>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Идея Web-сервисов</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76" name="Google Shape;676;p67"/>
          <p:cNvSpPr txBox="1"/>
          <p:nvPr/>
        </p:nvSpPr>
        <p:spPr>
          <a:xfrm>
            <a:off x="250825" y="963612"/>
            <a:ext cx="8764587" cy="591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К Web API относятся </a:t>
            </a:r>
            <a:r>
              <a:rPr b="1" i="0" lang="en-US" sz="1800" u="none">
                <a:solidFill>
                  <a:srgbClr val="0070C0"/>
                </a:solidFill>
                <a:latin typeface="Arial"/>
                <a:ea typeface="Arial"/>
                <a:cs typeface="Arial"/>
                <a:sym typeface="Arial"/>
              </a:rPr>
              <a:t>XML-RPC</a:t>
            </a:r>
            <a:r>
              <a:rPr b="1" i="0" lang="en-US" sz="1800" u="none">
                <a:solidFill>
                  <a:schemeClr val="dk1"/>
                </a:solidFill>
                <a:latin typeface="Arial"/>
                <a:ea typeface="Arial"/>
                <a:cs typeface="Arial"/>
                <a:sym typeface="Arial"/>
              </a:rPr>
              <a:t> и </a:t>
            </a:r>
            <a:r>
              <a:rPr b="1" i="0" lang="en-US" sz="1800" u="none">
                <a:solidFill>
                  <a:srgbClr val="0070C0"/>
                </a:solidFill>
                <a:latin typeface="Arial"/>
                <a:ea typeface="Arial"/>
                <a:cs typeface="Arial"/>
                <a:sym typeface="Arial"/>
              </a:rPr>
              <a:t>JSON-RPC</a:t>
            </a:r>
            <a:r>
              <a:rPr b="1" i="0"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SOAP</a:t>
            </a:r>
            <a:r>
              <a:rPr b="1" i="0" lang="en-US" sz="1800" u="none">
                <a:solidFill>
                  <a:schemeClr val="dk1"/>
                </a:solidFill>
                <a:latin typeface="Arial"/>
                <a:ea typeface="Arial"/>
                <a:cs typeface="Arial"/>
                <a:sym typeface="Arial"/>
              </a:rPr>
              <a:t> и </a:t>
            </a:r>
            <a:r>
              <a:rPr b="1" i="0" lang="en-US" sz="1800" u="none">
                <a:solidFill>
                  <a:srgbClr val="0070C0"/>
                </a:solidFill>
                <a:latin typeface="Arial"/>
                <a:ea typeface="Arial"/>
                <a:cs typeface="Arial"/>
                <a:sym typeface="Arial"/>
              </a:rPr>
              <a:t>REST</a:t>
            </a:r>
            <a:r>
              <a:rPr b="0" i="0" lang="en-US" sz="1800" u="none">
                <a:solidFill>
                  <a:schemeClr val="dk1"/>
                </a:solidFill>
                <a:latin typeface="Arial"/>
                <a:ea typeface="Arial"/>
                <a:cs typeface="Arial"/>
                <a:sym typeface="Arial"/>
              </a:rPr>
              <a:t>. </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rgbClr val="0070C0"/>
                </a:solidFill>
                <a:latin typeface="Arial"/>
                <a:ea typeface="Arial"/>
                <a:cs typeface="Arial"/>
                <a:sym typeface="Arial"/>
              </a:rPr>
              <a:t>RPC</a:t>
            </a:r>
            <a:r>
              <a:rPr b="0" i="0" lang="en-US" sz="1800" u="none">
                <a:solidFill>
                  <a:schemeClr val="dk1"/>
                </a:solidFill>
                <a:latin typeface="Arial"/>
                <a:ea typeface="Arial"/>
                <a:cs typeface="Arial"/>
                <a:sym typeface="Arial"/>
              </a:rPr>
              <a:t> (remote procedure call — «удаленный вызов процедур») — понятие старое, объединяющие древние, средние и современные протоколы, которые позволяют вызвать метод в другом приложении. XML-RPC — протокол, появившийся в 1998 г. вскоре после появления XML. Изначально он поддерживался Microsoft, но вскоре Microsoft полностью переключилась на </a:t>
            </a:r>
            <a:r>
              <a:rPr b="0" i="0" lang="en-US" sz="1800" u="none">
                <a:solidFill>
                  <a:srgbClr val="0070C0"/>
                </a:solidFill>
                <a:latin typeface="Arial"/>
                <a:ea typeface="Arial"/>
                <a:cs typeface="Arial"/>
                <a:sym typeface="Arial"/>
              </a:rPr>
              <a:t>SOAP</a:t>
            </a:r>
            <a:r>
              <a:rPr b="0" i="0" lang="en-US" sz="1800" u="none">
                <a:solidFill>
                  <a:schemeClr val="dk1"/>
                </a:solidFill>
                <a:latin typeface="Arial"/>
                <a:ea typeface="Arial"/>
                <a:cs typeface="Arial"/>
                <a:sym typeface="Arial"/>
              </a:rPr>
              <a:t>, поэтому в .Net Framework мы не найдем классов для поддержки этого протокола. Несмотря на это, XML-RPC продолжает жить до сих пор в различных языках (особенно в PHP) — видимо, заслужил любовь разработчиков простотой. </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rgbClr val="0070C0"/>
                </a:solidFill>
                <a:latin typeface="Arial"/>
                <a:ea typeface="Arial"/>
                <a:cs typeface="Arial"/>
                <a:sym typeface="Arial"/>
              </a:rPr>
              <a:t>SOAP</a:t>
            </a:r>
            <a:r>
              <a:rPr b="0" i="0" lang="en-US" sz="1800" u="none">
                <a:solidFill>
                  <a:schemeClr val="dk1"/>
                </a:solidFill>
                <a:latin typeface="Arial"/>
                <a:ea typeface="Arial"/>
                <a:cs typeface="Arial"/>
                <a:sym typeface="Arial"/>
              </a:rPr>
              <a:t> также появился в 1998 г. стараниями Microsoft. Он был анонсирован как революция в мире ПО. Нельзя сказать, что все пошло по плану Microsoft: было огромное количество критики из-за сложности и тяжеловесности протокола. В то же время, были и те, кто считал SOAP настоящим прорывом. Протокол продолжал развиваться и плодиться десятками новых и новых спецификаций, пока в 2003 г. W3C не утвердила в качестве рекомендации SOAP 1.2, который и сейчас — последний. Семейство у SOAP получилось внушительное: WS-Addressing, WS-Enumeration, WS-Eventing, WS-Transfer, WS-Trust, WS-Federation, Web Single Sign-On.</a:t>
            </a:r>
            <a:endParaRPr/>
          </a:p>
        </p:txBody>
      </p:sp>
      <p:sp>
        <p:nvSpPr>
          <p:cNvPr id="677" name="Google Shape;677;p67"/>
          <p:cNvSpPr txBox="1"/>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Идея Web-сервисов</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83" name="Google Shape;683;p68"/>
          <p:cNvSpPr txBox="1"/>
          <p:nvPr/>
        </p:nvSpPr>
        <p:spPr>
          <a:xfrm>
            <a:off x="457200" y="1196975"/>
            <a:ext cx="8186737" cy="3590925"/>
          </a:xfrm>
          <a:prstGeom prst="rect">
            <a:avLst/>
          </a:prstGeom>
          <a:noFill/>
          <a:ln>
            <a:noFill/>
          </a:ln>
        </p:spPr>
        <p:txBody>
          <a:bodyPr anchorCtr="0" anchor="t" bIns="45700" lIns="91425" spcFirstLastPara="1" rIns="91425" wrap="square" tIns="45700">
            <a:spAutoFit/>
          </a:bodyPr>
          <a:lstStyle/>
          <a:p>
            <a:pPr indent="0" lvl="0" marL="0" marR="0" rtl="0" algn="l">
              <a:lnSpc>
                <a:spcPct val="138888"/>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К Web API относятся </a:t>
            </a:r>
            <a:r>
              <a:rPr b="1" i="0" lang="en-US" sz="1800" u="none">
                <a:solidFill>
                  <a:srgbClr val="0070C0"/>
                </a:solidFill>
                <a:latin typeface="Arial"/>
                <a:ea typeface="Arial"/>
                <a:cs typeface="Arial"/>
                <a:sym typeface="Arial"/>
              </a:rPr>
              <a:t>XML-RPC</a:t>
            </a:r>
            <a:r>
              <a:rPr b="1" i="0" lang="en-US" sz="1800" u="none">
                <a:solidFill>
                  <a:schemeClr val="dk1"/>
                </a:solidFill>
                <a:latin typeface="Arial"/>
                <a:ea typeface="Arial"/>
                <a:cs typeface="Arial"/>
                <a:sym typeface="Arial"/>
              </a:rPr>
              <a:t> и </a:t>
            </a:r>
            <a:r>
              <a:rPr b="1" i="0" lang="en-US" sz="1800" u="none">
                <a:solidFill>
                  <a:srgbClr val="0070C0"/>
                </a:solidFill>
                <a:latin typeface="Arial"/>
                <a:ea typeface="Arial"/>
                <a:cs typeface="Arial"/>
                <a:sym typeface="Arial"/>
              </a:rPr>
              <a:t>JSON-RPC</a:t>
            </a:r>
            <a:r>
              <a:rPr b="1" i="0"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SOAP</a:t>
            </a:r>
            <a:r>
              <a:rPr b="1" i="0" lang="en-US" sz="1800" u="none">
                <a:solidFill>
                  <a:schemeClr val="dk1"/>
                </a:solidFill>
                <a:latin typeface="Arial"/>
                <a:ea typeface="Arial"/>
                <a:cs typeface="Arial"/>
                <a:sym typeface="Arial"/>
              </a:rPr>
              <a:t> и </a:t>
            </a:r>
            <a:r>
              <a:rPr b="1" i="0" lang="en-US" sz="1800" u="none">
                <a:solidFill>
                  <a:srgbClr val="0070C0"/>
                </a:solidFill>
                <a:latin typeface="Arial"/>
                <a:ea typeface="Arial"/>
                <a:cs typeface="Arial"/>
                <a:sym typeface="Arial"/>
              </a:rPr>
              <a:t>REST</a:t>
            </a:r>
            <a:r>
              <a:rPr b="0" i="0" lang="en-US" sz="1800" u="none">
                <a:solidFill>
                  <a:schemeClr val="dk1"/>
                </a:solidFill>
                <a:latin typeface="Arial"/>
                <a:ea typeface="Arial"/>
                <a:cs typeface="Arial"/>
                <a:sym typeface="Arial"/>
              </a:rPr>
              <a:t>. </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Затем, что закономерно, все же появился действительно простой подход — </a:t>
            </a:r>
            <a:r>
              <a:rPr b="0" i="0" lang="en-US" sz="1800" u="none">
                <a:solidFill>
                  <a:srgbClr val="0070C0"/>
                </a:solidFill>
                <a:latin typeface="Arial"/>
                <a:ea typeface="Arial"/>
                <a:cs typeface="Arial"/>
                <a:sym typeface="Arial"/>
              </a:rPr>
              <a:t>REST</a:t>
            </a:r>
            <a:r>
              <a:rPr b="0" i="0" lang="en-US" sz="1800" u="none">
                <a:solidFill>
                  <a:schemeClr val="dk1"/>
                </a:solidFill>
                <a:latin typeface="Arial"/>
                <a:ea typeface="Arial"/>
                <a:cs typeface="Arial"/>
                <a:sym typeface="Arial"/>
              </a:rPr>
              <a:t>. Аббревиатура REST расшифровывается как representational state transfer — «передача состояния представления» или, лучше сказать, представление данных в удобном для клиента формате. Термин “REST” был введен Роем Филдингом в 2000 г. Основная идея REST в том, что каждое обращение к сервису переводит клиентское приложение в новое состояние. По сути, REST — не протокол и не стандарт, а подход, архитектурный стиль проектирования API. </a:t>
            </a:r>
            <a:endParaRPr/>
          </a:p>
        </p:txBody>
      </p:sp>
      <p:sp>
        <p:nvSpPr>
          <p:cNvPr id="684" name="Google Shape;684;p68"/>
          <p:cNvSpPr txBox="1"/>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Идея Web-сервисов</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90" name="Google Shape;690;p69"/>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1" lang="en-US" sz="3600" u="none">
                <a:solidFill>
                  <a:schemeClr val="dk2"/>
                </a:solidFill>
                <a:latin typeface="Arial"/>
                <a:ea typeface="Arial"/>
                <a:cs typeface="Arial"/>
                <a:sym typeface="Arial"/>
              </a:rPr>
              <a:t>Web-сервисы SOAP</a:t>
            </a:r>
            <a:endParaRPr/>
          </a:p>
        </p:txBody>
      </p:sp>
      <p:sp>
        <p:nvSpPr>
          <p:cNvPr id="691" name="Google Shape;691;p69"/>
          <p:cNvSpPr txBox="1"/>
          <p:nvPr>
            <p:ph idx="1" type="body"/>
          </p:nvPr>
        </p:nvSpPr>
        <p:spPr>
          <a:xfrm>
            <a:off x="323850" y="1125537"/>
            <a:ext cx="7920037" cy="57467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b="0" i="0" lang="en-US" sz="2000" u="none">
                <a:solidFill>
                  <a:schemeClr val="dk1"/>
                </a:solidFill>
                <a:latin typeface="Arial"/>
                <a:ea typeface="Arial"/>
                <a:cs typeface="Arial"/>
                <a:sym typeface="Arial"/>
              </a:rPr>
              <a:t>Для того чтобы создать приложение, являющееся Web -сервисом, необходимо применить целый ряд технологий:</a:t>
            </a:r>
            <a:endParaRPr/>
          </a:p>
        </p:txBody>
      </p:sp>
      <p:pic>
        <p:nvPicPr>
          <p:cNvPr descr="&amp;Vcy;&amp;zcy;&amp;acy;&amp;icy;&amp;mcy;&amp;ocy;&amp;scy;&amp;vcy;&amp;yacy;&amp;zcy;&amp;softcy; &amp;tcy;&amp;iecy;&amp;khcy;&amp;ncy;&amp;ocy;&amp;lcy;&amp;ocy;&amp;gcy;&amp;icy;&amp;jcy;" id="692" name="Google Shape;692;p69"/>
          <p:cNvPicPr preferRelativeResize="0"/>
          <p:nvPr/>
        </p:nvPicPr>
        <p:blipFill rotWithShape="1">
          <a:blip r:embed="rId3">
            <a:alphaModFix/>
          </a:blip>
          <a:srcRect b="0" l="0" r="0" t="0"/>
          <a:stretch/>
        </p:blipFill>
        <p:spPr>
          <a:xfrm>
            <a:off x="2051050" y="1760537"/>
            <a:ext cx="5133975" cy="2324100"/>
          </a:xfrm>
          <a:prstGeom prst="rect">
            <a:avLst/>
          </a:prstGeom>
          <a:noFill/>
          <a:ln>
            <a:noFill/>
          </a:ln>
        </p:spPr>
      </p:pic>
      <p:sp>
        <p:nvSpPr>
          <p:cNvPr id="693" name="Google Shape;693;p69"/>
          <p:cNvSpPr txBox="1"/>
          <p:nvPr/>
        </p:nvSpPr>
        <p:spPr>
          <a:xfrm>
            <a:off x="107950" y="4119562"/>
            <a:ext cx="8939212" cy="2586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Для удаленного взаимодействия с веб-сервисами используется </a:t>
            </a:r>
            <a:r>
              <a:rPr b="1" i="1" lang="en-US" sz="2000" u="none">
                <a:solidFill>
                  <a:schemeClr val="dk1"/>
                </a:solidFill>
                <a:latin typeface="Arial"/>
                <a:ea typeface="Arial"/>
                <a:cs typeface="Arial"/>
                <a:sym typeface="Arial"/>
              </a:rPr>
              <a:t>Simple Object Access Protocol (SOAP), </a:t>
            </a:r>
            <a:r>
              <a:rPr b="0" i="0" lang="en-US" sz="2000" u="none">
                <a:solidFill>
                  <a:schemeClr val="dk1"/>
                </a:solidFill>
                <a:latin typeface="Arial"/>
                <a:ea typeface="Arial"/>
                <a:cs typeface="Arial"/>
                <a:sym typeface="Arial"/>
              </a:rPr>
              <a:t>который обеспечивает взаимодействие распределенных систем, независимо от объектной модели, операционной системы или языка программирования. Данные передаются в виде XML документов особого формата.</a:t>
            </a:r>
            <a:endParaRPr/>
          </a:p>
          <a:p>
            <a:pPr indent="-342900" lvl="0" marL="342900" marR="0" rtl="0" algn="l">
              <a:lnSpc>
                <a:spcPct val="8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Спецификация </a:t>
            </a:r>
            <a:r>
              <a:rPr b="1" i="1" lang="en-US" sz="2000" u="none">
                <a:solidFill>
                  <a:schemeClr val="dk1"/>
                </a:solidFill>
                <a:latin typeface="Arial"/>
                <a:ea typeface="Arial"/>
                <a:cs typeface="Arial"/>
                <a:sym typeface="Arial"/>
              </a:rPr>
              <a:t>SOAP</a:t>
            </a:r>
            <a:r>
              <a:rPr b="0" i="0" lang="en-US" sz="2000" u="none">
                <a:solidFill>
                  <a:schemeClr val="dk1"/>
                </a:solidFill>
                <a:latin typeface="Arial"/>
                <a:ea typeface="Arial"/>
                <a:cs typeface="Arial"/>
                <a:sym typeface="Arial"/>
              </a:rPr>
              <a:t> определяет, каким образом связываются сообщения</a:t>
            </a:r>
            <a:r>
              <a:rPr b="1" i="1" lang="en-US" sz="2000" u="none">
                <a:solidFill>
                  <a:schemeClr val="dk1"/>
                </a:solidFill>
                <a:latin typeface="Arial"/>
                <a:ea typeface="Arial"/>
                <a:cs typeface="Arial"/>
                <a:sym typeface="Arial"/>
              </a:rPr>
              <a:t> SOAP </a:t>
            </a:r>
            <a:r>
              <a:rPr b="0" i="0" lang="en-US" sz="2000" u="none">
                <a:solidFill>
                  <a:schemeClr val="dk1"/>
                </a:solidFill>
                <a:latin typeface="Arial"/>
                <a:ea typeface="Arial"/>
                <a:cs typeface="Arial"/>
                <a:sym typeface="Arial"/>
              </a:rPr>
              <a:t>и транспортный протокол.</a:t>
            </a:r>
            <a:endParaRPr/>
          </a:p>
          <a:p>
            <a:pPr indent="-342900" lvl="0" marL="342900" marR="0" rtl="0" algn="l">
              <a:lnSpc>
                <a:spcPct val="8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Наиболее часто реализуется передача SOAP-сообщений по протоколу HTTP. Также широко распространено использование в качестве транспортного протокола SMTP, FTP, TCP.</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13" name="Google Shape;213;p7"/>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  Архитектура CORBA (ORB)</a:t>
            </a:r>
            <a:endParaRPr/>
          </a:p>
        </p:txBody>
      </p:sp>
      <p:sp>
        <p:nvSpPr>
          <p:cNvPr id="214" name="Google Shape;214;p7"/>
          <p:cNvSpPr txBox="1"/>
          <p:nvPr>
            <p:ph idx="1" type="body"/>
          </p:nvPr>
        </p:nvSpPr>
        <p:spPr>
          <a:xfrm>
            <a:off x="323850" y="1196975"/>
            <a:ext cx="8362950" cy="5302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Главной особенностью CORBA является использование компонента </a:t>
            </a:r>
            <a:r>
              <a:rPr b="1" i="1" lang="en-US" sz="2100" u="none">
                <a:solidFill>
                  <a:schemeClr val="dk1"/>
                </a:solidFill>
                <a:latin typeface="Arial"/>
                <a:ea typeface="Arial"/>
                <a:cs typeface="Arial"/>
                <a:sym typeface="Arial"/>
              </a:rPr>
              <a:t>ORB</a:t>
            </a:r>
            <a:r>
              <a:rPr b="0" i="0" lang="en-US" sz="2100" u="none">
                <a:solidFill>
                  <a:schemeClr val="dk1"/>
                </a:solidFill>
                <a:latin typeface="Arial"/>
                <a:ea typeface="Arial"/>
                <a:cs typeface="Arial"/>
                <a:sym typeface="Arial"/>
              </a:rPr>
              <a:t> (Object Resource Broker  -  брокер  ресурсов  объектов)  для  создания  экземпляров  объектов и  вызова их методов. Брокер формирует «мост» между приложением и инфраструктурой CORBA. </a:t>
            </a:r>
            <a:endParaRPr/>
          </a:p>
          <a:p>
            <a:pPr indent="-342900" lvl="0" marL="342900" rtl="0" algn="l">
              <a:lnSpc>
                <a:spcPct val="100000"/>
              </a:lnSpc>
              <a:spcBef>
                <a:spcPts val="420"/>
              </a:spcBef>
              <a:spcAft>
                <a:spcPts val="0"/>
              </a:spcAft>
              <a:buClr>
                <a:schemeClr val="dk2"/>
              </a:buClr>
              <a:buSzPts val="1470"/>
              <a:buFont typeface="Noto Sans Symbols"/>
              <a:buChar char="●"/>
            </a:pPr>
            <a:r>
              <a:rPr b="1" i="1" lang="en-US" sz="2100" u="none">
                <a:solidFill>
                  <a:schemeClr val="dk1"/>
                </a:solidFill>
                <a:latin typeface="Arial"/>
                <a:ea typeface="Arial"/>
                <a:cs typeface="Arial"/>
                <a:sym typeface="Arial"/>
              </a:rPr>
              <a:t>ORB</a:t>
            </a:r>
            <a:r>
              <a:rPr b="0" i="0" lang="en-US" sz="2100" u="none">
                <a:solidFill>
                  <a:schemeClr val="dk1"/>
                </a:solidFill>
                <a:latin typeface="Arial"/>
                <a:ea typeface="Arial"/>
                <a:cs typeface="Arial"/>
                <a:sym typeface="Arial"/>
              </a:rPr>
              <a:t> поддерживает удаленное взаимодействие с другими </a:t>
            </a:r>
            <a:r>
              <a:rPr b="1" i="1" lang="en-US" sz="2100" u="none">
                <a:solidFill>
                  <a:schemeClr val="dk1"/>
                </a:solidFill>
                <a:latin typeface="Arial"/>
                <a:ea typeface="Arial"/>
                <a:cs typeface="Arial"/>
                <a:sym typeface="Arial"/>
              </a:rPr>
              <a:t>ORB</a:t>
            </a:r>
            <a:r>
              <a:rPr b="0" i="0" lang="en-US" sz="2100" u="none">
                <a:solidFill>
                  <a:schemeClr val="dk1"/>
                </a:solidFill>
                <a:latin typeface="Arial"/>
                <a:ea typeface="Arial"/>
                <a:cs typeface="Arial"/>
                <a:sym typeface="Arial"/>
              </a:rPr>
              <a:t>, а также обеспечивает управление удаленными объектами, включая учет количества ссылок и времени жизни объекта. </a:t>
            </a:r>
            <a:endParaRPr/>
          </a:p>
          <a:p>
            <a:pPr indent="-342900" lvl="0" marL="342900" rtl="0" algn="l">
              <a:lnSpc>
                <a:spcPct val="10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Для обеспечения взаимодействия между </a:t>
            </a:r>
            <a:r>
              <a:rPr b="1" i="1" lang="en-US" sz="2100" u="none">
                <a:solidFill>
                  <a:schemeClr val="dk1"/>
                </a:solidFill>
                <a:latin typeface="Arial"/>
                <a:ea typeface="Arial"/>
                <a:cs typeface="Arial"/>
                <a:sym typeface="Arial"/>
              </a:rPr>
              <a:t>ORB</a:t>
            </a:r>
            <a:r>
              <a:rPr b="0" i="0" lang="en-US" sz="2100" u="none">
                <a:solidFill>
                  <a:schemeClr val="dk1"/>
                </a:solidFill>
                <a:latin typeface="Arial"/>
                <a:ea typeface="Arial"/>
                <a:cs typeface="Arial"/>
                <a:sym typeface="Arial"/>
              </a:rPr>
              <a:t> используется протокол </a:t>
            </a:r>
            <a:r>
              <a:rPr b="1" i="1" lang="en-US" sz="2100" u="none">
                <a:solidFill>
                  <a:schemeClr val="dk1"/>
                </a:solidFill>
                <a:latin typeface="Arial"/>
                <a:ea typeface="Arial"/>
                <a:cs typeface="Arial"/>
                <a:sym typeface="Arial"/>
              </a:rPr>
              <a:t>GIOP</a:t>
            </a:r>
            <a:r>
              <a:rPr b="0" i="0" lang="en-US" sz="2100" u="none">
                <a:solidFill>
                  <a:schemeClr val="dk1"/>
                </a:solidFill>
                <a:latin typeface="Arial"/>
                <a:ea typeface="Arial"/>
                <a:cs typeface="Arial"/>
                <a:sym typeface="Arial"/>
              </a:rPr>
              <a:t> (General  Inter-ORB Protocol  -  общий протокол для коммуникации между ORB). </a:t>
            </a:r>
            <a:endParaRPr/>
          </a:p>
          <a:p>
            <a:pPr indent="-347662" lvl="1" marL="692150" rtl="0" algn="l">
              <a:lnSpc>
                <a:spcPct val="100000"/>
              </a:lnSpc>
              <a:spcBef>
                <a:spcPts val="340"/>
              </a:spcBef>
              <a:spcAft>
                <a:spcPts val="0"/>
              </a:spcAft>
              <a:buClr>
                <a:schemeClr val="accent2"/>
              </a:buClr>
              <a:buSzPts val="1190"/>
              <a:buFont typeface="Noto Sans Symbols"/>
              <a:buChar char="●"/>
            </a:pPr>
            <a:r>
              <a:rPr b="0" i="0" lang="en-US" sz="1700" u="none">
                <a:solidFill>
                  <a:schemeClr val="dk1"/>
                </a:solidFill>
                <a:latin typeface="Arial"/>
                <a:ea typeface="Arial"/>
                <a:cs typeface="Arial"/>
                <a:sym typeface="Arial"/>
              </a:rPr>
              <a:t>Наиболее распространенной реализацией данного протокола является протокол IIOP (Internet Inter-ORB Protocol  - протокол взаимодействия ORB в сети интернет), обеспечивающий отображение сообщений GIOP на стек протоколов TCP/IP.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99" name="Google Shape;699;p70"/>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Идея Web-сервисов</a:t>
            </a:r>
            <a:endParaRPr/>
          </a:p>
        </p:txBody>
      </p:sp>
      <p:sp>
        <p:nvSpPr>
          <p:cNvPr id="700" name="Google Shape;700;p70"/>
          <p:cNvSpPr txBox="1"/>
          <p:nvPr/>
        </p:nvSpPr>
        <p:spPr>
          <a:xfrm>
            <a:off x="250825" y="1057275"/>
            <a:ext cx="8642350" cy="5632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Идея веб-сервиса заключалась в создании такого RPC, который    будет инкапсулироваться в HTTP пакеты. У этого стандарта присутствуют базовые понятия:</a:t>
            </a: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1.</a:t>
            </a:r>
            <a:r>
              <a:rPr b="1" i="0" lang="en-US" sz="2000" u="none">
                <a:solidFill>
                  <a:schemeClr val="dk1"/>
                </a:solidFill>
                <a:latin typeface="Arial"/>
                <a:ea typeface="Arial"/>
                <a:cs typeface="Arial"/>
                <a:sym typeface="Arial"/>
              </a:rPr>
              <a:t>SOAP</a:t>
            </a:r>
            <a:r>
              <a:rPr b="0" i="0" lang="en-US" sz="2000" u="none">
                <a:solidFill>
                  <a:schemeClr val="dk1"/>
                </a:solidFill>
                <a:latin typeface="Arial"/>
                <a:ea typeface="Arial"/>
                <a:cs typeface="Arial"/>
                <a:sym typeface="Arial"/>
              </a:rPr>
              <a:t>. Прежде чем вызвать удаленную процедуру, нужно этот вызов описать в XML файле формата SOAP. SOAP – это просто одна из многочисленных XML разметок, которая используется в веб-сервисах. Все, что мы хотим куда-то отправить через HTTP, сначала превращается в XML-описание SOAP, потом записывается в HTTP- пакет и посылается на другой компьютер в сети по TCP/IP.</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2. WSDL</a:t>
            </a:r>
            <a:r>
              <a:rPr b="0" i="0" lang="en-US" sz="2000" u="none">
                <a:solidFill>
                  <a:schemeClr val="dk1"/>
                </a:solidFill>
                <a:latin typeface="Arial"/>
                <a:ea typeface="Arial"/>
                <a:cs typeface="Arial"/>
                <a:sym typeface="Arial"/>
              </a:rPr>
              <a:t>. Допустим есть веб-сервис, т.е. программа, методы которой можно удаленно вызывать. Но стандарт требует, чтобы к этой программе прилагалось описание, в котором сказано, что «да, вы не ошиблись – это действительно веб-сервис и можно у него вызвать такие-то методы». Такое описание представляется еще одним файлом XML, который имеет другой формат, а именно WSDL. Т.е. WSDL – это просто XML файл описания веб-сервиса и больше ничего.</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7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06" name="Google Shape;706;p71"/>
          <p:cNvSpPr txBox="1"/>
          <p:nvPr>
            <p:ph type="title"/>
          </p:nvPr>
        </p:nvSpPr>
        <p:spPr>
          <a:xfrm>
            <a:off x="457200" y="106437"/>
            <a:ext cx="7543800" cy="714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Web-сервисы</a:t>
            </a:r>
            <a:endParaRPr/>
          </a:p>
        </p:txBody>
      </p:sp>
      <p:sp>
        <p:nvSpPr>
          <p:cNvPr id="707" name="Google Shape;707;p71"/>
          <p:cNvSpPr txBox="1"/>
          <p:nvPr>
            <p:ph idx="1" type="body"/>
          </p:nvPr>
        </p:nvSpPr>
        <p:spPr>
          <a:xfrm>
            <a:off x="635000" y="1512887"/>
            <a:ext cx="4513262" cy="15160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540"/>
              <a:buFont typeface="Noto Sans Symbols"/>
              <a:buNone/>
            </a:pPr>
            <a:r>
              <a:rPr b="0" i="0" lang="en-US" sz="2200" u="none">
                <a:solidFill>
                  <a:schemeClr val="dk1"/>
                </a:solidFill>
                <a:latin typeface="Arial"/>
                <a:ea typeface="Arial"/>
                <a:cs typeface="Arial"/>
                <a:sym typeface="Arial"/>
              </a:rPr>
              <a:t>Итак, SOAP определяет механизм, с помощью которого Web-сервисы могут вызывать функции друг друга. </a:t>
            </a:r>
            <a:endParaRPr/>
          </a:p>
        </p:txBody>
      </p:sp>
      <p:sp>
        <p:nvSpPr>
          <p:cNvPr id="708" name="Google Shape;708;p71"/>
          <p:cNvSpPr txBox="1"/>
          <p:nvPr/>
        </p:nvSpPr>
        <p:spPr>
          <a:xfrm>
            <a:off x="684212" y="1012825"/>
            <a:ext cx="9112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SOAP</a:t>
            </a:r>
            <a:endParaRPr/>
          </a:p>
        </p:txBody>
      </p:sp>
      <p:pic>
        <p:nvPicPr>
          <p:cNvPr id="709" name="Google Shape;709;p71"/>
          <p:cNvPicPr preferRelativeResize="0"/>
          <p:nvPr/>
        </p:nvPicPr>
        <p:blipFill rotWithShape="1">
          <a:blip r:embed="rId3">
            <a:alphaModFix/>
          </a:blip>
          <a:srcRect b="0" l="0" r="0" t="0"/>
          <a:stretch/>
        </p:blipFill>
        <p:spPr>
          <a:xfrm>
            <a:off x="5781675" y="790575"/>
            <a:ext cx="1863725" cy="2238375"/>
          </a:xfrm>
          <a:prstGeom prst="rect">
            <a:avLst/>
          </a:prstGeom>
          <a:noFill/>
          <a:ln>
            <a:noFill/>
          </a:ln>
        </p:spPr>
      </p:pic>
      <p:sp>
        <p:nvSpPr>
          <p:cNvPr id="710" name="Google Shape;710;p71"/>
          <p:cNvSpPr txBox="1"/>
          <p:nvPr/>
        </p:nvSpPr>
        <p:spPr>
          <a:xfrm>
            <a:off x="5148262" y="3028950"/>
            <a:ext cx="32400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Структура SOAP-сообщения</a:t>
            </a:r>
            <a:endParaRPr/>
          </a:p>
        </p:txBody>
      </p:sp>
      <p:pic>
        <p:nvPicPr>
          <p:cNvPr id="711" name="Google Shape;711;p71"/>
          <p:cNvPicPr preferRelativeResize="0"/>
          <p:nvPr/>
        </p:nvPicPr>
        <p:blipFill rotWithShape="1">
          <a:blip r:embed="rId4">
            <a:alphaModFix/>
          </a:blip>
          <a:srcRect b="0" l="0" r="0" t="0"/>
          <a:stretch/>
        </p:blipFill>
        <p:spPr>
          <a:xfrm>
            <a:off x="457200" y="3721100"/>
            <a:ext cx="8294687" cy="219233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17" name="Google Shape;717;p72"/>
          <p:cNvSpPr txBox="1"/>
          <p:nvPr>
            <p:ph idx="1" type="body"/>
          </p:nvPr>
        </p:nvSpPr>
        <p:spPr>
          <a:xfrm>
            <a:off x="179387" y="1854200"/>
            <a:ext cx="8507412" cy="4598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Сообщение SOAP содержит конверт, который описывает содержимое, предполагаемого получателя сообщения и требования к обработке сообщения.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Необязательный элемент </a:t>
            </a:r>
            <a:r>
              <a:rPr b="1" i="0" lang="en-US" sz="2000" u="none">
                <a:solidFill>
                  <a:schemeClr val="dk1"/>
                </a:solidFill>
                <a:latin typeface="Arial"/>
                <a:ea typeface="Arial"/>
                <a:cs typeface="Arial"/>
                <a:sym typeface="Arial"/>
              </a:rPr>
              <a:t>header </a:t>
            </a:r>
            <a:r>
              <a:rPr b="0" i="0" lang="en-US" sz="2000" u="none">
                <a:solidFill>
                  <a:schemeClr val="dk1"/>
                </a:solidFill>
                <a:latin typeface="Arial"/>
                <a:ea typeface="Arial"/>
                <a:cs typeface="Arial"/>
                <a:sym typeface="Arial"/>
              </a:rPr>
              <a:t>(заголовок) сообщения SOAP содержит инструкции по обработке для приложений, которые принимают сообщение.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Заголовок также может содержать информацию о маршрутизации. С помощью заголовка </a:t>
            </a:r>
            <a:r>
              <a:rPr b="1" i="0" lang="en-US" sz="2000" u="none">
                <a:solidFill>
                  <a:schemeClr val="dk1"/>
                </a:solidFill>
                <a:latin typeface="Arial"/>
                <a:ea typeface="Arial"/>
                <a:cs typeface="Arial"/>
                <a:sym typeface="Arial"/>
              </a:rPr>
              <a:t>header </a:t>
            </a:r>
            <a:r>
              <a:rPr b="0" i="0" lang="en-US" sz="2000" u="none">
                <a:solidFill>
                  <a:schemeClr val="dk1"/>
                </a:solidFill>
                <a:latin typeface="Arial"/>
                <a:ea typeface="Arial"/>
                <a:cs typeface="Arial"/>
                <a:sym typeface="Arial"/>
              </a:rPr>
              <a:t>поверх SOAP могут надстраиваться более сложные протоколы. Записи в заголовке могут модульно расширять сообщение для таких задач, как аутентификация, управление транзакциями и проведение платежей. </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Тело SOAP-сообщения содержит специфичные для приложения данные, предназначенные для предполагаемого получателя сообщения.</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
        <p:nvSpPr>
          <p:cNvPr id="718" name="Google Shape;718;p72"/>
          <p:cNvSpPr txBox="1"/>
          <p:nvPr/>
        </p:nvSpPr>
        <p:spPr>
          <a:xfrm>
            <a:off x="539750" y="260350"/>
            <a:ext cx="17367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Web-сервисы</a:t>
            </a:r>
            <a:endParaRPr/>
          </a:p>
        </p:txBody>
      </p:sp>
      <p:sp>
        <p:nvSpPr>
          <p:cNvPr id="719" name="Google Shape;719;p72"/>
          <p:cNvSpPr txBox="1"/>
          <p:nvPr>
            <p:ph type="title"/>
          </p:nvPr>
        </p:nvSpPr>
        <p:spPr>
          <a:xfrm>
            <a:off x="395287" y="503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Протокол SOAP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25" name="Google Shape;725;p73"/>
          <p:cNvSpPr txBox="1"/>
          <p:nvPr>
            <p:ph type="title"/>
          </p:nvPr>
        </p:nvSpPr>
        <p:spPr>
          <a:xfrm>
            <a:off x="395287" y="503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Протокол SOAP</a:t>
            </a:r>
            <a:endParaRPr/>
          </a:p>
        </p:txBody>
      </p:sp>
      <p:sp>
        <p:nvSpPr>
          <p:cNvPr id="726" name="Google Shape;726;p73"/>
          <p:cNvSpPr txBox="1"/>
          <p:nvPr>
            <p:ph idx="1" type="body"/>
          </p:nvPr>
        </p:nvSpPr>
        <p:spPr>
          <a:xfrm>
            <a:off x="250825" y="1484312"/>
            <a:ext cx="8435975" cy="52212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Протокол SOAP разработали корпорации IBM, Microsoft,                              Lotus Development Corporation, Develop-Mentor и Userland Software. Этот протокол основан на HTTP-XML. </a:t>
            </a:r>
            <a:endParaRPr/>
          </a:p>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Он позволяет приложениям взаимодействовать между собой через Internet, используя для этого XML-документы, называемые сообщениями SOAP. </a:t>
            </a:r>
            <a:endParaRPr/>
          </a:p>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Протокол SOAP совместим с любой объектной моделью, поскольку он включает только те функции и методы, которые абсолютно необходимы для формирования коммуникационной инфраструктуры. </a:t>
            </a:r>
            <a:endParaRPr/>
          </a:p>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SOAP является независимым от платформы и конкретных приложений, а для работы  ним может применяться любой язык программирования. </a:t>
            </a:r>
            <a:endParaRPr/>
          </a:p>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SOAP поддерживает практически любой транспортный протокол, любые методы кодирования данных, которые позволяют приложениям, основанным на SOAP, посылать в сообщениях SOAP информацию практически любого типа (например, изображения, объекты, документы и т.д.).</a:t>
            </a:r>
            <a:endParaRPr/>
          </a:p>
        </p:txBody>
      </p:sp>
      <p:sp>
        <p:nvSpPr>
          <p:cNvPr id="727" name="Google Shape;727;p73"/>
          <p:cNvSpPr txBox="1"/>
          <p:nvPr/>
        </p:nvSpPr>
        <p:spPr>
          <a:xfrm>
            <a:off x="539750" y="260350"/>
            <a:ext cx="17367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Web-сервисы</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33" name="Google Shape;733;p74"/>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Web-сервисы</a:t>
            </a:r>
            <a:endParaRPr/>
          </a:p>
        </p:txBody>
      </p:sp>
      <p:sp>
        <p:nvSpPr>
          <p:cNvPr id="734" name="Google Shape;734;p74"/>
          <p:cNvSpPr txBox="1"/>
          <p:nvPr>
            <p:ph idx="1" type="body"/>
          </p:nvPr>
        </p:nvSpPr>
        <p:spPr>
          <a:xfrm>
            <a:off x="179387" y="1628775"/>
            <a:ext cx="8686800" cy="4824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Согласно определению W3C, "</a:t>
            </a:r>
            <a:r>
              <a:rPr b="1" i="1" lang="en-US" sz="2200" u="none">
                <a:solidFill>
                  <a:schemeClr val="dk1"/>
                </a:solidFill>
                <a:latin typeface="Arial"/>
                <a:ea typeface="Arial"/>
                <a:cs typeface="Arial"/>
                <a:sym typeface="Arial"/>
              </a:rPr>
              <a:t>WSDL</a:t>
            </a:r>
            <a:r>
              <a:rPr b="0" i="0" lang="en-US" sz="2200" u="none">
                <a:solidFill>
                  <a:schemeClr val="dk1"/>
                </a:solidFill>
                <a:latin typeface="Arial"/>
                <a:ea typeface="Arial"/>
                <a:cs typeface="Arial"/>
                <a:sym typeface="Arial"/>
              </a:rPr>
              <a:t> - формат XML для описания сетевых сервисов как набора конечных операций, работающих при помощи сообщений, содержащих документно-ориентированную или процедурно-ориентированную информацию". </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Документ </a:t>
            </a:r>
            <a:r>
              <a:rPr b="1" i="1" lang="en-US" sz="2200" u="none">
                <a:solidFill>
                  <a:schemeClr val="dk1"/>
                </a:solidFill>
                <a:latin typeface="Arial"/>
                <a:ea typeface="Arial"/>
                <a:cs typeface="Arial"/>
                <a:sym typeface="Arial"/>
              </a:rPr>
              <a:t>WSDL</a:t>
            </a:r>
            <a:r>
              <a:rPr b="0" i="0" lang="en-US" sz="2200" u="none">
                <a:solidFill>
                  <a:schemeClr val="dk1"/>
                </a:solidFill>
                <a:latin typeface="Arial"/>
                <a:ea typeface="Arial"/>
                <a:cs typeface="Arial"/>
                <a:sym typeface="Arial"/>
              </a:rPr>
              <a:t> полностью описывает интерфейс Web-сервиса с внешним миром. Он предоставляет информацию об услугах, которые можно получить, воспользовавшись методами сервиса, и способах обращения к этим методам. Таким образом, в случае если сигнатура метода Web -сервиса точно не известна (например, она изменилась со временем), у целевого Web-сервиса может быть запрошено </a:t>
            </a:r>
            <a:r>
              <a:rPr b="1" i="1" lang="en-US" sz="2200" u="none">
                <a:solidFill>
                  <a:schemeClr val="dk1"/>
                </a:solidFill>
                <a:latin typeface="Arial"/>
                <a:ea typeface="Arial"/>
                <a:cs typeface="Arial"/>
                <a:sym typeface="Arial"/>
              </a:rPr>
              <a:t>WSDL</a:t>
            </a:r>
            <a:r>
              <a:rPr b="0" i="0" lang="en-US" sz="2200" u="none">
                <a:solidFill>
                  <a:schemeClr val="dk1"/>
                </a:solidFill>
                <a:latin typeface="Arial"/>
                <a:ea typeface="Arial"/>
                <a:cs typeface="Arial"/>
                <a:sym typeface="Arial"/>
              </a:rPr>
              <a:t>-описание − файл, в котором эта информация будет содержаться.</a:t>
            </a:r>
            <a:endParaRPr/>
          </a:p>
        </p:txBody>
      </p:sp>
      <p:sp>
        <p:nvSpPr>
          <p:cNvPr id="735" name="Google Shape;735;p74"/>
          <p:cNvSpPr txBox="1"/>
          <p:nvPr/>
        </p:nvSpPr>
        <p:spPr>
          <a:xfrm>
            <a:off x="684212" y="1012825"/>
            <a:ext cx="9413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WSDL</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41" name="Google Shape;741;p75"/>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Web-сервисы</a:t>
            </a:r>
            <a:endParaRPr/>
          </a:p>
        </p:txBody>
      </p:sp>
      <p:sp>
        <p:nvSpPr>
          <p:cNvPr id="742" name="Google Shape;742;p75"/>
          <p:cNvSpPr txBox="1"/>
          <p:nvPr>
            <p:ph idx="1" type="body"/>
          </p:nvPr>
        </p:nvSpPr>
        <p:spPr>
          <a:xfrm>
            <a:off x="236537" y="1412875"/>
            <a:ext cx="8785225" cy="4968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80"/>
              <a:buFont typeface="Noto Sans Symbols"/>
              <a:buNone/>
            </a:pPr>
            <a:r>
              <a:rPr b="0" i="0" lang="en-US" sz="2400" u="none">
                <a:solidFill>
                  <a:schemeClr val="dk1"/>
                </a:solidFill>
                <a:latin typeface="Arial"/>
                <a:ea typeface="Arial"/>
                <a:cs typeface="Arial"/>
                <a:sym typeface="Arial"/>
              </a:rPr>
              <a:t>Язык WSDL позволяет описывать следующие объекты: </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сервис (service) содержит один или несколько портов (port), каждый из которых задается привязкой порта (binding); </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каждая привязка порта определяется типом порта (port type)</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с некоторым набором параметров, задающим соглашения, используемые при передаче данных;</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каждый тип порта содержит описание одной или нескольких</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операций (operation);</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каждая операция состоит в передаче одного или двух сообщений (message), причем, если сообщений два, то одно из сообщений должно быть входящим, а другое исходящим. Также в описании операции могут быть перечислены сообщения об ошибках;</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каждое сообщение может состоять из одной или нескольких</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частей (part);</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каждая часть характеризуется некоторым типом данных. </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endParaRPr/>
          </a:p>
        </p:txBody>
      </p:sp>
      <p:sp>
        <p:nvSpPr>
          <p:cNvPr id="743" name="Google Shape;743;p75"/>
          <p:cNvSpPr txBox="1"/>
          <p:nvPr/>
        </p:nvSpPr>
        <p:spPr>
          <a:xfrm>
            <a:off x="684212" y="1012825"/>
            <a:ext cx="9413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WSDL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49" name="Google Shape;749;p76"/>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Web-сервисы</a:t>
            </a:r>
            <a:endParaRPr/>
          </a:p>
        </p:txBody>
      </p:sp>
      <p:sp>
        <p:nvSpPr>
          <p:cNvPr id="750" name="Google Shape;750;p76"/>
          <p:cNvSpPr txBox="1"/>
          <p:nvPr>
            <p:ph idx="1" type="body"/>
          </p:nvPr>
        </p:nvSpPr>
        <p:spPr>
          <a:xfrm>
            <a:off x="258762" y="1836737"/>
            <a:ext cx="84343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Следующим слоем технологии является сервис </a:t>
            </a:r>
            <a:r>
              <a:rPr b="1" i="1" lang="en-US" sz="2200" u="none">
                <a:solidFill>
                  <a:schemeClr val="dk1"/>
                </a:solidFill>
                <a:latin typeface="Arial"/>
                <a:ea typeface="Arial"/>
                <a:cs typeface="Arial"/>
                <a:sym typeface="Arial"/>
              </a:rPr>
              <a:t>Universal Description, Discovery and Integration (UDDI)</a:t>
            </a:r>
            <a:r>
              <a:rPr b="0" i="0" lang="en-US" sz="2200" u="none">
                <a:solidFill>
                  <a:schemeClr val="dk1"/>
                </a:solidFill>
                <a:latin typeface="Arial"/>
                <a:ea typeface="Arial"/>
                <a:cs typeface="Arial"/>
                <a:sym typeface="Arial"/>
              </a:rPr>
              <a:t>.</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Эта технология предполагает ведение реестра Web-сервисов. Подключившись к этому реестру, потребитель сможет найти Web-сервисы, которые наилучшим образом подходят для решения его задач. </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Технология </a:t>
            </a:r>
            <a:r>
              <a:rPr b="1" i="1" lang="en-US" sz="2200" u="none">
                <a:solidFill>
                  <a:schemeClr val="dk1"/>
                </a:solidFill>
                <a:latin typeface="Arial"/>
                <a:ea typeface="Arial"/>
                <a:cs typeface="Arial"/>
                <a:sym typeface="Arial"/>
              </a:rPr>
              <a:t>UDDI</a:t>
            </a:r>
            <a:r>
              <a:rPr b="0" i="0" lang="en-US" sz="2200" u="none">
                <a:solidFill>
                  <a:schemeClr val="dk1"/>
                </a:solidFill>
                <a:latin typeface="Arial"/>
                <a:ea typeface="Arial"/>
                <a:cs typeface="Arial"/>
                <a:sym typeface="Arial"/>
              </a:rPr>
              <a:t> дает возможность поиска и публикации нужного сервиса, причем эти операции могут быть выполнены как человеком, так и другим Web-сервисом или специальной программой-клиентом. </a:t>
            </a:r>
            <a:endParaRPr/>
          </a:p>
          <a:p>
            <a:pPr indent="-342900" lvl="0" marL="342900" marR="0" rtl="0" algn="l">
              <a:lnSpc>
                <a:spcPct val="100000"/>
              </a:lnSpc>
              <a:spcBef>
                <a:spcPts val="440"/>
              </a:spcBef>
              <a:spcAft>
                <a:spcPts val="0"/>
              </a:spcAft>
              <a:buClr>
                <a:schemeClr val="dk2"/>
              </a:buClr>
              <a:buSzPts val="1540"/>
              <a:buFont typeface="Noto Sans Symbols"/>
              <a:buChar char="●"/>
            </a:pPr>
            <a:r>
              <a:rPr b="1" i="1" lang="en-US" sz="2200" u="none">
                <a:solidFill>
                  <a:schemeClr val="dk1"/>
                </a:solidFill>
                <a:latin typeface="Arial"/>
                <a:ea typeface="Arial"/>
                <a:cs typeface="Arial"/>
                <a:sym typeface="Arial"/>
              </a:rPr>
              <a:t>UDDI</a:t>
            </a:r>
            <a:r>
              <a:rPr b="0" i="0" lang="en-US" sz="2200" u="none">
                <a:solidFill>
                  <a:schemeClr val="dk1"/>
                </a:solidFill>
                <a:latin typeface="Arial"/>
                <a:ea typeface="Arial"/>
                <a:cs typeface="Arial"/>
                <a:sym typeface="Arial"/>
              </a:rPr>
              <a:t>, в свою очередь, также представляет собой Web-сервис.</a:t>
            </a:r>
            <a:endParaRPr/>
          </a:p>
          <a:p>
            <a:pPr indent="-245109" lvl="0" marL="342900" marR="0" rtl="0" algn="l">
              <a:spcBef>
                <a:spcPts val="440"/>
              </a:spcBef>
              <a:spcAft>
                <a:spcPts val="0"/>
              </a:spcAft>
              <a:buClr>
                <a:schemeClr val="dk2"/>
              </a:buClr>
              <a:buSzPts val="1540"/>
              <a:buFont typeface="Noto Sans Symbols"/>
              <a:buNone/>
            </a:pPr>
            <a:r>
              <a:t/>
            </a:r>
            <a:endParaRPr b="0" i="0" sz="2200" u="none">
              <a:solidFill>
                <a:schemeClr val="dk1"/>
              </a:solidFill>
              <a:latin typeface="Arial"/>
              <a:ea typeface="Arial"/>
              <a:cs typeface="Arial"/>
              <a:sym typeface="Arial"/>
            </a:endParaRPr>
          </a:p>
        </p:txBody>
      </p:sp>
      <p:sp>
        <p:nvSpPr>
          <p:cNvPr id="751" name="Google Shape;751;p76"/>
          <p:cNvSpPr txBox="1"/>
          <p:nvPr/>
        </p:nvSpPr>
        <p:spPr>
          <a:xfrm>
            <a:off x="684212" y="1012825"/>
            <a:ext cx="8128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UDDI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57" name="Google Shape;757;p77"/>
          <p:cNvSpPr txBox="1"/>
          <p:nvPr>
            <p:ph type="title"/>
          </p:nvPr>
        </p:nvSpPr>
        <p:spPr>
          <a:xfrm>
            <a:off x="457200" y="122237"/>
            <a:ext cx="754380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Web-сервисы</a:t>
            </a:r>
            <a:endParaRPr/>
          </a:p>
        </p:txBody>
      </p:sp>
      <p:sp>
        <p:nvSpPr>
          <p:cNvPr id="758" name="Google Shape;758;p77"/>
          <p:cNvSpPr txBox="1"/>
          <p:nvPr>
            <p:ph idx="1" type="body"/>
          </p:nvPr>
        </p:nvSpPr>
        <p:spPr>
          <a:xfrm>
            <a:off x="250825" y="1349375"/>
            <a:ext cx="8435975" cy="48990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Таким образом, Web-сервисы являются еще одной реализацией системного программного обеспечения промежуточного слоя. Отличительной чертой этой технологии является ее </a:t>
            </a:r>
            <a:r>
              <a:rPr b="1" i="1" lang="en-US" sz="2200" u="none">
                <a:solidFill>
                  <a:schemeClr val="dk1"/>
                </a:solidFill>
                <a:latin typeface="Arial"/>
                <a:ea typeface="Arial"/>
                <a:cs typeface="Arial"/>
                <a:sym typeface="Arial"/>
              </a:rPr>
              <a:t>независимость</a:t>
            </a:r>
            <a:r>
              <a:rPr b="0" i="0" lang="en-US" sz="2200" u="none">
                <a:solidFill>
                  <a:schemeClr val="dk1"/>
                </a:solidFill>
                <a:latin typeface="Arial"/>
                <a:ea typeface="Arial"/>
                <a:cs typeface="Arial"/>
                <a:sym typeface="Arial"/>
              </a:rPr>
              <a:t> от используемого программного и аппаратного обеспечения, а также использование широко применяемых открытых стандартов (таких как XML) и стандартных коммуникационных протоколов.</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В настоящее время Web-сервисы являются очень активно продвигаемой технологией и позиционируются как средство решения целого ряда задач.</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Следует отметить, что с их применением могут строиться и так называемые "стандартные" приложения, где в качестве Web -сервиса оформляется серверная часть.</a:t>
            </a:r>
            <a:endParaRPr/>
          </a:p>
          <a:p>
            <a:pPr indent="-245109" lvl="0" marL="342900" marR="0" rtl="0" algn="l">
              <a:spcBef>
                <a:spcPts val="440"/>
              </a:spcBef>
              <a:spcAft>
                <a:spcPts val="0"/>
              </a:spcAft>
              <a:buClr>
                <a:schemeClr val="dk2"/>
              </a:buClr>
              <a:buSzPts val="154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Порядок работы</a:t>
            </a:r>
            <a:endParaRPr/>
          </a:p>
        </p:txBody>
      </p:sp>
      <p:sp>
        <p:nvSpPr>
          <p:cNvPr id="764" name="Google Shape;764;p78"/>
          <p:cNvSpPr txBox="1"/>
          <p:nvPr>
            <p:ph idx="1" type="body"/>
          </p:nvPr>
        </p:nvSpPr>
        <p:spPr>
          <a:xfrm>
            <a:off x="457200" y="1987550"/>
            <a:ext cx="5289550" cy="1928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Noto Sans Symbols"/>
              <a:buNone/>
            </a:pPr>
            <a:r>
              <a:rPr b="0" i="0" lang="en-US" sz="2000" u="none">
                <a:solidFill>
                  <a:schemeClr val="dk1"/>
                </a:solidFill>
                <a:latin typeface="Arial"/>
                <a:ea typeface="Arial"/>
                <a:cs typeface="Arial"/>
                <a:sym typeface="Arial"/>
              </a:rPr>
              <a:t>В рамках веб-службы: взаимодействуют три инстанции:</a:t>
            </a:r>
            <a:endParaRPr/>
          </a:p>
          <a:p>
            <a:pPr indent="-347661" lvl="1" marL="6921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заказчик (</a:t>
            </a:r>
            <a:r>
              <a:rPr b="0" i="1" lang="en-US" sz="1800" u="none" cap="none" strike="noStrike">
                <a:solidFill>
                  <a:schemeClr val="dk1"/>
                </a:solidFill>
                <a:latin typeface="Arial"/>
                <a:ea typeface="Arial"/>
                <a:cs typeface="Arial"/>
                <a:sym typeface="Arial"/>
              </a:rPr>
              <a:t>service requestor</a:t>
            </a:r>
            <a:r>
              <a:rPr b="0" i="0" lang="en-US" sz="1800" u="none" cap="none" strike="noStrike">
                <a:solidFill>
                  <a:schemeClr val="dk1"/>
                </a:solidFill>
                <a:latin typeface="Arial"/>
                <a:ea typeface="Arial"/>
                <a:cs typeface="Arial"/>
                <a:sym typeface="Arial"/>
              </a:rPr>
              <a:t>);</a:t>
            </a:r>
            <a:endParaRPr/>
          </a:p>
          <a:p>
            <a:pPr indent="-347661" lvl="1" marL="6921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исполнитель (</a:t>
            </a:r>
            <a:r>
              <a:rPr b="0" i="1" lang="en-US" sz="1800" u="none" cap="none" strike="noStrike">
                <a:solidFill>
                  <a:schemeClr val="dk1"/>
                </a:solidFill>
                <a:latin typeface="Arial"/>
                <a:ea typeface="Arial"/>
                <a:cs typeface="Arial"/>
                <a:sym typeface="Arial"/>
              </a:rPr>
              <a:t>service provider</a:t>
            </a:r>
            <a:r>
              <a:rPr b="0" i="0" lang="en-US" sz="1800" u="none" cap="none" strike="noStrike">
                <a:solidFill>
                  <a:schemeClr val="dk1"/>
                </a:solidFill>
                <a:latin typeface="Arial"/>
                <a:ea typeface="Arial"/>
                <a:cs typeface="Arial"/>
                <a:sym typeface="Arial"/>
              </a:rPr>
              <a:t>);</a:t>
            </a:r>
            <a:endParaRPr/>
          </a:p>
          <a:p>
            <a:pPr indent="-347661" lvl="1" marL="6921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каталог (</a:t>
            </a:r>
            <a:r>
              <a:rPr b="0" i="1" lang="en-US" sz="1800" u="none" cap="none" strike="noStrike">
                <a:solidFill>
                  <a:schemeClr val="dk1"/>
                </a:solidFill>
                <a:latin typeface="Arial"/>
                <a:ea typeface="Arial"/>
                <a:cs typeface="Arial"/>
                <a:sym typeface="Arial"/>
              </a:rPr>
              <a:t>service broker</a:t>
            </a:r>
            <a:r>
              <a:rPr b="0" i="0" lang="en-US" sz="1800" u="none" cap="none" strike="noStrike">
                <a:solidFill>
                  <a:schemeClr val="dk1"/>
                </a:solidFill>
                <a:latin typeface="Arial"/>
                <a:ea typeface="Arial"/>
                <a:cs typeface="Arial"/>
                <a:sym typeface="Arial"/>
              </a:rPr>
              <a:t>).</a:t>
            </a:r>
            <a:endParaRPr/>
          </a:p>
          <a:p>
            <a:pPr indent="-262890" lvl="0" marL="342900" marR="0" rtl="0" algn="l">
              <a:spcBef>
                <a:spcPts val="360"/>
              </a:spcBef>
              <a:spcAft>
                <a:spcPts val="0"/>
              </a:spcAft>
              <a:buClr>
                <a:schemeClr val="dk2"/>
              </a:buClr>
              <a:buSzPts val="1260"/>
              <a:buFont typeface="Noto Sans Symbols"/>
              <a:buNone/>
            </a:pPr>
            <a:r>
              <a:t/>
            </a:r>
            <a:endParaRPr b="0" i="0" sz="1800" u="none" cap="none" strike="noStrike">
              <a:solidFill>
                <a:schemeClr val="dk1"/>
              </a:solidFill>
              <a:latin typeface="Arial"/>
              <a:ea typeface="Arial"/>
              <a:cs typeface="Arial"/>
              <a:sym typeface="Arial"/>
            </a:endParaRPr>
          </a:p>
        </p:txBody>
      </p:sp>
      <p:sp>
        <p:nvSpPr>
          <p:cNvPr id="765" name="Google Shape;765;p7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pic>
        <p:nvPicPr>
          <p:cNvPr descr="https://upload.wikimedia.org/wikipedia/commons/4/4a/Webservices.png" id="766" name="Google Shape;766;p78"/>
          <p:cNvPicPr preferRelativeResize="0"/>
          <p:nvPr/>
        </p:nvPicPr>
        <p:blipFill rotWithShape="1">
          <a:blip r:embed="rId3">
            <a:alphaModFix/>
          </a:blip>
          <a:srcRect b="0" l="0" r="0" t="0"/>
          <a:stretch/>
        </p:blipFill>
        <p:spPr>
          <a:xfrm>
            <a:off x="5003800" y="758825"/>
            <a:ext cx="3384550" cy="3074987"/>
          </a:xfrm>
          <a:prstGeom prst="rect">
            <a:avLst/>
          </a:prstGeom>
          <a:noFill/>
          <a:ln>
            <a:noFill/>
          </a:ln>
        </p:spPr>
      </p:pic>
      <p:sp>
        <p:nvSpPr>
          <p:cNvPr id="767" name="Google Shape;767;p78"/>
          <p:cNvSpPr txBox="1"/>
          <p:nvPr/>
        </p:nvSpPr>
        <p:spPr>
          <a:xfrm>
            <a:off x="223837" y="4010025"/>
            <a:ext cx="8462962" cy="2238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Когда служба разработана, исполнитель регистрирует её в каталоге, где её могут найти потенциальные заказчики. Заказчик, найдя в каталоге подходящую службу, импортирует оттуда её WSDL-спецификацию и разрабатывает в соответствии с ней свое программное обеспечение. WSDL описывает формат запросов и ответов, которыми обмениваются заказчик и исполнитель в процессе работы. </a:t>
            </a:r>
            <a:endParaRPr/>
          </a:p>
        </p:txBody>
      </p:sp>
      <p:sp>
        <p:nvSpPr>
          <p:cNvPr id="768" name="Google Shape;768;p78"/>
          <p:cNvSpPr txBox="1"/>
          <p:nvPr/>
        </p:nvSpPr>
        <p:spPr>
          <a:xfrm>
            <a:off x="539750" y="260350"/>
            <a:ext cx="17367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Web-сервисы</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74" name="Google Shape;774;p79"/>
          <p:cNvSpPr txBox="1"/>
          <p:nvPr>
            <p:ph type="title"/>
          </p:nvPr>
        </p:nvSpPr>
        <p:spPr>
          <a:xfrm>
            <a:off x="457200" y="620712"/>
            <a:ext cx="7543800"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SOAP</a:t>
            </a:r>
            <a:endParaRPr/>
          </a:p>
        </p:txBody>
      </p:sp>
      <p:pic>
        <p:nvPicPr>
          <p:cNvPr id="775" name="Google Shape;775;p79"/>
          <p:cNvPicPr preferRelativeResize="0"/>
          <p:nvPr>
            <p:ph idx="1" type="body"/>
          </p:nvPr>
        </p:nvPicPr>
        <p:blipFill rotWithShape="1">
          <a:blip r:embed="rId3">
            <a:alphaModFix/>
          </a:blip>
          <a:srcRect b="0" l="0" r="0" t="0"/>
          <a:stretch/>
        </p:blipFill>
        <p:spPr>
          <a:xfrm>
            <a:off x="395287" y="1484312"/>
            <a:ext cx="8229600" cy="4411662"/>
          </a:xfrm>
          <a:prstGeom prst="rect">
            <a:avLst/>
          </a:prstGeom>
          <a:noFill/>
          <a:ln>
            <a:noFill/>
          </a:ln>
        </p:spPr>
      </p:pic>
      <p:sp>
        <p:nvSpPr>
          <p:cNvPr id="776" name="Google Shape;776;p79"/>
          <p:cNvSpPr txBox="1"/>
          <p:nvPr/>
        </p:nvSpPr>
        <p:spPr>
          <a:xfrm>
            <a:off x="539750" y="260350"/>
            <a:ext cx="17367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Web-сервисы</a:t>
            </a:r>
            <a:endParaRPr/>
          </a:p>
        </p:txBody>
      </p:sp>
      <p:sp>
        <p:nvSpPr>
          <p:cNvPr id="777" name="Google Shape;777;p79"/>
          <p:cNvSpPr txBox="1"/>
          <p:nvPr/>
        </p:nvSpPr>
        <p:spPr>
          <a:xfrm>
            <a:off x="3276600" y="6092825"/>
            <a:ext cx="24177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Схема работы SOAP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20" name="Google Shape;220;p8"/>
          <p:cNvSpPr txBox="1"/>
          <p:nvPr/>
        </p:nvSpPr>
        <p:spPr>
          <a:xfrm>
            <a:off x="457200" y="1295400"/>
            <a:ext cx="80121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Однако, CORBA обеспечивает не только взаи­модействие в лице ORB, но и определяет широкий набор связанных с шиной сервисов для создания и удаления объектов, для доступа к ним по име­нам, хранения их в долговременной памяти, предоставления информа­ции об их состоянии и задания определенных связей между ними.</a:t>
            </a:r>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 большинстве ИС требуется некоторое множество </a:t>
            </a:r>
            <a:r>
              <a:rPr b="1" i="0" lang="en-US" sz="2000" u="none">
                <a:solidFill>
                  <a:schemeClr val="dk1"/>
                </a:solidFill>
                <a:latin typeface="Arial"/>
                <a:ea typeface="Arial"/>
                <a:cs typeface="Arial"/>
                <a:sym typeface="Arial"/>
              </a:rPr>
              <a:t>системных объектных сервисов</a:t>
            </a: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которые не зависят от предметной области и обеспечивают базовую функциональность для управления распределенными объектами. </a:t>
            </a:r>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 целью облегчения создания распределенных приложений консорциум OMG стандартизовал наиболее часто употребляемые сервисы (спецификация CORBAservices 1.0).</a:t>
            </a:r>
            <a:endParaRPr/>
          </a:p>
        </p:txBody>
      </p:sp>
      <p:sp>
        <p:nvSpPr>
          <p:cNvPr id="221" name="Google Shape;221;p8"/>
          <p:cNvSpPr txBox="1"/>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  Архитектура CORBA </a:t>
            </a:r>
            <a:r>
              <a:rPr b="1" i="0" lang="en-US" sz="2800" u="none">
                <a:solidFill>
                  <a:schemeClr val="dk2"/>
                </a:solidFill>
                <a:latin typeface="Arial"/>
                <a:ea typeface="Arial"/>
                <a:cs typeface="Arial"/>
                <a:sym typeface="Arial"/>
              </a:rPr>
              <a:t>(сервисы)</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8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83" name="Google Shape;783;p80"/>
          <p:cNvSpPr txBox="1"/>
          <p:nvPr>
            <p:ph type="title"/>
          </p:nvPr>
        </p:nvSpPr>
        <p:spPr>
          <a:xfrm>
            <a:off x="395287" y="503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1" lang="en-US" sz="3900" u="none">
                <a:solidFill>
                  <a:schemeClr val="dk2"/>
                </a:solidFill>
                <a:latin typeface="Arial"/>
                <a:ea typeface="Arial"/>
                <a:cs typeface="Arial"/>
                <a:sym typeface="Arial"/>
              </a:rPr>
              <a:t>Достоинства и недостатки</a:t>
            </a:r>
            <a:endParaRPr/>
          </a:p>
        </p:txBody>
      </p:sp>
      <p:sp>
        <p:nvSpPr>
          <p:cNvPr id="784" name="Google Shape;784;p80"/>
          <p:cNvSpPr txBox="1"/>
          <p:nvPr>
            <p:ph idx="1" type="body"/>
          </p:nvPr>
        </p:nvSpPr>
        <p:spPr>
          <a:xfrm>
            <a:off x="511175" y="1844675"/>
            <a:ext cx="8002587" cy="4176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000" u="none">
                <a:solidFill>
                  <a:schemeClr val="dk1"/>
                </a:solidFill>
                <a:latin typeface="Arial"/>
                <a:ea typeface="Arial"/>
                <a:cs typeface="Arial"/>
                <a:sym typeface="Arial"/>
              </a:rPr>
              <a:t>Достоинства</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Обеспечивают взаимодействие программных систем независимо от платформы.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Основаны на базе открытых стандартов и протоколов. </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Использование HTTP позволяет приложениям взаимодействовать через межсетевой экран.</a:t>
            </a:r>
            <a:endParaRPr/>
          </a:p>
          <a:p>
            <a:pPr indent="0" lvl="0" marL="0" rtl="0" algn="l">
              <a:lnSpc>
                <a:spcPct val="100000"/>
              </a:lnSpc>
              <a:spcBef>
                <a:spcPts val="400"/>
              </a:spcBef>
              <a:spcAft>
                <a:spcPts val="0"/>
              </a:spcAft>
              <a:buSzPts val="1400"/>
              <a:buNone/>
            </a:pPr>
            <a:r>
              <a:rPr b="1" i="0" lang="en-US" sz="2000" u="none">
                <a:solidFill>
                  <a:schemeClr val="dk1"/>
                </a:solidFill>
                <a:latin typeface="Arial"/>
                <a:ea typeface="Arial"/>
                <a:cs typeface="Arial"/>
                <a:sym typeface="Arial"/>
              </a:rPr>
              <a:t>Недостатки</a:t>
            </a:r>
            <a:endParaRPr/>
          </a:p>
          <a:p>
            <a:pPr indent="-88900" lvl="0" marL="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Меньшая производительность и больший объем сетевого трафика по сравнению с такими технологиями как CORBA или DCOM.</a:t>
            </a:r>
            <a:endParaRPr/>
          </a:p>
        </p:txBody>
      </p:sp>
      <p:sp>
        <p:nvSpPr>
          <p:cNvPr id="785" name="Google Shape;785;p80"/>
          <p:cNvSpPr txBox="1"/>
          <p:nvPr/>
        </p:nvSpPr>
        <p:spPr>
          <a:xfrm>
            <a:off x="539750" y="260350"/>
            <a:ext cx="17367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1" lang="en-US" sz="1800" u="none">
                <a:solidFill>
                  <a:schemeClr val="hlink"/>
                </a:solidFill>
                <a:latin typeface="Arial"/>
                <a:ea typeface="Arial"/>
                <a:cs typeface="Arial"/>
                <a:sym typeface="Arial"/>
              </a:rPr>
              <a:t>Web-сервисы</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91" name="Google Shape;791;p81"/>
          <p:cNvSpPr txBox="1"/>
          <p:nvPr>
            <p:ph idx="1" type="body"/>
          </p:nvPr>
        </p:nvSpPr>
        <p:spPr>
          <a:xfrm>
            <a:off x="900112" y="2708275"/>
            <a:ext cx="7200900" cy="1873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10"/>
              <a:buNone/>
            </a:pPr>
            <a:r>
              <a:rPr b="1" i="0" lang="en-US" sz="3300" u="none">
                <a:solidFill>
                  <a:srgbClr val="0070C0"/>
                </a:solidFill>
                <a:latin typeface="Arial"/>
                <a:ea typeface="Arial"/>
                <a:cs typeface="Arial"/>
                <a:sym typeface="Arial"/>
              </a:rPr>
              <a:t>RESTful API</a:t>
            </a:r>
            <a:endParaRPr/>
          </a:p>
          <a:p>
            <a:pPr indent="-196215" lvl="0" marL="342900" rtl="0" algn="l">
              <a:spcBef>
                <a:spcPts val="660"/>
              </a:spcBef>
              <a:spcAft>
                <a:spcPts val="0"/>
              </a:spcAft>
              <a:buSzPts val="2310"/>
              <a:buNone/>
            </a:pPr>
            <a:r>
              <a:t/>
            </a:r>
            <a:endParaRPr b="1" i="0" sz="3300" u="none">
              <a:solidFill>
                <a:srgbClr val="0070C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97" name="Google Shape;797;p82"/>
          <p:cNvSpPr txBox="1"/>
          <p:nvPr>
            <p:ph type="title"/>
          </p:nvPr>
        </p:nvSpPr>
        <p:spPr>
          <a:xfrm>
            <a:off x="323850" y="371475"/>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endParaRPr/>
          </a:p>
        </p:txBody>
      </p:sp>
      <p:sp>
        <p:nvSpPr>
          <p:cNvPr id="798" name="Google Shape;798;p82"/>
          <p:cNvSpPr txBox="1"/>
          <p:nvPr>
            <p:ph idx="1" type="body"/>
          </p:nvPr>
        </p:nvSpPr>
        <p:spPr>
          <a:xfrm>
            <a:off x="323850" y="1700212"/>
            <a:ext cx="7993062" cy="4249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REST –(от англ. Representational State Transfer) - передача репрезентативных состояний</a:t>
            </a:r>
            <a:endParaRPr/>
          </a:p>
          <a:p>
            <a:pPr indent="-342900" lvl="0" marL="3429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REST – это стиль архитектуры API для распределенных систем. </a:t>
            </a:r>
            <a:endParaRPr/>
          </a:p>
          <a:p>
            <a:pPr indent="-342900" lvl="0" marL="3429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Автор термина – Рой Филдинг (Roy Fielding)</a:t>
            </a:r>
            <a:endParaRPr/>
          </a:p>
          <a:p>
            <a:pPr indent="-342900" lvl="0" marL="3429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Термин введен в 2002 г.</a:t>
            </a:r>
            <a:endParaRPr/>
          </a:p>
          <a:p>
            <a:pPr indent="-342900" lvl="0" marL="34290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В сети Интернет вызов удалённой процедуры может представлять собой обычный HTTP-запрос (обычно «GET» или «POST»; такой запрос называют «REST-запрос»), а необходимые данные передаются в качестве параметров запроса.</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83"/>
          <p:cNvSpPr txBox="1"/>
          <p:nvPr>
            <p:ph type="title"/>
          </p:nvPr>
        </p:nvSpPr>
        <p:spPr>
          <a:xfrm>
            <a:off x="250825" y="404812"/>
            <a:ext cx="4705350"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Зачем нужен REST?</a:t>
            </a:r>
            <a:endParaRPr/>
          </a:p>
        </p:txBody>
      </p:sp>
      <p:sp>
        <p:nvSpPr>
          <p:cNvPr id="804" name="Google Shape;804;p83"/>
          <p:cNvSpPr txBox="1"/>
          <p:nvPr/>
        </p:nvSpPr>
        <p:spPr>
          <a:xfrm>
            <a:off x="439737" y="1276350"/>
            <a:ext cx="5256212" cy="2270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Производительность</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Масштабируемость</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Обобщенность</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Простота</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Изменяемость</a:t>
            </a:r>
            <a:endParaRPr/>
          </a:p>
        </p:txBody>
      </p:sp>
      <p:sp>
        <p:nvSpPr>
          <p:cNvPr id="805" name="Google Shape;805;p8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06" name="Google Shape;806;p83"/>
          <p:cNvSpPr txBox="1"/>
          <p:nvPr/>
        </p:nvSpPr>
        <p:spPr>
          <a:xfrm>
            <a:off x="422275" y="4156075"/>
            <a:ext cx="3787775" cy="23098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REST доставляет не файлы, как, например, PHP,  а данные, поэтому может работать универсально для любых клиентов.</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807" name="Google Shape;807;p83"/>
          <p:cNvPicPr preferRelativeResize="0"/>
          <p:nvPr/>
        </p:nvPicPr>
        <p:blipFill rotWithShape="1">
          <a:blip r:embed="rId3">
            <a:alphaModFix/>
          </a:blip>
          <a:srcRect b="0" l="0" r="0" t="0"/>
          <a:stretch/>
        </p:blipFill>
        <p:spPr>
          <a:xfrm>
            <a:off x="4067175" y="1774825"/>
            <a:ext cx="3898900" cy="3806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4"/>
          <p:cNvSpPr txBox="1"/>
          <p:nvPr>
            <p:ph type="title"/>
          </p:nvPr>
        </p:nvSpPr>
        <p:spPr>
          <a:xfrm>
            <a:off x="468312" y="476250"/>
            <a:ext cx="4062412"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В чем суть REST?</a:t>
            </a:r>
            <a:endParaRPr/>
          </a:p>
        </p:txBody>
      </p:sp>
      <p:sp>
        <p:nvSpPr>
          <p:cNvPr id="813" name="Google Shape;813;p84"/>
          <p:cNvSpPr txBox="1"/>
          <p:nvPr/>
        </p:nvSpPr>
        <p:spPr>
          <a:xfrm>
            <a:off x="468312" y="1484312"/>
            <a:ext cx="7967662" cy="3962400"/>
          </a:xfrm>
          <a:prstGeom prst="rect">
            <a:avLst/>
          </a:prstGeom>
          <a:noFill/>
          <a:ln>
            <a:noFill/>
          </a:ln>
        </p:spPr>
        <p:txBody>
          <a:bodyPr anchorCtr="0" anchor="t" bIns="0" lIns="0" spcFirstLastPara="1" rIns="0" wrap="square" tIns="104125">
            <a:spAutoFit/>
          </a:bodyPr>
          <a:lstStyle/>
          <a:p>
            <a:pPr indent="-342900" lvl="0" marL="3556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REST основывается на протоколе HTTP</a:t>
            </a:r>
            <a:endParaRPr/>
          </a:p>
          <a:p>
            <a:pPr indent="-342900" lvl="0" marL="355600" marR="0" rtl="0" algn="l">
              <a:lnSpc>
                <a:spcPct val="10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Протокол HTTP:</a:t>
            </a:r>
            <a:endParaRPr/>
          </a:p>
          <a:p>
            <a:pPr indent="-285750" lvl="1" marL="75565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Клиент-серверный протокол приложений, не  хранящих информацию о состоянии</a:t>
            </a:r>
            <a:endParaRPr/>
          </a:p>
          <a:p>
            <a:pPr indent="-285750" lvl="1" marL="75565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Унифицированный формат запросов для основных  действий (HTTP-методы GET, POST,	PUT, DELETE )</a:t>
            </a:r>
            <a:endParaRPr/>
          </a:p>
          <a:p>
            <a:pPr indent="-285750" lvl="1" marL="75565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Запросы адресуются определенному URI</a:t>
            </a:r>
            <a:endParaRPr/>
          </a:p>
          <a:p>
            <a:pPr indent="-285750" lvl="1" marL="75565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HTTP-запрос – конверт, содержащий заголовок, за  которым следует описание ресурса (его состояния)</a:t>
            </a:r>
            <a:endParaRPr/>
          </a:p>
        </p:txBody>
      </p:sp>
      <p:sp>
        <p:nvSpPr>
          <p:cNvPr id="814" name="Google Shape;814;p8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8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20" name="Google Shape;820;p85"/>
          <p:cNvSpPr txBox="1"/>
          <p:nvPr>
            <p:ph type="title"/>
          </p:nvPr>
        </p:nvSpPr>
        <p:spPr>
          <a:xfrm>
            <a:off x="323850" y="371475"/>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endParaRPr/>
          </a:p>
        </p:txBody>
      </p:sp>
      <p:sp>
        <p:nvSpPr>
          <p:cNvPr id="821" name="Google Shape;821;p85"/>
          <p:cNvSpPr txBox="1"/>
          <p:nvPr>
            <p:ph idx="1" type="body"/>
          </p:nvPr>
        </p:nvSpPr>
        <p:spPr>
          <a:xfrm>
            <a:off x="300037" y="4365625"/>
            <a:ext cx="8569325" cy="2159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REST определяет, как данные представляются клиенту в удобном для него формате. Обмен данными происходит в формате JSON (более популярен) или XML (менее популярен).</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Отличительной особенностью сервисов REST является то, что они позволяют наилучшим образом использовать протокол HTTP.</a:t>
            </a:r>
            <a:endParaRPr/>
          </a:p>
          <a:p>
            <a:pPr indent="-342900" lvl="0" marL="3429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REST – архитектура имеет набор требований и ограничений.</a:t>
            </a:r>
            <a:endParaRPr/>
          </a:p>
        </p:txBody>
      </p:sp>
      <p:pic>
        <p:nvPicPr>
          <p:cNvPr id="822" name="Google Shape;822;p85"/>
          <p:cNvPicPr preferRelativeResize="0"/>
          <p:nvPr/>
        </p:nvPicPr>
        <p:blipFill rotWithShape="1">
          <a:blip r:embed="rId3">
            <a:alphaModFix/>
          </a:blip>
          <a:srcRect b="0" l="0" r="0" t="0"/>
          <a:stretch/>
        </p:blipFill>
        <p:spPr>
          <a:xfrm>
            <a:off x="1619250" y="1019175"/>
            <a:ext cx="5300662" cy="31654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8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28" name="Google Shape;828;p86"/>
          <p:cNvSpPr txBox="1"/>
          <p:nvPr>
            <p:ph type="title"/>
          </p:nvPr>
        </p:nvSpPr>
        <p:spPr>
          <a:xfrm>
            <a:off x="323850" y="371475"/>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endParaRPr/>
          </a:p>
        </p:txBody>
      </p:sp>
      <p:sp>
        <p:nvSpPr>
          <p:cNvPr id="829" name="Google Shape;829;p86"/>
          <p:cNvSpPr txBox="1"/>
          <p:nvPr>
            <p:ph idx="1" type="body"/>
          </p:nvPr>
        </p:nvSpPr>
        <p:spPr>
          <a:xfrm>
            <a:off x="323850" y="1263650"/>
            <a:ext cx="8569325" cy="35337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2000" u="none">
                <a:solidFill>
                  <a:schemeClr val="dk1"/>
                </a:solidFill>
                <a:latin typeface="Arial"/>
                <a:ea typeface="Arial"/>
                <a:cs typeface="Arial"/>
                <a:sym typeface="Arial"/>
              </a:rPr>
              <a:t>Всего в REST есть шесть требований к проектированию API. </a:t>
            </a:r>
            <a:endParaRPr/>
          </a:p>
          <a:p>
            <a:pPr indent="0" lvl="0" marL="0" rtl="0" algn="l">
              <a:lnSpc>
                <a:spcPct val="100000"/>
              </a:lnSpc>
              <a:spcBef>
                <a:spcPts val="400"/>
              </a:spcBef>
              <a:spcAft>
                <a:spcPts val="0"/>
              </a:spcAft>
              <a:buSzPts val="1400"/>
              <a:buNone/>
            </a:pPr>
            <a:r>
              <a:rPr b="0" i="0" lang="en-US" sz="2000" u="none">
                <a:solidFill>
                  <a:schemeClr val="dk1"/>
                </a:solidFill>
                <a:latin typeface="Arial"/>
                <a:ea typeface="Arial"/>
                <a:cs typeface="Arial"/>
                <a:sym typeface="Arial"/>
              </a:rPr>
              <a:t>Пять из них обязательные, одно — опциональное:</a:t>
            </a:r>
            <a:endParaRPr/>
          </a:p>
          <a:p>
            <a:pPr indent="0" lvl="0" marL="0" rtl="0" algn="l">
              <a:lnSpc>
                <a:spcPct val="100000"/>
              </a:lnSpc>
              <a:spcBef>
                <a:spcPts val="400"/>
              </a:spcBef>
              <a:spcAft>
                <a:spcPts val="0"/>
              </a:spcAft>
              <a:buSzPts val="1400"/>
              <a:buNone/>
            </a:pPr>
            <a:r>
              <a:t/>
            </a:r>
            <a:endParaRPr b="0" i="0" sz="2000" u="none">
              <a:solidFill>
                <a:schemeClr val="dk1"/>
              </a:solidFill>
              <a:latin typeface="Arial"/>
              <a:ea typeface="Arial"/>
              <a:cs typeface="Arial"/>
              <a:sym typeface="Arial"/>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Клиент-серверная модель (client-server model).</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Отсутствие состояния (statelessness).</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Кэширование (cacheability).</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Единообразие интерфейса (uniform interface).</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Многоуровневая система (layered system).</a:t>
            </a:r>
            <a:endParaRPr/>
          </a:p>
          <a:p>
            <a:pPr indent="-88900" lvl="0" marL="0" rtl="0" algn="l">
              <a:lnSpc>
                <a:spcPct val="100000"/>
              </a:lnSpc>
              <a:spcBef>
                <a:spcPts val="400"/>
              </a:spcBef>
              <a:spcAft>
                <a:spcPts val="0"/>
              </a:spcAft>
              <a:buClr>
                <a:schemeClr val="dk2"/>
              </a:buClr>
              <a:buSzPts val="1400"/>
              <a:buFont typeface="Arial"/>
              <a:buAutoNum type="arabicPeriod"/>
            </a:pPr>
            <a:r>
              <a:rPr b="0" i="0" lang="en-US" sz="2000" u="none">
                <a:solidFill>
                  <a:schemeClr val="dk1"/>
                </a:solidFill>
                <a:latin typeface="Arial"/>
                <a:ea typeface="Arial"/>
                <a:cs typeface="Arial"/>
                <a:sym typeface="Arial"/>
              </a:rPr>
              <a:t>Код по требованию (code on demand) — необязательно.</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35" name="Google Shape;835;p87"/>
          <p:cNvSpPr txBox="1"/>
          <p:nvPr>
            <p:ph type="title"/>
          </p:nvPr>
        </p:nvSpPr>
        <p:spPr>
          <a:xfrm>
            <a:off x="323850" y="620712"/>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br>
              <a:rPr b="1" i="1" lang="en-US" sz="2800" u="none">
                <a:solidFill>
                  <a:schemeClr val="dk2"/>
                </a:solidFill>
                <a:latin typeface="Arial"/>
                <a:ea typeface="Arial"/>
                <a:cs typeface="Arial"/>
                <a:sym typeface="Arial"/>
              </a:rPr>
            </a:br>
            <a:r>
              <a:rPr b="1" i="1" lang="en-US" sz="2800" u="none">
                <a:solidFill>
                  <a:schemeClr val="dk2"/>
                </a:solidFill>
                <a:latin typeface="Arial"/>
                <a:ea typeface="Arial"/>
                <a:cs typeface="Arial"/>
                <a:sym typeface="Arial"/>
              </a:rPr>
              <a:t>1. </a:t>
            </a:r>
            <a:r>
              <a:rPr b="1" i="0" lang="en-US" sz="2800" u="none">
                <a:solidFill>
                  <a:schemeClr val="dk2"/>
                </a:solidFill>
                <a:latin typeface="Arial"/>
                <a:ea typeface="Arial"/>
                <a:cs typeface="Arial"/>
                <a:sym typeface="Arial"/>
              </a:rPr>
              <a:t>Клиент-серверная модель </a:t>
            </a:r>
            <a:endParaRPr/>
          </a:p>
        </p:txBody>
      </p:sp>
      <p:pic>
        <p:nvPicPr>
          <p:cNvPr id="836" name="Google Shape;836;p87"/>
          <p:cNvPicPr preferRelativeResize="0"/>
          <p:nvPr/>
        </p:nvPicPr>
        <p:blipFill rotWithShape="1">
          <a:blip r:embed="rId3">
            <a:alphaModFix/>
          </a:blip>
          <a:srcRect b="0" l="0" r="0" t="0"/>
          <a:stretch/>
        </p:blipFill>
        <p:spPr>
          <a:xfrm>
            <a:off x="1331912" y="3871912"/>
            <a:ext cx="5927725" cy="2870200"/>
          </a:xfrm>
          <a:prstGeom prst="rect">
            <a:avLst/>
          </a:prstGeom>
          <a:noFill/>
          <a:ln>
            <a:noFill/>
          </a:ln>
        </p:spPr>
      </p:pic>
      <p:sp>
        <p:nvSpPr>
          <p:cNvPr id="837" name="Google Shape;837;p87"/>
          <p:cNvSpPr txBox="1"/>
          <p:nvPr/>
        </p:nvSpPr>
        <p:spPr>
          <a:xfrm>
            <a:off x="222250" y="1366837"/>
            <a:ext cx="8237537" cy="25542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Представим, что вы делаете сервис для учёта деловых переписок. Сами переписки хранятся на сервере, а доступ к ним можно получить из мобильного приложения. Оно не будет хранить никаких данных — только отправлять запросы на сервер, получать ответы и отображать их на экране смартфона.</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Если вы когда-нибудь захотите полностью изменить логику работы сервера, то это никак не отразится на мобильном приложении. До тех пор, пока они понимают запросы и ответы друг друга, конечно.</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А чтобы дать доступ к сервису из десктопного приложения и личного сайта, достаточно написать два новых клиента — а на сервере ничего менять не надо. Такая вот гибкость.</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43" name="Google Shape;843;p88"/>
          <p:cNvSpPr txBox="1"/>
          <p:nvPr>
            <p:ph type="title"/>
          </p:nvPr>
        </p:nvSpPr>
        <p:spPr>
          <a:xfrm>
            <a:off x="304325" y="620712"/>
            <a:ext cx="7543800" cy="536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br>
              <a:rPr b="1" i="1" lang="en-US" sz="2800" u="none">
                <a:solidFill>
                  <a:schemeClr val="dk2"/>
                </a:solidFill>
                <a:latin typeface="Arial"/>
                <a:ea typeface="Arial"/>
                <a:cs typeface="Arial"/>
                <a:sym typeface="Arial"/>
              </a:rPr>
            </a:br>
            <a:r>
              <a:rPr b="1" i="1" lang="en-US" sz="2800" u="none">
                <a:solidFill>
                  <a:schemeClr val="dk2"/>
                </a:solidFill>
                <a:latin typeface="Arial"/>
                <a:ea typeface="Arial"/>
                <a:cs typeface="Arial"/>
                <a:sym typeface="Arial"/>
              </a:rPr>
              <a:t>2. </a:t>
            </a:r>
            <a:r>
              <a:rPr b="1" i="0" lang="en-US" sz="2800" u="none">
                <a:solidFill>
                  <a:schemeClr val="dk2"/>
                </a:solidFill>
                <a:latin typeface="Arial"/>
                <a:ea typeface="Arial"/>
                <a:cs typeface="Arial"/>
                <a:sym typeface="Arial"/>
              </a:rPr>
              <a:t>Отсутствие состояния </a:t>
            </a:r>
            <a:endParaRPr/>
          </a:p>
        </p:txBody>
      </p:sp>
      <p:sp>
        <p:nvSpPr>
          <p:cNvPr id="844" name="Google Shape;844;p88"/>
          <p:cNvSpPr txBox="1"/>
          <p:nvPr/>
        </p:nvSpPr>
        <p:spPr>
          <a:xfrm>
            <a:off x="179387" y="1398587"/>
            <a:ext cx="8362950" cy="50784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Второй принцип настолько важен, что даже отражён в названии архитектурного стиля — </a:t>
            </a:r>
            <a:r>
              <a:rPr b="1" i="0" lang="en-US" sz="1800" u="none">
                <a:solidFill>
                  <a:schemeClr val="dk1"/>
                </a:solidFill>
                <a:latin typeface="Arial"/>
                <a:ea typeface="Arial"/>
                <a:cs typeface="Arial"/>
                <a:sym typeface="Arial"/>
              </a:rPr>
              <a:t>Representational State Transfer</a:t>
            </a:r>
            <a:r>
              <a:rPr b="0" i="0" lang="en-US" sz="1800" u="none">
                <a:solidFill>
                  <a:schemeClr val="dk1"/>
                </a:solidFill>
                <a:latin typeface="Arial"/>
                <a:ea typeface="Arial"/>
                <a:cs typeface="Arial"/>
                <a:sym typeface="Arial"/>
              </a:rPr>
              <a:t>. Это значит, что на сервере не хранится никаких данных о прошлых взаимодействиях с клиентом — каждый запрос должен содержать всю информацию для его обработки.</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Например, кто-то запросил последнее сообщение от ООО «Рога и копыта». В этом запросе содержится вся информация, которая нужна серверу, чтобы дать корректный ответ.</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Если клиент потом хочет получить предпоследнее сообщение, то он не может просто сказать: «Дай мне соседний ресурс» — ему нужно заново составить полный запрос по всем правилам.</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Это снижает нагрузку на сервер, что особенно полезно, если к нему подключено одновременно много клиентов. Не нужно хранить дополнительную информацию о прошлых обращениях каждого из них. Достаточно обработать каждый запрос в отдельности.</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Даже если какой-то из предыдущих запросов потеряется, это не сломает логику взаимодействия клиента и сервера, потому что каждый запрос самодостаточен.</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8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50" name="Google Shape;850;p89"/>
          <p:cNvSpPr txBox="1"/>
          <p:nvPr>
            <p:ph type="title"/>
          </p:nvPr>
        </p:nvSpPr>
        <p:spPr>
          <a:xfrm>
            <a:off x="323850" y="620712"/>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br>
              <a:rPr b="1" i="1" lang="en-US" sz="2800" u="none">
                <a:solidFill>
                  <a:schemeClr val="dk2"/>
                </a:solidFill>
                <a:latin typeface="Arial"/>
                <a:ea typeface="Arial"/>
                <a:cs typeface="Arial"/>
                <a:sym typeface="Arial"/>
              </a:rPr>
            </a:br>
            <a:r>
              <a:rPr b="1" i="1" lang="en-US" sz="2800" u="none">
                <a:solidFill>
                  <a:schemeClr val="dk2"/>
                </a:solidFill>
                <a:latin typeface="Arial"/>
                <a:ea typeface="Arial"/>
                <a:cs typeface="Arial"/>
                <a:sym typeface="Arial"/>
              </a:rPr>
              <a:t>3. </a:t>
            </a:r>
            <a:r>
              <a:rPr b="1" i="0" lang="en-US" sz="2800" u="none">
                <a:solidFill>
                  <a:schemeClr val="dk2"/>
                </a:solidFill>
                <a:latin typeface="Arial"/>
                <a:ea typeface="Arial"/>
                <a:cs typeface="Arial"/>
                <a:sym typeface="Arial"/>
              </a:rPr>
              <a:t>Кэширование </a:t>
            </a:r>
            <a:endParaRPr/>
          </a:p>
        </p:txBody>
      </p:sp>
      <p:sp>
        <p:nvSpPr>
          <p:cNvPr id="851" name="Google Shape;851;p89"/>
          <p:cNvSpPr txBox="1"/>
          <p:nvPr/>
        </p:nvSpPr>
        <p:spPr>
          <a:xfrm>
            <a:off x="323850" y="1579562"/>
            <a:ext cx="8218487" cy="424656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Иногда клиент запрашивает с сервера одни и те же данные по несколько раз — например, вы постоянно обращаетесь к какому-нибудь важному письму в сервисе для учёта деловых переписок.</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Если при каждом таком запросе сервер будет с нуля собирать нужные данные и отправлять их клиенту, нагрузка на систему повысится — особенно когда таких повторов много. Решением проблемы в REST API стало </a:t>
            </a:r>
            <a:r>
              <a:rPr b="1" i="0" lang="en-US" sz="1800" u="none">
                <a:solidFill>
                  <a:schemeClr val="dk1"/>
                </a:solidFill>
                <a:latin typeface="Arial"/>
                <a:ea typeface="Arial"/>
                <a:cs typeface="Arial"/>
                <a:sym typeface="Arial"/>
              </a:rPr>
              <a:t>кэширование</a:t>
            </a:r>
            <a:r>
              <a:rPr b="0" i="0" lang="en-US" sz="1800" u="none">
                <a:solidFill>
                  <a:schemeClr val="dk1"/>
                </a:solidFill>
                <a:latin typeface="Arial"/>
                <a:ea typeface="Arial"/>
                <a:cs typeface="Arial"/>
                <a:sym typeface="Arial"/>
              </a:rPr>
              <a:t>, то есть сохранение части данных у клиента или на промежуточных серверах.</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Однако тут тоже важно подойти к делу без излишнего фанатизма и не кэшировать всю информацию подряд. Во-первых, для этого потребовались бы слишком большие объёмы памяти. Во-вторых, какие-то данные (скажем, количество исходящих писем) со временем могут устаревать — зачем же держать этот неактуальный хлам в кэше? Именно поэтому в каждом ответе сервера на запрос есть пометка о том, можно ли его кэшировать.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27" name="Google Shape;227;p9"/>
          <p:cNvSpPr txBox="1"/>
          <p:nvPr>
            <p:ph type="title"/>
          </p:nvPr>
        </p:nvSpPr>
        <p:spPr>
          <a:xfrm>
            <a:off x="457200" y="122237"/>
            <a:ext cx="7543800" cy="858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  Архитектура CORBA </a:t>
            </a:r>
            <a:r>
              <a:rPr b="1" i="0" lang="en-US" sz="2800" u="none">
                <a:solidFill>
                  <a:schemeClr val="dk2"/>
                </a:solidFill>
                <a:latin typeface="Arial"/>
                <a:ea typeface="Arial"/>
                <a:cs typeface="Arial"/>
                <a:sym typeface="Arial"/>
              </a:rPr>
              <a:t>(сервисы)</a:t>
            </a:r>
            <a:endParaRPr/>
          </a:p>
        </p:txBody>
      </p:sp>
      <p:pic>
        <p:nvPicPr>
          <p:cNvPr id="228" name="Google Shape;228;p9"/>
          <p:cNvPicPr preferRelativeResize="0"/>
          <p:nvPr/>
        </p:nvPicPr>
        <p:blipFill rotWithShape="1">
          <a:blip r:embed="rId3">
            <a:alphaModFix/>
          </a:blip>
          <a:srcRect b="0" l="0" r="0" t="0"/>
          <a:stretch/>
        </p:blipFill>
        <p:spPr>
          <a:xfrm>
            <a:off x="900112" y="981075"/>
            <a:ext cx="6911975" cy="54324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9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57" name="Google Shape;857;p90"/>
          <p:cNvSpPr txBox="1"/>
          <p:nvPr>
            <p:ph type="title"/>
          </p:nvPr>
        </p:nvSpPr>
        <p:spPr>
          <a:xfrm>
            <a:off x="323850" y="620712"/>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br>
              <a:rPr b="1" i="1" lang="en-US" sz="2800" u="none">
                <a:solidFill>
                  <a:schemeClr val="dk2"/>
                </a:solidFill>
                <a:latin typeface="Arial"/>
                <a:ea typeface="Arial"/>
                <a:cs typeface="Arial"/>
                <a:sym typeface="Arial"/>
              </a:rPr>
            </a:br>
            <a:r>
              <a:rPr b="1" i="1" lang="en-US" sz="2800" u="none">
                <a:solidFill>
                  <a:schemeClr val="dk2"/>
                </a:solidFill>
                <a:latin typeface="Arial"/>
                <a:ea typeface="Arial"/>
                <a:cs typeface="Arial"/>
                <a:sym typeface="Arial"/>
              </a:rPr>
              <a:t>4. </a:t>
            </a:r>
            <a:r>
              <a:rPr b="1" i="0" lang="en-US" sz="2800" u="none">
                <a:solidFill>
                  <a:schemeClr val="dk2"/>
                </a:solidFill>
                <a:latin typeface="Arial"/>
                <a:ea typeface="Arial"/>
                <a:cs typeface="Arial"/>
                <a:sym typeface="Arial"/>
              </a:rPr>
              <a:t>Единообразие интерфейса </a:t>
            </a:r>
            <a:endParaRPr/>
          </a:p>
        </p:txBody>
      </p:sp>
      <p:sp>
        <p:nvSpPr>
          <p:cNvPr id="858" name="Google Shape;858;p90"/>
          <p:cNvSpPr txBox="1"/>
          <p:nvPr/>
        </p:nvSpPr>
        <p:spPr>
          <a:xfrm>
            <a:off x="323850" y="1579562"/>
            <a:ext cx="8218487" cy="424656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Должен быть единый способ обращения к каждому ресурсу. Например, мы хотим добавить в наш сервис новую функциональность для просмотра данных о денежных переводах. Понятно, что логика интерфейса для обращения к ним должна быть такой же, как и для всего, что было в сервисе раньше.</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Файлы обычно передаются клиенту не в том виде, в котором хранятся на сервере. В вебе их часто преобразуют в JSON или XML и только потом отправляют клиенту. Ответ на запросы к новому ресурсу должен приходить в том же формате, что и к старым, и сразу же содержать дополнительную информацию: что разрешается делать с ресурсом, можно ли его изменять и удалять на сервере и так далее.</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Для реализации единообразного интерфейса в REST API используется принцип HATEOAS (Hypermedia as the Engine of Application State).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9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64" name="Google Shape;864;p91"/>
          <p:cNvSpPr txBox="1"/>
          <p:nvPr>
            <p:ph type="title"/>
          </p:nvPr>
        </p:nvSpPr>
        <p:spPr>
          <a:xfrm>
            <a:off x="323850" y="620712"/>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br>
              <a:rPr b="1" i="1" lang="en-US" sz="2800" u="none">
                <a:solidFill>
                  <a:schemeClr val="dk2"/>
                </a:solidFill>
                <a:latin typeface="Arial"/>
                <a:ea typeface="Arial"/>
                <a:cs typeface="Arial"/>
                <a:sym typeface="Arial"/>
              </a:rPr>
            </a:br>
            <a:r>
              <a:rPr b="1" i="1" lang="en-US" sz="2800" u="none">
                <a:solidFill>
                  <a:schemeClr val="dk2"/>
                </a:solidFill>
                <a:latin typeface="Arial"/>
                <a:ea typeface="Arial"/>
                <a:cs typeface="Arial"/>
                <a:sym typeface="Arial"/>
              </a:rPr>
              <a:t>5. </a:t>
            </a:r>
            <a:r>
              <a:rPr b="1" i="0" lang="en-US" sz="2800" u="none">
                <a:solidFill>
                  <a:schemeClr val="dk2"/>
                </a:solidFill>
                <a:latin typeface="Arial"/>
                <a:ea typeface="Arial"/>
                <a:cs typeface="Arial"/>
                <a:sym typeface="Arial"/>
              </a:rPr>
              <a:t>Многоуровневая система </a:t>
            </a:r>
            <a:endParaRPr/>
          </a:p>
        </p:txBody>
      </p:sp>
      <p:sp>
        <p:nvSpPr>
          <p:cNvPr id="865" name="Google Shape;865;p91"/>
          <p:cNvSpPr txBox="1"/>
          <p:nvPr/>
        </p:nvSpPr>
        <p:spPr>
          <a:xfrm>
            <a:off x="179387" y="1341437"/>
            <a:ext cx="8964612" cy="23082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До сих пор мы рассматривали сервер как единую сущность. Но его структура куда сложнее. Между ним и клиентом есть несколько промежуточных узлов, выполняющих вспомогательные функции, — прокси-серверы.</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Они используются для кэширования, обеспечения безопасности, дополнительной обработки данных. Если основных серверов несколько, то дополнительные серверы-балансировщики могут распределять нагрузку между ними и решать, в какой из них направлять запрос:</a:t>
            </a:r>
            <a:endParaRPr/>
          </a:p>
        </p:txBody>
      </p:sp>
      <p:pic>
        <p:nvPicPr>
          <p:cNvPr id="866" name="Google Shape;866;p91"/>
          <p:cNvPicPr preferRelativeResize="0"/>
          <p:nvPr/>
        </p:nvPicPr>
        <p:blipFill rotWithShape="1">
          <a:blip r:embed="rId3">
            <a:alphaModFix/>
          </a:blip>
          <a:srcRect b="0" l="0" r="0" t="0"/>
          <a:stretch/>
        </p:blipFill>
        <p:spPr>
          <a:xfrm>
            <a:off x="487812" y="3833800"/>
            <a:ext cx="4391025" cy="2333625"/>
          </a:xfrm>
          <a:prstGeom prst="rect">
            <a:avLst/>
          </a:prstGeom>
          <a:noFill/>
          <a:ln>
            <a:noFill/>
          </a:ln>
        </p:spPr>
      </p:pic>
      <p:sp>
        <p:nvSpPr>
          <p:cNvPr id="867" name="Google Shape;867;p91"/>
          <p:cNvSpPr txBox="1"/>
          <p:nvPr/>
        </p:nvSpPr>
        <p:spPr>
          <a:xfrm>
            <a:off x="5003800" y="3851275"/>
            <a:ext cx="3960812" cy="280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Никто из участников цепочки не знает всего пути, который проходит запрос, — только своих «соседей» справа и слева. Ни клиент, ни один из прокси-серверов не знает, к кому он обращается — к основному сервису или к другому прокси. В REST API это работает в обе стороны: никакие серверы (ни основные, ни прокси) не знают, кому отправляют ответ и уходит ли он куда-то дальше.</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9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73" name="Google Shape;873;p92"/>
          <p:cNvSpPr txBox="1"/>
          <p:nvPr>
            <p:ph type="title"/>
          </p:nvPr>
        </p:nvSpPr>
        <p:spPr>
          <a:xfrm>
            <a:off x="323850" y="620712"/>
            <a:ext cx="75438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RESTful API</a:t>
            </a:r>
            <a:br>
              <a:rPr b="1" i="1" lang="en-US" sz="2800" u="none">
                <a:solidFill>
                  <a:schemeClr val="dk2"/>
                </a:solidFill>
                <a:latin typeface="Arial"/>
                <a:ea typeface="Arial"/>
                <a:cs typeface="Arial"/>
                <a:sym typeface="Arial"/>
              </a:rPr>
            </a:br>
            <a:r>
              <a:rPr b="1" i="1" lang="en-US" sz="2800" u="none">
                <a:solidFill>
                  <a:schemeClr val="dk2"/>
                </a:solidFill>
                <a:latin typeface="Arial"/>
                <a:ea typeface="Arial"/>
                <a:cs typeface="Arial"/>
                <a:sym typeface="Arial"/>
              </a:rPr>
              <a:t>6. </a:t>
            </a:r>
            <a:r>
              <a:rPr b="1" i="0" lang="en-US" sz="2800" u="none">
                <a:solidFill>
                  <a:schemeClr val="dk2"/>
                </a:solidFill>
                <a:latin typeface="Arial"/>
                <a:ea typeface="Arial"/>
                <a:cs typeface="Arial"/>
                <a:sym typeface="Arial"/>
              </a:rPr>
              <a:t>Код по требованию (необязательно)</a:t>
            </a:r>
            <a:endParaRPr/>
          </a:p>
        </p:txBody>
      </p:sp>
      <p:sp>
        <p:nvSpPr>
          <p:cNvPr id="874" name="Google Shape;874;p92"/>
          <p:cNvSpPr txBox="1"/>
          <p:nvPr/>
        </p:nvSpPr>
        <p:spPr>
          <a:xfrm>
            <a:off x="539750" y="1671637"/>
            <a:ext cx="7777162" cy="20304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Этот принцип означает, что сервер в ответ на запрос может </a:t>
            </a:r>
            <a:r>
              <a:rPr b="1" i="0" lang="en-US" sz="1800" u="none">
                <a:solidFill>
                  <a:schemeClr val="dk1"/>
                </a:solidFill>
                <a:latin typeface="Arial"/>
                <a:ea typeface="Arial"/>
                <a:cs typeface="Arial"/>
                <a:sym typeface="Arial"/>
              </a:rPr>
              <a:t>отправить исходный код</a:t>
            </a:r>
            <a:r>
              <a:rPr b="0" i="0" lang="en-US" sz="1800" u="none">
                <a:solidFill>
                  <a:schemeClr val="dk1"/>
                </a:solidFill>
                <a:latin typeface="Arial"/>
                <a:ea typeface="Arial"/>
                <a:cs typeface="Arial"/>
                <a:sym typeface="Arial"/>
              </a:rPr>
              <a:t>, который выполняется уже на стороне клиента. Благодаря этому можно передавать целые сценарии. Например, динамические элементы пользовательского интерфейса, написанные на JavaScript.</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В REST API требование необязательно, потому что не всем сайтам и сервисам нужно умение работать с готовыми скриптами.</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93"/>
          <p:cNvSpPr txBox="1"/>
          <p:nvPr>
            <p:ph type="title"/>
          </p:nvPr>
        </p:nvSpPr>
        <p:spPr>
          <a:xfrm>
            <a:off x="250825" y="404812"/>
            <a:ext cx="4705350"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разработать REST?</a:t>
            </a:r>
            <a:endParaRPr/>
          </a:p>
        </p:txBody>
      </p:sp>
      <p:sp>
        <p:nvSpPr>
          <p:cNvPr id="880" name="Google Shape;880;p93"/>
          <p:cNvSpPr txBox="1"/>
          <p:nvPr/>
        </p:nvSpPr>
        <p:spPr>
          <a:xfrm>
            <a:off x="217487" y="627062"/>
            <a:ext cx="8882062" cy="5856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REST и Ресурсы </a:t>
            </a:r>
            <a:endParaRPr/>
          </a:p>
          <a:p>
            <a:pPr indent="0" lvl="0" marL="0" marR="0" rtl="0" algn="l">
              <a:lnSpc>
                <a:spcPct val="100000"/>
              </a:lnSpc>
              <a:spcBef>
                <a:spcPts val="36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80010" lvl="0" marL="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Разрабатывая REST вам нужно думать о приложении с точки зрения ресурсов:</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Определите, какие ресурсы вы хотите открыть для внешнего мира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Используйте глаголы, уже определенные протоколом HTTP, для выполнения операций с этими ресурсами.</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Вот как обычно реализуется служба REST: </a:t>
            </a:r>
            <a:br>
              <a:rPr b="0"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Формат обмена данными</a:t>
            </a:r>
            <a:r>
              <a:rPr b="0" i="0" lang="en-US" sz="1800" u="none">
                <a:solidFill>
                  <a:schemeClr val="dk1"/>
                </a:solidFill>
                <a:latin typeface="Arial"/>
                <a:ea typeface="Arial"/>
                <a:cs typeface="Arial"/>
                <a:sym typeface="Arial"/>
              </a:rPr>
              <a:t>: здесь нет никаких ограничений. JSON — очень популярный формат, хотя можно использовать и другие, такие как XML </a:t>
            </a:r>
            <a:endParaRPr/>
          </a:p>
          <a:p>
            <a:pPr indent="-80010" lvl="0" marL="0" marR="0" rtl="0" algn="l">
              <a:lnSpc>
                <a:spcPct val="100000"/>
              </a:lnSpc>
              <a:spcBef>
                <a:spcPts val="360"/>
              </a:spcBef>
              <a:spcAft>
                <a:spcPts val="0"/>
              </a:spcAft>
              <a:buClr>
                <a:schemeClr val="dk2"/>
              </a:buClr>
              <a:buSzPts val="1260"/>
              <a:buFont typeface="Noto Sans Symbols"/>
              <a:buChar char="●"/>
            </a:pPr>
            <a:r>
              <a:rPr b="1" i="0" lang="en-US" sz="1800" u="none">
                <a:solidFill>
                  <a:schemeClr val="dk1"/>
                </a:solidFill>
                <a:latin typeface="Arial"/>
                <a:ea typeface="Arial"/>
                <a:cs typeface="Arial"/>
                <a:sym typeface="Arial"/>
              </a:rPr>
              <a:t>Транспорт</a:t>
            </a:r>
            <a:r>
              <a:rPr b="0" i="0" lang="en-US" sz="1800" u="none">
                <a:solidFill>
                  <a:schemeClr val="dk1"/>
                </a:solidFill>
                <a:latin typeface="Arial"/>
                <a:ea typeface="Arial"/>
                <a:cs typeface="Arial"/>
                <a:sym typeface="Arial"/>
              </a:rPr>
              <a:t>: всегда HTTP. REST полностью построен на основе HTTP. </a:t>
            </a:r>
            <a:endParaRPr/>
          </a:p>
          <a:p>
            <a:pPr indent="-80010" lvl="0" marL="0" marR="0" rtl="0" algn="l">
              <a:lnSpc>
                <a:spcPct val="100000"/>
              </a:lnSpc>
              <a:spcBef>
                <a:spcPts val="360"/>
              </a:spcBef>
              <a:spcAft>
                <a:spcPts val="0"/>
              </a:spcAft>
              <a:buClr>
                <a:schemeClr val="dk2"/>
              </a:buClr>
              <a:buSzPts val="1260"/>
              <a:buFont typeface="Noto Sans Symbols"/>
              <a:buChar char="●"/>
            </a:pPr>
            <a:r>
              <a:rPr b="1" i="0" lang="en-US" sz="1800" u="none">
                <a:solidFill>
                  <a:schemeClr val="dk1"/>
                </a:solidFill>
                <a:latin typeface="Arial"/>
                <a:ea typeface="Arial"/>
                <a:cs typeface="Arial"/>
                <a:sym typeface="Arial"/>
              </a:rPr>
              <a:t>Определение сервиса</a:t>
            </a:r>
            <a:r>
              <a:rPr b="0" i="0" lang="en-US" sz="1800" u="none">
                <a:solidFill>
                  <a:schemeClr val="dk1"/>
                </a:solidFill>
                <a:latin typeface="Arial"/>
                <a:ea typeface="Arial"/>
                <a:cs typeface="Arial"/>
                <a:sym typeface="Arial"/>
              </a:rPr>
              <a:t>: не существует стандарта для этого, а REST является гибким. Это может быть недостатком в некоторых сценариях, поскольку потребляющему приложению может быть необходимо понимать форматы запросов и ответов. Однако широко используются такие языки определения веб-приложений, как WADL (Web Application Definition Language) и Swagger.</a:t>
            </a:r>
            <a:endParaRPr/>
          </a:p>
          <a:p>
            <a:pPr indent="-80010" lvl="0" marL="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REST фокусируется на ресурсах и на том, насколько эффективно вы выполняете операции с ними, используя HTTP.</a:t>
            </a:r>
            <a:endParaRPr/>
          </a:p>
        </p:txBody>
      </p:sp>
      <p:sp>
        <p:nvSpPr>
          <p:cNvPr id="881" name="Google Shape;881;p9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94"/>
          <p:cNvSpPr txBox="1"/>
          <p:nvPr>
            <p:ph type="title"/>
          </p:nvPr>
        </p:nvSpPr>
        <p:spPr>
          <a:xfrm>
            <a:off x="250825" y="404812"/>
            <a:ext cx="4705350"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разработать REST?</a:t>
            </a:r>
            <a:endParaRPr/>
          </a:p>
        </p:txBody>
      </p:sp>
      <p:sp>
        <p:nvSpPr>
          <p:cNvPr id="887" name="Google Shape;887;p94"/>
          <p:cNvSpPr txBox="1"/>
          <p:nvPr/>
        </p:nvSpPr>
        <p:spPr>
          <a:xfrm>
            <a:off x="261937" y="1484312"/>
            <a:ext cx="8424862" cy="3744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260"/>
              <a:buFont typeface="Noto Sans Symbols"/>
              <a:buChar char="●"/>
            </a:pPr>
            <a:r>
              <a:rPr b="1" i="0" lang="en-US" sz="1800" u="none">
                <a:solidFill>
                  <a:schemeClr val="dk1"/>
                </a:solidFill>
                <a:latin typeface="Arial"/>
                <a:ea typeface="Arial"/>
                <a:cs typeface="Arial"/>
                <a:sym typeface="Arial"/>
              </a:rPr>
              <a:t>URI ресурса</a:t>
            </a:r>
            <a:endParaRPr/>
          </a:p>
          <a:p>
            <a:pPr indent="-342900" lvl="0" marL="34290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Когда вы разрабатываете RESTful сервисы, вы должны сосредоточить свое внимание на ресурсах приложения. Способ, которым мы идентифицируем ресурс для предоставления, состоит в том, чтобы назначить ему URI — универсальный идентификатор ресурса. Например:</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Создать пользователя: </a:t>
            </a:r>
            <a:r>
              <a:rPr b="1" i="0" lang="en-US" sz="1800" u="none">
                <a:solidFill>
                  <a:schemeClr val="dk1"/>
                </a:solidFill>
                <a:latin typeface="Arial"/>
                <a:ea typeface="Arial"/>
                <a:cs typeface="Arial"/>
                <a:sym typeface="Arial"/>
              </a:rPr>
              <a:t>POST /users</a:t>
            </a:r>
            <a:r>
              <a:rPr b="0" i="0" lang="en-US" sz="1800" u="non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Удалить пользователя: </a:t>
            </a:r>
            <a:r>
              <a:rPr b="1" i="0" lang="en-US" sz="1800" u="none">
                <a:solidFill>
                  <a:schemeClr val="dk1"/>
                </a:solidFill>
                <a:latin typeface="Arial"/>
                <a:ea typeface="Arial"/>
                <a:cs typeface="Arial"/>
                <a:sym typeface="Arial"/>
              </a:rPr>
              <a:t>DELETE /users/1</a:t>
            </a:r>
            <a:r>
              <a:rPr b="0" i="0" lang="en-US" sz="1800" u="non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Получить всех пользователей: </a:t>
            </a:r>
            <a:r>
              <a:rPr b="1" i="0" lang="en-US" sz="1800" u="none">
                <a:solidFill>
                  <a:schemeClr val="dk1"/>
                </a:solidFill>
                <a:latin typeface="Arial"/>
                <a:ea typeface="Arial"/>
                <a:cs typeface="Arial"/>
                <a:sym typeface="Arial"/>
              </a:rPr>
              <a:t>GET /users</a:t>
            </a:r>
            <a:r>
              <a:rPr b="0" i="0" lang="en-US" sz="1800" u="non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Получить одного пользователя: </a:t>
            </a:r>
            <a:r>
              <a:rPr b="1" i="0" lang="en-US" sz="1800" u="none">
                <a:solidFill>
                  <a:schemeClr val="dk1"/>
                </a:solidFill>
                <a:latin typeface="Arial"/>
                <a:ea typeface="Arial"/>
                <a:cs typeface="Arial"/>
                <a:sym typeface="Arial"/>
              </a:rPr>
              <a:t>GET /users/1</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p:txBody>
      </p:sp>
      <p:sp>
        <p:nvSpPr>
          <p:cNvPr id="888" name="Google Shape;888;p9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5"/>
          <p:cNvSpPr txBox="1"/>
          <p:nvPr>
            <p:ph type="title"/>
          </p:nvPr>
        </p:nvSpPr>
        <p:spPr>
          <a:xfrm>
            <a:off x="250825" y="404812"/>
            <a:ext cx="4705350"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разработать REST?</a:t>
            </a:r>
            <a:endParaRPr/>
          </a:p>
        </p:txBody>
      </p:sp>
      <p:sp>
        <p:nvSpPr>
          <p:cNvPr id="894" name="Google Shape;894;p95"/>
          <p:cNvSpPr txBox="1"/>
          <p:nvPr/>
        </p:nvSpPr>
        <p:spPr>
          <a:xfrm>
            <a:off x="261937" y="1484312"/>
            <a:ext cx="8424862" cy="3744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Методы REST API</a:t>
            </a:r>
            <a:endParaRPr/>
          </a:p>
          <a:p>
            <a:pPr indent="-80010" lvl="0" marL="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Так как REST — архитектурный подход, а не протокол, в нём не заложено никаких конкретных методов. Но чаще всего его применяют вместе со стандартом </a:t>
            </a:r>
            <a:r>
              <a:rPr b="1" i="0" lang="en-US" sz="1800" u="none">
                <a:solidFill>
                  <a:schemeClr val="dk1"/>
                </a:solidFill>
                <a:latin typeface="Arial"/>
                <a:ea typeface="Arial"/>
                <a:cs typeface="Arial"/>
                <a:sym typeface="Arial"/>
              </a:rPr>
              <a:t>HTTP</a:t>
            </a:r>
            <a:r>
              <a:rPr b="0" i="0" lang="en-US" sz="1800" u="none">
                <a:solidFill>
                  <a:schemeClr val="dk1"/>
                </a:solidFill>
                <a:latin typeface="Arial"/>
                <a:ea typeface="Arial"/>
                <a:cs typeface="Arial"/>
                <a:sym typeface="Arial"/>
              </a:rPr>
              <a:t>, в котором заложены собственные методы.</a:t>
            </a:r>
            <a:endParaRPr/>
          </a:p>
          <a:p>
            <a:pPr indent="-80010" lvl="0" marL="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Если кратко, то в HTTP прописан набор действий, который можно описать аббревиатурой </a:t>
            </a:r>
            <a:r>
              <a:rPr b="1" i="0" lang="en-US" sz="1800" u="none">
                <a:solidFill>
                  <a:schemeClr val="dk1"/>
                </a:solidFill>
                <a:latin typeface="Arial"/>
                <a:ea typeface="Arial"/>
                <a:cs typeface="Arial"/>
                <a:sym typeface="Arial"/>
              </a:rPr>
              <a:t>CRUD</a:t>
            </a:r>
            <a:r>
              <a:rPr b="0" i="0" lang="en-US" sz="1800" u="none">
                <a:solidFill>
                  <a:schemeClr val="dk1"/>
                </a:solidFill>
                <a:latin typeface="Arial"/>
                <a:ea typeface="Arial"/>
                <a:cs typeface="Arial"/>
                <a:sym typeface="Arial"/>
              </a:rPr>
              <a:t>: create — «создать», read — «прочитать», update — «обновить», delete — «удалить».</a:t>
            </a:r>
            <a:endParaRPr/>
          </a:p>
          <a:p>
            <a:pPr indent="-80010" lvl="0" marL="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Для каждого такого действия существуют один или несколько глаголов — это и есть методы. Например, GET для чтения, а PUT и PATCH — для разных видов обновления. Глагол-метод применяется к URL-адресу нужного ресурса, который в «предложении» выполняет роль существительного.</a:t>
            </a:r>
            <a:endParaRPr/>
          </a:p>
          <a:p>
            <a:pPr indent="0" lvl="0" marL="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p:txBody>
      </p:sp>
      <p:sp>
        <p:nvSpPr>
          <p:cNvPr id="895" name="Google Shape;895;p9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96"/>
          <p:cNvSpPr txBox="1"/>
          <p:nvPr>
            <p:ph type="title"/>
          </p:nvPr>
        </p:nvSpPr>
        <p:spPr>
          <a:xfrm>
            <a:off x="250825" y="404812"/>
            <a:ext cx="4705350"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разработать REST?</a:t>
            </a:r>
            <a:endParaRPr/>
          </a:p>
        </p:txBody>
      </p:sp>
      <p:sp>
        <p:nvSpPr>
          <p:cNvPr id="901" name="Google Shape;901;p96"/>
          <p:cNvSpPr txBox="1"/>
          <p:nvPr/>
        </p:nvSpPr>
        <p:spPr>
          <a:xfrm>
            <a:off x="266700" y="1989137"/>
            <a:ext cx="8424862" cy="3743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Всякий раз, когда вы разрабатываете сервис, такой как REST API или SOAP API, вы можете выбрать один из двух подходов: </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88900" lvl="0" marL="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Contract First и разработка кода на основе контракта; </a:t>
            </a:r>
            <a:endParaRPr/>
          </a:p>
          <a:p>
            <a:pPr indent="-88900" lvl="0" marL="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Code First и генерируйте контракт из кода.</a:t>
            </a:r>
            <a:endParaRPr/>
          </a:p>
          <a:p>
            <a:pPr indent="0" lvl="0" marL="0" marR="0" rtl="0" algn="l">
              <a:lnSpc>
                <a:spcPct val="10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endParaRPr/>
          </a:p>
        </p:txBody>
      </p:sp>
      <p:sp>
        <p:nvSpPr>
          <p:cNvPr id="902" name="Google Shape;902;p9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97"/>
          <p:cNvSpPr txBox="1"/>
          <p:nvPr>
            <p:ph type="title"/>
          </p:nvPr>
        </p:nvSpPr>
        <p:spPr>
          <a:xfrm>
            <a:off x="250825" y="404812"/>
            <a:ext cx="4705350"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разработать REST?</a:t>
            </a:r>
            <a:endParaRPr/>
          </a:p>
        </p:txBody>
      </p:sp>
      <p:sp>
        <p:nvSpPr>
          <p:cNvPr id="908" name="Google Shape;908;p97"/>
          <p:cNvSpPr txBox="1"/>
          <p:nvPr/>
        </p:nvSpPr>
        <p:spPr>
          <a:xfrm>
            <a:off x="249237" y="1001712"/>
            <a:ext cx="8423275" cy="3744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260"/>
              <a:buFont typeface="Noto Sans Symbols"/>
              <a:buChar char="●"/>
            </a:pPr>
            <a:r>
              <a:rPr b="1" i="0" lang="en-US" sz="1800" u="none">
                <a:solidFill>
                  <a:schemeClr val="dk1"/>
                </a:solidFill>
                <a:latin typeface="Arial"/>
                <a:ea typeface="Arial"/>
                <a:cs typeface="Arial"/>
                <a:sym typeface="Arial"/>
              </a:rPr>
              <a:t>Contract First подход</a:t>
            </a:r>
            <a:endParaRPr/>
          </a:p>
          <a:p>
            <a:pPr indent="-342900" lvl="0" marL="34290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При подходе «</a:t>
            </a:r>
            <a:r>
              <a:rPr b="1" i="0" lang="en-US" sz="1800" u="none">
                <a:solidFill>
                  <a:schemeClr val="dk1"/>
                </a:solidFill>
                <a:latin typeface="Arial"/>
                <a:ea typeface="Arial"/>
                <a:cs typeface="Arial"/>
                <a:sym typeface="Arial"/>
              </a:rPr>
              <a:t>Contract First</a:t>
            </a:r>
            <a:r>
              <a:rPr b="0" i="0" lang="en-US" sz="1800" u="none">
                <a:solidFill>
                  <a:schemeClr val="dk1"/>
                </a:solidFill>
                <a:latin typeface="Arial"/>
                <a:ea typeface="Arial"/>
                <a:cs typeface="Arial"/>
                <a:sym typeface="Arial"/>
              </a:rPr>
              <a:t>» (контракт сначала) вы сначала определяете контракт, а затем внедряете сервис.</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Когда мы начинаем с заключения договора, мы определяем WSDL, а затем делимся им с нашим потребителем. Все это может произойти еще до того, как мы внедрим сервис и сделаем его доступным. </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1" i="1" lang="en-US" sz="1800" u="none">
                <a:solidFill>
                  <a:schemeClr val="dk1"/>
                </a:solidFill>
                <a:latin typeface="Arial"/>
                <a:ea typeface="Arial"/>
                <a:cs typeface="Arial"/>
                <a:sym typeface="Arial"/>
              </a:rPr>
              <a:t>Контракт </a:t>
            </a:r>
            <a:r>
              <a:rPr b="0" i="0" lang="en-US" sz="1800" u="none">
                <a:solidFill>
                  <a:schemeClr val="dk1"/>
                </a:solidFill>
                <a:latin typeface="Arial"/>
                <a:ea typeface="Arial"/>
                <a:cs typeface="Arial"/>
                <a:sym typeface="Arial"/>
              </a:rPr>
              <a:t>сообщает потребителю, каким ожидается обмен запросами и ответами. Как только договор заключен, поставщик услуг может работать над предоставлением услуги, соответствующей договору. Потребитель услуг может работать над разработкой приложения для его использования.</a:t>
            </a:r>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p:txBody>
      </p:sp>
      <p:sp>
        <p:nvSpPr>
          <p:cNvPr id="909" name="Google Shape;909;p9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10" name="Google Shape;910;p97"/>
          <p:cNvSpPr txBox="1"/>
          <p:nvPr/>
        </p:nvSpPr>
        <p:spPr>
          <a:xfrm>
            <a:off x="249237" y="4689475"/>
            <a:ext cx="8423275" cy="187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260"/>
              <a:buFont typeface="Noto Sans Symbols"/>
              <a:buChar char="●"/>
            </a:pPr>
            <a:r>
              <a:rPr b="1" i="0" lang="en-US" sz="1800" u="none">
                <a:solidFill>
                  <a:schemeClr val="dk1"/>
                </a:solidFill>
                <a:latin typeface="Arial"/>
                <a:ea typeface="Arial"/>
                <a:cs typeface="Arial"/>
                <a:sym typeface="Arial"/>
              </a:rPr>
              <a:t>Code-First подход</a:t>
            </a:r>
            <a:endParaRPr/>
          </a:p>
          <a:p>
            <a:pPr indent="-342900" lvl="0" marL="34290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«Code first» (Сначала код)</a:t>
            </a:r>
            <a:r>
              <a:rPr b="0" i="0" lang="en-US" sz="1800" u="none">
                <a:solidFill>
                  <a:schemeClr val="dk1"/>
                </a:solidFill>
                <a:latin typeface="Arial"/>
                <a:ea typeface="Arial"/>
                <a:cs typeface="Arial"/>
                <a:sym typeface="Arial"/>
              </a:rPr>
              <a:t> — это подход к разработке программного обеспечения, в котором сначала создается код реализации системы, а затем на его основе автоматически генерируется соответствующая схема базы данных или контракт между компонентами.</a:t>
            </a:r>
            <a:endParaRPr/>
          </a:p>
          <a:p>
            <a:pPr indent="-342900" lvl="0" marL="34290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98"/>
          <p:cNvSpPr txBox="1"/>
          <p:nvPr>
            <p:ph type="title"/>
          </p:nvPr>
        </p:nvSpPr>
        <p:spPr>
          <a:xfrm>
            <a:off x="568325" y="549275"/>
            <a:ext cx="6289675" cy="444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Когда использовать REST?</a:t>
            </a:r>
            <a:endParaRPr/>
          </a:p>
        </p:txBody>
      </p:sp>
      <p:sp>
        <p:nvSpPr>
          <p:cNvPr id="916" name="Google Shape;916;p9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17" name="Google Shape;917;p98"/>
          <p:cNvSpPr txBox="1"/>
          <p:nvPr/>
        </p:nvSpPr>
        <p:spPr>
          <a:xfrm>
            <a:off x="568325" y="1557337"/>
            <a:ext cx="7459662" cy="4062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Архитектурный стиль REST — самый распространённый подход к проектированию API. Вот в каких случаях его применяют:</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пропускная способность соединения с сервером ограничена;</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нужно соединить мобильные приложения с серверными;</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проект разбит на микросервисы;</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сервис предоставляет свои возможности другим разработчикам;</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используется AJAX; </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в условиях, когда необходимо кэшировать  запросы;</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известно, что систему нужно будет масштабировать.</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1" name="Shape 921"/>
        <p:cNvGrpSpPr/>
        <p:nvPr/>
      </p:nvGrpSpPr>
      <p:grpSpPr>
        <a:xfrm>
          <a:off x="0" y="0"/>
          <a:ext cx="0" cy="0"/>
          <a:chOff x="0" y="0"/>
          <a:chExt cx="0" cy="0"/>
        </a:xfrm>
      </p:grpSpPr>
      <p:sp>
        <p:nvSpPr>
          <p:cNvPr id="922" name="Google Shape;922;p99"/>
          <p:cNvSpPr txBox="1"/>
          <p:nvPr/>
        </p:nvSpPr>
        <p:spPr>
          <a:xfrm>
            <a:off x="539750" y="404812"/>
            <a:ext cx="4770437" cy="444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Как выглядит REST?</a:t>
            </a:r>
            <a:endParaRPr/>
          </a:p>
        </p:txBody>
      </p:sp>
      <p:sp>
        <p:nvSpPr>
          <p:cNvPr id="923" name="Google Shape;923;p99"/>
          <p:cNvSpPr txBox="1"/>
          <p:nvPr/>
        </p:nvSpPr>
        <p:spPr>
          <a:xfrm>
            <a:off x="1011237" y="2797175"/>
            <a:ext cx="7043737" cy="5143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Пользователь хочет обновить свой заказ</a:t>
            </a:r>
            <a:endParaRPr/>
          </a:p>
        </p:txBody>
      </p:sp>
      <p:sp>
        <p:nvSpPr>
          <p:cNvPr id="924" name="Google Shape;924;p9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2003-10-14T17:19:17Z</dcterms:created>
  <dc:creator>Алексей Свистунов</dc:creator>
</cp:coreProperties>
</file>

<file path=docProps/custom.xml><?xml version="1.0" encoding="utf-8"?>
<Properties xmlns="http://schemas.openxmlformats.org/officeDocument/2006/custom-properties" xmlns:vt="http://schemas.openxmlformats.org/officeDocument/2006/docPropsVTypes"/>
</file>