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81" roundtripDataSignature="AMtx7mg9vI96/YmKN/L1T+S8oACq9zP/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F26EE5-7C81-4483-9F24-4672B1D87809}">
  <a:tblStyle styleId="{A4F26EE5-7C81-4483-9F24-4672B1D878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1143000" y="695325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5:notes"/>
          <p:cNvSpPr txBox="1"/>
          <p:nvPr>
            <p:ph idx="1" type="body"/>
          </p:nvPr>
        </p:nvSpPr>
        <p:spPr>
          <a:xfrm>
            <a:off x="685800" y="4343400"/>
            <a:ext cx="5486400" cy="403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5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7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2" name="Google Shape;152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3" name="Google Shape;153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4" name="Google Shape;154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5" name="Google Shape;155;p8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61" name="Google Shape;161;p8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7" name="Google Shape;97;p7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8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3" name="Google Shape;103;p78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4" name="Google Shape;104;p7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 type="txAndObj">
  <p:cSld name="TEXT_AND_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0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4" name="Google Shape;114;p80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5" name="Google Shape;115;p8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1"/>
          <p:cNvSpPr txBox="1"/>
          <p:nvPr>
            <p:ph type="title"/>
          </p:nvPr>
        </p:nvSpPr>
        <p:spPr>
          <a:xfrm rot="5400000">
            <a:off x="4653757" y="2097882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1"/>
          <p:cNvSpPr txBox="1"/>
          <p:nvPr>
            <p:ph idx="1" type="body"/>
          </p:nvPr>
        </p:nvSpPr>
        <p:spPr>
          <a:xfrm rot="5400000">
            <a:off x="462756" y="116681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21" name="Google Shape;121;p8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27" name="Google Shape;127;p8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8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8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40" name="Google Shape;140;p8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1" name="Google Shape;141;p8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7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" name="Google Shape;11;p74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2" name="Google Shape;12;p7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7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7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76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7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6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2" name="Google Shape;62;p76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63" name="Google Shape;63;p76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6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6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6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6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6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6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76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6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6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76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6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6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6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6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6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6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6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6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6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6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6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6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6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6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6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6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6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6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6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6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5.png"/><Relationship Id="rId5" Type="http://schemas.openxmlformats.org/officeDocument/2006/relationships/image" Target="../media/image8.jp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315912" y="692150"/>
            <a:ext cx="6781800" cy="165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системы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5148262" y="3111500"/>
            <a:ext cx="1541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Лекция 6</a:t>
            </a:r>
            <a:endParaRPr/>
          </a:p>
        </p:txBody>
      </p:sp>
      <p:sp>
        <p:nvSpPr>
          <p:cNvPr id="170" name="Google Shape;170;p1"/>
          <p:cNvSpPr txBox="1"/>
          <p:nvPr>
            <p:ph idx="1" type="subTitle"/>
          </p:nvPr>
        </p:nvSpPr>
        <p:spPr>
          <a:xfrm>
            <a:off x="3924300" y="5373687"/>
            <a:ext cx="336867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 Приходько Т.А.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684212" y="3573462"/>
            <a:ext cx="640873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Управление временем в распределенных системах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10"/>
          <p:cNvSpPr txBox="1"/>
          <p:nvPr>
            <p:ph idx="1" type="body"/>
          </p:nvPr>
        </p:nvSpPr>
        <p:spPr>
          <a:xfrm>
            <a:off x="395287" y="3643312"/>
            <a:ext cx="8424862" cy="223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случае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часы в разных филиалах идут с некоторым относительным сдвигом,  т.е. имеет место небольшая  рассинхронизация часов.  Проверка состояния счета филиала 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в момент  времени  9:00 дает  результат, равный $10.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Впоследствии, в 9:01 по часам филиала А,  эти  деньги  переводятся  в филиал В, часы которого на момент их получения показывают 8:59.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Поэтому при подсчете общей суммы по состоянию на 9:00  эти денежные средства будут учитываться дважды: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Решение, предложенное на предыдущем слайде здесь не подходит.</a:t>
            </a:r>
            <a:endParaRPr/>
          </a:p>
        </p:txBody>
      </p:sp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412875"/>
            <a:ext cx="6696075" cy="204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0"/>
          <p:cNvSpPr txBox="1"/>
          <p:nvPr/>
        </p:nvSpPr>
        <p:spPr>
          <a:xfrm>
            <a:off x="539750" y="1052512"/>
            <a:ext cx="7848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С</a:t>
            </a:r>
            <a:endParaRPr/>
          </a:p>
        </p:txBody>
      </p:sp>
      <p:sp>
        <p:nvSpPr>
          <p:cNvPr id="306" name="Google Shape;306;p10"/>
          <p:cNvSpPr txBox="1"/>
          <p:nvPr/>
        </p:nvSpPr>
        <p:spPr>
          <a:xfrm>
            <a:off x="2355850" y="2184400"/>
            <a:ext cx="4159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$0</a:t>
            </a:r>
            <a:endParaRPr/>
          </a:p>
        </p:txBody>
      </p:sp>
      <p:sp>
        <p:nvSpPr>
          <p:cNvPr id="307" name="Google Shape;307;p10"/>
          <p:cNvSpPr txBox="1"/>
          <p:nvPr/>
        </p:nvSpPr>
        <p:spPr>
          <a:xfrm>
            <a:off x="2481262" y="2522537"/>
            <a:ext cx="219075" cy="22066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2551112" y="2620962"/>
            <a:ext cx="76200" cy="46037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 txBox="1"/>
          <p:nvPr>
            <p:ph type="title"/>
          </p:nvPr>
        </p:nvSpPr>
        <p:spPr>
          <a:xfrm>
            <a:off x="414337" y="393700"/>
            <a:ext cx="4833937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Парадоксы времени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11"/>
          <p:cNvSpPr txBox="1"/>
          <p:nvPr>
            <p:ph idx="1" type="body"/>
          </p:nvPr>
        </p:nvSpPr>
        <p:spPr>
          <a:xfrm>
            <a:off x="468312" y="26368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b="1" i="0" lang="en-US" sz="37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Синхронные и асинхронные распределенные системы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12"/>
          <p:cNvSpPr txBox="1"/>
          <p:nvPr>
            <p:ph type="title"/>
          </p:nvPr>
        </p:nvSpPr>
        <p:spPr>
          <a:xfrm>
            <a:off x="395287" y="279400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Синхронные и асинхронные распределенные системы</a:t>
            </a:r>
            <a:endParaRPr/>
          </a:p>
        </p:txBody>
      </p:sp>
      <p:sp>
        <p:nvSpPr>
          <p:cNvPr id="322" name="Google Shape;322;p12"/>
          <p:cNvSpPr txBox="1"/>
          <p:nvPr>
            <p:ph idx="1" type="body"/>
          </p:nvPr>
        </p:nvSpPr>
        <p:spPr>
          <a:xfrm>
            <a:off x="179387" y="1404937"/>
            <a:ext cx="8362950" cy="151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распределенных системах практически невозможно предсказать время выполнения отдельных  действий  различных  процессов,  скорость отклонения их локальных часов  от точных показаний  или  задержку доставки сообщения от одного процесса к другому. В этой связи выделяют две диаметрально противоположные модели вычислительных систем: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323" name="Google Shape;323;p12"/>
          <p:cNvSpPr txBox="1"/>
          <p:nvPr/>
        </p:nvSpPr>
        <p:spPr>
          <a:xfrm>
            <a:off x="160337" y="3127375"/>
            <a:ext cx="8526462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синхронные и асинхронные</a:t>
            </a:r>
            <a:endParaRPr/>
          </a:p>
          <a:p>
            <a:pPr indent="-21844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3635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b="1" i="1" lang="en-US" sz="2000" u="none" cap="none" strike="noStrike">
                <a:solidFill>
                  <a:srgbClr val="850AFF"/>
                </a:solidFill>
                <a:latin typeface="Arial"/>
                <a:ea typeface="Arial"/>
                <a:cs typeface="Arial"/>
                <a:sym typeface="Arial"/>
              </a:rPr>
              <a:t>синхронных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распределенных систем определены следующие временные ограничения:</a:t>
            </a:r>
            <a:endParaRPr/>
          </a:p>
          <a:p>
            <a:pPr indent="-260349" lvl="2" marL="62388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Время  выполнения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каждого  отдельного  действия  любого  процесса ограничено снизу и сверху известными значениями. </a:t>
            </a:r>
            <a:endParaRPr/>
          </a:p>
          <a:p>
            <a:pPr indent="-260349" lvl="2" marL="62388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Задержка  доставки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каждого сообщения от одного процесса к другому не превышает известный предел. </a:t>
            </a:r>
            <a:endParaRPr/>
          </a:p>
          <a:p>
            <a:pPr indent="-260349" lvl="2" marL="62388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 процесс имеет свои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локальные часы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 скоростью отклонения от точных показаний, не превышающей известное значение.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13"/>
          <p:cNvSpPr txBox="1"/>
          <p:nvPr>
            <p:ph type="title"/>
          </p:nvPr>
        </p:nvSpPr>
        <p:spPr>
          <a:xfrm>
            <a:off x="468312" y="260350"/>
            <a:ext cx="6840537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Синхронные и асинхронные распределенные системы</a:t>
            </a:r>
            <a:endParaRPr/>
          </a:p>
        </p:txBody>
      </p:sp>
      <p:sp>
        <p:nvSpPr>
          <p:cNvPr id="330" name="Google Shape;330;p13"/>
          <p:cNvSpPr txBox="1"/>
          <p:nvPr>
            <p:ph idx="1" type="body"/>
          </p:nvPr>
        </p:nvSpPr>
        <p:spPr>
          <a:xfrm>
            <a:off x="179387" y="1484312"/>
            <a:ext cx="8640762" cy="476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3537" lvl="1" marL="3635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1" i="1" lang="en-US" sz="2400" u="none">
                <a:solidFill>
                  <a:srgbClr val="850AFF"/>
                </a:solidFill>
                <a:latin typeface="Arial"/>
                <a:ea typeface="Arial"/>
                <a:cs typeface="Arial"/>
                <a:sym typeface="Arial"/>
              </a:rPr>
              <a:t>Асинхронные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распределенные системы, в которых не накладывается никаких ограничений на рассматриваемые характеристики: </a:t>
            </a:r>
            <a:endParaRPr/>
          </a:p>
          <a:p>
            <a:pPr indent="-261937" lvl="2" marL="711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Скорость  выполнения  операций: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время выполнения каждого отдельного действия любого процесса  конечно, но  не  имеет известной верхней границы. </a:t>
            </a:r>
            <a:endParaRPr/>
          </a:p>
          <a:p>
            <a:pPr indent="-261937" lvl="2" marL="711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Задержка  доставки сообщений: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сообщение может быть доставлено через  произвольное, но конечное  время после его отправки. </a:t>
            </a:r>
            <a:endParaRPr/>
          </a:p>
          <a:p>
            <a:pPr indent="-261937" lvl="3" marL="1074737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 сообщение от процесса  A  к  процессу  B  может  быть доставлено за несколько миллисекунд, а сообщение от процесса B к процессу C – за несколько минут. </a:t>
            </a:r>
            <a:endParaRPr/>
          </a:p>
          <a:p>
            <a:pPr indent="-261937" lvl="2" marL="711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Скорость отклонения часов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быть произвольной.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14"/>
          <p:cNvSpPr txBox="1"/>
          <p:nvPr>
            <p:ph idx="1" type="body"/>
          </p:nvPr>
        </p:nvSpPr>
        <p:spPr>
          <a:xfrm>
            <a:off x="457200" y="1916112"/>
            <a:ext cx="822960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Преимущество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асинхронной модели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заключается в том, что построенные на ее основе распределенные системы и алгоритмы являются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более устойчивыми к изменению условий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их функционирования и, как следствие, оказываются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более универсальными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 существует множество архитектурных и алгоритмических проблем, которые не могут быть разрешены в предположении асинхронной модели, в то время как они имеют решение для синхронных систем.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Яркий пример – «задача двух генералов» или «двух армий», призван проиллюстрировать сложности достижения соглашения в асинхронных системах. </a:t>
            </a:r>
            <a:endParaRPr/>
          </a:p>
        </p:txBody>
      </p:sp>
      <p:sp>
        <p:nvSpPr>
          <p:cNvPr id="337" name="Google Shape;337;p1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Синхронные и асинхронные распределенные системы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338" name="Google Shape;338;p14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1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«Задача двух генералов» или «двух армий»</a:t>
            </a:r>
            <a:endParaRPr/>
          </a:p>
        </p:txBody>
      </p:sp>
      <p:sp>
        <p:nvSpPr>
          <p:cNvPr id="345" name="Google Shape;345;p15"/>
          <p:cNvSpPr txBox="1"/>
          <p:nvPr>
            <p:ph idx="1" type="body"/>
          </p:nvPr>
        </p:nvSpPr>
        <p:spPr>
          <a:xfrm>
            <a:off x="457200" y="50133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Задача: договориться об атаке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346" name="Google Shape;346;p15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347" name="Google Shape;347;p15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tributed_TwoGenerals" id="348" name="Google Shape;3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1557337"/>
            <a:ext cx="7000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" id="349" name="Google Shape;3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775" y="3284537"/>
            <a:ext cx="1655762" cy="102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p15"/>
          <p:cNvGraphicFramePr/>
          <p:nvPr/>
        </p:nvGraphicFramePr>
        <p:xfrm>
          <a:off x="765175" y="3141662"/>
          <a:ext cx="1584325" cy="1068387"/>
        </p:xfrm>
        <a:graphic>
          <a:graphicData uri="http://schemas.openxmlformats.org/presentationml/2006/ole">
            <mc:AlternateContent>
              <mc:Choice Requires="v">
                <p:oleObj r:id="rId6" imgH="1068387" imgW="1584325" progId="Photoshop.Image.10" spid="_x0000_s1">
                  <p:embed/>
                </p:oleObj>
              </mc:Choice>
              <mc:Fallback>
                <p:oleObj r:id="rId7" imgH="1068387" imgW="1584325" progId="Photoshop.Image.10">
                  <p:embed/>
                  <p:pic>
                    <p:nvPicPr>
                      <p:cNvPr id="350" name="Google Shape;350;p1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5175" y="3141662"/>
                        <a:ext cx="15843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" name="Google Shape;351;p15"/>
          <p:cNvSpPr/>
          <p:nvPr/>
        </p:nvSpPr>
        <p:spPr>
          <a:xfrm>
            <a:off x="2636837" y="3860800"/>
            <a:ext cx="649287" cy="2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5208587" y="3860800"/>
            <a:ext cx="720725" cy="21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755650" y="4357687"/>
            <a:ext cx="1738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Гонец армии 1</a:t>
            </a:r>
            <a:endParaRPr/>
          </a:p>
        </p:txBody>
      </p:sp>
      <p:sp>
        <p:nvSpPr>
          <p:cNvPr id="354" name="Google Shape;354;p15"/>
          <p:cNvSpPr txBox="1"/>
          <p:nvPr/>
        </p:nvSpPr>
        <p:spPr>
          <a:xfrm>
            <a:off x="6073775" y="4365625"/>
            <a:ext cx="1738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Гонец армии 2</a:t>
            </a:r>
            <a:endParaRPr/>
          </a:p>
        </p:txBody>
      </p:sp>
      <p:sp>
        <p:nvSpPr>
          <p:cNvPr id="355" name="Google Shape;355;p15"/>
          <p:cNvSpPr txBox="1"/>
          <p:nvPr/>
        </p:nvSpPr>
        <p:spPr>
          <a:xfrm>
            <a:off x="3132137" y="5661025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начинать штурм?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1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«Задача двух генералов» или «двух армий»</a:t>
            </a:r>
            <a:endParaRPr/>
          </a:p>
        </p:txBody>
      </p:sp>
      <p:sp>
        <p:nvSpPr>
          <p:cNvPr id="362" name="Google Shape;362;p16"/>
          <p:cNvSpPr txBox="1"/>
          <p:nvPr>
            <p:ph idx="1" type="body"/>
          </p:nvPr>
        </p:nvSpPr>
        <p:spPr>
          <a:xfrm>
            <a:off x="179387" y="1789112"/>
            <a:ext cx="8713787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синхронных системах проблема «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начинать штурм?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по-прежнему остается, но генералы уже обладают некоторой дополнительной информацией: 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посыльный доберется до другой армии за время, не меньшее, чем  </a:t>
            </a:r>
            <a:r>
              <a:rPr b="1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минут, и не превышающее  </a:t>
            </a:r>
            <a:r>
              <a:rPr b="1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минут. Поэтому, в этом случае первый генерал  может  отправить  сообщение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"Атакуем!", подождать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минут и выступать в атаку.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армия после получения сообщения  может подождать 1 минуту  и  тоже  выступать  в атаку.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этом гарантируется, что вторая армия выступит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первой руководящей армии не более чем через (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– min + 1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минут.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17"/>
          <p:cNvSpPr txBox="1"/>
          <p:nvPr>
            <p:ph idx="1" type="body"/>
          </p:nvPr>
        </p:nvSpPr>
        <p:spPr>
          <a:xfrm>
            <a:off x="468312" y="26368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b="1" i="0" lang="en-US" sz="37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18"/>
          <p:cNvSpPr txBox="1"/>
          <p:nvPr>
            <p:ph idx="1" type="body"/>
          </p:nvPr>
        </p:nvSpPr>
        <p:spPr>
          <a:xfrm>
            <a:off x="539750" y="1700212"/>
            <a:ext cx="79311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 основные  алгоритмы  синхронизации  времени  в  распределенных  системах (с централизованным и децентрализованным управлением),  сразу сформулировав два основных требования: </a:t>
            </a:r>
            <a:endParaRPr/>
          </a:p>
          <a:p>
            <a:pPr indent="-249555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определенные моменты </a:t>
            </a: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системное время узлов системы должно максимально совпадать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синхронизации </a:t>
            </a: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недопустим перевод часов  в обратную  сторону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(уменьшение  системного  времени), поскольку  это может привести к выходу за начало интервала синхронизации либо к нарушению работы механизма определения очередности событий; таким образом, мы можем оперировать  только  переводом  времени  вперед либо замедлением его хода. </a:t>
            </a:r>
            <a:endParaRPr/>
          </a:p>
        </p:txBody>
      </p:sp>
      <p:sp>
        <p:nvSpPr>
          <p:cNvPr id="375" name="Google Shape;375;p1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376" name="Google Shape;376;p18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19"/>
          <p:cNvSpPr txBox="1"/>
          <p:nvPr>
            <p:ph idx="1" type="body"/>
          </p:nvPr>
        </p:nvSpPr>
        <p:spPr>
          <a:xfrm>
            <a:off x="539750" y="1700212"/>
            <a:ext cx="79311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Подсистема синхронизации отвечает за определение отношений причина-следствие а также за обеспечение непротиворечивости.</a:t>
            </a:r>
            <a:endParaRPr/>
          </a:p>
          <a:p>
            <a:pPr indent="-12446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Физическое время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Кристиана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Беркли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Усредняющие алгоритмы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446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Логическое время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Метки времени Лампорта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Векторные метки времени</a:t>
            </a:r>
            <a:endParaRPr/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384" name="Google Shape;384;p19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Лекция 5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468312" y="1844675"/>
            <a:ext cx="8424862" cy="331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Время в распределенных  системах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Синхронные и асинхронные распределенные системы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800" y="4011612"/>
            <a:ext cx="5676900" cy="229711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20"/>
          <p:cNvSpPr txBox="1"/>
          <p:nvPr>
            <p:ph idx="1" type="body"/>
          </p:nvPr>
        </p:nvSpPr>
        <p:spPr>
          <a:xfrm>
            <a:off x="134937" y="1263650"/>
            <a:ext cx="8874125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Пусть в вычислительной системе имеется узел-носитель эталонного времени (например, получающий время по GPS или по другой системе точного времени). Назовем этот узел сервером времени (time server).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Кристиана — один из простейших алгоритмов распределенных систем. Каждый из узлов, которым требуется синхронизированное время, посылает сообщение серверу времени с запросом времени. Сервер времени максимально оперативно должен послать клиенту ответное сообщение, содержащее текущее время сервера (рис).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 txBox="1"/>
          <p:nvPr>
            <p:ph type="title"/>
          </p:nvPr>
        </p:nvSpPr>
        <p:spPr>
          <a:xfrm>
            <a:off x="457200" y="223837"/>
            <a:ext cx="75438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393" name="Google Shape;393;p20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457200" y="1041400"/>
            <a:ext cx="2570162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Кристиана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1152525" y="6248400"/>
            <a:ext cx="615315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Рис. Получение текущего времени с сервера времени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21"/>
          <p:cNvSpPr txBox="1"/>
          <p:nvPr>
            <p:ph idx="1" type="body"/>
          </p:nvPr>
        </p:nvSpPr>
        <p:spPr>
          <a:xfrm>
            <a:off x="261937" y="1436687"/>
            <a:ext cx="8424862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9779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отличие от алгоритма Кристиана, где  узлы по мере надобности запрашивают значения времени у сервера, при этом сам сервер пассивен, в операционной системе BSD Unix университета </a:t>
            </a: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Беркли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реализована модель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активного сервера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который периодически запрашивает значения времени у каждого из узлов, вычисляет среднее время и предлагает его в качестве текущего времени всем машинам. Этот метод применим для систем, не имеющих машин с приемником точного времени.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779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Несмотря на то, что рассмотренные алгоритмы имеют различный механизм синхронизации, у них имеется одно свойство, не очень любимое в распределенных системах — они оба централизованные. Децентрализованные алгоритмы тоже существуют. </a:t>
            </a:r>
            <a:endParaRPr/>
          </a:p>
          <a:p>
            <a:pPr indent="-245109" lvl="0" marL="34290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 txBox="1"/>
          <p:nvPr>
            <p:ph type="title"/>
          </p:nvPr>
        </p:nvSpPr>
        <p:spPr>
          <a:xfrm>
            <a:off x="261937" y="379412"/>
            <a:ext cx="75438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403" name="Google Shape;403;p21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457200" y="1160462"/>
            <a:ext cx="22082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Беркли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22"/>
          <p:cNvSpPr txBox="1"/>
          <p:nvPr>
            <p:ph idx="1" type="body"/>
          </p:nvPr>
        </p:nvSpPr>
        <p:spPr>
          <a:xfrm>
            <a:off x="231775" y="1589087"/>
            <a:ext cx="8985250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из параметров алгоритма — интервал времени АТ, в течение которого должны договориться взаимодействующие процессы.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глобальное время (точнее сказать, время каждого из процессов) делится на такие интервалы. В начале каждого интервала каждый из процессов широковещательно рассылает всем участникам алгоритма свое значение времени. Система распределенная, следовательно, инициация посылок произойдет для всех процессов не в один единственный момент времени, а в пределах какого-то интервала. Одновременно процесс должен запустить процесс получения всех таких сообщений, посланных другими процессами.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Важно выбрать интервал АТ таким, чтобы в течение этого времени все сообщения от корректно функционирующих процессов были доставлены и обработаны. Обработка сообщений в простейшем виде заключается в усреднении присланных значений времени и корректировке собственных часов в стиле алгоритма Кристиана. Защитой от недобросовестных процессов, посылающих неверное значение, может служить фильтр, отбрасывающий определенное количество сообщений, содержащих наименьшие и наибольшие значения.</a:t>
            </a:r>
            <a:endParaRPr/>
          </a:p>
        </p:txBody>
      </p:sp>
      <p:sp>
        <p:nvSpPr>
          <p:cNvPr id="411" name="Google Shape;411;p22"/>
          <p:cNvSpPr txBox="1"/>
          <p:nvPr>
            <p:ph type="title"/>
          </p:nvPr>
        </p:nvSpPr>
        <p:spPr>
          <a:xfrm>
            <a:off x="457200" y="223837"/>
            <a:ext cx="75438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синхронизации в распределенных системах</a:t>
            </a:r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412" name="Google Shape;412;p22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457200" y="1055687"/>
            <a:ext cx="31337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Усредняющие алгоритмы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419" name="Google Shape;419;p23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синхронизации логических часов (алгоритм Лэмпорта)</a:t>
            </a: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468312" y="1484312"/>
            <a:ext cx="8229600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1978 году Лэмпорт (Lamport) показал, что синхронизация времени возможна, и предложил алгоритм для такой синхронизации. При этом он указал, что </a:t>
            </a: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абсолютной синхронизации не требуется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два процесса не взаимодействуют, то единого времени им не требуется. Кроме того, в большинстве случаев согласованное время может не иметь ничего общего с астрономическим временем, которое объявляется по радио. В таких случаях можно говорить о </a:t>
            </a:r>
            <a:r>
              <a:rPr b="0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логических часах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422" name="Google Shape;422;p23"/>
          <p:cNvSpPr txBox="1"/>
          <p:nvPr/>
        </p:nvSpPr>
        <p:spPr>
          <a:xfrm>
            <a:off x="684212" y="4149725"/>
            <a:ext cx="799147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Предпосылка: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Очень часто имеет  значение не  точное время наступления  того или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иного события (например, события отправки или получения сообщения), а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порядок,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котором  эти  события  происходили,  т.е.  требуется  определить произошло ли данное событие в данном  процессе 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или 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другого события в другом процессе. В этих случаях выполнение процессов можно описывать в терминах последовательности событий в условиях отсутствия знания точного времени их происхождения.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descr="&amp;Kcy;&amp;acy;&amp;rcy;&amp;tcy;&amp;icy;&amp;ncy;&amp;kcy;&amp;icy; &amp;pcy;&amp;ocy; &amp;zcy;&amp;acy;&amp;pcy;&amp;rcy;&amp;ocy;&amp;scy;&amp;ucy; &amp;scy;&amp;icy;&amp;ncy;&amp;khcy;&amp;rcy;&amp;ocy;&amp;ncy;&amp;icy;&amp;zcy;&amp;acy;&amp;tscy;&amp;icy;&amp;yacy; &amp;Zcy;&amp;acy;&amp;dcy;&amp;acy;&amp;chcy;&amp;acy; &amp;dcy;&amp;vcy;&amp;ucy;&amp;khcy; &amp;gcy;&amp;iecy;&amp;ncy;&amp;iecy;&amp;rcy;&amp;acy;&amp;lcy;&amp;ocy;&amp;vcy; &amp;pcy;&amp;ocy;&amp;scy;&amp;ycy;&amp;lcy;&amp;softcy;&amp;ncy;&amp;ycy;&amp;jcy;" id="428" name="Google Shape;428;p24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синхронизации логических часов (алгоритм Лэмпорта)</a:t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457200" y="1757362"/>
            <a:ext cx="822960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двух произвольных событий было введено отношение "случилось до":</a:t>
            </a:r>
            <a:endParaRPr/>
          </a:p>
          <a:p>
            <a:pPr indent="-347662" lvl="1" marL="6921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Выражение a ® b читается "a случилось до b" и означает, что все процессы в системе считают, что сначала произошло событие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потом - событие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отношение может в двух случаях быть очевидным: </a:t>
            </a:r>
            <a:endParaRPr/>
          </a:p>
          <a:p>
            <a:pPr indent="-347662" lvl="1" marL="6921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оба события произошли в одном процессе. </a:t>
            </a:r>
            <a:endParaRPr/>
          </a:p>
          <a:p>
            <a:pPr indent="-347662" lvl="1" marL="6921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событие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операция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одном процессе, а событие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-прием этого сообщения другим процессом.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два события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случились в различных процессах, которые не обмениваются сообщениями, то отношения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являются нерелевантными ситуации, а эти события могут считаться одновременными.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/>
          <p:nvPr>
            <p:ph type="title"/>
          </p:nvPr>
        </p:nvSpPr>
        <p:spPr>
          <a:xfrm>
            <a:off x="457200" y="122237"/>
            <a:ext cx="7545387" cy="1296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синхронизации логических часов (алгоритм Лэмпорта)</a:t>
            </a:r>
            <a:endParaRPr/>
          </a:p>
        </p:txBody>
      </p:sp>
      <p:sp>
        <p:nvSpPr>
          <p:cNvPr id="437" name="Google Shape;437;p25"/>
          <p:cNvSpPr txBox="1"/>
          <p:nvPr>
            <p:ph idx="1" type="body"/>
          </p:nvPr>
        </p:nvSpPr>
        <p:spPr>
          <a:xfrm>
            <a:off x="611187" y="1997075"/>
            <a:ext cx="3744912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® b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® b и b ® c       a ® c</a:t>
            </a:r>
            <a:endParaRPr/>
          </a:p>
        </p:txBody>
      </p:sp>
      <p:sp>
        <p:nvSpPr>
          <p:cNvPr id="438" name="Google Shape;438;p25"/>
          <p:cNvSpPr txBox="1"/>
          <p:nvPr>
            <p:ph idx="1" type="body"/>
          </p:nvPr>
        </p:nvSpPr>
        <p:spPr>
          <a:xfrm>
            <a:off x="4211637" y="1709737"/>
            <a:ext cx="4495800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-3238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a случилось до b" и означает, что все процессы в системе считают, что сначала произошло событие a, а потом - событие b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транзитивности: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916237" y="2933700"/>
            <a:ext cx="260350" cy="196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2743200" y="3717925"/>
            <a:ext cx="37433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Механизм ведения времени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684212" y="4148137"/>
            <a:ext cx="39052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-288607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5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     Т(а)</a:t>
            </a:r>
            <a:endParaRPr/>
          </a:p>
          <a:p>
            <a:pPr indent="-271462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® b      Т(а) &lt; Т(b) </a:t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1743075" y="4667250"/>
            <a:ext cx="261937" cy="130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5"/>
          <p:cNvSpPr/>
          <p:nvPr/>
        </p:nvSpPr>
        <p:spPr>
          <a:xfrm>
            <a:off x="1814512" y="5584825"/>
            <a:ext cx="327025" cy="1317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4572000" y="4148137"/>
            <a:ext cx="4279900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75">
            <a:noAutofit/>
          </a:bodyPr>
          <a:lstStyle/>
          <a:p>
            <a:pPr indent="-26384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5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945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Т(а)- время с которым согласны все процессы в системе </a:t>
            </a:r>
            <a:endParaRPr/>
          </a:p>
          <a:p>
            <a:pPr indent="-323850" lvl="0" marL="431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945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а ® b , то Т(а) &lt; Т(b)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p2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синхронизации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логических </a:t>
            </a:r>
            <a: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часов (алгоритм Лэмпорта)</a:t>
            </a:r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457200" y="1719262"/>
            <a:ext cx="4043362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Часы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Тi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увеличивают свое значение с каждым событием в процессе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Тi=Тi+d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0; обычно d=1)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событие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посылка сообщения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процессом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тогда в это сообщение вписывается временная метка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tm=Тi(a)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момент получения этого сообщения процессом </a:t>
            </a: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Pj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его время корректируется следующим образом: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Тj = max(Тj,tm+d)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т.е. время процесса-получателя приводится к б</a:t>
            </a:r>
            <a:r>
              <a:rPr b="1" i="1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льшему времени.</a:t>
            </a:r>
            <a:endParaRPr/>
          </a:p>
        </p:txBody>
      </p:sp>
      <p:sp>
        <p:nvSpPr>
          <p:cNvPr id="452" name="Google Shape;452;p26"/>
          <p:cNvSpPr txBox="1"/>
          <p:nvPr>
            <p:ph idx="1" type="body"/>
          </p:nvPr>
        </p:nvSpPr>
        <p:spPr>
          <a:xfrm>
            <a:off x="4645025" y="1628775"/>
            <a:ext cx="40417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Участвуют 3 процесса</a:t>
            </a:r>
            <a:endParaRPr/>
          </a:p>
        </p:txBody>
      </p:sp>
      <p:grpSp>
        <p:nvGrpSpPr>
          <p:cNvPr id="453" name="Google Shape;453;p26"/>
          <p:cNvGrpSpPr/>
          <p:nvPr/>
        </p:nvGrpSpPr>
        <p:grpSpPr>
          <a:xfrm>
            <a:off x="5235013" y="2921498"/>
            <a:ext cx="2261740" cy="2775904"/>
            <a:chOff x="4041" y="2036"/>
            <a:chExt cx="1579" cy="1928"/>
          </a:xfrm>
        </p:grpSpPr>
        <p:cxnSp>
          <p:nvCxnSpPr>
            <p:cNvPr id="454" name="Google Shape;454;p26"/>
            <p:cNvCxnSpPr/>
            <p:nvPr/>
          </p:nvCxnSpPr>
          <p:spPr>
            <a:xfrm>
              <a:off x="4042" y="2150"/>
              <a:ext cx="567" cy="2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5" name="Google Shape;455;p26"/>
            <p:cNvCxnSpPr/>
            <p:nvPr/>
          </p:nvCxnSpPr>
          <p:spPr>
            <a:xfrm>
              <a:off x="4940" y="2558"/>
              <a:ext cx="680" cy="2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6" name="Google Shape;456;p26"/>
            <p:cNvCxnSpPr/>
            <p:nvPr/>
          </p:nvCxnSpPr>
          <p:spPr>
            <a:xfrm flipH="1">
              <a:off x="4948" y="3283"/>
              <a:ext cx="569" cy="2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7" name="Google Shape;457;p26"/>
            <p:cNvCxnSpPr/>
            <p:nvPr/>
          </p:nvCxnSpPr>
          <p:spPr>
            <a:xfrm flipH="1">
              <a:off x="4041" y="3737"/>
              <a:ext cx="456" cy="22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8" name="Google Shape;458;p26"/>
            <p:cNvSpPr txBox="1"/>
            <p:nvPr/>
          </p:nvSpPr>
          <p:spPr>
            <a:xfrm>
              <a:off x="4156" y="2036"/>
              <a:ext cx="340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00" spcFirstLastPara="1" rIns="81600" wrap="square" tIns="552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  <a:endParaRPr/>
            </a:p>
          </p:txBody>
        </p:sp>
        <p:sp>
          <p:nvSpPr>
            <p:cNvPr id="459" name="Google Shape;459;p26"/>
            <p:cNvSpPr txBox="1"/>
            <p:nvPr/>
          </p:nvSpPr>
          <p:spPr>
            <a:xfrm>
              <a:off x="5176" y="2376"/>
              <a:ext cx="227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00" spcFirstLastPara="1" rIns="81600" wrap="square" tIns="552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60" name="Google Shape;460;p26"/>
            <p:cNvSpPr txBox="1"/>
            <p:nvPr/>
          </p:nvSpPr>
          <p:spPr>
            <a:xfrm>
              <a:off x="5176" y="3170"/>
              <a:ext cx="227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00" spcFirstLastPara="1" rIns="81600" wrap="square" tIns="552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61" name="Google Shape;461;p26"/>
            <p:cNvSpPr txBox="1"/>
            <p:nvPr/>
          </p:nvSpPr>
          <p:spPr>
            <a:xfrm>
              <a:off x="4156" y="3624"/>
              <a:ext cx="227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00" spcFirstLastPara="1" rIns="81600" wrap="square" tIns="552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462" name="Google Shape;462;p26"/>
          <p:cNvCxnSpPr/>
          <p:nvPr/>
        </p:nvCxnSpPr>
        <p:spPr>
          <a:xfrm>
            <a:off x="8316912" y="2205037"/>
            <a:ext cx="0" cy="3671887"/>
          </a:xfrm>
          <a:prstGeom prst="straightConnector1">
            <a:avLst/>
          </a:prstGeom>
          <a:noFill/>
          <a:ln cap="flat" cmpd="sng" w="9525">
            <a:solidFill>
              <a:srgbClr val="FF5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3" name="Google Shape;463;p26"/>
          <p:cNvSpPr txBox="1"/>
          <p:nvPr/>
        </p:nvSpPr>
        <p:spPr>
          <a:xfrm>
            <a:off x="8459787" y="5516562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graphicFrame>
        <p:nvGraphicFramePr>
          <p:cNvPr id="464" name="Google Shape;464;p26"/>
          <p:cNvGraphicFramePr/>
          <p:nvPr/>
        </p:nvGraphicFramePr>
        <p:xfrm>
          <a:off x="6084887" y="22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{A4F26EE5-7C81-4483-9F24-4672B1D87809}</a:tableStyleId>
              </a:tblPr>
              <a:tblGrid>
                <a:gridCol w="50005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26"/>
          <p:cNvGraphicFramePr/>
          <p:nvPr/>
        </p:nvGraphicFramePr>
        <p:xfrm>
          <a:off x="4716462" y="2278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{A4F26EE5-7C81-4483-9F24-4672B1D87809}</a:tableStyleId>
              </a:tblPr>
              <a:tblGrid>
                <a:gridCol w="531800"/>
              </a:tblGrid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/>
                    </a:p>
                  </a:txBody>
                  <a:tcPr marT="14400" marB="41475" marR="82925" marL="829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26"/>
          <p:cNvGraphicFramePr/>
          <p:nvPr/>
        </p:nvGraphicFramePr>
        <p:xfrm>
          <a:off x="7524750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{A4F26EE5-7C81-4483-9F24-4672B1D87809}</a:tableStyleId>
              </a:tblPr>
              <a:tblGrid>
                <a:gridCol w="647700"/>
              </a:tblGrid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6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14400" marB="41475" marR="102525" marL="102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/>
          <p:nvPr/>
        </p:nvSpPr>
        <p:spPr>
          <a:xfrm>
            <a:off x="8101012" y="6248400"/>
            <a:ext cx="585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2" name="Google Shape;472;p2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синхронизации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логических </a:t>
            </a:r>
            <a: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часов (алгоритм Лэмпорта)</a:t>
            </a:r>
            <a:endParaRPr/>
          </a:p>
        </p:txBody>
      </p:sp>
      <p:sp>
        <p:nvSpPr>
          <p:cNvPr id="473" name="Google Shape;473;p27"/>
          <p:cNvSpPr txBox="1"/>
          <p:nvPr/>
        </p:nvSpPr>
        <p:spPr>
          <a:xfrm>
            <a:off x="323850" y="5805487"/>
            <a:ext cx="669607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Синхронизация логических часов </a:t>
            </a:r>
            <a:b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а) - три процесса, каждый со своими собственными часами; </a:t>
            </a:r>
            <a:b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б) - алгоритм синхронизации логических часов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4" name="Google Shape;474;p27"/>
          <p:cNvSpPr txBox="1"/>
          <p:nvPr/>
        </p:nvSpPr>
        <p:spPr>
          <a:xfrm>
            <a:off x="6443662" y="1916112"/>
            <a:ext cx="2555875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 как С было отправлено в момент 60, то оно должно дойти в момент 61 или позже. Следовательно, каждое сообщение должно нести с собой время своего отправления по часам машины-отправителя. Если в машине, получившей сообщение, часы показывают время, которое меньше времени отправления, то эти часы переводятся вперед, так, чтобы они показали время, большее времени отправления сообщения. </a:t>
            </a:r>
            <a:endParaRPr/>
          </a:p>
        </p:txBody>
      </p:sp>
      <p:pic>
        <p:nvPicPr>
          <p:cNvPr id="475" name="Google Shape;4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716087"/>
            <a:ext cx="6192837" cy="39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1" name="Google Shape;481;p28"/>
          <p:cNvSpPr txBox="1"/>
          <p:nvPr>
            <p:ph idx="1" type="body"/>
          </p:nvPr>
        </p:nvSpPr>
        <p:spPr>
          <a:xfrm>
            <a:off x="477837" y="1773237"/>
            <a:ext cx="82296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b="1" i="0" lang="en-US" sz="37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740"/>
              </a:spcBef>
              <a:spcAft>
                <a:spcPts val="0"/>
              </a:spcAft>
              <a:buSzPts val="2590"/>
              <a:buNone/>
            </a:pPr>
            <a:r>
              <a:rPr b="1" i="0" lang="en-US" sz="37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(выбор координатора)</a:t>
            </a:r>
            <a:endParaRPr/>
          </a:p>
        </p:txBody>
      </p:sp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487" y="3429000"/>
            <a:ext cx="31623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 txBox="1"/>
          <p:nvPr/>
        </p:nvSpPr>
        <p:spPr>
          <a:xfrm>
            <a:off x="2568575" y="5878512"/>
            <a:ext cx="40481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общего доступа к ресурсу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9" name="Google Shape;489;p29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490" name="Google Shape;490;p29"/>
          <p:cNvSpPr txBox="1"/>
          <p:nvPr>
            <p:ph idx="1" type="body"/>
          </p:nvPr>
        </p:nvSpPr>
        <p:spPr>
          <a:xfrm>
            <a:off x="442912" y="1125537"/>
            <a:ext cx="82804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некоторых случаях совместно используемые ресурсы управляются специализированными процессами (серверами), которые в том числе обеспечивают </a:t>
            </a:r>
            <a:r>
              <a:rPr b="1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взаимное исключение (</a:t>
            </a:r>
            <a:r>
              <a:rPr b="1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mutual exclusion</a:t>
            </a:r>
            <a:r>
              <a:rPr b="1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при доступе к управляемым ресурсам со стороны других процессов (клиентов).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 бывают ситуации, когда равноправные процессы должны координировать обращения к общему ресурсу самостоятельно между собой. В таких случаях требуются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отдельные механизмы взаимного исключения, независимые от конкретной схемы управления ресурсами.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Отсутствие общей памяти в распределенных системах не позволяет использовать разделяемые переменные (такие как семафоры)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решения рассматриваемой задачи: распределенные алгоритмы взаимного исключения должны опираться исключительно на обмен сообщениями между процессами. Разработка таких алгоритмов осложняется тем, что приходится иметь дело с произвольными задержками передачи сообщений [4].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Управление временем в распределенных системах</a:t>
            </a:r>
            <a:endParaRPr/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457200" y="1719262"/>
            <a:ext cx="8229600" cy="350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проанализировать и систематизировать существующие методы синхронизации времени в распределенных системах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оценить их применимость для различных моделей непротиворечивости данных в распределенных системах хранения и обработки данных.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30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497" name="Google Shape;497;p30"/>
          <p:cNvSpPr txBox="1"/>
          <p:nvPr>
            <p:ph idx="1" type="body"/>
          </p:nvPr>
        </p:nvSpPr>
        <p:spPr>
          <a:xfrm>
            <a:off x="442912" y="1125537"/>
            <a:ext cx="82804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процессу нужно читать или модифицировать некоторые разделяемые структуры данных, ему необходимо  войти в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критическую секцию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чтобы обеспечить себе исключительное право использования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ресурсов системы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 он должен быть уверен, что никакой другой процесс не будет иметь доступа к этому ресурсу одновременно с ним. Это называется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взаимным исключением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взаимного исключения могут быть </a:t>
            </a:r>
            <a:r>
              <a:rPr b="1" i="1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централизованными и распределенными.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однопроцессорных системах критические секции защищаются семафорами, мониторами и другими аналогичными конструкциями. Рассмотрим, какие алгоритмы могут быть использованы в распределенных системах.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31"/>
          <p:cNvSpPr txBox="1"/>
          <p:nvPr>
            <p:ph idx="1" type="body"/>
          </p:nvPr>
        </p:nvSpPr>
        <p:spPr>
          <a:xfrm>
            <a:off x="325437" y="1408112"/>
            <a:ext cx="83947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из процессов выбирается в качестве координатора.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какой-либо процесс хочет войти в критическую секцию, он посылает сообщение с запросом к координатору, оповещая его о том, в какую критическую секцию он хочет войти, и ждет от координатора разрешение.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 этот момент ни один из процессов не находится в критической секции, то координатор посылает ответ с разрешением.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же некоторый процесс уже выполняет критическую секцию, связанную с данным ресурсом, то никакой ответ не посылается; запрашивавший процесс ставится в очередь, и после освобождения критической секции ему отправляется ответ-разрешение.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Этот алгоритм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гарантирует взаимное исключение, но вследствие своей централизованной природы обладает низкой отказоустойчивостью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504" name="Google Shape;504;p31"/>
          <p:cNvSpPr txBox="1"/>
          <p:nvPr>
            <p:ph type="title"/>
          </p:nvPr>
        </p:nvSpPr>
        <p:spPr>
          <a:xfrm>
            <a:off x="395287" y="404812"/>
            <a:ext cx="67691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Централизованные алгоритмы взаимного исключения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32"/>
          <p:cNvSpPr txBox="1"/>
          <p:nvPr>
            <p:ph type="title"/>
          </p:nvPr>
        </p:nvSpPr>
        <p:spPr>
          <a:xfrm>
            <a:off x="850900" y="287337"/>
            <a:ext cx="67691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Times New Roman"/>
              <a:buNone/>
            </a:pPr>
            <a:r>
              <a:rPr b="0" i="0" lang="en-US" sz="37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голосования </a:t>
            </a:r>
            <a:endParaRPr/>
          </a:p>
        </p:txBody>
      </p:sp>
      <p:sp>
        <p:nvSpPr>
          <p:cNvPr id="511" name="Google Shape;511;p32"/>
          <p:cNvSpPr txBox="1"/>
          <p:nvPr>
            <p:ph idx="1" type="body"/>
          </p:nvPr>
        </p:nvSpPr>
        <p:spPr>
          <a:xfrm>
            <a:off x="592137" y="2492375"/>
            <a:ext cx="822960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процесс имеет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уникальный номер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например сетевой адрес.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считать, что обычно выбирается процесс с самым большим уникальным номером.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применяться разные алгоритмы, имеющие одну цель - если процедура выборов началась, то она должна закончиться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согласием всех процессов относительно нового координатора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1069975" y="1512887"/>
            <a:ext cx="67691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координирующего узла производится с помощью </a:t>
            </a:r>
            <a:r>
              <a:rPr b="1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алгоритмов голосования.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8" name="Google Shape;518;p33"/>
          <p:cNvSpPr txBox="1"/>
          <p:nvPr>
            <p:ph type="title"/>
          </p:nvPr>
        </p:nvSpPr>
        <p:spPr>
          <a:xfrm>
            <a:off x="457200" y="4048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0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"задиры"</a:t>
            </a:r>
            <a:endParaRPr/>
          </a:p>
        </p:txBody>
      </p:sp>
      <p:sp>
        <p:nvSpPr>
          <p:cNvPr id="519" name="Google Shape;519;p33"/>
          <p:cNvSpPr txBox="1"/>
          <p:nvPr>
            <p:ph idx="1" type="body"/>
          </p:nvPr>
        </p:nvSpPr>
        <p:spPr>
          <a:xfrm>
            <a:off x="539750" y="1052512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процесс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обнаруживает, что координатор очень          долго не отвечает, то инициирует выборы.                        Процесс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проводит выборы следующим образом: 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посылает сообщение "ВЫБОРЫ" всем процессам с большими чем у него номерами. 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нет ни одного ответа, то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считается победителем и становится координатором. 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один из процессов с б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льшим номером ответит, то он берет на себя проведение выборов. Участие процесса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выборах заканчивается.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любой момент процесс может получить сообщение "ВЫБОРЫ" от одного из коллег с меньшим номером. В этом случае он посылает ответ "OK", чтобы сообщить, что он жив и берет проведение выборов на себя, а затем начинает выборы (если к этому моменту он уже их не вел). Следовательно, все процессы прекратят выборы, кроме одного - нового координатора. Он извещает всех о своей победе и вступлении в должность сообщением "КООРДИНАТОР".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процесс выключился из работы, а затем захотел восстановить свое участие, то он проводит выборы (отсюда и название алгоритма). </a:t>
            </a:r>
            <a:endParaRPr/>
          </a:p>
        </p:txBody>
      </p:sp>
      <p:sp>
        <p:nvSpPr>
          <p:cNvPr id="520" name="Google Shape;520;p33"/>
          <p:cNvSpPr txBox="1"/>
          <p:nvPr/>
        </p:nvSpPr>
        <p:spPr>
          <a:xfrm>
            <a:off x="971550" y="-6350"/>
            <a:ext cx="67691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голосования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6" name="Google Shape;526;p34"/>
          <p:cNvSpPr txBox="1"/>
          <p:nvPr>
            <p:ph type="title"/>
          </p:nvPr>
        </p:nvSpPr>
        <p:spPr>
          <a:xfrm>
            <a:off x="468312" y="260350"/>
            <a:ext cx="7543800" cy="1074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0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Кольцевой алгоритм </a:t>
            </a:r>
            <a:br>
              <a:rPr b="0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Token Ring)</a:t>
            </a:r>
            <a:endParaRPr/>
          </a:p>
        </p:txBody>
      </p:sp>
      <p:sp>
        <p:nvSpPr>
          <p:cNvPr id="527" name="Google Shape;527;p34"/>
          <p:cNvSpPr txBox="1"/>
          <p:nvPr>
            <p:ph idx="1" type="body"/>
          </p:nvPr>
        </p:nvSpPr>
        <p:spPr>
          <a:xfrm>
            <a:off x="468312" y="1484312"/>
            <a:ext cx="8351837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основан на использовании кольца (физического или логического).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процесс знает следующего за ним в круговом списке.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процесс обнаруживает отсутствие координатора, он посылает следующему за ним процессу сообщение "ВЫБОРЫ" со своим номером.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следующий процесс не отвечает, то сообщение посылается процессу, следующему за ним, и т.д., пока не найдется работающий процесс.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работающий процесс добавляет в список работающих свой номер и переправляет сообщение дальше по кругу. Когда процесс обнаружит в списке свой собственный номер (круг пройден), он меняет тип сообщения на "КООРДИНАТОР" и оно проходит по кругу, извещая всех о списке работающих и координаторе (процессе с наибольшим номером в списке).  После прохождения круга сообщение удаляется. </a:t>
            </a:r>
            <a:endParaRPr/>
          </a:p>
        </p:txBody>
      </p:sp>
      <p:sp>
        <p:nvSpPr>
          <p:cNvPr id="528" name="Google Shape;528;p34"/>
          <p:cNvSpPr txBox="1"/>
          <p:nvPr/>
        </p:nvSpPr>
        <p:spPr>
          <a:xfrm>
            <a:off x="971550" y="-6350"/>
            <a:ext cx="67691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голосования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4" name="Google Shape;534;p35"/>
          <p:cNvSpPr txBox="1"/>
          <p:nvPr>
            <p:ph type="title"/>
          </p:nvPr>
        </p:nvSpPr>
        <p:spPr>
          <a:xfrm>
            <a:off x="469900" y="285750"/>
            <a:ext cx="7513637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imes New Roman"/>
              <a:buNone/>
            </a:pPr>
            <a: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голосования </a:t>
            </a:r>
            <a:b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3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координатора</a:t>
            </a:r>
            <a:endParaRPr/>
          </a:p>
        </p:txBody>
      </p:sp>
      <p:sp>
        <p:nvSpPr>
          <p:cNvPr id="535" name="Google Shape;535;p35"/>
          <p:cNvSpPr txBox="1"/>
          <p:nvPr>
            <p:ph idx="1" type="body"/>
          </p:nvPr>
        </p:nvSpPr>
        <p:spPr>
          <a:xfrm>
            <a:off x="457200" y="1719262"/>
            <a:ext cx="404495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«задиры»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342900" rtl="0" algn="l"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5"/>
          <p:cNvSpPr txBox="1"/>
          <p:nvPr>
            <p:ph idx="1" type="body"/>
          </p:nvPr>
        </p:nvSpPr>
        <p:spPr>
          <a:xfrm>
            <a:off x="4643437" y="1719262"/>
            <a:ext cx="404336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b="1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Круговой алгоритм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342900" rtl="0" algn="l"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7" name="Google Shape;537;p35"/>
          <p:cNvGrpSpPr/>
          <p:nvPr/>
        </p:nvGrpSpPr>
        <p:grpSpPr>
          <a:xfrm>
            <a:off x="652462" y="3101975"/>
            <a:ext cx="1358900" cy="495300"/>
            <a:chOff x="453" y="2154"/>
            <a:chExt cx="944" cy="344"/>
          </a:xfrm>
        </p:grpSpPr>
        <p:cxnSp>
          <p:nvCxnSpPr>
            <p:cNvPr id="538" name="Google Shape;538;p35"/>
            <p:cNvCxnSpPr/>
            <p:nvPr/>
          </p:nvCxnSpPr>
          <p:spPr>
            <a:xfrm flipH="1" rot="10800000">
              <a:off x="680" y="2154"/>
              <a:ext cx="717" cy="3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39" name="Google Shape;539;p35"/>
            <p:cNvSpPr/>
            <p:nvPr/>
          </p:nvSpPr>
          <p:spPr>
            <a:xfrm>
              <a:off x="453" y="2245"/>
              <a:ext cx="617" cy="8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"ответ - ок" </a:t>
              </a:r>
            </a:p>
          </p:txBody>
        </p:sp>
      </p:grpSp>
      <p:cxnSp>
        <p:nvCxnSpPr>
          <p:cNvPr id="540" name="Google Shape;540;p35"/>
          <p:cNvCxnSpPr/>
          <p:nvPr/>
        </p:nvCxnSpPr>
        <p:spPr>
          <a:xfrm flipH="1">
            <a:off x="1306512" y="3494087"/>
            <a:ext cx="665162" cy="373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1" name="Google Shape;541;p35"/>
          <p:cNvCxnSpPr/>
          <p:nvPr/>
        </p:nvCxnSpPr>
        <p:spPr>
          <a:xfrm flipH="1">
            <a:off x="2416175" y="4016375"/>
            <a:ext cx="65087" cy="981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j0302953" id="542" name="Google Shape;5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537" y="2187575"/>
            <a:ext cx="1158875" cy="1624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99036" id="543" name="Google Shape;5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62" y="3821112"/>
            <a:ext cx="1336675" cy="1474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40719" id="544" name="Google Shape;54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5712" y="4865687"/>
            <a:ext cx="971550" cy="15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5"/>
          <p:cNvSpPr/>
          <p:nvPr/>
        </p:nvSpPr>
        <p:spPr>
          <a:xfrm>
            <a:off x="6269037" y="2187575"/>
            <a:ext cx="176212" cy="196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2 </a:t>
            </a:r>
          </a:p>
        </p:txBody>
      </p:sp>
      <p:sp>
        <p:nvSpPr>
          <p:cNvPr id="546" name="Google Shape;546;p35"/>
          <p:cNvSpPr/>
          <p:nvPr/>
        </p:nvSpPr>
        <p:spPr>
          <a:xfrm>
            <a:off x="6596062" y="4670425"/>
            <a:ext cx="327025" cy="196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10 </a:t>
            </a:r>
          </a:p>
        </p:txBody>
      </p:sp>
      <p:sp>
        <p:nvSpPr>
          <p:cNvPr id="547" name="Google Shape;547;p35"/>
          <p:cNvSpPr/>
          <p:nvPr/>
        </p:nvSpPr>
        <p:spPr>
          <a:xfrm>
            <a:off x="8424862" y="3429000"/>
            <a:ext cx="176212" cy="196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4 </a:t>
            </a:r>
          </a:p>
        </p:txBody>
      </p:sp>
      <p:pic>
        <p:nvPicPr>
          <p:cNvPr descr="j0285698" id="548" name="Google Shape;54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2225" y="3756025"/>
            <a:ext cx="1219200" cy="13065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5"/>
          <p:cNvSpPr/>
          <p:nvPr/>
        </p:nvSpPr>
        <p:spPr>
          <a:xfrm>
            <a:off x="5029200" y="3494087"/>
            <a:ext cx="327025" cy="196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15 </a:t>
            </a:r>
          </a:p>
        </p:txBody>
      </p:sp>
      <p:grpSp>
        <p:nvGrpSpPr>
          <p:cNvPr id="550" name="Google Shape;550;p35"/>
          <p:cNvGrpSpPr/>
          <p:nvPr/>
        </p:nvGrpSpPr>
        <p:grpSpPr>
          <a:xfrm>
            <a:off x="522287" y="2319337"/>
            <a:ext cx="4238625" cy="4113212"/>
            <a:chOff x="272" y="1746"/>
            <a:chExt cx="2943" cy="2857"/>
          </a:xfrm>
        </p:grpSpPr>
        <p:sp>
          <p:nvSpPr>
            <p:cNvPr id="551" name="Google Shape;551;p35"/>
            <p:cNvSpPr/>
            <p:nvPr/>
          </p:nvSpPr>
          <p:spPr>
            <a:xfrm>
              <a:off x="317" y="2744"/>
              <a:ext cx="227" cy="137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2"/>
                  </a:solidFill>
                  <a:latin typeface="Arial"/>
                </a:rPr>
                <a:t>10 </a:t>
              </a:r>
            </a:p>
          </p:txBody>
        </p:sp>
        <p:grpSp>
          <p:nvGrpSpPr>
            <p:cNvPr id="552" name="Google Shape;552;p35"/>
            <p:cNvGrpSpPr/>
            <p:nvPr/>
          </p:nvGrpSpPr>
          <p:grpSpPr>
            <a:xfrm>
              <a:off x="272" y="1746"/>
              <a:ext cx="2943" cy="2857"/>
              <a:chOff x="272" y="1610"/>
              <a:chExt cx="2943" cy="2857"/>
            </a:xfrm>
          </p:grpSpPr>
          <p:pic>
            <p:nvPicPr>
              <p:cNvPr descr="j0199036" id="553" name="Google Shape;553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72" y="2744"/>
                <a:ext cx="929" cy="10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54" name="Google Shape;554;p35"/>
              <p:cNvGrpSpPr/>
              <p:nvPr/>
            </p:nvGrpSpPr>
            <p:grpSpPr>
              <a:xfrm>
                <a:off x="1406" y="3470"/>
                <a:ext cx="862" cy="997"/>
                <a:chOff x="1406" y="3470"/>
                <a:chExt cx="862" cy="997"/>
              </a:xfrm>
            </p:grpSpPr>
            <p:pic>
              <p:nvPicPr>
                <p:cNvPr descr="j0285698" id="555" name="Google Shape;555;p3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406" y="3560"/>
                  <a:ext cx="847" cy="9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6" name="Google Shape;556;p35"/>
                <p:cNvSpPr/>
                <p:nvPr/>
              </p:nvSpPr>
              <p:spPr>
                <a:xfrm>
                  <a:off x="2041" y="3470"/>
                  <a:ext cx="227" cy="13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l"/>
                  <a:r>
                    <a:rPr b="0" i="1">
                      <a:ln cap="flat" cmpd="sng" w="9525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  <a:solidFill>
                        <a:schemeClr val="dk2"/>
                      </a:solidFill>
                      <a:latin typeface="Arial"/>
                    </a:rPr>
                    <a:t>15 </a:t>
                  </a:r>
                </a:p>
              </p:txBody>
            </p:sp>
          </p:grpSp>
          <p:grpSp>
            <p:nvGrpSpPr>
              <p:cNvPr id="557" name="Google Shape;557;p35"/>
              <p:cNvGrpSpPr/>
              <p:nvPr/>
            </p:nvGrpSpPr>
            <p:grpSpPr>
              <a:xfrm>
                <a:off x="1315" y="1610"/>
                <a:ext cx="1900" cy="2239"/>
                <a:chOff x="1315" y="1610"/>
                <a:chExt cx="1900" cy="2239"/>
              </a:xfrm>
            </p:grpSpPr>
            <p:grpSp>
              <p:nvGrpSpPr>
                <p:cNvPr id="558" name="Google Shape;558;p35"/>
                <p:cNvGrpSpPr/>
                <p:nvPr/>
              </p:nvGrpSpPr>
              <p:grpSpPr>
                <a:xfrm>
                  <a:off x="2540" y="2653"/>
                  <a:ext cx="675" cy="1196"/>
                  <a:chOff x="2540" y="2653"/>
                  <a:chExt cx="675" cy="1196"/>
                </a:xfrm>
              </p:grpSpPr>
              <p:pic>
                <p:nvPicPr>
                  <p:cNvPr descr="j0240719" id="559" name="Google Shape;559;p3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540" y="2789"/>
                    <a:ext cx="675" cy="10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60" name="Google Shape;560;p35"/>
                  <p:cNvSpPr/>
                  <p:nvPr/>
                </p:nvSpPr>
                <p:spPr>
                  <a:xfrm>
                    <a:off x="2903" y="2653"/>
                    <a:ext cx="91" cy="136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l"/>
                    <a:r>
                      <a:rPr b="0" i="1"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  <a:solidFill>
                          <a:schemeClr val="dk2"/>
                        </a:solidFill>
                        <a:latin typeface="Arial"/>
                      </a:rPr>
                      <a:t>1 </a:t>
                    </a:r>
                  </a:p>
                </p:txBody>
              </p:sp>
            </p:grpSp>
            <p:grpSp>
              <p:nvGrpSpPr>
                <p:cNvPr id="561" name="Google Shape;561;p35"/>
                <p:cNvGrpSpPr/>
                <p:nvPr/>
              </p:nvGrpSpPr>
              <p:grpSpPr>
                <a:xfrm>
                  <a:off x="1315" y="1610"/>
                  <a:ext cx="1497" cy="1128"/>
                  <a:chOff x="1315" y="1610"/>
                  <a:chExt cx="1497" cy="1128"/>
                </a:xfrm>
              </p:grpSpPr>
              <p:pic>
                <p:nvPicPr>
                  <p:cNvPr descr="j0302953" id="562" name="Google Shape;562;p3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1315" y="1610"/>
                    <a:ext cx="805" cy="11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63" name="Google Shape;563;p35"/>
                  <p:cNvSpPr/>
                  <p:nvPr/>
                </p:nvSpPr>
                <p:spPr>
                  <a:xfrm>
                    <a:off x="1360" y="1610"/>
                    <a:ext cx="122" cy="137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l"/>
                    <a:r>
                      <a:rPr b="0" i="1"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  <a:solidFill>
                          <a:schemeClr val="dk1"/>
                        </a:solidFill>
                        <a:latin typeface="Arial"/>
                      </a:rPr>
                      <a:t>2 </a:t>
                    </a:r>
                  </a:p>
                </p:txBody>
              </p:sp>
              <p:sp>
                <p:nvSpPr>
                  <p:cNvPr id="564" name="Google Shape;564;p35"/>
                  <p:cNvSpPr/>
                  <p:nvPr/>
                </p:nvSpPr>
                <p:spPr>
                  <a:xfrm>
                    <a:off x="2086" y="1610"/>
                    <a:ext cx="726" cy="181"/>
                  </a:xfrm>
                  <a:prstGeom prst="wedgeRoundRectCallout">
                    <a:avLst>
                      <a:gd fmla="val -8152" name="adj1"/>
                      <a:gd fmla="val 39739" name="adj2"/>
                      <a:gd fmla="val 0" name="adj3"/>
                    </a:avLst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1450" lIns="82925" spcFirstLastPara="1" rIns="82925" wrap="square" tIns="4145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500"/>
                      <a:buFont typeface="Verdana"/>
                      <a:buNone/>
                    </a:pPr>
                    <a:r>
                      <a:rPr b="0" i="0" lang="en-US" sz="15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rPr>
                      <a:t>выборы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565" name="Google Shape;565;p35"/>
          <p:cNvSpPr/>
          <p:nvPr/>
        </p:nvSpPr>
        <p:spPr>
          <a:xfrm>
            <a:off x="7183437" y="2254250"/>
            <a:ext cx="1204912" cy="311150"/>
          </a:xfrm>
          <a:prstGeom prst="wedgeRoundRectCallout">
            <a:avLst>
              <a:gd fmla="val -1764" name="adj1"/>
              <a:gd fmla="val 33502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выборы</a:t>
            </a:r>
            <a:endParaRPr/>
          </a:p>
        </p:txBody>
      </p:sp>
      <p:grpSp>
        <p:nvGrpSpPr>
          <p:cNvPr id="566" name="Google Shape;566;p35"/>
          <p:cNvGrpSpPr/>
          <p:nvPr/>
        </p:nvGrpSpPr>
        <p:grpSpPr>
          <a:xfrm>
            <a:off x="6465887" y="3101975"/>
            <a:ext cx="1371600" cy="692150"/>
            <a:chOff x="4490" y="2154"/>
            <a:chExt cx="953" cy="480"/>
          </a:xfrm>
        </p:grpSpPr>
        <p:cxnSp>
          <p:nvCxnSpPr>
            <p:cNvPr id="567" name="Google Shape;567;p35"/>
            <p:cNvCxnSpPr/>
            <p:nvPr/>
          </p:nvCxnSpPr>
          <p:spPr>
            <a:xfrm>
              <a:off x="4944" y="2154"/>
              <a:ext cx="499" cy="45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68" name="Google Shape;568;p35"/>
            <p:cNvSpPr/>
            <p:nvPr/>
          </p:nvSpPr>
          <p:spPr>
            <a:xfrm>
              <a:off x="4490" y="2472"/>
              <a:ext cx="882" cy="162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2"/>
                  </a:solidFill>
                  <a:latin typeface="Arial"/>
                </a:rPr>
                <a:t>"коорднатор" процесс 15 </a:t>
              </a:r>
            </a:p>
          </p:txBody>
        </p:sp>
      </p:grpSp>
      <p:grpSp>
        <p:nvGrpSpPr>
          <p:cNvPr id="569" name="Google Shape;569;p35"/>
          <p:cNvGrpSpPr/>
          <p:nvPr/>
        </p:nvGrpSpPr>
        <p:grpSpPr>
          <a:xfrm>
            <a:off x="2678112" y="3951287"/>
            <a:ext cx="954087" cy="979487"/>
            <a:chOff x="1860" y="2744"/>
            <a:chExt cx="662" cy="680"/>
          </a:xfrm>
        </p:grpSpPr>
        <p:cxnSp>
          <p:nvCxnSpPr>
            <p:cNvPr id="570" name="Google Shape;570;p35"/>
            <p:cNvCxnSpPr/>
            <p:nvPr/>
          </p:nvCxnSpPr>
          <p:spPr>
            <a:xfrm flipH="1" rot="10800000">
              <a:off x="1860" y="2744"/>
              <a:ext cx="90" cy="6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71" name="Google Shape;571;p35"/>
            <p:cNvSpPr/>
            <p:nvPr/>
          </p:nvSpPr>
          <p:spPr>
            <a:xfrm>
              <a:off x="1905" y="2971"/>
              <a:ext cx="617" cy="8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"ответ - ок" </a:t>
              </a:r>
            </a:p>
          </p:txBody>
        </p:sp>
      </p:grpSp>
      <p:cxnSp>
        <p:nvCxnSpPr>
          <p:cNvPr id="572" name="Google Shape;572;p35"/>
          <p:cNvCxnSpPr/>
          <p:nvPr/>
        </p:nvCxnSpPr>
        <p:spPr>
          <a:xfrm>
            <a:off x="1306512" y="4802187"/>
            <a:ext cx="914400" cy="45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73" name="Google Shape;573;p35"/>
          <p:cNvCxnSpPr/>
          <p:nvPr/>
        </p:nvCxnSpPr>
        <p:spPr>
          <a:xfrm>
            <a:off x="2938462" y="5845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74" name="Google Shape;574;p35"/>
          <p:cNvGrpSpPr/>
          <p:nvPr/>
        </p:nvGrpSpPr>
        <p:grpSpPr>
          <a:xfrm>
            <a:off x="1436687" y="5127625"/>
            <a:ext cx="1019175" cy="392112"/>
            <a:chOff x="998" y="3560"/>
            <a:chExt cx="707" cy="273"/>
          </a:xfrm>
        </p:grpSpPr>
        <p:sp>
          <p:nvSpPr>
            <p:cNvPr id="575" name="Google Shape;575;p35"/>
            <p:cNvSpPr/>
            <p:nvPr/>
          </p:nvSpPr>
          <p:spPr>
            <a:xfrm>
              <a:off x="1088" y="3696"/>
              <a:ext cx="617" cy="8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"ответ - ок" </a:t>
              </a:r>
            </a:p>
          </p:txBody>
        </p:sp>
        <p:cxnSp>
          <p:nvCxnSpPr>
            <p:cNvPr id="576" name="Google Shape;576;p35"/>
            <p:cNvCxnSpPr/>
            <p:nvPr/>
          </p:nvCxnSpPr>
          <p:spPr>
            <a:xfrm rot="10800000">
              <a:off x="998" y="3560"/>
              <a:ext cx="544" cy="2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77" name="Google Shape;577;p35"/>
          <p:cNvGrpSpPr/>
          <p:nvPr/>
        </p:nvGrpSpPr>
        <p:grpSpPr>
          <a:xfrm>
            <a:off x="1046162" y="3951287"/>
            <a:ext cx="3108325" cy="1892300"/>
            <a:chOff x="726" y="2744"/>
            <a:chExt cx="2159" cy="1314"/>
          </a:xfrm>
        </p:grpSpPr>
        <p:cxnSp>
          <p:nvCxnSpPr>
            <p:cNvPr id="578" name="Google Shape;578;p35"/>
            <p:cNvCxnSpPr/>
            <p:nvPr/>
          </p:nvCxnSpPr>
          <p:spPr>
            <a:xfrm rot="10800000">
              <a:off x="1361" y="2744"/>
              <a:ext cx="181" cy="77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579" name="Google Shape;579;p35"/>
            <p:cNvGrpSpPr/>
            <p:nvPr/>
          </p:nvGrpSpPr>
          <p:grpSpPr>
            <a:xfrm>
              <a:off x="726" y="3787"/>
              <a:ext cx="907" cy="271"/>
              <a:chOff x="726" y="3787"/>
              <a:chExt cx="907" cy="271"/>
            </a:xfrm>
          </p:grpSpPr>
          <p:cxnSp>
            <p:nvCxnSpPr>
              <p:cNvPr id="580" name="Google Shape;580;p35"/>
              <p:cNvCxnSpPr/>
              <p:nvPr/>
            </p:nvCxnSpPr>
            <p:spPr>
              <a:xfrm rot="10800000">
                <a:off x="771" y="3787"/>
                <a:ext cx="862" cy="182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81" name="Google Shape;581;p35"/>
              <p:cNvSpPr/>
              <p:nvPr/>
            </p:nvSpPr>
            <p:spPr>
              <a:xfrm>
                <a:off x="726" y="3969"/>
                <a:ext cx="617" cy="89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координатор </a:t>
                </a:r>
              </a:p>
            </p:txBody>
          </p:sp>
        </p:grpSp>
        <p:grpSp>
          <p:nvGrpSpPr>
            <p:cNvPr id="582" name="Google Shape;582;p35"/>
            <p:cNvGrpSpPr/>
            <p:nvPr/>
          </p:nvGrpSpPr>
          <p:grpSpPr>
            <a:xfrm>
              <a:off x="2132" y="3606"/>
              <a:ext cx="753" cy="406"/>
              <a:chOff x="2132" y="3606"/>
              <a:chExt cx="753" cy="406"/>
            </a:xfrm>
          </p:grpSpPr>
          <p:cxnSp>
            <p:nvCxnSpPr>
              <p:cNvPr id="583" name="Google Shape;583;p35"/>
              <p:cNvCxnSpPr/>
              <p:nvPr/>
            </p:nvCxnSpPr>
            <p:spPr>
              <a:xfrm flipH="1" rot="10800000">
                <a:off x="2132" y="3606"/>
                <a:ext cx="408" cy="273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84" name="Google Shape;584;p35"/>
              <p:cNvSpPr/>
              <p:nvPr/>
            </p:nvSpPr>
            <p:spPr>
              <a:xfrm>
                <a:off x="2268" y="3923"/>
                <a:ext cx="617" cy="89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координатор </a:t>
                </a:r>
              </a:p>
            </p:txBody>
          </p:sp>
        </p:grpSp>
        <p:sp>
          <p:nvSpPr>
            <p:cNvPr id="585" name="Google Shape;585;p35"/>
            <p:cNvSpPr/>
            <p:nvPr/>
          </p:nvSpPr>
          <p:spPr>
            <a:xfrm>
              <a:off x="1043" y="2925"/>
              <a:ext cx="617" cy="8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координатор </a:t>
              </a:r>
            </a:p>
          </p:txBody>
        </p:sp>
      </p:grpSp>
      <p:grpSp>
        <p:nvGrpSpPr>
          <p:cNvPr id="586" name="Google Shape;586;p35"/>
          <p:cNvGrpSpPr/>
          <p:nvPr/>
        </p:nvGrpSpPr>
        <p:grpSpPr>
          <a:xfrm>
            <a:off x="7183437" y="2774950"/>
            <a:ext cx="915987" cy="784225"/>
            <a:chOff x="4989" y="1927"/>
            <a:chExt cx="636" cy="544"/>
          </a:xfrm>
        </p:grpSpPr>
        <p:cxnSp>
          <p:nvCxnSpPr>
            <p:cNvPr id="587" name="Google Shape;587;p35"/>
            <p:cNvCxnSpPr/>
            <p:nvPr/>
          </p:nvCxnSpPr>
          <p:spPr>
            <a:xfrm>
              <a:off x="4989" y="1927"/>
              <a:ext cx="636" cy="5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88" name="Google Shape;588;p35"/>
            <p:cNvSpPr/>
            <p:nvPr/>
          </p:nvSpPr>
          <p:spPr>
            <a:xfrm>
              <a:off x="5352" y="2063"/>
              <a:ext cx="45" cy="9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2 </a:t>
              </a:r>
            </a:p>
          </p:txBody>
        </p:sp>
      </p:grpSp>
      <p:grpSp>
        <p:nvGrpSpPr>
          <p:cNvPr id="589" name="Google Shape;589;p35"/>
          <p:cNvGrpSpPr/>
          <p:nvPr/>
        </p:nvGrpSpPr>
        <p:grpSpPr>
          <a:xfrm>
            <a:off x="7183437" y="4670425"/>
            <a:ext cx="654050" cy="849312"/>
            <a:chOff x="4989" y="3243"/>
            <a:chExt cx="454" cy="590"/>
          </a:xfrm>
        </p:grpSpPr>
        <p:cxnSp>
          <p:nvCxnSpPr>
            <p:cNvPr id="590" name="Google Shape;590;p35"/>
            <p:cNvCxnSpPr/>
            <p:nvPr/>
          </p:nvCxnSpPr>
          <p:spPr>
            <a:xfrm flipH="1">
              <a:off x="4989" y="3243"/>
              <a:ext cx="273" cy="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91" name="Google Shape;591;p35"/>
            <p:cNvSpPr/>
            <p:nvPr/>
          </p:nvSpPr>
          <p:spPr>
            <a:xfrm>
              <a:off x="5262" y="3696"/>
              <a:ext cx="181" cy="137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2,4 </a:t>
              </a:r>
            </a:p>
          </p:txBody>
        </p:sp>
      </p:grpSp>
      <p:grpSp>
        <p:nvGrpSpPr>
          <p:cNvPr id="592" name="Google Shape;592;p35"/>
          <p:cNvGrpSpPr/>
          <p:nvPr/>
        </p:nvGrpSpPr>
        <p:grpSpPr>
          <a:xfrm>
            <a:off x="5746750" y="4016375"/>
            <a:ext cx="1895475" cy="392112"/>
            <a:chOff x="3991" y="2789"/>
            <a:chExt cx="1316" cy="272"/>
          </a:xfrm>
        </p:grpSpPr>
        <p:cxnSp>
          <p:nvCxnSpPr>
            <p:cNvPr id="593" name="Google Shape;593;p35"/>
            <p:cNvCxnSpPr/>
            <p:nvPr/>
          </p:nvCxnSpPr>
          <p:spPr>
            <a:xfrm rot="10800000">
              <a:off x="3991" y="2971"/>
              <a:ext cx="1316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94" name="Google Shape;594;p35"/>
            <p:cNvSpPr/>
            <p:nvPr/>
          </p:nvSpPr>
          <p:spPr>
            <a:xfrm>
              <a:off x="4536" y="2789"/>
              <a:ext cx="136" cy="13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2,4 </a:t>
              </a:r>
            </a:p>
          </p:txBody>
        </p:sp>
      </p:grpSp>
      <p:grpSp>
        <p:nvGrpSpPr>
          <p:cNvPr id="595" name="Google Shape;595;p35"/>
          <p:cNvGrpSpPr/>
          <p:nvPr/>
        </p:nvGrpSpPr>
        <p:grpSpPr>
          <a:xfrm>
            <a:off x="5421312" y="2971800"/>
            <a:ext cx="901700" cy="849312"/>
            <a:chOff x="3765" y="2063"/>
            <a:chExt cx="626" cy="590"/>
          </a:xfrm>
        </p:grpSpPr>
        <p:cxnSp>
          <p:nvCxnSpPr>
            <p:cNvPr id="596" name="Google Shape;596;p35"/>
            <p:cNvCxnSpPr/>
            <p:nvPr/>
          </p:nvCxnSpPr>
          <p:spPr>
            <a:xfrm flipH="1" rot="10800000">
              <a:off x="3855" y="2063"/>
              <a:ext cx="536" cy="5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97" name="Google Shape;597;p35"/>
            <p:cNvSpPr/>
            <p:nvPr/>
          </p:nvSpPr>
          <p:spPr>
            <a:xfrm>
              <a:off x="3765" y="2109"/>
              <a:ext cx="243" cy="13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1"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2,4,15 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3" name="Google Shape;603;p36"/>
          <p:cNvSpPr txBox="1"/>
          <p:nvPr>
            <p:ph idx="1" type="body"/>
          </p:nvPr>
        </p:nvSpPr>
        <p:spPr>
          <a:xfrm>
            <a:off x="684212" y="1916112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b="1" i="0" lang="en-US" sz="37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pic>
        <p:nvPicPr>
          <p:cNvPr id="604" name="Google Shape;6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487" y="3429000"/>
            <a:ext cx="31623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6"/>
          <p:cNvSpPr txBox="1"/>
          <p:nvPr/>
        </p:nvSpPr>
        <p:spPr>
          <a:xfrm>
            <a:off x="2568575" y="5878512"/>
            <a:ext cx="40481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общего доступа к ресурсу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1" name="Google Shape;611;p37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612" name="Google Shape;612;p37"/>
          <p:cNvSpPr txBox="1"/>
          <p:nvPr>
            <p:ph idx="1" type="body"/>
          </p:nvPr>
        </p:nvSpPr>
        <p:spPr>
          <a:xfrm>
            <a:off x="369887" y="1114425"/>
            <a:ext cx="8162925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1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Централизованный алгоритм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предполагает, что основная часть работы выполняется одним процессом  ((координатором) или небольшой группой процессов в сравнении с  их  общим числом),  в  то  время  как  остальные  процессы играют второстепенную роль в достижении общего результата. Обычно эта роль сводится к получению информации от главного  процесса или предоставлению ему  нужных данных.  Поэтому централизованный алгоритм всегда является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асимметричным.</a:t>
            </a:r>
            <a:endParaRPr/>
          </a:p>
          <a:p>
            <a:pPr indent="-273050" lvl="1" marL="3651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децентрализованных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алгоритмах каждый процесс играет одинаковую роль в достижении общего результата и в разделении общей нагрузки. Поэтому распределенные алгоритмы являются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симметричными.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8" name="Google Shape;618;p38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619" name="Google Shape;619;p38"/>
          <p:cNvSpPr txBox="1"/>
          <p:nvPr>
            <p:ph idx="1" type="body"/>
          </p:nvPr>
        </p:nvSpPr>
        <p:spPr>
          <a:xfrm>
            <a:off x="420687" y="1700212"/>
            <a:ext cx="8218487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многообразие алгоритмов взаимного исключения  в распределенных системах базируется на реализации одного из двух основных принципов: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на основе получения разрешений (англ. permission-based algorithms).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587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на основе передачи маркера  (англ.  token-based algorithms).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587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*Оба могут быть централизованными или распределенными.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5" name="Google Shape;625;p39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626" name="Google Shape;626;p39"/>
          <p:cNvSpPr txBox="1"/>
          <p:nvPr>
            <p:ph idx="1" type="body"/>
          </p:nvPr>
        </p:nvSpPr>
        <p:spPr>
          <a:xfrm>
            <a:off x="179387" y="1279525"/>
            <a:ext cx="829151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AutoNum type="arabicPeriod"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на основе получения разрешений</a:t>
            </a:r>
            <a:endParaRPr/>
          </a:p>
          <a:p>
            <a:pPr indent="-35052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этом случае для входа в КС процессу требуется собрать "достаточное" число разрешений от других процессов распределенной системы. 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безопасности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будет выполнено, если такое число разрешений сможет получить  лишь  один  процесс из всех процессов, желающих войти в КС. 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живучести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обычно обеспечивается за счет упорядочивания запросов по их отметкам логического времени или с помощью ациклического графа предшествования, в котором вершины соответствуют процессам распределенной системы, а направленные ребра описывают приоритет процессов друг над другом для определения порядка предоставления доступа к КС. </a:t>
            </a:r>
            <a:endParaRPr/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468312" y="26368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3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Время в распределенных </a:t>
            </a:r>
            <a:r>
              <a:rPr b="0" i="0" lang="en-US" sz="3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системах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2" name="Google Shape;632;p40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633" name="Google Shape;633;p40"/>
          <p:cNvSpPr txBox="1"/>
          <p:nvPr>
            <p:ph idx="1" type="body"/>
          </p:nvPr>
        </p:nvSpPr>
        <p:spPr>
          <a:xfrm>
            <a:off x="171450" y="863600"/>
            <a:ext cx="879316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Алгоритмы на основе передачи маркера  </a:t>
            </a:r>
            <a:endParaRPr/>
          </a:p>
          <a:p>
            <a:pPr indent="-260350" lvl="1" marL="625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таких алгоритмов право войти в КС материализуется в виде уникального объекта  –  маркера,  который  в  каждый  момент времени может  содержаться  только у одного процесса  или  же находиться в канале в состоянии пересылки от одного процесса к другому. </a:t>
            </a:r>
            <a:endParaRPr/>
          </a:p>
          <a:p>
            <a:pPr indent="-260350" lvl="1" marL="625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безопасности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этом случае будет гарантировано ввиду уникальности маркера.  </a:t>
            </a:r>
            <a:endParaRPr/>
          </a:p>
          <a:p>
            <a:pPr indent="-260350" lvl="1" marL="625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Поэтому основные усилия при разработке алгоритмов данного класса направлены на обеспечение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свойства живучести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именно, на управление перемещением маркера таким образом, чтобы он рано или поздно оказался в каждом процессе, желающем войти в КС.  </a:t>
            </a:r>
            <a:endParaRPr/>
          </a:p>
          <a:p>
            <a:pPr indent="-260350" lvl="1" marL="625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Существуют два подхода к решению этой задачи: </a:t>
            </a:r>
            <a:endParaRPr/>
          </a:p>
          <a:p>
            <a:pPr indent="-260349" lvl="3" marL="9191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непрерывное перемещение маркера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среди всех процессов распределенной системы (лат.  perpetuum mobile)  </a:t>
            </a:r>
            <a:endParaRPr/>
          </a:p>
          <a:p>
            <a:pPr indent="-260349" lvl="3" marL="9191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перемещение маркера лишь в ответ на получение запроса от заинтересованного в  нем процесса (англ.  token  asking  methods). </a:t>
            </a: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9" name="Google Shape;639;p41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640" name="Google Shape;640;p41"/>
          <p:cNvSpPr txBox="1"/>
          <p:nvPr>
            <p:ph idx="1" type="body"/>
          </p:nvPr>
        </p:nvSpPr>
        <p:spPr>
          <a:xfrm>
            <a:off x="395287" y="1611312"/>
            <a:ext cx="7937500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Соглашения</a:t>
            </a:r>
            <a:endParaRPr/>
          </a:p>
          <a:p>
            <a:pPr indent="-361950" lvl="1" marL="5365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рассмотрении децентрализованных алгоритмов взаимного исключения мы будем оставаться в рамках следующих допущений:</a:t>
            </a:r>
            <a:endParaRPr/>
          </a:p>
          <a:p>
            <a:pPr indent="-293687" lvl="2" marL="987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процессы выполняются и взаимодействуют асинхронно, </a:t>
            </a:r>
            <a:endParaRPr/>
          </a:p>
          <a:p>
            <a:pPr indent="-293687" lvl="2" marL="987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 один из процессов не выходит из строя, </a:t>
            </a:r>
            <a:endParaRPr/>
          </a:p>
          <a:p>
            <a:pPr indent="-293687" lvl="2" marL="987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каналы связи являются надежными и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коммуникационная сеть не разбивается на несвязанные друг с другом части.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6" name="Google Shape;646;p42"/>
          <p:cNvSpPr txBox="1"/>
          <p:nvPr>
            <p:ph type="title"/>
          </p:nvPr>
        </p:nvSpPr>
        <p:spPr>
          <a:xfrm>
            <a:off x="395287" y="0"/>
            <a:ext cx="7543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</a:t>
            </a:r>
            <a:endParaRPr/>
          </a:p>
        </p:txBody>
      </p:sp>
      <p:sp>
        <p:nvSpPr>
          <p:cNvPr id="647" name="Google Shape;647;p42"/>
          <p:cNvSpPr txBox="1"/>
          <p:nvPr>
            <p:ph idx="1" type="body"/>
          </p:nvPr>
        </p:nvSpPr>
        <p:spPr>
          <a:xfrm>
            <a:off x="123825" y="1376362"/>
            <a:ext cx="8567737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70"/>
              <a:buFont typeface="Noto Sans Symbols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Централизованный алгоритм</a:t>
            </a:r>
            <a:endParaRPr/>
          </a:p>
          <a:p>
            <a:pPr indent="-495299" lvl="1" marL="8397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Центральный управляющий узел ведет очередь запросов на вход.</a:t>
            </a:r>
            <a:endParaRPr/>
          </a:p>
          <a:p>
            <a:pPr indent="-495299" lvl="1" marL="8397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Процесс, желающий войти в критический участок, посылает ему сообщение "запрос" на вход в критическую секцию и ждет, пока не получит сообщение "разрешение" (когда подходит его очередь). </a:t>
            </a:r>
            <a:endParaRPr/>
          </a:p>
          <a:p>
            <a:pPr indent="-495299" lvl="1" marL="8397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Координатор обслуживает запросы в порядке поступления.</a:t>
            </a:r>
            <a:endParaRPr/>
          </a:p>
          <a:p>
            <a:pPr indent="-495299" lvl="1" marL="8397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Получив разрешение процесс входит в критическую секцию. При выходе из нее он сообщает об этом координатору (сообщение-"освобождение"). </a:t>
            </a:r>
            <a:endParaRPr/>
          </a:p>
          <a:p>
            <a:pPr indent="-495299" lvl="1" marL="8397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Всего нужно послать три сообщения для каждого случая доступа к критическому ресурсу. 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1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Недостатки алгоритма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обычные недостатки централизованного алгоритма (крах координатора или его перегрузка сообщениями). </a:t>
            </a:r>
            <a:endParaRPr/>
          </a:p>
          <a:p>
            <a:pPr indent="-249555" lvl="0" marL="342900" rtl="0" algn="l"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53" name="Google Shape;6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341437"/>
            <a:ext cx="6842125" cy="45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3"/>
          <p:cNvSpPr txBox="1"/>
          <p:nvPr/>
        </p:nvSpPr>
        <p:spPr>
          <a:xfrm>
            <a:off x="684212" y="6151562"/>
            <a:ext cx="74882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Пример работы централизованного алгоритма взаимного исключения с разрешением [4]. </a:t>
            </a:r>
            <a:endParaRPr/>
          </a:p>
        </p:txBody>
      </p:sp>
      <p:sp>
        <p:nvSpPr>
          <p:cNvPr id="655" name="Google Shape;655;p43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56" name="Google Shape;656;p43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2" name="Google Shape;662;p44"/>
          <p:cNvSpPr txBox="1"/>
          <p:nvPr>
            <p:ph idx="1" type="body"/>
          </p:nvPr>
        </p:nvSpPr>
        <p:spPr>
          <a:xfrm>
            <a:off x="0" y="1077912"/>
            <a:ext cx="8882062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6" lvl="0" marL="2619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Децентрализованные алгоритмы требуют наличия полной упорядоченности событий в системе (один из способов – алгоритм Лэмпорта).</a:t>
            </a:r>
            <a:endParaRPr/>
          </a:p>
          <a:p>
            <a:pPr indent="-361950" lvl="1" marL="536575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процесс собирается войти в критическую область, он создает сообщение, в котором указывает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 номер, имя критической области и текущее время.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Затем это </a:t>
            </a:r>
            <a:r>
              <a:rPr b="0" i="0" lang="en-US" sz="19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сообщение рассылается всем процессам.</a:t>
            </a:r>
            <a:endParaRPr/>
          </a:p>
          <a:p>
            <a:pPr indent="-361950" lvl="1" marL="536575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получении процессом сообщения с запросом алгоритм делится на 3 альтернативы:</a:t>
            </a:r>
            <a:endParaRPr/>
          </a:p>
          <a:p>
            <a:pPr indent="-276224" lvl="2" marL="9001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получатель </a:t>
            </a:r>
            <a:r>
              <a:rPr b="0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не находится в критической области и не собирается ее использовать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отсылает сообщение </a:t>
            </a:r>
            <a:r>
              <a:rPr b="1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/>
          </a:p>
          <a:p>
            <a:pPr indent="-276224" lvl="2" marL="9001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получатель </a:t>
            </a:r>
            <a:r>
              <a:rPr b="0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находится в критической области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не отвечает, а </a:t>
            </a:r>
            <a:r>
              <a:rPr b="1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помещает запрос в очередь</a:t>
            </a:r>
            <a:endParaRPr/>
          </a:p>
          <a:p>
            <a:pPr indent="-276224" lvl="2" marL="9001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получатель </a:t>
            </a:r>
            <a:r>
              <a:rPr b="0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собирается войти в критическую область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но еще не сделал этого, он </a:t>
            </a:r>
            <a:r>
              <a:rPr b="1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сравнивает метку времени пришедшего сообщения с меткой времени своего сообщения. Выигрывает минимальное.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Если пришедшее сообщение имеет меньший номер, то получатель отвечает OK. Если же метка времени меньше на своем сообщении, то пришедшее сообщение ставится в очередь, при этом ничего не отсылается.</a:t>
            </a:r>
            <a:endParaRPr/>
          </a:p>
        </p:txBody>
      </p:sp>
      <p:sp>
        <p:nvSpPr>
          <p:cNvPr id="663" name="Google Shape;663;p44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4" name="Google Shape;664;p44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0" name="Google Shape;670;p45"/>
          <p:cNvSpPr txBox="1"/>
          <p:nvPr>
            <p:ph idx="1" type="body"/>
          </p:nvPr>
        </p:nvSpPr>
        <p:spPr>
          <a:xfrm>
            <a:off x="261937" y="1803400"/>
            <a:ext cx="8424862" cy="407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6" lvl="0" marL="26193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Общая структура кода процессов распределенной системы, рассматриваемая далее для изучения механизмов взаимного исключения, приведена в Листинге А. </a:t>
            </a:r>
            <a:endParaRPr/>
          </a:p>
          <a:p>
            <a:pPr indent="-261936" lvl="0" marL="261936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коде каждого процесса используются две функции: </a:t>
            </a:r>
            <a:endParaRPr/>
          </a:p>
          <a:p>
            <a:pPr indent="-261937" lvl="1" marL="611187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request_CS()  -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получение разрешения на вход в критическую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секцию и блокировка процесса в случае необходимости  </a:t>
            </a:r>
            <a:endParaRPr/>
          </a:p>
          <a:p>
            <a:pPr indent="-261937" lvl="1" marL="611187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release_CS()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выхода из критической секции и предоставления возможности остальным процессам войти в нее. </a:t>
            </a:r>
            <a:endParaRPr/>
          </a:p>
          <a:p>
            <a:pPr indent="-261936" lvl="0" marL="261936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Каждая из этих функций принимает в качестве аргумента общий для всех процессов идентификатор критической секции </a:t>
            </a: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61936" lvl="0" marL="261936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Суть разработки децентрализованных алгоритмов взаимного исключения как раз и состоит в построении механизмов, обеспечивающих работу этих двух функций.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71" name="Google Shape;671;p45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72" name="Google Shape;672;p45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8" name="Google Shape;678;p46"/>
          <p:cNvSpPr txBox="1"/>
          <p:nvPr>
            <p:ph idx="1" type="body"/>
          </p:nvPr>
        </p:nvSpPr>
        <p:spPr>
          <a:xfrm>
            <a:off x="746125" y="1558925"/>
            <a:ext cx="71389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Листинг А. Структура кода с критической секцией</a:t>
            </a:r>
            <a:endParaRPr/>
          </a:p>
        </p:txBody>
      </p:sp>
      <p:pic>
        <p:nvPicPr>
          <p:cNvPr id="679" name="Google Shape;6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2224087"/>
            <a:ext cx="728186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6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1" name="Google Shape;681;p46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7" name="Google Shape;687;p47"/>
          <p:cNvSpPr txBox="1"/>
          <p:nvPr>
            <p:ph idx="1" type="body"/>
          </p:nvPr>
        </p:nvSpPr>
        <p:spPr>
          <a:xfrm>
            <a:off x="303212" y="1220787"/>
            <a:ext cx="8362950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6" lvl="0" marL="2619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Важным преимуществом алгоритма Лэмпорта является то, что запросы на вход в КС обслуживаются не в произвольном порядке, как в централизованном алгоритме, а 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порядке их возникновения в системе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т.е. в порядке, определяемом их отметками логического времени. </a:t>
            </a:r>
            <a:endParaRPr/>
          </a:p>
          <a:p>
            <a:pPr indent="-261936" lvl="0" marL="261936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Здесь под отметками времени запросов на вход в КС подразумеваются упорядоченные пары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скалярное время процесса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момент формирования запроса,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идентификатор процесса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61936" lvl="0" marL="261936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определения единого для всех процессов порядка обслуживания запросов, все процессы пользуются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общей совместно используемой очередью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а точнее, каждый процесс работает с ее локальной "копией" и использует их отметки логического времени, упорядоченные линейно. </a:t>
            </a:r>
            <a:endParaRPr/>
          </a:p>
          <a:p>
            <a:pPr indent="-261936" lvl="0" marL="261936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Всякий раз, когда процесс собирается войти в КС, он помещает свой запрос вместе с отметкой времени в свою локальную очередь и рассылает сообщение с этим же запросом всем остальным процессам   и ждет подтверждения от всех остальных процессов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большей отметкой времени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[4].</a:t>
            </a:r>
            <a:b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88" name="Google Shape;688;p47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9" name="Google Shape;689;p47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5" name="Google Shape;695;p48"/>
          <p:cNvSpPr txBox="1"/>
          <p:nvPr>
            <p:ph idx="1" type="body"/>
          </p:nvPr>
        </p:nvSpPr>
        <p:spPr>
          <a:xfrm>
            <a:off x="468312" y="1341437"/>
            <a:ext cx="2808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468312" y="4951412"/>
            <a:ext cx="3527425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а) Процессы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получают запрос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и отправляют ему ответные сообщения (б). P3 ставит в очередь свое сообщение.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697" name="Google Shape;6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803400"/>
            <a:ext cx="6759575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8"/>
          <p:cNvSpPr txBox="1"/>
          <p:nvPr/>
        </p:nvSpPr>
        <p:spPr>
          <a:xfrm>
            <a:off x="4140200" y="4883150"/>
            <a:ext cx="446405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б) Запрос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успевает раньше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P3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зафиксировать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свою отметку  времени, запрос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помещается перед запросом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в его собственной очереди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99" name="Google Shape;699;p48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0" name="Google Shape;700;p48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6" name="Google Shape;706;p49"/>
          <p:cNvSpPr txBox="1"/>
          <p:nvPr>
            <p:ph idx="1" type="body"/>
          </p:nvPr>
        </p:nvSpPr>
        <p:spPr>
          <a:xfrm>
            <a:off x="468312" y="1341437"/>
            <a:ext cx="2808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07" name="Google Shape;707;p49"/>
          <p:cNvSpPr txBox="1"/>
          <p:nvPr/>
        </p:nvSpPr>
        <p:spPr>
          <a:xfrm>
            <a:off x="323850" y="4359275"/>
            <a:ext cx="8712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в)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сможет рассчитывать на вход к КС только тогда, когда получит ответные сообщения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Благодаря свойству FIFO каналов связи,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не сможет получить ответное сообщение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вперед запроса, отправленного ранее процессом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Поэтому вначале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получит запрос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 поместит его в свою локальную очередь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и отправит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ответное сообщение. </a:t>
            </a:r>
            <a:endParaRPr/>
          </a:p>
        </p:txBody>
      </p:sp>
      <p:pic>
        <p:nvPicPr>
          <p:cNvPr id="708" name="Google Shape;70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437" y="1773237"/>
            <a:ext cx="60293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9"/>
          <p:cNvSpPr txBox="1"/>
          <p:nvPr/>
        </p:nvSpPr>
        <p:spPr>
          <a:xfrm>
            <a:off x="323850" y="5837237"/>
            <a:ext cx="8362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Получив ответные сообщения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 процесс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войдет в КС, т.к. его запрос находится во главе его собственной очереди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710" name="Google Shape;710;p49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11" name="Google Shape;711;p49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5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Физическое время </a:t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457200" y="1508125"/>
            <a:ext cx="8447087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из компьютеров в распределенной  системе  имеет  свои собственные  часы -  системный таймер, который используется его локальными процессами для получения текущего времени.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Поэтому два процесса, выполняющиеся на различных компьютерах, могут ассоциировать с каждым событием соответствующую отметку  времени.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 даже если эти процессы будут считывать показания своих  часов  в одно и то же время,  возвращаемые  значения, скорее всего, будут отличаться. Дело в том, что ни одни часы не являются идеальными: кварцевые генераторы, составляющие основу часов для современных компьютеров,  не могут иметь абсолютно одинаковую частоту, что ведет к постепенной потере синхронизации и возвращении таймерами различных значений при обращении к ним. 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 разница в показаниях часов называется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рассинхронизацией часов (англ. clock skew), 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 скорость отклонения часов от точных показаний  универсального скоординированного времени UTC (Coordinated Universal Time) с течением времени –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скоростью дрейфа (англ. clock drift rate)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7" name="Google Shape;717;p50"/>
          <p:cNvSpPr txBox="1"/>
          <p:nvPr>
            <p:ph idx="1" type="body"/>
          </p:nvPr>
        </p:nvSpPr>
        <p:spPr>
          <a:xfrm>
            <a:off x="468312" y="1341437"/>
            <a:ext cx="2808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18" name="Google Shape;718;p50"/>
          <p:cNvSpPr txBox="1"/>
          <p:nvPr/>
        </p:nvSpPr>
        <p:spPr>
          <a:xfrm>
            <a:off x="323850" y="5934075"/>
            <a:ext cx="813593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выходит из КС, удаляет свой запрос из очереди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и рассылает всем процессам сообщение RELEASE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(e-8)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Процессы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удаляют его из своих очередей.</a:t>
            </a:r>
            <a:endParaRPr/>
          </a:p>
        </p:txBody>
      </p:sp>
      <p:pic>
        <p:nvPicPr>
          <p:cNvPr id="719" name="Google Shape;71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62" y="1668462"/>
            <a:ext cx="6192837" cy="27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50"/>
          <p:cNvSpPr txBox="1"/>
          <p:nvPr/>
        </p:nvSpPr>
        <p:spPr>
          <a:xfrm>
            <a:off x="323850" y="4265612"/>
            <a:ext cx="83629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д)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Далее в нашем сценарии процесс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переходит в состояние запроса на вход в КС и рассылает соответствующее сообщение остальным процессам. При получении запроса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процессы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отправляют ответные сообщения. К этому моменту запрос на вход в КС от процесса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был получен и подтвержден процессом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но этот же запрос, направляемый процессу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так и не был получен.</a:t>
            </a:r>
            <a:endParaRPr/>
          </a:p>
        </p:txBody>
      </p:sp>
      <p:sp>
        <p:nvSpPr>
          <p:cNvPr id="721" name="Google Shape;721;p50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2" name="Google Shape;722;p50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8" name="Google Shape;728;p51"/>
          <p:cNvSpPr txBox="1"/>
          <p:nvPr>
            <p:ph idx="1" type="body"/>
          </p:nvPr>
        </p:nvSpPr>
        <p:spPr>
          <a:xfrm>
            <a:off x="468312" y="1341437"/>
            <a:ext cx="2808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29" name="Google Shape;729;p51"/>
          <p:cNvSpPr txBox="1"/>
          <p:nvPr/>
        </p:nvSpPr>
        <p:spPr>
          <a:xfrm>
            <a:off x="341312" y="4303712"/>
            <a:ext cx="8364537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ж)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Желающий войти в КС процесс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получает от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ответное сообщение и, затем, сообщение RELASE, что приводит к удалению запроса от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из очереди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В состоянии запроса на вход в КС находятся  процессы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и 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 локальных очередях каждого из этих процессов на первом месте расположен собственный запрос этого процесса. Оба этих процесса получили ответные сообщения от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Тем не менее, получить доступ к КС процесс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сможет раньше, чем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т.к. его запрос произошел раньше запроса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Действительно,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не сможет войти в КС пока не получит ответное сообщение от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Благодаря свойству FIFO канала связи между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и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это сообщение придет в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только после поступления запроса от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/>
          </a:p>
        </p:txBody>
      </p:sp>
      <p:pic>
        <p:nvPicPr>
          <p:cNvPr id="730" name="Google Shape;7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689100"/>
            <a:ext cx="58769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1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2" name="Google Shape;732;p51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52"/>
          <p:cNvSpPr txBox="1"/>
          <p:nvPr>
            <p:ph idx="1" type="body"/>
          </p:nvPr>
        </p:nvSpPr>
        <p:spPr>
          <a:xfrm>
            <a:off x="468312" y="1341437"/>
            <a:ext cx="2808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39" name="Google Shape;739;p52"/>
          <p:cNvSpPr txBox="1"/>
          <p:nvPr>
            <p:ph type="title"/>
          </p:nvPr>
        </p:nvSpPr>
        <p:spPr>
          <a:xfrm>
            <a:off x="341312" y="430212"/>
            <a:ext cx="7543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</a:t>
            </a: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0" name="Google Shape;740;p52"/>
          <p:cNvSpPr txBox="1"/>
          <p:nvPr/>
        </p:nvSpPr>
        <p:spPr>
          <a:xfrm>
            <a:off x="341312" y="4303712"/>
            <a:ext cx="8364537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з)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Теперь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не сможет получить доступ к КС, пока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не войдет и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выйдет из КС. В свою очередь,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войдет в КС при получении ответного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сообщения от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 выходе из КС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разошлет всем процессам сообщение RELEASE, которое приведет к удалению его запроса из всех очередей, в том числе из очереди процесса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После этого запрос процесса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окажется первым в его собственной очереди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и он сможет войти в КС.</a:t>
            </a:r>
            <a:endParaRPr/>
          </a:p>
        </p:txBody>
      </p:sp>
      <p:pic>
        <p:nvPicPr>
          <p:cNvPr id="741" name="Google Shape;74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697037"/>
            <a:ext cx="3065462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2" y="1700212"/>
            <a:ext cx="28003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52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9" name="Google Shape;749;p53"/>
          <p:cNvSpPr txBox="1"/>
          <p:nvPr>
            <p:ph idx="4294967295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 на основе временных меток</a:t>
            </a:r>
            <a:endParaRPr/>
          </a:p>
        </p:txBody>
      </p:sp>
      <p:sp>
        <p:nvSpPr>
          <p:cNvPr id="750" name="Google Shape;750;p53"/>
          <p:cNvSpPr txBox="1"/>
          <p:nvPr>
            <p:ph idx="4294967295" type="body"/>
          </p:nvPr>
        </p:nvSpPr>
        <p:spPr>
          <a:xfrm>
            <a:off x="457200" y="1773237"/>
            <a:ext cx="8507412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носит имя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Ricart-Agrawala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является улучшением алгоритма, который предложил Lamport.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работе Г. Рикарта и А. Агравала предпринята попытка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оптимизировать алгоритм Лэмпорта, исключив из него сообщения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за счет объединения функций сообщений RELEASE и REPLY в одном сообщений.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Более того, алгоритм Рикарта-Агравала не требует, чтобы каналы связи обладали свойством FIFO. Основная идея этого алгоритма заключается в том, что для входа в КС процессу требуется собрать разрешения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всех других процессов распределенной системы.</a:t>
            </a:r>
            <a:endParaRPr/>
          </a:p>
        </p:txBody>
      </p:sp>
      <p:sp>
        <p:nvSpPr>
          <p:cNvPr id="751" name="Google Shape;751;p53"/>
          <p:cNvSpPr txBox="1"/>
          <p:nvPr/>
        </p:nvSpPr>
        <p:spPr>
          <a:xfrm>
            <a:off x="2255837" y="71437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7" name="Google Shape;757;p54"/>
          <p:cNvSpPr txBox="1"/>
          <p:nvPr>
            <p:ph idx="4294967295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 на основе временных меток</a:t>
            </a:r>
            <a:endParaRPr/>
          </a:p>
        </p:txBody>
      </p:sp>
      <p:sp>
        <p:nvSpPr>
          <p:cNvPr id="758" name="Google Shape;758;p54"/>
          <p:cNvSpPr txBox="1"/>
          <p:nvPr>
            <p:ph idx="4294967295" type="body"/>
          </p:nvPr>
        </p:nvSpPr>
        <p:spPr>
          <a:xfrm>
            <a:off x="457200" y="1671637"/>
            <a:ext cx="82296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Ricart-Agrawal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все остальные процессы находятся в состоянии выполнения вне КС, они немедленно отправляют процессу, запрашивающему доступ к КС, сообщения REPLY.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же один из процессов выполняется в КС, то он откладывает отправку своего разрешения до тех пор, пока сам не покинет КС, тем самым не позволяя двум процессам выполняться в КС одновременно.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же несколько процессов запрашивают разрешение на вход в КС в одно и то же время, то, как и в алгоритме Лэмпорта, для разрешения конфликта доступа к КС используются линейно упорядоченные отметки времени запросов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i).</a:t>
            </a:r>
            <a:endParaRPr/>
          </a:p>
        </p:txBody>
      </p:sp>
      <p:sp>
        <p:nvSpPr>
          <p:cNvPr id="759" name="Google Shape;759;p54"/>
          <p:cNvSpPr txBox="1"/>
          <p:nvPr/>
        </p:nvSpPr>
        <p:spPr>
          <a:xfrm>
            <a:off x="2255837" y="71437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5" name="Google Shape;765;p55"/>
          <p:cNvSpPr txBox="1"/>
          <p:nvPr>
            <p:ph idx="4294967295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 на основе временных меток</a:t>
            </a:r>
            <a:endParaRPr/>
          </a:p>
        </p:txBody>
      </p:sp>
      <p:sp>
        <p:nvSpPr>
          <p:cNvPr id="766" name="Google Shape;766;p55"/>
          <p:cNvSpPr txBox="1"/>
          <p:nvPr>
            <p:ph idx="4294967295" type="body"/>
          </p:nvPr>
        </p:nvSpPr>
        <p:spPr>
          <a:xfrm>
            <a:off x="457200" y="1773237"/>
            <a:ext cx="7786687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Ricart-Agrawal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реализации алгоритма Рикарта-Агравала каждый процесс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поддерживает работу с массивом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содержащим признаки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отложенного ответа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(от англ.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deferred reply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процесс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откладывает отправку ответного сообщения процессу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он устанавливает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1; после отправки сообщения REPLY элемент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сбрасывается в ноль. Изначально все элементы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инициализируется нулем.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67" name="Google Shape;767;p55"/>
          <p:cNvSpPr txBox="1"/>
          <p:nvPr/>
        </p:nvSpPr>
        <p:spPr>
          <a:xfrm>
            <a:off x="2255837" y="17462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3" name="Google Shape;773;p56"/>
          <p:cNvSpPr txBox="1"/>
          <p:nvPr>
            <p:ph idx="4294967295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 на основе временных меток</a:t>
            </a:r>
            <a:endParaRPr/>
          </a:p>
        </p:txBody>
      </p:sp>
      <p:sp>
        <p:nvSpPr>
          <p:cNvPr id="774" name="Google Shape;774;p56"/>
          <p:cNvSpPr txBox="1"/>
          <p:nvPr>
            <p:ph idx="4294967295" type="body"/>
          </p:nvPr>
        </p:nvSpPr>
        <p:spPr>
          <a:xfrm>
            <a:off x="457200" y="1349375"/>
            <a:ext cx="8507412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Ricart-Agrawal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Требуется глобальное упорядочение всех событий в системе по времени.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 в критическую секцию: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процесс желает войти в критическую секцию, он посылает всем процессам сообщение-запрос, содержащее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критической секции, номер процесса и текущее время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После посылки запроса процесс ждет, пока все дадут ему разрешение. После получения от всех разрешения, он входит в критическую секцию.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Поведение процесса при приеме запроса:</a:t>
            </a:r>
            <a:b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процесс получает сообщение-запрос, в зависимости от своего состояния по отношению к указанной критической секции он действует одним из следующих способов. </a:t>
            </a:r>
            <a:endParaRPr/>
          </a:p>
          <a:p>
            <a:pPr indent="-347661" lvl="1" marL="6921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получатель не находится внутри критической секции и не запрашивал разрешение на вход в нее, то он посылает отправителю сообщение "OK". </a:t>
            </a:r>
            <a:endParaRPr/>
          </a:p>
          <a:p>
            <a:pPr indent="-347661" lvl="1" marL="6921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получатель находится внутри критической секции, то он не отвечает, а запоминает запрос. </a:t>
            </a:r>
            <a:endParaRPr/>
          </a:p>
          <a:p>
            <a:pPr indent="-347661" lvl="1" marL="6921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получатель выдал запрос на вхождение в эту секцию, но еще не вошел в нее, то он сравнивает временные метки своего запроса и чужого. Побеждает тот, чья метка меньше. Если чужой запрос победил, то процесс посылает сообщение "OK". Если у чужого запроса метка больше, то ответ не посылается, а чужой запрос запоминается. </a:t>
            </a:r>
            <a:endParaRPr/>
          </a:p>
          <a:p>
            <a:pPr indent="-26289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6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1" name="Google Shape;781;p57"/>
          <p:cNvSpPr txBox="1"/>
          <p:nvPr>
            <p:ph idx="4294967295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Децентрализованный алгоритм на основе временных меток</a:t>
            </a:r>
            <a:endParaRPr/>
          </a:p>
        </p:txBody>
      </p:sp>
      <p:sp>
        <p:nvSpPr>
          <p:cNvPr id="782" name="Google Shape;782;p57"/>
          <p:cNvSpPr txBox="1"/>
          <p:nvPr>
            <p:ph idx="4294967295" type="body"/>
          </p:nvPr>
        </p:nvSpPr>
        <p:spPr>
          <a:xfrm>
            <a:off x="611187" y="1744662"/>
            <a:ext cx="7859712" cy="38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из критической секции:</a:t>
            </a:r>
            <a:b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выхода из секции он посылает сообщение "OK" всем процессам, запросы от которых он запомнил, а затем стирает все запомненные запросы. </a:t>
            </a:r>
            <a:endParaRPr/>
          </a:p>
          <a:p>
            <a:pPr indent="-258445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Количество сообщений на одно прохождение секции - 2(n-1), где n - число процессов. Кроме того, одна критическая точка заменилась на n точек (если какой-то процесс перестанет функционировать, то отсутствие разрешения от него всех остановит).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И, наконец, если в централизованном алгоритме есть опасность перегрузки координатора, то в этом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алгоритме перегрузка любого процесса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приведет к тем же последствиям. </a:t>
            </a:r>
            <a:endParaRPr/>
          </a:p>
        </p:txBody>
      </p:sp>
      <p:sp>
        <p:nvSpPr>
          <p:cNvPr id="783" name="Google Shape;783;p57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9" name="Google Shape;789;p58"/>
          <p:cNvSpPr txBox="1"/>
          <p:nvPr/>
        </p:nvSpPr>
        <p:spPr>
          <a:xfrm>
            <a:off x="-9525" y="3041650"/>
            <a:ext cx="8902700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2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Пять безмолвных философов сидят вокруг круглого стола, перед каждым философом стоит тарелка спагетти. Вилки лежат на столе между каждой парой ближайших философов.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философ может либо есть, либо размышлять. Приём пищи не ограничен количеством оставшихся спагетти — подразумевается бесконечный запас. Тем не менее, философ может есть только тогда, когда держит две вилки — взятую справа и слева 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философ может взять ближайшую вилку (если она доступна), или положить — если он уже держит её. Взятие каждой вилки и возвращение её на стол являются раздельными действиями, которые должны выполняться одно за другим.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Суть проблемы заключается в том, чтобы разработать модель поведения (параллельный алгоритм), при котором ни один из философов не будет голодать, то есть будет вечно чередовать приём пищи и размышления.</a:t>
            </a:r>
            <a:endParaRPr/>
          </a:p>
        </p:txBody>
      </p:sp>
      <p:sp>
        <p:nvSpPr>
          <p:cNvPr id="790" name="Google Shape;790;p58"/>
          <p:cNvSpPr txBox="1"/>
          <p:nvPr/>
        </p:nvSpPr>
        <p:spPr>
          <a:xfrm>
            <a:off x="368300" y="319087"/>
            <a:ext cx="7543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обедающих философов</a:t>
            </a:r>
            <a:endParaRPr/>
          </a:p>
        </p:txBody>
      </p:sp>
      <p:pic>
        <p:nvPicPr>
          <p:cNvPr id="791" name="Google Shape;7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895350"/>
            <a:ext cx="3168650" cy="2093912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58"/>
          <p:cNvSpPr txBox="1"/>
          <p:nvPr/>
        </p:nvSpPr>
        <p:spPr>
          <a:xfrm>
            <a:off x="368300" y="977900"/>
            <a:ext cx="561975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«Проблема обедающих философов»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была сформулирована в 1965 году  Дейкстрой как экзаменационное упражнение для студентов. В качестве примера был взят конкурирующий доступ к ленточному накопителю. Вскоре проблема была сформулирована Ричардом Хоаром в том виде, в каком она известна сегодня: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98" name="Google Shape;79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1268412"/>
            <a:ext cx="30543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59"/>
          <p:cNvSpPr txBox="1"/>
          <p:nvPr/>
        </p:nvSpPr>
        <p:spPr>
          <a:xfrm>
            <a:off x="373062" y="3500437"/>
            <a:ext cx="8318500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алгоритме Рикарта-Агравала для работы с КС требовался обмен 2(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1) сообщениями. Ниже рассмотрим алгоритм, требующий 2(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1) сообщений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в наихудшем случае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этого предположим, что распределенная система состоит из большого числа процессов, однако число процессов, активно работающих с КС, невелико. Алгоритм позволяет процессам, незаинтересованным в работе с КС, не участвовать в обмене сообщениями.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00" name="Google Shape;800;p59"/>
          <p:cNvSpPr txBox="1"/>
          <p:nvPr/>
        </p:nvSpPr>
        <p:spPr>
          <a:xfrm>
            <a:off x="368300" y="319087"/>
            <a:ext cx="7543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обедающих философов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6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Физическое время </a:t>
            </a:r>
            <a:endParaRPr/>
          </a:p>
        </p:txBody>
      </p:sp>
      <p:pic>
        <p:nvPicPr>
          <p:cNvPr id="205" name="Google Shape;20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196975"/>
            <a:ext cx="7210425" cy="44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611187" y="5876925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Соотношение времени по часам компьютеров и времени UTC;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 – рассинхронизация часов, Δ – скорость дрейфа.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6" name="Google Shape;806;p60"/>
          <p:cNvSpPr txBox="1"/>
          <p:nvPr/>
        </p:nvSpPr>
        <p:spPr>
          <a:xfrm>
            <a:off x="368300" y="319087"/>
            <a:ext cx="7543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обедающих философов</a:t>
            </a:r>
            <a:endParaRPr/>
          </a:p>
        </p:txBody>
      </p:sp>
      <p:sp>
        <p:nvSpPr>
          <p:cNvPr id="807" name="Google Shape;807;p60"/>
          <p:cNvSpPr txBox="1"/>
          <p:nvPr/>
        </p:nvSpPr>
        <p:spPr>
          <a:xfrm>
            <a:off x="368300" y="1219200"/>
            <a:ext cx="8318500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отличие от алгоритма Рикарта-Агравала, в котором процесс запрашивает разрешение у всех других процессов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раз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входом в КС, в рассматриваемом алгоритме такие разрешения представлены в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виде специальных сущностей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(вспомогательных ресурсов), которые процесс собирает для получения доступа к КС.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этом если другие процессы не забирают эти разрешения обратно между последовательными обращениями процесса к КС, процесс сохраняет полученные разрешения у себя и может не запрашивать их при повторном входе в КС.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отличие от алгоритмов взаимного исключения, представленных выше, рассматриваемый алгоритм решает более общую задачу – задачу обедающих философов. Постановка этой задачи допускает одновременное выполнение нескольких процессов в своих КС при условии, что между этими процессами не может возникнуть конфликта доступа из-за обращений к любому из разделяемых ресурсов. В задаче обедающих философов такая ситуация моделируется разрешением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нескольким философам питаться одновременно, если они не являются соседями.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3" name="Google Shape;813;p61"/>
          <p:cNvSpPr txBox="1"/>
          <p:nvPr>
            <p:ph idx="1" type="body"/>
          </p:nvPr>
        </p:nvSpPr>
        <p:spPr>
          <a:xfrm>
            <a:off x="468312" y="1557337"/>
            <a:ext cx="80010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процессы представлены в виде сбалансированного двоичного дерева. 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процесс имеет очередь запросов от себя и соседних процессов (1-го, 2-х или 3-х) и указатель в направлении владельца маркера. 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 в критическую секцию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66712" lvl="1" marL="901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есть маркер, то процесс выполняет КС.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нет маркера, то процесс: </a:t>
            </a:r>
            <a:endParaRPr/>
          </a:p>
          <a:p>
            <a:pPr indent="-476250" lvl="2" marL="19208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помещает свой запрос в очередь запросов </a:t>
            </a:r>
            <a:endParaRPr/>
          </a:p>
          <a:p>
            <a:pPr indent="-476250" lvl="2" marL="19208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посылает сообщение "ЗАПРОС" в направлении владельца маркера и ждет сообщений. </a:t>
            </a:r>
            <a:endParaRPr/>
          </a:p>
        </p:txBody>
      </p:sp>
      <p:sp>
        <p:nvSpPr>
          <p:cNvPr id="814" name="Google Shape;814;p61"/>
          <p:cNvSpPr txBox="1"/>
          <p:nvPr/>
        </p:nvSpPr>
        <p:spPr>
          <a:xfrm>
            <a:off x="2255837" y="17462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  <p:sp>
        <p:nvSpPr>
          <p:cNvPr id="815" name="Google Shape;815;p61"/>
          <p:cNvSpPr txBox="1"/>
          <p:nvPr>
            <p:ph type="title"/>
          </p:nvPr>
        </p:nvSpPr>
        <p:spPr>
          <a:xfrm>
            <a:off x="465137" y="379412"/>
            <a:ext cx="7131050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древовидный маркерный (Raymond)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1" name="Google Shape;821;p62"/>
          <p:cNvSpPr txBox="1"/>
          <p:nvPr>
            <p:ph type="title"/>
          </p:nvPr>
        </p:nvSpPr>
        <p:spPr>
          <a:xfrm>
            <a:off x="465137" y="306387"/>
            <a:ext cx="7131050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древовидный маркерный (Raymond)</a:t>
            </a:r>
            <a:endParaRPr/>
          </a:p>
        </p:txBody>
      </p:sp>
      <p:sp>
        <p:nvSpPr>
          <p:cNvPr id="822" name="Google Shape;822;p62"/>
          <p:cNvSpPr txBox="1"/>
          <p:nvPr>
            <p:ph idx="1" type="body"/>
          </p:nvPr>
        </p:nvSpPr>
        <p:spPr>
          <a:xfrm>
            <a:off x="468312" y="1268412"/>
            <a:ext cx="80010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Поведение процесса при приеме сообщений:</a:t>
            </a:r>
            <a:endParaRPr/>
          </a:p>
          <a:p>
            <a:pPr indent="-366712" lvl="1" marL="901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Процесс, не находящийся внутри КС должен реагировать на сообщения двух видов -"МАРКЕР" и "ЗАПРОС". </a:t>
            </a:r>
            <a:endParaRPr/>
          </a:p>
          <a:p>
            <a:pPr indent="-366712" lvl="1" marL="901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А) Пришло сообщение "МАРКЕР"</a:t>
            </a:r>
            <a:endParaRPr/>
          </a:p>
          <a:p>
            <a:pPr indent="-266700" lvl="2" marL="14351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М1. Взять 1-ый запрос из очереди и послать маркер его автору (концептуально, возможно себе); </a:t>
            </a:r>
            <a:endParaRPr/>
          </a:p>
          <a:p>
            <a:pPr indent="-266700" lvl="2" marL="14351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М2. Поменять значение указателя в сторону маркера; </a:t>
            </a:r>
            <a:endParaRPr/>
          </a:p>
          <a:p>
            <a:pPr indent="-266700" lvl="2" marL="14351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М3. Исключить запрос из очереди; </a:t>
            </a:r>
            <a:endParaRPr/>
          </a:p>
          <a:p>
            <a:pPr indent="-266700" lvl="2" marL="14351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М4. Если в очереди остались запросы, то послать сообщение "ЗАПРОС" в сторону маркера. </a:t>
            </a:r>
            <a:endParaRPr/>
          </a:p>
          <a:p>
            <a:pPr indent="-366712" lvl="1" marL="901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Б) Пришло сообщение "ЗАПРОС". </a:t>
            </a:r>
            <a:endParaRPr/>
          </a:p>
          <a:p>
            <a:pPr indent="-266700" lvl="2" marL="14351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Поместить запрос в очередь </a:t>
            </a:r>
            <a:endParaRPr/>
          </a:p>
          <a:p>
            <a:pPr indent="-266700" lvl="2" marL="14351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нет маркера, то послать сообщение "ЗАПРОС" в сторону маркера, иначе (если есть маркер) - перейти на пункт М1. </a:t>
            </a:r>
            <a:endParaRPr/>
          </a:p>
          <a:p>
            <a:pPr indent="-355600" lvl="0" marL="3556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из критической секции.</a:t>
            </a:r>
            <a:endParaRPr/>
          </a:p>
          <a:p>
            <a:pPr indent="-366712" lvl="1" marL="901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очередь запросов пуста, то при выходе ничего не делается, иначе выполняется пункт М1. </a:t>
            </a:r>
            <a:endParaRPr/>
          </a:p>
        </p:txBody>
      </p:sp>
      <p:sp>
        <p:nvSpPr>
          <p:cNvPr id="823" name="Google Shape;823;p62"/>
          <p:cNvSpPr txBox="1"/>
          <p:nvPr/>
        </p:nvSpPr>
        <p:spPr>
          <a:xfrm>
            <a:off x="2255837" y="17462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9" name="Google Shape;829;p63"/>
          <p:cNvSpPr txBox="1"/>
          <p:nvPr>
            <p:ph type="title"/>
          </p:nvPr>
        </p:nvSpPr>
        <p:spPr>
          <a:xfrm>
            <a:off x="323850" y="500062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с круговым маркером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Ring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30" name="Google Shape;830;p63"/>
          <p:cNvSpPr txBox="1"/>
          <p:nvPr>
            <p:ph idx="1" type="body"/>
          </p:nvPr>
        </p:nvSpPr>
        <p:spPr>
          <a:xfrm>
            <a:off x="-3175" y="1379537"/>
            <a:ext cx="9082087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процессы составляют логическое кольцо -  каждый знает, кто следует за ним. По кольцу циркулирует маркер, дающий право на вход в критическую секцию.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Получив маркер (посредством сообщения точка-точка) процесс либо входит в критическую секцию (если он ждал разрешения) либо переправляет маркер дальше.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выхода из критической секции маркер переправляется дальше, повторный вход в секцию при том же маркере не разрешается.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Проблемы: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маркер потеряется, то его надо регенерировать. Обнаружить потерю тяжело (время прихода неизвестно).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какой-то процесс перестанет функционировать, то алгоритм не работает. Однако восстановление проще, чем в других случаях. Наличие квитанций позволит обнаружить такой процесс в момент передачи маркера (если поломка произошла вне критического интервала). Переставший функционировать процесс должен быть исключен из логического кольца, для этого каждому придется знать текущую конфигурацию кольца. </a:t>
            </a:r>
            <a:endParaRPr/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63"/>
          <p:cNvSpPr txBox="1"/>
          <p:nvPr/>
        </p:nvSpPr>
        <p:spPr>
          <a:xfrm>
            <a:off x="2255837" y="17462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7" name="Google Shape;837;p64"/>
          <p:cNvSpPr txBox="1"/>
          <p:nvPr>
            <p:ph idx="1" type="body"/>
          </p:nvPr>
        </p:nvSpPr>
        <p:spPr>
          <a:xfrm>
            <a:off x="457200" y="1719262"/>
            <a:ext cx="404495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Каждому процессу назначается положение в кольце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инициализации кольца процесс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получает маркер (токен)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Токен передается от процесса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процессу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+ 1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сквозными сообщениями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Входить в другую критическую область, используя один и тот же маркер, </a:t>
            </a:r>
            <a:r>
              <a:rPr b="1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запрещено.</a:t>
            </a:r>
            <a:endParaRPr/>
          </a:p>
        </p:txBody>
      </p:sp>
      <p:sp>
        <p:nvSpPr>
          <p:cNvPr id="838" name="Google Shape;838;p64"/>
          <p:cNvSpPr txBox="1"/>
          <p:nvPr>
            <p:ph idx="1" type="body"/>
          </p:nvPr>
        </p:nvSpPr>
        <p:spPr>
          <a:xfrm>
            <a:off x="4643437" y="1719262"/>
            <a:ext cx="404336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8440" lvl="0" marL="34290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  <p:grpSp>
        <p:nvGrpSpPr>
          <p:cNvPr id="839" name="Google Shape;839;p64"/>
          <p:cNvGrpSpPr/>
          <p:nvPr/>
        </p:nvGrpSpPr>
        <p:grpSpPr>
          <a:xfrm>
            <a:off x="4899025" y="1860550"/>
            <a:ext cx="3919537" cy="3529012"/>
            <a:chOff x="1633" y="476"/>
            <a:chExt cx="2267" cy="1927"/>
          </a:xfrm>
        </p:grpSpPr>
        <p:grpSp>
          <p:nvGrpSpPr>
            <p:cNvPr id="840" name="Google Shape;840;p64"/>
            <p:cNvGrpSpPr/>
            <p:nvPr/>
          </p:nvGrpSpPr>
          <p:grpSpPr>
            <a:xfrm>
              <a:off x="1633" y="476"/>
              <a:ext cx="2267" cy="1927"/>
              <a:chOff x="1587" y="454"/>
              <a:chExt cx="2268" cy="1927"/>
            </a:xfrm>
          </p:grpSpPr>
          <p:cxnSp>
            <p:nvCxnSpPr>
              <p:cNvPr id="841" name="Google Shape;841;p64"/>
              <p:cNvCxnSpPr/>
              <p:nvPr/>
            </p:nvCxnSpPr>
            <p:spPr>
              <a:xfrm flipH="1" rot="10800000">
                <a:off x="1701" y="1020"/>
                <a:ext cx="227" cy="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42" name="Google Shape;842;p64"/>
              <p:cNvCxnSpPr/>
              <p:nvPr/>
            </p:nvCxnSpPr>
            <p:spPr>
              <a:xfrm flipH="1" rot="10800000">
                <a:off x="2154" y="680"/>
                <a:ext cx="340" cy="11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43" name="Google Shape;843;p64"/>
              <p:cNvCxnSpPr/>
              <p:nvPr/>
            </p:nvCxnSpPr>
            <p:spPr>
              <a:xfrm>
                <a:off x="2835" y="680"/>
                <a:ext cx="340" cy="1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44" name="Google Shape;844;p64"/>
              <p:cNvCxnSpPr/>
              <p:nvPr/>
            </p:nvCxnSpPr>
            <p:spPr>
              <a:xfrm>
                <a:off x="3402" y="1020"/>
                <a:ext cx="227" cy="2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45" name="Google Shape;845;p64"/>
              <p:cNvCxnSpPr/>
              <p:nvPr/>
            </p:nvCxnSpPr>
            <p:spPr>
              <a:xfrm rot="10800000">
                <a:off x="1813" y="1587"/>
                <a:ext cx="229" cy="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46" name="Google Shape;846;p64"/>
              <p:cNvCxnSpPr/>
              <p:nvPr/>
            </p:nvCxnSpPr>
            <p:spPr>
              <a:xfrm rot="10800000">
                <a:off x="2266" y="2040"/>
                <a:ext cx="456" cy="11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847" name="Google Shape;847;p64"/>
              <p:cNvSpPr/>
              <p:nvPr/>
            </p:nvSpPr>
            <p:spPr>
              <a:xfrm>
                <a:off x="1928" y="1814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1587" y="1247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1928" y="680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2608" y="454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3175" y="794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3515" y="1247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3175" y="1814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2608" y="2041"/>
                <a:ext cx="340" cy="340"/>
              </a:xfrm>
              <a:prstGeom prst="ellipse">
                <a:avLst/>
              </a:prstGeom>
              <a:solidFill>
                <a:srgbClr val="99CC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5" name="Google Shape;855;p64"/>
              <p:cNvCxnSpPr/>
              <p:nvPr/>
            </p:nvCxnSpPr>
            <p:spPr>
              <a:xfrm flipH="1">
                <a:off x="2947" y="2041"/>
                <a:ext cx="229" cy="1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56" name="Google Shape;856;p64"/>
              <p:cNvCxnSpPr/>
              <p:nvPr/>
            </p:nvCxnSpPr>
            <p:spPr>
              <a:xfrm flipH="1">
                <a:off x="3514" y="1587"/>
                <a:ext cx="115" cy="2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857" name="Google Shape;857;p64"/>
            <p:cNvGrpSpPr/>
            <p:nvPr/>
          </p:nvGrpSpPr>
          <p:grpSpPr>
            <a:xfrm>
              <a:off x="1724" y="567"/>
              <a:ext cx="1959" cy="1700"/>
              <a:chOff x="1724" y="567"/>
              <a:chExt cx="1959" cy="1701"/>
            </a:xfrm>
          </p:grpSpPr>
          <p:sp>
            <p:nvSpPr>
              <p:cNvPr id="858" name="Google Shape;858;p64"/>
              <p:cNvSpPr/>
              <p:nvPr/>
            </p:nvSpPr>
            <p:spPr>
              <a:xfrm>
                <a:off x="2041" y="793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1 </a:t>
                </a:r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2767" y="567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2 </a:t>
                </a:r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3311" y="884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3 </a:t>
                </a:r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3629" y="1338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4 </a:t>
                </a:r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3311" y="1882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5 </a:t>
                </a:r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2767" y="2154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6 </a:t>
                </a:r>
              </a:p>
            </p:txBody>
          </p:sp>
          <p:sp>
            <p:nvSpPr>
              <p:cNvPr id="864" name="Google Shape;864;p64"/>
              <p:cNvSpPr/>
              <p:nvPr/>
            </p:nvSpPr>
            <p:spPr>
              <a:xfrm>
                <a:off x="2086" y="1927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7 </a:t>
                </a:r>
              </a:p>
            </p:txBody>
          </p:sp>
          <p:sp>
            <p:nvSpPr>
              <p:cNvPr id="865" name="Google Shape;865;p64"/>
              <p:cNvSpPr/>
              <p:nvPr/>
            </p:nvSpPr>
            <p:spPr>
              <a:xfrm>
                <a:off x="1724" y="1338"/>
                <a:ext cx="54" cy="11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1"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8 </a:t>
                </a:r>
              </a:p>
            </p:txBody>
          </p:sp>
        </p:grpSp>
      </p:grpSp>
      <p:sp>
        <p:nvSpPr>
          <p:cNvPr id="866" name="Google Shape;866;p64"/>
          <p:cNvSpPr/>
          <p:nvPr/>
        </p:nvSpPr>
        <p:spPr>
          <a:xfrm>
            <a:off x="6205537" y="3168650"/>
            <a:ext cx="1046162" cy="392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Token </a:t>
            </a:r>
          </a:p>
        </p:txBody>
      </p:sp>
      <p:sp>
        <p:nvSpPr>
          <p:cNvPr id="867" name="Google Shape;867;p6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с круговым маркером</a:t>
            </a:r>
            <a:b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1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Ring</a:t>
            </a: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68" name="Google Shape;868;p64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4" name="Google Shape;874;p6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широковещательный маркерный (Suzuki-Kasami).</a:t>
            </a:r>
            <a:endParaRPr/>
          </a:p>
        </p:txBody>
      </p:sp>
      <p:sp>
        <p:nvSpPr>
          <p:cNvPr id="875" name="Google Shape;875;p65"/>
          <p:cNvSpPr txBox="1"/>
          <p:nvPr>
            <p:ph idx="1" type="body"/>
          </p:nvPr>
        </p:nvSpPr>
        <p:spPr>
          <a:xfrm>
            <a:off x="468312" y="1744662"/>
            <a:ext cx="8208962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процесс, не обладающий маркером, собирается войти в КС, он рассылает всем другим процессам сообщение REQUEST с запросом на владение маркера.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получении сообщения REQUEST процесс, владеющий маркером, пересылает его запрашивающему процессу.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момент получения сообщения REQUEST процесс, владеющий маркером, выполняется внутри КС, он откладывает передачу маркера до тех пор, пока не выйдет из КС.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работы алгоритма Сузуки-Касами не требуется, чтобы каналы связи обладали свойством FIFO.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Т.к. маркеры рассылаются широковещательно, то необходимо отличать актуальный запрос от устаревшего.</a:t>
            </a:r>
            <a:endParaRPr/>
          </a:p>
        </p:txBody>
      </p:sp>
      <p:sp>
        <p:nvSpPr>
          <p:cNvPr id="876" name="Google Shape;876;p65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2" name="Google Shape;882;p6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широковещательный маркерный (Suzuki-Kasami)</a:t>
            </a:r>
            <a:endParaRPr/>
          </a:p>
        </p:txBody>
      </p:sp>
      <p:sp>
        <p:nvSpPr>
          <p:cNvPr id="883" name="Google Shape;883;p66"/>
          <p:cNvSpPr txBox="1"/>
          <p:nvPr>
            <p:ph idx="1" type="body"/>
          </p:nvPr>
        </p:nvSpPr>
        <p:spPr>
          <a:xfrm>
            <a:off x="611187" y="1744662"/>
            <a:ext cx="7561262" cy="456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 маркер переносит внутри себя очередь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идентификаторов процессов, находящихся в состоянии запроса на вход в КС, и массив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[1..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(от англ.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number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в элементе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которого содержится порядковый номер КС, в которой в последний раз выполнялся процесс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поддерживать элементы массива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[1..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в актуальном состоянии, при выходе из КС процесс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обновляет элемент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тем самым указывая, что его запрос с порядковым номером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был удовлетворен.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84" name="Google Shape;884;p66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0" name="Google Shape;890;p6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широковещательный маркерный (Suzuki-Kasami)</a:t>
            </a:r>
            <a:endParaRPr/>
          </a:p>
        </p:txBody>
      </p:sp>
      <p:sp>
        <p:nvSpPr>
          <p:cNvPr id="891" name="Google Shape;891;p67"/>
          <p:cNvSpPr txBox="1"/>
          <p:nvPr>
            <p:ph idx="1" type="body"/>
          </p:nvPr>
        </p:nvSpPr>
        <p:spPr>
          <a:xfrm>
            <a:off x="611187" y="1744662"/>
            <a:ext cx="8075612" cy="477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Маркер содержит: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очередь запросов;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 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LN[1...N]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номерами последних удовлетворенных запросов.</a:t>
            </a:r>
            <a:endParaRPr/>
          </a:p>
          <a:p>
            <a:pPr indent="-254316" lvl="1" marL="6921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Char char="●"/>
            </a:pPr>
            <a:r>
              <a:rPr b="1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 в критическую секцию:</a:t>
            </a:r>
            <a:br>
              <a:rPr b="1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процесс 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запрашивающий критическую секцию, не имеет маркера, то он увеличивает порядковый номер своих запросов 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RNk[k]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посылает широковещательно сообщение "ЗАПРОС", содержащее номер процесса (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и номер запроса (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Sn=RNk[k]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 критическую секцию, если имеет (или когда получит) маркер. </a:t>
            </a:r>
            <a:endParaRPr/>
          </a:p>
        </p:txBody>
      </p:sp>
      <p:sp>
        <p:nvSpPr>
          <p:cNvPr id="892" name="Google Shape;892;p67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8" name="Google Shape;898;p6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Алгоритм широковещательный маркерный (Suzuki-Kasami)</a:t>
            </a:r>
            <a:endParaRPr/>
          </a:p>
        </p:txBody>
      </p:sp>
      <p:sp>
        <p:nvSpPr>
          <p:cNvPr id="899" name="Google Shape;899;p68"/>
          <p:cNvSpPr txBox="1"/>
          <p:nvPr>
            <p:ph idx="1" type="body"/>
          </p:nvPr>
        </p:nvSpPr>
        <p:spPr>
          <a:xfrm>
            <a:off x="323850" y="1658937"/>
            <a:ext cx="8686800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Поведение процесса при приеме запроса: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процесс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получит сообщение-запрос от процесса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он устанавливает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RNj[k]=max(RNj[k],Sn)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имеет свободный маркер, то он его посылает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только в том случае, когда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RNj[k]=LN[k]+1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(запрос не старый).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Выход из критической секции процесса Pk: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Устанавливает номер запроса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LN[k]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маркере равным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RNk[k]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каждого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для которого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RNk[j]=LN[j]+1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он добавляет его идентификатор в маркерную очередь запросов.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маркерная очередь запросов не пуста, то из нее удаляется первый элемент, а маркер посылается соответствующему процессу (запрос которого был первым в очереди). </a:t>
            </a:r>
            <a:endParaRPr/>
          </a:p>
        </p:txBody>
      </p:sp>
      <p:sp>
        <p:nvSpPr>
          <p:cNvPr id="900" name="Google Shape;900;p68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6" name="Google Shape;906;p69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Сравнительная оценка алгоритмов</a:t>
            </a:r>
            <a:endParaRPr/>
          </a:p>
        </p:txBody>
      </p:sp>
      <p:pic>
        <p:nvPicPr>
          <p:cNvPr id="907" name="Google Shape;90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133600"/>
            <a:ext cx="8626475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/>
          <p:nvPr/>
        </p:nvSpPr>
        <p:spPr>
          <a:xfrm>
            <a:off x="3851275" y="3716337"/>
            <a:ext cx="144462" cy="1190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8243887" y="6248400"/>
            <a:ext cx="442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7"/>
          <p:cNvSpPr txBox="1"/>
          <p:nvPr>
            <p:ph type="title"/>
          </p:nvPr>
        </p:nvSpPr>
        <p:spPr>
          <a:xfrm>
            <a:off x="414337" y="393700"/>
            <a:ext cx="4833937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Парадоксы времени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290512" y="11049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задача - перевод между филиалами, и подсчет  суммы на счетах в разных филиалах банка в 9-00.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446087" y="5732462"/>
            <a:ext cx="75660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случае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общая сумма в обоих филиалах окажется равной  $120.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4324350" y="2035175"/>
            <a:ext cx="3919537" cy="969962"/>
          </a:xfrm>
          <a:prstGeom prst="wedgeRoundRectCallout">
            <a:avLst>
              <a:gd fmla="val 15117" name="adj1"/>
              <a:gd fmla="val 28248" name="adj2"/>
              <a:gd fmla="val 0" name="adj3"/>
            </a:avLst>
          </a:prstGeom>
          <a:solidFill>
            <a:srgbClr val="DDE9E9">
              <a:alpha val="28627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Состояние локального процесса (определяемого состоянием счета данного филиала) в фиксированный момент времени, соответствующий этой точке. </a:t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271462" y="2220912"/>
            <a:ext cx="2624137" cy="758825"/>
          </a:xfrm>
          <a:prstGeom prst="wedgeRoundRectCallout">
            <a:avLst>
              <a:gd fmla="val 26449" name="adj1"/>
              <a:gd fmla="val 49338" name="adj2"/>
              <a:gd fmla="val 0" name="adj3"/>
            </a:avLst>
          </a:prstGeom>
          <a:solidFill>
            <a:srgbClr val="DDE9E9">
              <a:alpha val="28627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Стрелками обозначается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сообщения от одного процесса другому.</a:t>
            </a:r>
            <a:endParaRPr/>
          </a:p>
        </p:txBody>
      </p:sp>
      <p:cxnSp>
        <p:nvCxnSpPr>
          <p:cNvPr id="218" name="Google Shape;218;p7"/>
          <p:cNvCxnSpPr/>
          <p:nvPr/>
        </p:nvCxnSpPr>
        <p:spPr>
          <a:xfrm>
            <a:off x="900112" y="3789362"/>
            <a:ext cx="76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9" name="Google Shape;219;p7"/>
          <p:cNvCxnSpPr/>
          <p:nvPr/>
        </p:nvCxnSpPr>
        <p:spPr>
          <a:xfrm>
            <a:off x="900112" y="4724400"/>
            <a:ext cx="76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0" name="Google Shape;220;p7"/>
          <p:cNvSpPr txBox="1"/>
          <p:nvPr/>
        </p:nvSpPr>
        <p:spPr>
          <a:xfrm>
            <a:off x="290512" y="3213100"/>
            <a:ext cx="1258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Филиал А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290512" y="4219575"/>
            <a:ext cx="1258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Филиал В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8532812" y="4037012"/>
            <a:ext cx="3222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 rot="10800000">
            <a:off x="2843212" y="3817937"/>
            <a:ext cx="1030287" cy="906462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24" name="Google Shape;224;p7"/>
          <p:cNvSpPr/>
          <p:nvPr/>
        </p:nvSpPr>
        <p:spPr>
          <a:xfrm>
            <a:off x="2771775" y="4652962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6699250" y="3563937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6911975" y="3736975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6556375" y="3213100"/>
            <a:ext cx="145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9:00, $20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556375" y="4149725"/>
            <a:ext cx="14557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9:00, $100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704012" y="4513262"/>
            <a:ext cx="546100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6918325" y="4684712"/>
            <a:ext cx="142875" cy="1190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1584325" y="3214687"/>
            <a:ext cx="582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$0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1549400" y="4143375"/>
            <a:ext cx="1079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$120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1547812" y="3573462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760537" y="3746500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1552575" y="4521200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1765300" y="4694237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6521450" y="5089525"/>
            <a:ext cx="1490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Σ(A,B) $120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2517775" y="3924300"/>
            <a:ext cx="8477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$20</a:t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5260975" y="3722687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7"/>
          <p:cNvCxnSpPr/>
          <p:nvPr/>
        </p:nvCxnSpPr>
        <p:spPr>
          <a:xfrm flipH="1" rot="10800000">
            <a:off x="4252912" y="3822700"/>
            <a:ext cx="1028700" cy="908050"/>
          </a:xfrm>
          <a:prstGeom prst="straightConnector1">
            <a:avLst/>
          </a:prstGeom>
          <a:noFill/>
          <a:ln cap="rnd" cmpd="sng" w="12700">
            <a:solidFill>
              <a:srgbClr val="00B05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1" name="Google Shape;241;p7"/>
          <p:cNvSpPr/>
          <p:nvPr/>
        </p:nvSpPr>
        <p:spPr>
          <a:xfrm>
            <a:off x="4181475" y="4659312"/>
            <a:ext cx="142875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3319462" y="4803775"/>
            <a:ext cx="898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 $100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5724525" y="3716337"/>
            <a:ext cx="142875" cy="1190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7"/>
          <p:cNvCxnSpPr/>
          <p:nvPr/>
        </p:nvCxnSpPr>
        <p:spPr>
          <a:xfrm>
            <a:off x="5802312" y="3829050"/>
            <a:ext cx="406400" cy="865187"/>
          </a:xfrm>
          <a:prstGeom prst="straightConnector1">
            <a:avLst/>
          </a:prstGeom>
          <a:noFill/>
          <a:ln cap="rnd" cmpd="sng" w="12700">
            <a:solidFill>
              <a:srgbClr val="00B05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5" name="Google Shape;245;p7"/>
          <p:cNvSpPr/>
          <p:nvPr/>
        </p:nvSpPr>
        <p:spPr>
          <a:xfrm>
            <a:off x="6137275" y="4660900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5238750" y="3157537"/>
            <a:ext cx="898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 $20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500062" y="1781175"/>
            <a:ext cx="1490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Вариант 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3" name="Google Shape;913;p70"/>
          <p:cNvSpPr txBox="1"/>
          <p:nvPr>
            <p:ph type="title"/>
          </p:nvPr>
        </p:nvSpPr>
        <p:spPr>
          <a:xfrm>
            <a:off x="457200" y="444500"/>
            <a:ext cx="75438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Измерение производительности </a:t>
            </a:r>
            <a:endParaRPr/>
          </a:p>
        </p:txBody>
      </p:sp>
      <p:sp>
        <p:nvSpPr>
          <p:cNvPr id="914" name="Google Shape;914;p7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Введем следующие три метрики.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MS/CS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количество операций приема сообщений, требуемое для одного прохождения критической секции.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время ответа, время от появления запроса до получения разрешения на вход.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синхронизационная задержка, время от выхода из критической секции одного процесса до входа в нее следующего процесса (другого!).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оценке производительности интересны две ситуации: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низкая загрузка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при которой вероятность запроса входа в занятую критическую секцию очень мала;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высокая загрузка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при которой всегда есть запросы на вход в занятую секцию.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некоторых метрик интересно оценить наилучшее и наихудшее значение (которые часто достигаются при низкой или высокой загрузки). </a:t>
            </a:r>
            <a:b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15" name="Google Shape;915;p70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1" name="Google Shape;921;p71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0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Сравнение алгоритмов</a:t>
            </a:r>
            <a:endParaRPr/>
          </a:p>
        </p:txBody>
      </p:sp>
      <p:sp>
        <p:nvSpPr>
          <p:cNvPr id="922" name="Google Shape;922;p71"/>
          <p:cNvSpPr txBox="1"/>
          <p:nvPr>
            <p:ph idx="1" type="body"/>
          </p:nvPr>
        </p:nvSpPr>
        <p:spPr>
          <a:xfrm>
            <a:off x="468312" y="1196975"/>
            <a:ext cx="757078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оценке времен исходим из коммуникационной среды, в которой время одного сообщения (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равно времени широковещательного сообщения.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23" name="Google Shape;923;p71"/>
          <p:cNvSpPr txBox="1"/>
          <p:nvPr/>
        </p:nvSpPr>
        <p:spPr>
          <a:xfrm>
            <a:off x="323850" y="5788025"/>
            <a:ext cx="83518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алгоритмы неустойчивы к крахам процессов (децентрализованные даже более чувствительны к ним, чем централизованный). Они в таком виде не годятся для отказоустойчивых систем. </a:t>
            </a:r>
            <a:endParaRPr/>
          </a:p>
        </p:txBody>
      </p:sp>
      <p:graphicFrame>
        <p:nvGraphicFramePr>
          <p:cNvPr id="924" name="Google Shape;924;p71"/>
          <p:cNvGraphicFramePr/>
          <p:nvPr/>
        </p:nvGraphicFramePr>
        <p:xfrm>
          <a:off x="755650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{A4F26EE5-7C81-4483-9F24-4672B1D87809}</a:tableStyleId>
              </a:tblPr>
              <a:tblGrid>
                <a:gridCol w="3457575"/>
                <a:gridCol w="719125"/>
                <a:gridCol w="647700"/>
                <a:gridCol w="1441450"/>
                <a:gridCol w="1439850"/>
              </a:tblGrid>
              <a:tr h="647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 алгоритма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MS/CS (LL)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MS/CS (HL)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Централизованный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Круговой маркерный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Древовидный маркерный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Децентрализованный с временными метками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2(N-1)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2(N-1)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Широковещательный маркерный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0F0"/>
                    </a:solidFill>
                  </a:tcPr>
                </a:tc>
              </a:tr>
            </a:tbl>
          </a:graphicData>
        </a:graphic>
      </p:graphicFrame>
      <p:sp>
        <p:nvSpPr>
          <p:cNvPr id="925" name="Google Shape;925;p71"/>
          <p:cNvSpPr txBox="1"/>
          <p:nvPr/>
        </p:nvSpPr>
        <p:spPr>
          <a:xfrm>
            <a:off x="2255837" y="-12700"/>
            <a:ext cx="3841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1" name="Google Shape;931;p7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Литература</a:t>
            </a:r>
            <a:endParaRPr/>
          </a:p>
        </p:txBody>
      </p:sp>
      <p:sp>
        <p:nvSpPr>
          <p:cNvPr id="932" name="Google Shape;932;p72"/>
          <p:cNvSpPr txBox="1"/>
          <p:nvPr>
            <p:ph idx="1" type="body"/>
          </p:nvPr>
        </p:nvSpPr>
        <p:spPr>
          <a:xfrm>
            <a:off x="395287" y="1484312"/>
            <a:ext cx="82296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В.В.Окольнишников «Представление времени в имитационном моделировании", / Вычислительные технологии, Том10, №5, 2005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Н. А. Олифер, В. Г. Олифер «Сетевые операционные системы»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Andrew S. Tanenbaum, Maarten van Steen. "Distributed Systems. Principles and paradigms". Prentice Hall, Inc., 2002 (Э. Таненбаум, M. ван Стеен. "Распределенные системы. Принципы и парадигмы". СПб.: Питер, 2003)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Косяков М.С. Введение в распределенные вычисления. – СПб: НИУ ИТМО, 2014. – 155 с.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8" name="Google Shape;938;p73"/>
          <p:cNvSpPr txBox="1"/>
          <p:nvPr/>
        </p:nvSpPr>
        <p:spPr>
          <a:xfrm>
            <a:off x="3216275" y="1239837"/>
            <a:ext cx="286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 к экзамену:</a:t>
            </a:r>
            <a:endParaRPr/>
          </a:p>
        </p:txBody>
      </p:sp>
      <p:sp>
        <p:nvSpPr>
          <p:cNvPr id="939" name="Google Shape;939;p73"/>
          <p:cNvSpPr txBox="1"/>
          <p:nvPr>
            <p:ph idx="1" type="body"/>
          </p:nvPr>
        </p:nvSpPr>
        <p:spPr>
          <a:xfrm>
            <a:off x="469900" y="1762125"/>
            <a:ext cx="8229600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Пояснить разницу между синхронными и асинхронными системами.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Поясните разницу между физическим и логическим временем.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Различие требований к синхронным и асинхронным системам. Задача о двух генералах.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Приведите классификацию методов синхронизации в РС.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Сопоставьте алгоритмы Беркли и Кристиана.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Описать алгоритм Лэмпорта.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Охарактеризовать алгоритмы голосования, их предназначение.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Централизованные и децентрализованные алгоритмы доступа к общим ресурсам в распределенным системам.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взаимного исключения, основная идея, перечислить разновидности, назвать различия.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Сравнительная характеристика маркерных алгоритмов.</a:t>
            </a:r>
            <a:endParaRPr/>
          </a:p>
        </p:txBody>
      </p:sp>
      <p:sp>
        <p:nvSpPr>
          <p:cNvPr id="940" name="Google Shape;940;p73"/>
          <p:cNvSpPr txBox="1"/>
          <p:nvPr>
            <p:ph type="title"/>
          </p:nvPr>
        </p:nvSpPr>
        <p:spPr>
          <a:xfrm>
            <a:off x="457200" y="142875"/>
            <a:ext cx="75438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Управление временем в распределенных системах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463550" y="5516562"/>
            <a:ext cx="82296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случае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9-00 сумма  окажется равной  $0, т.к. деньги  уже  отправлены филиалом А, но еще не получены филиалом В. </a:t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7281862" y="3219450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290512" y="11049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задача - перевод между филиалами, и подсчет  суммы на счетах в разных филиалах банка в 9-00.</a:t>
            </a:r>
            <a:endParaRPr/>
          </a:p>
        </p:txBody>
      </p:sp>
      <p:cxnSp>
        <p:nvCxnSpPr>
          <p:cNvPr id="256" name="Google Shape;256;p8"/>
          <p:cNvCxnSpPr/>
          <p:nvPr/>
        </p:nvCxnSpPr>
        <p:spPr>
          <a:xfrm>
            <a:off x="900112" y="3278187"/>
            <a:ext cx="76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900112" y="4214812"/>
            <a:ext cx="76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8" name="Google Shape;258;p8"/>
          <p:cNvSpPr txBox="1"/>
          <p:nvPr/>
        </p:nvSpPr>
        <p:spPr>
          <a:xfrm>
            <a:off x="290512" y="2701925"/>
            <a:ext cx="1258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Филиал А</a:t>
            </a:r>
            <a:endParaRPr/>
          </a:p>
        </p:txBody>
      </p:sp>
      <p:sp>
        <p:nvSpPr>
          <p:cNvPr id="259" name="Google Shape;259;p8"/>
          <p:cNvSpPr txBox="1"/>
          <p:nvPr/>
        </p:nvSpPr>
        <p:spPr>
          <a:xfrm>
            <a:off x="290512" y="3708400"/>
            <a:ext cx="1258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Филиал В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8532812" y="3525837"/>
            <a:ext cx="3222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261" name="Google Shape;261;p8"/>
          <p:cNvCxnSpPr/>
          <p:nvPr/>
        </p:nvCxnSpPr>
        <p:spPr>
          <a:xfrm flipH="1" rot="10800000">
            <a:off x="6273800" y="3319462"/>
            <a:ext cx="1030287" cy="908050"/>
          </a:xfrm>
          <a:prstGeom prst="straightConnector1">
            <a:avLst/>
          </a:prstGeom>
          <a:noFill/>
          <a:ln cap="rnd" cmpd="sng" w="12700">
            <a:solidFill>
              <a:srgbClr val="00B05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2" name="Google Shape;262;p8"/>
          <p:cNvSpPr/>
          <p:nvPr/>
        </p:nvSpPr>
        <p:spPr>
          <a:xfrm>
            <a:off x="6202362" y="4154487"/>
            <a:ext cx="144462" cy="1190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3995737" y="3052762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4208462" y="3225800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5238750" y="2827337"/>
            <a:ext cx="7429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9:01</a:t>
            </a:r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2667000" y="4322762"/>
            <a:ext cx="681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8:59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4000500" y="4002087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4213225" y="4175125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1584325" y="2703512"/>
            <a:ext cx="582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$0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1549400" y="3632200"/>
            <a:ext cx="1079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$120</a:t>
            </a:r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1547812" y="3062287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1760537" y="3235325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1552575" y="4010025"/>
            <a:ext cx="544512" cy="493712"/>
          </a:xfrm>
          <a:prstGeom prst="rect">
            <a:avLst/>
          </a:prstGeom>
          <a:solidFill>
            <a:srgbClr val="BCD2D2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1765300" y="4183062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5781675" y="3425825"/>
            <a:ext cx="10144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State $0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5432425" y="3225800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8"/>
          <p:cNvCxnSpPr/>
          <p:nvPr/>
        </p:nvCxnSpPr>
        <p:spPr>
          <a:xfrm flipH="1" rot="10800000">
            <a:off x="3079750" y="3327400"/>
            <a:ext cx="2374900" cy="838200"/>
          </a:xfrm>
          <a:prstGeom prst="straightConnector1">
            <a:avLst/>
          </a:prstGeom>
          <a:noFill/>
          <a:ln cap="rnd" cmpd="sng" w="12700">
            <a:solidFill>
              <a:srgbClr val="00B05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78" name="Google Shape;278;p8"/>
          <p:cNvSpPr/>
          <p:nvPr/>
        </p:nvSpPr>
        <p:spPr>
          <a:xfrm>
            <a:off x="2957512" y="4148137"/>
            <a:ext cx="142875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2617787" y="3460750"/>
            <a:ext cx="8969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Send $120</a:t>
            </a:r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7715250" y="3206750"/>
            <a:ext cx="142875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8"/>
          <p:cNvCxnSpPr/>
          <p:nvPr/>
        </p:nvCxnSpPr>
        <p:spPr>
          <a:xfrm>
            <a:off x="7796212" y="3292475"/>
            <a:ext cx="406400" cy="865187"/>
          </a:xfrm>
          <a:prstGeom prst="straightConnector1">
            <a:avLst/>
          </a:prstGeom>
          <a:noFill/>
          <a:ln cap="rnd" cmpd="sng" w="12700">
            <a:solidFill>
              <a:srgbClr val="00B05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82" name="Google Shape;282;p8"/>
          <p:cNvSpPr/>
          <p:nvPr/>
        </p:nvSpPr>
        <p:spPr>
          <a:xfrm>
            <a:off x="8128000" y="4149725"/>
            <a:ext cx="144462" cy="1174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 txBox="1"/>
          <p:nvPr/>
        </p:nvSpPr>
        <p:spPr>
          <a:xfrm>
            <a:off x="7161212" y="3486150"/>
            <a:ext cx="898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State $120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3632200" y="2651125"/>
            <a:ext cx="1296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Σ(A,B) $0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3757612" y="4613275"/>
            <a:ext cx="1246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Σ(A,B) $0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500062" y="1781175"/>
            <a:ext cx="1490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Вариант В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3906837" y="2327275"/>
            <a:ext cx="755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9:00</a:t>
            </a:r>
            <a:endParaRPr/>
          </a:p>
        </p:txBody>
      </p:sp>
      <p:sp>
        <p:nvSpPr>
          <p:cNvPr id="288" name="Google Shape;288;p8"/>
          <p:cNvSpPr txBox="1"/>
          <p:nvPr>
            <p:ph type="title"/>
          </p:nvPr>
        </p:nvSpPr>
        <p:spPr>
          <a:xfrm>
            <a:off x="414337" y="393700"/>
            <a:ext cx="4833937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Парадоксы времени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9"/>
          <p:cNvSpPr txBox="1"/>
          <p:nvPr>
            <p:ph idx="1" type="body"/>
          </p:nvPr>
        </p:nvSpPr>
        <p:spPr>
          <a:xfrm>
            <a:off x="468312" y="2924175"/>
            <a:ext cx="836295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Эту проблему можно решить,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изучая все сообщения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находящиеся в  состоянии  передачи  в  момент подсчета денег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1" i="1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хранит записи обо всех отправленных переводах и их получателях,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1" i="1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хранит записи обо всех полученных переводах и их отправителях.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Тогда в "состояние" филиала нужно включить: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информацию о количестве денег на его счету,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записи обо  всех  отправленных  и полученных денежных переводах.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Проверяя такие "состояния" процессов, система обнаружит перевод, покинувший филиал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но еще не полученный филиалом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и соответствующие средства  можно  будет добавить  в общую сумму.  Ясно,  что  денежные  средства,  уже полученные филиалом </a:t>
            </a:r>
            <a:r>
              <a:rPr b="1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отдельно  учитывать не нужно,  т.к. они будут отражены в счете этого филиала. </a:t>
            </a:r>
            <a:endParaRPr/>
          </a:p>
        </p:txBody>
      </p:sp>
      <p:pic>
        <p:nvPicPr>
          <p:cNvPr id="295" name="Google Shape;2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325" y="1236662"/>
            <a:ext cx="3473450" cy="15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9"/>
          <p:cNvSpPr txBox="1"/>
          <p:nvPr/>
        </p:nvSpPr>
        <p:spPr>
          <a:xfrm>
            <a:off x="468312" y="981075"/>
            <a:ext cx="1490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Вариант В</a:t>
            </a:r>
            <a:endParaRPr/>
          </a:p>
        </p:txBody>
      </p:sp>
      <p:sp>
        <p:nvSpPr>
          <p:cNvPr id="297" name="Google Shape;297;p9"/>
          <p:cNvSpPr txBox="1"/>
          <p:nvPr>
            <p:ph type="title"/>
          </p:nvPr>
        </p:nvSpPr>
        <p:spPr>
          <a:xfrm>
            <a:off x="414337" y="393700"/>
            <a:ext cx="4833937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Парадоксы времени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2003-10-14T17:19:17Z</dcterms:created>
  <dc:creator>Алексей Свистунов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