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6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Lst>
  <p:sldSz cy="6858000" cx="9144000"/>
  <p:notesSz cx="6858000" cy="9144000"/>
  <p:embeddedFontLst>
    <p:embeddedFont>
      <p:font typeface="Arimo"/>
      <p:regular r:id="rId137"/>
      <p:bold r:id="rId138"/>
      <p:italic r:id="rId139"/>
      <p:boldItalic r:id="rId140"/>
    </p:embeddedFont>
    <p:embeddedFont>
      <p:font typeface="Garamond"/>
      <p:regular r:id="rId141"/>
      <p:bold r:id="rId142"/>
      <p:italic r:id="rId143"/>
      <p:boldItalic r:id="rId144"/>
    </p:embeddedFont>
    <p:embeddedFont>
      <p:font typeface="Arial Narrow"/>
      <p:regular r:id="rId145"/>
      <p:bold r:id="rId146"/>
      <p:italic r:id="rId147"/>
      <p:boldItalic r:id="rId148"/>
    </p:embeddedFont>
    <p:embeddedFont>
      <p:font typeface="Tahoma"/>
      <p:regular r:id="rId149"/>
      <p:bold r:id="rId1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151" roundtripDataSignature="AMtx7mgh4FGxGGH+0K8hTtNj5fia82M0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942C9E-E5DF-47BD-AFB7-4D8CE67EEEB9}">
  <a:tblStyle styleId="{0A942C9E-E5DF-47BD-AFB7-4D8CE67EEEB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slide" Target="slides/slide101.xml"/><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29" Type="http://schemas.openxmlformats.org/officeDocument/2006/relationships/slide" Target="slides/slide121.xml"/><Relationship Id="rId128" Type="http://schemas.openxmlformats.org/officeDocument/2006/relationships/slide" Target="slides/slide120.xml"/><Relationship Id="rId127" Type="http://schemas.openxmlformats.org/officeDocument/2006/relationships/slide" Target="slides/slide119.xml"/><Relationship Id="rId126" Type="http://schemas.openxmlformats.org/officeDocument/2006/relationships/slide" Target="slides/slide118.xml"/><Relationship Id="rId26" Type="http://schemas.openxmlformats.org/officeDocument/2006/relationships/slide" Target="slides/slide18.xml"/><Relationship Id="rId121" Type="http://schemas.openxmlformats.org/officeDocument/2006/relationships/slide" Target="slides/slide113.xml"/><Relationship Id="rId25" Type="http://schemas.openxmlformats.org/officeDocument/2006/relationships/slide" Target="slides/slide17.xml"/><Relationship Id="rId120" Type="http://schemas.openxmlformats.org/officeDocument/2006/relationships/slide" Target="slides/slide112.xml"/><Relationship Id="rId28" Type="http://schemas.openxmlformats.org/officeDocument/2006/relationships/slide" Target="slides/slide20.xml"/><Relationship Id="rId27" Type="http://schemas.openxmlformats.org/officeDocument/2006/relationships/slide" Target="slides/slide19.xml"/><Relationship Id="rId125" Type="http://schemas.openxmlformats.org/officeDocument/2006/relationships/slide" Target="slides/slide117.xml"/><Relationship Id="rId29" Type="http://schemas.openxmlformats.org/officeDocument/2006/relationships/slide" Target="slides/slide21.xml"/><Relationship Id="rId124" Type="http://schemas.openxmlformats.org/officeDocument/2006/relationships/slide" Target="slides/slide116.xml"/><Relationship Id="rId123" Type="http://schemas.openxmlformats.org/officeDocument/2006/relationships/slide" Target="slides/slide115.xml"/><Relationship Id="rId122" Type="http://schemas.openxmlformats.org/officeDocument/2006/relationships/slide" Target="slides/slide114.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8" Type="http://schemas.openxmlformats.org/officeDocument/2006/relationships/slide" Target="slides/slide110.xml"/><Relationship Id="rId117" Type="http://schemas.openxmlformats.org/officeDocument/2006/relationships/slide" Target="slides/slide109.xml"/><Relationship Id="rId116" Type="http://schemas.openxmlformats.org/officeDocument/2006/relationships/slide" Target="slides/slide108.xml"/><Relationship Id="rId115" Type="http://schemas.openxmlformats.org/officeDocument/2006/relationships/slide" Target="slides/slide107.xml"/><Relationship Id="rId119" Type="http://schemas.openxmlformats.org/officeDocument/2006/relationships/slide" Target="slides/slide111.xml"/><Relationship Id="rId15" Type="http://schemas.openxmlformats.org/officeDocument/2006/relationships/slide" Target="slides/slide7.xml"/><Relationship Id="rId110" Type="http://schemas.openxmlformats.org/officeDocument/2006/relationships/slide" Target="slides/slide102.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slide" Target="slides/slide106.xml"/><Relationship Id="rId18" Type="http://schemas.openxmlformats.org/officeDocument/2006/relationships/slide" Target="slides/slide10.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150" Type="http://schemas.openxmlformats.org/officeDocument/2006/relationships/font" Target="fonts/Tahoma-bold.fntdata"/><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Tahoma-regular.fntdata"/><Relationship Id="rId4" Type="http://schemas.openxmlformats.org/officeDocument/2006/relationships/tableStyles" Target="tableStyles.xml"/><Relationship Id="rId148" Type="http://schemas.openxmlformats.org/officeDocument/2006/relationships/font" Target="fonts/ArialNarrow-boldItalic.fntdata"/><Relationship Id="rId9" Type="http://schemas.openxmlformats.org/officeDocument/2006/relationships/slide" Target="slides/slide1.xml"/><Relationship Id="rId143" Type="http://schemas.openxmlformats.org/officeDocument/2006/relationships/font" Target="fonts/Garamond-italic.fntdata"/><Relationship Id="rId142" Type="http://schemas.openxmlformats.org/officeDocument/2006/relationships/font" Target="fonts/Garamond-bold.fntdata"/><Relationship Id="rId141" Type="http://schemas.openxmlformats.org/officeDocument/2006/relationships/font" Target="fonts/Garamond-regular.fntdata"/><Relationship Id="rId140" Type="http://schemas.openxmlformats.org/officeDocument/2006/relationships/font" Target="fonts/Arimo-boldItalic.fntdata"/><Relationship Id="rId5" Type="http://schemas.openxmlformats.org/officeDocument/2006/relationships/slideMaster" Target="slideMasters/slideMaster1.xml"/><Relationship Id="rId147" Type="http://schemas.openxmlformats.org/officeDocument/2006/relationships/font" Target="fonts/ArialNarrow-italic.fntdata"/><Relationship Id="rId6" Type="http://schemas.openxmlformats.org/officeDocument/2006/relationships/slideMaster" Target="slideMasters/slideMaster2.xml"/><Relationship Id="rId146" Type="http://schemas.openxmlformats.org/officeDocument/2006/relationships/font" Target="fonts/ArialNarrow-bold.fntdata"/><Relationship Id="rId7" Type="http://schemas.openxmlformats.org/officeDocument/2006/relationships/slideMaster" Target="slideMasters/slideMaster3.xml"/><Relationship Id="rId145" Type="http://schemas.openxmlformats.org/officeDocument/2006/relationships/font" Target="fonts/ArialNarrow-regular.fntdata"/><Relationship Id="rId8" Type="http://schemas.openxmlformats.org/officeDocument/2006/relationships/notesMaster" Target="notesMasters/notesMaster1.xml"/><Relationship Id="rId144" Type="http://schemas.openxmlformats.org/officeDocument/2006/relationships/font" Target="fonts/Garamond-boldItalic.fntdata"/><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139" Type="http://schemas.openxmlformats.org/officeDocument/2006/relationships/font" Target="fonts/Arimo-italic.fntdata"/><Relationship Id="rId138" Type="http://schemas.openxmlformats.org/officeDocument/2006/relationships/font" Target="fonts/Arimo-bold.fntdata"/><Relationship Id="rId137" Type="http://schemas.openxmlformats.org/officeDocument/2006/relationships/font" Target="fonts/Arimo-regular.fntdata"/><Relationship Id="rId132" Type="http://schemas.openxmlformats.org/officeDocument/2006/relationships/slide" Target="slides/slide124.xml"/><Relationship Id="rId131" Type="http://schemas.openxmlformats.org/officeDocument/2006/relationships/slide" Target="slides/slide123.xml"/><Relationship Id="rId130" Type="http://schemas.openxmlformats.org/officeDocument/2006/relationships/slide" Target="slides/slide122.xml"/><Relationship Id="rId136" Type="http://schemas.openxmlformats.org/officeDocument/2006/relationships/slide" Target="slides/slide128.xml"/><Relationship Id="rId135" Type="http://schemas.openxmlformats.org/officeDocument/2006/relationships/slide" Target="slides/slide127.xml"/><Relationship Id="rId134" Type="http://schemas.openxmlformats.org/officeDocument/2006/relationships/slide" Target="slides/slide126.xml"/><Relationship Id="rId133" Type="http://schemas.openxmlformats.org/officeDocument/2006/relationships/slide" Target="slides/slide125.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 Id="rId151"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4.png"/><Relationship Id="rId3"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0" name="Google Shape;1230;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7" name="Google Shape;1237;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4" name="Google Shape;1244;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1" name="Google Shape;1251;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8" name="Google Shape;1258;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4" name="Google Shape;1264;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1" name="Google Shape;1271;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8" name="Google Shape;1278;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5" name="Google Shape;1285;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2" name="Google Shape;1292;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2" name="Google Shape;282;p11: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9" name="Google Shape;1299;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8" name="Google Shape;1308;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5" name="Google Shape;1315;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3" name="Google Shape;1323;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4" name="Google Shape;1324;p1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0" name="Google Shape;1380;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p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6" name="Google Shape;1386;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p116: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3" name="Google Shape;1393;p116: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p117: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9" name="Google Shape;1399;p117: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p118: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6" name="Google Shape;1406;p118: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119: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3" name="Google Shape;1413;p119: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p120: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1" name="Google Shape;1421;p120: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p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9" name="Google Shape;1429;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p122: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5" name="Google Shape;1435;p122: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p123: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3" name="Google Shape;1443;p123: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p124: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1" name="Google Shape;1451;p124: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p125: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9" name="Google Shape;1459;p125: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p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7" name="Google Shape;1467;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p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4" name="Google Shape;1474;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p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2" name="Google Shape;1482;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4: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14: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5: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15: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p16: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7: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17: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23: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1" name="Google Shape;611;p23: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24: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8" name="Google Shape;618;p24: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25: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8" name="Google Shape;628;p25: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26: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p26: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27: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5" name="Google Shape;645;p27: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28: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2" name="Google Shape;652;p28: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29: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0" name="Google Shape;660;p29: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30: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9" name="Google Shape;669;p30: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34: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9" name="Google Shape;709;p34: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38: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0" name="Google Shape;740;p38: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39: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7" name="Google Shape;747;p39: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40: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4" name="Google Shape;754;p40: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41: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1" name="Google Shape;761;p41: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42: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8" name="Google Shape;768;p42: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43: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5" name="Google Shape;775;p43: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0" name="Google Shape;79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46: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7" name="Google Shape;797;p46: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47: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3" name="Google Shape;803;p47: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48: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9" name="Google Shape;809;p48: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6" name="Google Shape;82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7" name="Google Shape;84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55: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2" name="Google Shape;862;p55: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56: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9" name="Google Shape;869;p56: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5" name="Google Shape;87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2" name="Google Shape;89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1" name="Google Shape;90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2" name="Google Shape;91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1" name="Google Shape;92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8" name="Google Shape;92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6" name="Google Shape;93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65: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3" name="Google Shape;943;p65: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0" name="Google Shape;95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7" name="Google Shape;95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5" name="Google Shape;96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4" name="Google Shape;974;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71: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1" name="Google Shape;991;p71: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72:notes"/>
          <p:cNvSpPr/>
          <p:nvPr>
            <p:ph idx="2" type="sldImg"/>
          </p:nvPr>
        </p:nvSpPr>
        <p:spPr>
          <a:xfrm>
            <a:off x="1565275" y="965200"/>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8" name="Google Shape;998;p72:notes"/>
          <p:cNvSpPr txBox="1"/>
          <p:nvPr>
            <p:ph idx="1" type="body"/>
          </p:nvPr>
        </p:nvSpPr>
        <p:spPr>
          <a:xfrm>
            <a:off x="1169987" y="5086350"/>
            <a:ext cx="5226050" cy="4108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2" name="Google Shape;1042;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9" name="Google Shape;104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7" name="Google Shape;1057;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5" name="Google Shape;1065;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1" name="Google Shape;1071;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9" name="Google Shape;1079;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7" name="Google Shape;1087;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4" name="Google Shape;1094;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1" name="Google Shape;1101;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0" name="Google Shape;1110;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7" name="Google Shape;1117;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5" name="Google Shape;1125;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2" name="Google Shape;1132;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9" name="Google Shape;1139;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6" name="Google Shape;1146;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3" name="Google Shape;1153;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0" name="Google Shape;1160;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7" name="Google Shape;1167;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4" name="Google Shape;1174;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1" name="Google Shape;1181;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8" name="Google Shape;1188;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5" name="Google Shape;1195;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2" name="Google Shape;1202;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9" name="Google Shape;1209;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6" name="Google Shape;1216;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3" name="Google Shape;1223;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49" name="Shape 49"/>
        <p:cNvGrpSpPr/>
        <p:nvPr/>
      </p:nvGrpSpPr>
      <p:grpSpPr>
        <a:xfrm>
          <a:off x="0" y="0"/>
          <a:ext cx="0" cy="0"/>
          <a:chOff x="0" y="0"/>
          <a:chExt cx="0" cy="0"/>
        </a:xfrm>
      </p:grpSpPr>
      <p:sp>
        <p:nvSpPr>
          <p:cNvPr id="50" name="Google Shape;50;p130"/>
          <p:cNvSpPr txBox="1"/>
          <p:nvPr>
            <p:ph type="ctrTitle"/>
          </p:nvPr>
        </p:nvSpPr>
        <p:spPr>
          <a:xfrm>
            <a:off x="315913" y="466725"/>
            <a:ext cx="6781800" cy="21336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0"/>
          <p:cNvSpPr txBox="1"/>
          <p:nvPr>
            <p:ph idx="1" type="subTitle"/>
          </p:nvPr>
        </p:nvSpPr>
        <p:spPr>
          <a:xfrm>
            <a:off x="849313" y="3049588"/>
            <a:ext cx="6248400" cy="23622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SzPts val="2240"/>
              <a:buFont typeface="Noto Sans Symbols"/>
              <a:buNone/>
              <a:defRPr sz="3200"/>
            </a:lvl1pPr>
            <a:lvl2pPr lvl="1" algn="l">
              <a:spcBef>
                <a:spcPts val="360"/>
              </a:spcBef>
              <a:spcAft>
                <a:spcPts val="0"/>
              </a:spcAft>
              <a:buSzPts val="1260"/>
              <a:buChar char="●"/>
              <a:defRPr/>
            </a:lvl2pPr>
            <a:lvl3pPr lvl="2" algn="l">
              <a:spcBef>
                <a:spcPts val="360"/>
              </a:spcBef>
              <a:spcAft>
                <a:spcPts val="0"/>
              </a:spcAft>
              <a:buSzPts val="1260"/>
              <a:buChar char="●"/>
              <a:defRPr/>
            </a:lvl3pPr>
            <a:lvl4pPr lvl="3" algn="l">
              <a:spcBef>
                <a:spcPts val="360"/>
              </a:spcBef>
              <a:spcAft>
                <a:spcPts val="0"/>
              </a:spcAft>
              <a:buSzPts val="135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52" name="Google Shape;52;p13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3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41" name="Shape 141"/>
        <p:cNvGrpSpPr/>
        <p:nvPr/>
      </p:nvGrpSpPr>
      <p:grpSpPr>
        <a:xfrm>
          <a:off x="0" y="0"/>
          <a:ext cx="0" cy="0"/>
          <a:chOff x="0" y="0"/>
          <a:chExt cx="0" cy="0"/>
        </a:xfrm>
      </p:grpSpPr>
      <p:sp>
        <p:nvSpPr>
          <p:cNvPr id="142" name="Google Shape;142;p142"/>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4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44" name="Google Shape;144;p14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45" name="Google Shape;145;p14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46" name="Google Shape;146;p14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47" name="Google Shape;147;p14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4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4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50" name="Shape 150"/>
        <p:cNvGrpSpPr/>
        <p:nvPr/>
      </p:nvGrpSpPr>
      <p:grpSpPr>
        <a:xfrm>
          <a:off x="0" y="0"/>
          <a:ext cx="0" cy="0"/>
          <a:chOff x="0" y="0"/>
          <a:chExt cx="0" cy="0"/>
        </a:xfrm>
      </p:grpSpPr>
      <p:sp>
        <p:nvSpPr>
          <p:cNvPr id="151" name="Google Shape;151;p143"/>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43"/>
          <p:cNvSpPr txBox="1"/>
          <p:nvPr>
            <p:ph idx="1" type="body"/>
          </p:nvPr>
        </p:nvSpPr>
        <p:spPr>
          <a:xfrm>
            <a:off x="457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53" name="Google Shape;153;p143"/>
          <p:cNvSpPr txBox="1"/>
          <p:nvPr>
            <p:ph idx="2" type="body"/>
          </p:nvPr>
        </p:nvSpPr>
        <p:spPr>
          <a:xfrm>
            <a:off x="4648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54" name="Google Shape;154;p14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4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4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ользовательский макет">
  <p:cSld name="Пользовательский макет">
    <p:spTree>
      <p:nvGrpSpPr>
        <p:cNvPr id="193" name="Shape 193"/>
        <p:cNvGrpSpPr/>
        <p:nvPr/>
      </p:nvGrpSpPr>
      <p:grpSpPr>
        <a:xfrm>
          <a:off x="0" y="0"/>
          <a:ext cx="0" cy="0"/>
          <a:chOff x="0" y="0"/>
          <a:chExt cx="0" cy="0"/>
        </a:xfrm>
      </p:grpSpPr>
      <p:sp>
        <p:nvSpPr>
          <p:cNvPr id="194" name="Google Shape;194;p135"/>
          <p:cNvSpPr txBox="1"/>
          <p:nvPr>
            <p:ph type="title"/>
          </p:nvPr>
        </p:nvSpPr>
        <p:spPr>
          <a:xfrm>
            <a:off x="672481" y="254907"/>
            <a:ext cx="7807680" cy="11463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94" name="Shape 94"/>
        <p:cNvGrpSpPr/>
        <p:nvPr/>
      </p:nvGrpSpPr>
      <p:grpSpPr>
        <a:xfrm>
          <a:off x="0" y="0"/>
          <a:ext cx="0" cy="0"/>
          <a:chOff x="0" y="0"/>
          <a:chExt cx="0" cy="0"/>
        </a:xfrm>
      </p:grpSpPr>
      <p:sp>
        <p:nvSpPr>
          <p:cNvPr id="95" name="Google Shape;95;p132"/>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2"/>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97" name="Google Shape;97;p13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3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100" name="Shape 100"/>
        <p:cNvGrpSpPr/>
        <p:nvPr/>
      </p:nvGrpSpPr>
      <p:grpSpPr>
        <a:xfrm>
          <a:off x="0" y="0"/>
          <a:ext cx="0" cy="0"/>
          <a:chOff x="0" y="0"/>
          <a:chExt cx="0" cy="0"/>
        </a:xfrm>
      </p:grpSpPr>
      <p:sp>
        <p:nvSpPr>
          <p:cNvPr id="101" name="Google Shape;101;p133"/>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3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3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05" name="Shape 105"/>
        <p:cNvGrpSpPr/>
        <p:nvPr/>
      </p:nvGrpSpPr>
      <p:grpSpPr>
        <a:xfrm>
          <a:off x="0" y="0"/>
          <a:ext cx="0" cy="0"/>
          <a:chOff x="0" y="0"/>
          <a:chExt cx="0" cy="0"/>
        </a:xfrm>
      </p:grpSpPr>
      <p:sp>
        <p:nvSpPr>
          <p:cNvPr id="106" name="Google Shape;106;p13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3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3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109" name="Shape 109"/>
        <p:cNvGrpSpPr/>
        <p:nvPr/>
      </p:nvGrpSpPr>
      <p:grpSpPr>
        <a:xfrm>
          <a:off x="0" y="0"/>
          <a:ext cx="0" cy="0"/>
          <a:chOff x="0" y="0"/>
          <a:chExt cx="0" cy="0"/>
        </a:xfrm>
      </p:grpSpPr>
      <p:sp>
        <p:nvSpPr>
          <p:cNvPr id="110" name="Google Shape;110;p1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SzPts val="1260"/>
              <a:buNone/>
              <a:defRPr sz="1800"/>
            </a:lvl2pPr>
            <a:lvl3pPr indent="-228600" lvl="2" marL="1371600" algn="l">
              <a:spcBef>
                <a:spcPts val="320"/>
              </a:spcBef>
              <a:spcAft>
                <a:spcPts val="0"/>
              </a:spcAft>
              <a:buSzPts val="1120"/>
              <a:buNone/>
              <a:defRPr sz="1600"/>
            </a:lvl3pPr>
            <a:lvl4pPr indent="-228600" lvl="3" marL="1828800" algn="l">
              <a:spcBef>
                <a:spcPts val="280"/>
              </a:spcBef>
              <a:spcAft>
                <a:spcPts val="0"/>
              </a:spcAft>
              <a:buSzPts val="105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112" name="Google Shape;112;p13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3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3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15" name="Shape 115"/>
        <p:cNvGrpSpPr/>
        <p:nvPr/>
      </p:nvGrpSpPr>
      <p:grpSpPr>
        <a:xfrm>
          <a:off x="0" y="0"/>
          <a:ext cx="0" cy="0"/>
          <a:chOff x="0" y="0"/>
          <a:chExt cx="0" cy="0"/>
        </a:xfrm>
      </p:grpSpPr>
      <p:sp>
        <p:nvSpPr>
          <p:cNvPr id="116" name="Google Shape;116;p138"/>
          <p:cNvSpPr txBox="1"/>
          <p:nvPr>
            <p:ph type="title"/>
          </p:nvPr>
        </p:nvSpPr>
        <p:spPr>
          <a:xfrm rot="5400000">
            <a:off x="4653757" y="2097882"/>
            <a:ext cx="6008687"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38"/>
          <p:cNvSpPr txBox="1"/>
          <p:nvPr>
            <p:ph idx="1" type="body"/>
          </p:nvPr>
        </p:nvSpPr>
        <p:spPr>
          <a:xfrm rot="5400000">
            <a:off x="462756" y="116681"/>
            <a:ext cx="6008687" cy="6019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18" name="Google Shape;118;p13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3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3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21" name="Shape 121"/>
        <p:cNvGrpSpPr/>
        <p:nvPr/>
      </p:nvGrpSpPr>
      <p:grpSpPr>
        <a:xfrm>
          <a:off x="0" y="0"/>
          <a:ext cx="0" cy="0"/>
          <a:chOff x="0" y="0"/>
          <a:chExt cx="0" cy="0"/>
        </a:xfrm>
      </p:grpSpPr>
      <p:sp>
        <p:nvSpPr>
          <p:cNvPr id="122" name="Google Shape;122;p13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9"/>
          <p:cNvSpPr txBox="1"/>
          <p:nvPr>
            <p:ph idx="1" type="body"/>
          </p:nvPr>
        </p:nvSpPr>
        <p:spPr>
          <a:xfrm rot="5400000">
            <a:off x="2366169" y="-189707"/>
            <a:ext cx="4411662" cy="82296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24" name="Google Shape;124;p13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3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3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127" name="Shape 127"/>
        <p:cNvGrpSpPr/>
        <p:nvPr/>
      </p:nvGrpSpPr>
      <p:grpSpPr>
        <a:xfrm>
          <a:off x="0" y="0"/>
          <a:ext cx="0" cy="0"/>
          <a:chOff x="0" y="0"/>
          <a:chExt cx="0" cy="0"/>
        </a:xfrm>
      </p:grpSpPr>
      <p:sp>
        <p:nvSpPr>
          <p:cNvPr id="128" name="Google Shape;128;p14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40"/>
          <p:cNvSpPr/>
          <p:nvPr>
            <p:ph idx="2" type="pic"/>
          </p:nvPr>
        </p:nvSpPr>
        <p:spPr>
          <a:xfrm>
            <a:off x="1792288" y="612775"/>
            <a:ext cx="5486400" cy="4114800"/>
          </a:xfrm>
          <a:prstGeom prst="rect">
            <a:avLst/>
          </a:prstGeom>
          <a:noFill/>
          <a:ln>
            <a:noFill/>
          </a:ln>
        </p:spPr>
      </p:sp>
      <p:sp>
        <p:nvSpPr>
          <p:cNvPr id="130" name="Google Shape;130;p14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31" name="Google Shape;131;p14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4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4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134" name="Shape 134"/>
        <p:cNvGrpSpPr/>
        <p:nvPr/>
      </p:nvGrpSpPr>
      <p:grpSpPr>
        <a:xfrm>
          <a:off x="0" y="0"/>
          <a:ext cx="0" cy="0"/>
          <a:chOff x="0" y="0"/>
          <a:chExt cx="0" cy="0"/>
        </a:xfrm>
      </p:grpSpPr>
      <p:sp>
        <p:nvSpPr>
          <p:cNvPr id="135" name="Google Shape;135;p1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353060" lvl="1" marL="914400" algn="l">
              <a:spcBef>
                <a:spcPts val="560"/>
              </a:spcBef>
              <a:spcAft>
                <a:spcPts val="0"/>
              </a:spcAft>
              <a:buSzPts val="1960"/>
              <a:buChar char="●"/>
              <a:defRPr sz="2800"/>
            </a:lvl2pPr>
            <a:lvl3pPr indent="-335280" lvl="2" marL="1371600" algn="l">
              <a:spcBef>
                <a:spcPts val="480"/>
              </a:spcBef>
              <a:spcAft>
                <a:spcPts val="0"/>
              </a:spcAft>
              <a:buSzPts val="1680"/>
              <a:buChar char="●"/>
              <a:defRPr sz="2400"/>
            </a:lvl3pPr>
            <a:lvl4pPr indent="-323850" lvl="3" marL="1828800" algn="l">
              <a:spcBef>
                <a:spcPts val="400"/>
              </a:spcBef>
              <a:spcAft>
                <a:spcPts val="0"/>
              </a:spcAft>
              <a:buSzPts val="15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137" name="Google Shape;137;p1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38" name="Google Shape;138;p14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4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4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129"/>
          <p:cNvCxnSpPr/>
          <p:nvPr/>
        </p:nvCxnSpPr>
        <p:spPr>
          <a:xfrm>
            <a:off x="7315200" y="1066800"/>
            <a:ext cx="0" cy="4495800"/>
          </a:xfrm>
          <a:prstGeom prst="straightConnector1">
            <a:avLst/>
          </a:prstGeom>
          <a:noFill/>
          <a:ln cap="flat" cmpd="sng" w="9525">
            <a:solidFill>
              <a:schemeClr val="dk1"/>
            </a:solidFill>
            <a:prstDash val="solid"/>
            <a:miter lim="800000"/>
            <a:headEnd len="med" w="med" type="none"/>
            <a:tailEnd len="med" w="med" type="none"/>
          </a:ln>
        </p:spPr>
      </p:cxnSp>
      <p:grpSp>
        <p:nvGrpSpPr>
          <p:cNvPr id="11" name="Google Shape;11;p129"/>
          <p:cNvGrpSpPr/>
          <p:nvPr/>
        </p:nvGrpSpPr>
        <p:grpSpPr>
          <a:xfrm>
            <a:off x="7493000" y="2992437"/>
            <a:ext cx="1338262" cy="2189162"/>
            <a:chOff x="4704" y="1885"/>
            <a:chExt cx="843" cy="1379"/>
          </a:xfrm>
        </p:grpSpPr>
        <p:sp>
          <p:nvSpPr>
            <p:cNvPr id="12" name="Google Shape;12;p129"/>
            <p:cNvSpPr/>
            <p:nvPr/>
          </p:nvSpPr>
          <p:spPr>
            <a:xfrm>
              <a:off x="4704"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29"/>
            <p:cNvSpPr/>
            <p:nvPr/>
          </p:nvSpPr>
          <p:spPr>
            <a:xfrm>
              <a:off x="4883"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29"/>
            <p:cNvSpPr/>
            <p:nvPr/>
          </p:nvSpPr>
          <p:spPr>
            <a:xfrm>
              <a:off x="5062"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29"/>
            <p:cNvSpPr/>
            <p:nvPr/>
          </p:nvSpPr>
          <p:spPr>
            <a:xfrm>
              <a:off x="4704"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129"/>
            <p:cNvSpPr/>
            <p:nvPr/>
          </p:nvSpPr>
          <p:spPr>
            <a:xfrm>
              <a:off x="4883"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29"/>
            <p:cNvSpPr/>
            <p:nvPr/>
          </p:nvSpPr>
          <p:spPr>
            <a:xfrm>
              <a:off x="5062"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129"/>
            <p:cNvSpPr/>
            <p:nvPr/>
          </p:nvSpPr>
          <p:spPr>
            <a:xfrm>
              <a:off x="5241" y="2064"/>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129"/>
            <p:cNvSpPr/>
            <p:nvPr/>
          </p:nvSpPr>
          <p:spPr>
            <a:xfrm>
              <a:off x="4704"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 name="Google Shape;20;p129"/>
            <p:cNvSpPr/>
            <p:nvPr/>
          </p:nvSpPr>
          <p:spPr>
            <a:xfrm>
              <a:off x="4883"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129"/>
            <p:cNvSpPr/>
            <p:nvPr/>
          </p:nvSpPr>
          <p:spPr>
            <a:xfrm>
              <a:off x="5062"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 name="Google Shape;22;p129"/>
            <p:cNvSpPr/>
            <p:nvPr/>
          </p:nvSpPr>
          <p:spPr>
            <a:xfrm>
              <a:off x="5241"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129"/>
            <p:cNvSpPr/>
            <p:nvPr/>
          </p:nvSpPr>
          <p:spPr>
            <a:xfrm>
              <a:off x="5420" y="2243"/>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129"/>
            <p:cNvSpPr/>
            <p:nvPr/>
          </p:nvSpPr>
          <p:spPr>
            <a:xfrm>
              <a:off x="4704" y="2421"/>
              <a:ext cx="127" cy="12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129"/>
            <p:cNvSpPr/>
            <p:nvPr/>
          </p:nvSpPr>
          <p:spPr>
            <a:xfrm>
              <a:off x="4883"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129"/>
            <p:cNvSpPr/>
            <p:nvPr/>
          </p:nvSpPr>
          <p:spPr>
            <a:xfrm>
              <a:off x="5062"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129"/>
            <p:cNvSpPr/>
            <p:nvPr/>
          </p:nvSpPr>
          <p:spPr>
            <a:xfrm>
              <a:off x="5241" y="2421"/>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129"/>
            <p:cNvSpPr/>
            <p:nvPr/>
          </p:nvSpPr>
          <p:spPr>
            <a:xfrm>
              <a:off x="4704"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129"/>
            <p:cNvSpPr/>
            <p:nvPr/>
          </p:nvSpPr>
          <p:spPr>
            <a:xfrm>
              <a:off x="4883"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129"/>
            <p:cNvSpPr/>
            <p:nvPr/>
          </p:nvSpPr>
          <p:spPr>
            <a:xfrm>
              <a:off x="5062"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129"/>
            <p:cNvSpPr/>
            <p:nvPr/>
          </p:nvSpPr>
          <p:spPr>
            <a:xfrm>
              <a:off x="5241"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129"/>
            <p:cNvSpPr/>
            <p:nvPr/>
          </p:nvSpPr>
          <p:spPr>
            <a:xfrm>
              <a:off x="5420" y="2600"/>
              <a:ext cx="127" cy="12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129"/>
            <p:cNvSpPr/>
            <p:nvPr/>
          </p:nvSpPr>
          <p:spPr>
            <a:xfrm>
              <a:off x="4704" y="2779"/>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129"/>
            <p:cNvSpPr/>
            <p:nvPr/>
          </p:nvSpPr>
          <p:spPr>
            <a:xfrm>
              <a:off x="4883"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129"/>
            <p:cNvSpPr/>
            <p:nvPr/>
          </p:nvSpPr>
          <p:spPr>
            <a:xfrm>
              <a:off x="5062"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129"/>
            <p:cNvSpPr/>
            <p:nvPr/>
          </p:nvSpPr>
          <p:spPr>
            <a:xfrm>
              <a:off x="5241" y="2779"/>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129"/>
            <p:cNvSpPr/>
            <p:nvPr/>
          </p:nvSpPr>
          <p:spPr>
            <a:xfrm>
              <a:off x="4704"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129"/>
            <p:cNvSpPr/>
            <p:nvPr/>
          </p:nvSpPr>
          <p:spPr>
            <a:xfrm>
              <a:off x="4883"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129"/>
            <p:cNvSpPr/>
            <p:nvPr/>
          </p:nvSpPr>
          <p:spPr>
            <a:xfrm>
              <a:off x="5062"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129"/>
            <p:cNvSpPr/>
            <p:nvPr/>
          </p:nvSpPr>
          <p:spPr>
            <a:xfrm>
              <a:off x="5241"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129"/>
            <p:cNvSpPr/>
            <p:nvPr/>
          </p:nvSpPr>
          <p:spPr>
            <a:xfrm>
              <a:off x="4883"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129"/>
            <p:cNvSpPr/>
            <p:nvPr/>
          </p:nvSpPr>
          <p:spPr>
            <a:xfrm>
              <a:off x="5241"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43" name="Google Shape;43;p129"/>
          <p:cNvCxnSpPr/>
          <p:nvPr/>
        </p:nvCxnSpPr>
        <p:spPr>
          <a:xfrm>
            <a:off x="304800" y="2819400"/>
            <a:ext cx="8229600" cy="0"/>
          </a:xfrm>
          <a:prstGeom prst="straightConnector1">
            <a:avLst/>
          </a:prstGeom>
          <a:noFill/>
          <a:ln cap="flat" cmpd="sng" w="9525">
            <a:solidFill>
              <a:schemeClr val="dk1"/>
            </a:solidFill>
            <a:prstDash val="solid"/>
            <a:miter lim="800000"/>
            <a:headEnd len="med" w="med" type="none"/>
            <a:tailEnd len="med" w="med" type="none"/>
          </a:ln>
        </p:spPr>
      </p:cxnSp>
      <p:sp>
        <p:nvSpPr>
          <p:cNvPr id="44" name="Google Shape;44;p12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45" name="Google Shape;45;p129"/>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6" name="Google Shape;46;p12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12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12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cxnSp>
        <p:nvCxnSpPr>
          <p:cNvPr id="56" name="Google Shape;56;p131"/>
          <p:cNvCxnSpPr/>
          <p:nvPr/>
        </p:nvCxnSpPr>
        <p:spPr>
          <a:xfrm>
            <a:off x="7962900" y="152400"/>
            <a:ext cx="0" cy="1524000"/>
          </a:xfrm>
          <a:prstGeom prst="straightConnector1">
            <a:avLst/>
          </a:prstGeom>
          <a:noFill/>
          <a:ln cap="flat" cmpd="sng" w="9525">
            <a:solidFill>
              <a:schemeClr val="dk1"/>
            </a:solidFill>
            <a:prstDash val="solid"/>
            <a:miter lim="800000"/>
            <a:headEnd len="med" w="med" type="none"/>
            <a:tailEnd len="med" w="med" type="none"/>
          </a:ln>
        </p:spPr>
      </p:cxnSp>
      <p:sp>
        <p:nvSpPr>
          <p:cNvPr id="57" name="Google Shape;57;p131"/>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58" name="Google Shape;58;p131"/>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9" name="Google Shape;59;p13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13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13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62" name="Google Shape;62;p131"/>
          <p:cNvGrpSpPr/>
          <p:nvPr/>
        </p:nvGrpSpPr>
        <p:grpSpPr>
          <a:xfrm>
            <a:off x="8153400" y="152400"/>
            <a:ext cx="792162" cy="1295400"/>
            <a:chOff x="5136" y="960"/>
            <a:chExt cx="528" cy="864"/>
          </a:xfrm>
        </p:grpSpPr>
        <p:sp>
          <p:nvSpPr>
            <p:cNvPr id="63" name="Google Shape;63;p131"/>
            <p:cNvSpPr/>
            <p:nvPr/>
          </p:nvSpPr>
          <p:spPr>
            <a:xfrm>
              <a:off x="5136"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 name="Google Shape;64;p131"/>
            <p:cNvSpPr/>
            <p:nvPr/>
          </p:nvSpPr>
          <p:spPr>
            <a:xfrm>
              <a:off x="5248" y="960"/>
              <a:ext cx="79"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 name="Google Shape;65;p131"/>
            <p:cNvSpPr/>
            <p:nvPr/>
          </p:nvSpPr>
          <p:spPr>
            <a:xfrm>
              <a:off x="5360" y="960"/>
              <a:ext cx="76"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131"/>
            <p:cNvSpPr/>
            <p:nvPr/>
          </p:nvSpPr>
          <p:spPr>
            <a:xfrm>
              <a:off x="5136" y="1072"/>
              <a:ext cx="80"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 name="Google Shape;67;p131"/>
            <p:cNvSpPr/>
            <p:nvPr/>
          </p:nvSpPr>
          <p:spPr>
            <a:xfrm>
              <a:off x="5248" y="1072"/>
              <a:ext cx="79"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131"/>
            <p:cNvSpPr/>
            <p:nvPr/>
          </p:nvSpPr>
          <p:spPr>
            <a:xfrm>
              <a:off x="5360" y="1072"/>
              <a:ext cx="76"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 name="Google Shape;69;p131"/>
            <p:cNvSpPr/>
            <p:nvPr/>
          </p:nvSpPr>
          <p:spPr>
            <a:xfrm>
              <a:off x="5472" y="1072"/>
              <a:ext cx="73" cy="7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 name="Google Shape;70;p131"/>
            <p:cNvSpPr/>
            <p:nvPr/>
          </p:nvSpPr>
          <p:spPr>
            <a:xfrm>
              <a:off x="5136" y="1184"/>
              <a:ext cx="80" cy="73"/>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131"/>
            <p:cNvSpPr/>
            <p:nvPr/>
          </p:nvSpPr>
          <p:spPr>
            <a:xfrm>
              <a:off x="5248" y="1184"/>
              <a:ext cx="79" cy="73"/>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131"/>
            <p:cNvSpPr/>
            <p:nvPr/>
          </p:nvSpPr>
          <p:spPr>
            <a:xfrm>
              <a:off x="5360" y="1184"/>
              <a:ext cx="76" cy="7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131"/>
            <p:cNvSpPr/>
            <p:nvPr/>
          </p:nvSpPr>
          <p:spPr>
            <a:xfrm>
              <a:off x="5472" y="1184"/>
              <a:ext cx="73" cy="7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131"/>
            <p:cNvSpPr/>
            <p:nvPr/>
          </p:nvSpPr>
          <p:spPr>
            <a:xfrm>
              <a:off x="5584" y="1184"/>
              <a:ext cx="80" cy="7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131"/>
            <p:cNvSpPr/>
            <p:nvPr/>
          </p:nvSpPr>
          <p:spPr>
            <a:xfrm>
              <a:off x="5136" y="1296"/>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131"/>
            <p:cNvSpPr/>
            <p:nvPr/>
          </p:nvSpPr>
          <p:spPr>
            <a:xfrm>
              <a:off x="5248" y="1296"/>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 name="Google Shape;77;p131"/>
            <p:cNvSpPr/>
            <p:nvPr/>
          </p:nvSpPr>
          <p:spPr>
            <a:xfrm>
              <a:off x="5360" y="1296"/>
              <a:ext cx="76"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 name="Google Shape;78;p131"/>
            <p:cNvSpPr/>
            <p:nvPr/>
          </p:nvSpPr>
          <p:spPr>
            <a:xfrm>
              <a:off x="5472" y="1296"/>
              <a:ext cx="73"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131"/>
            <p:cNvSpPr/>
            <p:nvPr/>
          </p:nvSpPr>
          <p:spPr>
            <a:xfrm>
              <a:off x="5136" y="1408"/>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 name="Google Shape;80;p131"/>
            <p:cNvSpPr/>
            <p:nvPr/>
          </p:nvSpPr>
          <p:spPr>
            <a:xfrm>
              <a:off x="5248" y="1408"/>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131"/>
            <p:cNvSpPr/>
            <p:nvPr/>
          </p:nvSpPr>
          <p:spPr>
            <a:xfrm>
              <a:off x="5360" y="1408"/>
              <a:ext cx="76"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131"/>
            <p:cNvSpPr/>
            <p:nvPr/>
          </p:nvSpPr>
          <p:spPr>
            <a:xfrm>
              <a:off x="5472" y="1408"/>
              <a:ext cx="73"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131"/>
            <p:cNvSpPr/>
            <p:nvPr/>
          </p:nvSpPr>
          <p:spPr>
            <a:xfrm>
              <a:off x="5584" y="1408"/>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 name="Google Shape;84;p131"/>
            <p:cNvSpPr/>
            <p:nvPr/>
          </p:nvSpPr>
          <p:spPr>
            <a:xfrm>
              <a:off x="5136" y="1520"/>
              <a:ext cx="80" cy="7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131"/>
            <p:cNvSpPr/>
            <p:nvPr/>
          </p:nvSpPr>
          <p:spPr>
            <a:xfrm>
              <a:off x="5248" y="1520"/>
              <a:ext cx="79"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131"/>
            <p:cNvSpPr/>
            <p:nvPr/>
          </p:nvSpPr>
          <p:spPr>
            <a:xfrm>
              <a:off x="5360" y="1520"/>
              <a:ext cx="76"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131"/>
            <p:cNvSpPr/>
            <p:nvPr/>
          </p:nvSpPr>
          <p:spPr>
            <a:xfrm>
              <a:off x="5472" y="1520"/>
              <a:ext cx="73" cy="79"/>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131"/>
            <p:cNvSpPr/>
            <p:nvPr/>
          </p:nvSpPr>
          <p:spPr>
            <a:xfrm>
              <a:off x="5136" y="1632"/>
              <a:ext cx="80" cy="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131"/>
            <p:cNvSpPr/>
            <p:nvPr/>
          </p:nvSpPr>
          <p:spPr>
            <a:xfrm>
              <a:off x="5248" y="1632"/>
              <a:ext cx="79" cy="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131"/>
            <p:cNvSpPr/>
            <p:nvPr/>
          </p:nvSpPr>
          <p:spPr>
            <a:xfrm>
              <a:off x="5360" y="1632"/>
              <a:ext cx="76" cy="75"/>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131"/>
            <p:cNvSpPr/>
            <p:nvPr/>
          </p:nvSpPr>
          <p:spPr>
            <a:xfrm>
              <a:off x="5472" y="1632"/>
              <a:ext cx="73" cy="75"/>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131"/>
            <p:cNvSpPr/>
            <p:nvPr/>
          </p:nvSpPr>
          <p:spPr>
            <a:xfrm>
              <a:off x="5248" y="1744"/>
              <a:ext cx="79"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131"/>
            <p:cNvSpPr/>
            <p:nvPr/>
          </p:nvSpPr>
          <p:spPr>
            <a:xfrm>
              <a:off x="5472" y="1744"/>
              <a:ext cx="73"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cxnSp>
        <p:nvCxnSpPr>
          <p:cNvPr id="158" name="Google Shape;158;p134"/>
          <p:cNvCxnSpPr/>
          <p:nvPr/>
        </p:nvCxnSpPr>
        <p:spPr>
          <a:xfrm>
            <a:off x="7962900" y="152400"/>
            <a:ext cx="0" cy="1524000"/>
          </a:xfrm>
          <a:prstGeom prst="straightConnector1">
            <a:avLst/>
          </a:prstGeom>
          <a:noFill/>
          <a:ln cap="flat" cmpd="sng" w="9525">
            <a:solidFill>
              <a:schemeClr val="dk1"/>
            </a:solidFill>
            <a:prstDash val="solid"/>
            <a:miter lim="800000"/>
            <a:headEnd len="med" w="med" type="none"/>
            <a:tailEnd len="med" w="med" type="none"/>
          </a:ln>
        </p:spPr>
      </p:cxnSp>
      <p:grpSp>
        <p:nvGrpSpPr>
          <p:cNvPr id="159" name="Google Shape;159;p134"/>
          <p:cNvGrpSpPr/>
          <p:nvPr/>
        </p:nvGrpSpPr>
        <p:grpSpPr>
          <a:xfrm>
            <a:off x="8153400" y="152400"/>
            <a:ext cx="792162" cy="1295400"/>
            <a:chOff x="5136" y="960"/>
            <a:chExt cx="528" cy="864"/>
          </a:xfrm>
        </p:grpSpPr>
        <p:sp>
          <p:nvSpPr>
            <p:cNvPr id="160" name="Google Shape;160;p134"/>
            <p:cNvSpPr/>
            <p:nvPr/>
          </p:nvSpPr>
          <p:spPr>
            <a:xfrm>
              <a:off x="5136"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 name="Google Shape;161;p134"/>
            <p:cNvSpPr/>
            <p:nvPr/>
          </p:nvSpPr>
          <p:spPr>
            <a:xfrm>
              <a:off x="5248" y="960"/>
              <a:ext cx="79"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 name="Google Shape;162;p134"/>
            <p:cNvSpPr/>
            <p:nvPr/>
          </p:nvSpPr>
          <p:spPr>
            <a:xfrm>
              <a:off x="5360" y="960"/>
              <a:ext cx="76"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 name="Google Shape;163;p134"/>
            <p:cNvSpPr/>
            <p:nvPr/>
          </p:nvSpPr>
          <p:spPr>
            <a:xfrm>
              <a:off x="5136" y="1072"/>
              <a:ext cx="80"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4" name="Google Shape;164;p134"/>
            <p:cNvSpPr/>
            <p:nvPr/>
          </p:nvSpPr>
          <p:spPr>
            <a:xfrm>
              <a:off x="5248" y="1072"/>
              <a:ext cx="79"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 name="Google Shape;165;p134"/>
            <p:cNvSpPr/>
            <p:nvPr/>
          </p:nvSpPr>
          <p:spPr>
            <a:xfrm>
              <a:off x="5360" y="1072"/>
              <a:ext cx="76"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 name="Google Shape;166;p134"/>
            <p:cNvSpPr/>
            <p:nvPr/>
          </p:nvSpPr>
          <p:spPr>
            <a:xfrm>
              <a:off x="5472" y="1072"/>
              <a:ext cx="73" cy="7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 name="Google Shape;167;p134"/>
            <p:cNvSpPr/>
            <p:nvPr/>
          </p:nvSpPr>
          <p:spPr>
            <a:xfrm>
              <a:off x="5136" y="1184"/>
              <a:ext cx="80" cy="73"/>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 name="Google Shape;168;p134"/>
            <p:cNvSpPr/>
            <p:nvPr/>
          </p:nvSpPr>
          <p:spPr>
            <a:xfrm>
              <a:off x="5248" y="1184"/>
              <a:ext cx="79" cy="73"/>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 name="Google Shape;169;p134"/>
            <p:cNvSpPr/>
            <p:nvPr/>
          </p:nvSpPr>
          <p:spPr>
            <a:xfrm>
              <a:off x="5360" y="1184"/>
              <a:ext cx="76" cy="7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 name="Google Shape;170;p134"/>
            <p:cNvSpPr/>
            <p:nvPr/>
          </p:nvSpPr>
          <p:spPr>
            <a:xfrm>
              <a:off x="5472" y="1184"/>
              <a:ext cx="73" cy="7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 name="Google Shape;171;p134"/>
            <p:cNvSpPr/>
            <p:nvPr/>
          </p:nvSpPr>
          <p:spPr>
            <a:xfrm>
              <a:off x="5584" y="1184"/>
              <a:ext cx="80" cy="7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 name="Google Shape;172;p134"/>
            <p:cNvSpPr/>
            <p:nvPr/>
          </p:nvSpPr>
          <p:spPr>
            <a:xfrm>
              <a:off x="5136" y="1296"/>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Google Shape;173;p134"/>
            <p:cNvSpPr/>
            <p:nvPr/>
          </p:nvSpPr>
          <p:spPr>
            <a:xfrm>
              <a:off x="5248" y="1296"/>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 name="Google Shape;174;p134"/>
            <p:cNvSpPr/>
            <p:nvPr/>
          </p:nvSpPr>
          <p:spPr>
            <a:xfrm>
              <a:off x="5360" y="1296"/>
              <a:ext cx="76"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 name="Google Shape;175;p134"/>
            <p:cNvSpPr/>
            <p:nvPr/>
          </p:nvSpPr>
          <p:spPr>
            <a:xfrm>
              <a:off x="5472" y="1296"/>
              <a:ext cx="73"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 name="Google Shape;176;p134"/>
            <p:cNvSpPr/>
            <p:nvPr/>
          </p:nvSpPr>
          <p:spPr>
            <a:xfrm>
              <a:off x="5136" y="1408"/>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 name="Google Shape;177;p134"/>
            <p:cNvSpPr/>
            <p:nvPr/>
          </p:nvSpPr>
          <p:spPr>
            <a:xfrm>
              <a:off x="5248" y="1408"/>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8" name="Google Shape;178;p134"/>
            <p:cNvSpPr/>
            <p:nvPr/>
          </p:nvSpPr>
          <p:spPr>
            <a:xfrm>
              <a:off x="5360" y="1408"/>
              <a:ext cx="76"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 name="Google Shape;179;p134"/>
            <p:cNvSpPr/>
            <p:nvPr/>
          </p:nvSpPr>
          <p:spPr>
            <a:xfrm>
              <a:off x="5472" y="1408"/>
              <a:ext cx="73"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 name="Google Shape;180;p134"/>
            <p:cNvSpPr/>
            <p:nvPr/>
          </p:nvSpPr>
          <p:spPr>
            <a:xfrm>
              <a:off x="5584" y="1408"/>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 name="Google Shape;181;p134"/>
            <p:cNvSpPr/>
            <p:nvPr/>
          </p:nvSpPr>
          <p:spPr>
            <a:xfrm>
              <a:off x="5136" y="1520"/>
              <a:ext cx="80" cy="7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2" name="Google Shape;182;p134"/>
            <p:cNvSpPr/>
            <p:nvPr/>
          </p:nvSpPr>
          <p:spPr>
            <a:xfrm>
              <a:off x="5248" y="1520"/>
              <a:ext cx="79"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 name="Google Shape;183;p134"/>
            <p:cNvSpPr/>
            <p:nvPr/>
          </p:nvSpPr>
          <p:spPr>
            <a:xfrm>
              <a:off x="5360" y="1520"/>
              <a:ext cx="76"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 name="Google Shape;184;p134"/>
            <p:cNvSpPr/>
            <p:nvPr/>
          </p:nvSpPr>
          <p:spPr>
            <a:xfrm>
              <a:off x="5472" y="1520"/>
              <a:ext cx="73" cy="79"/>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Google Shape;185;p134"/>
            <p:cNvSpPr/>
            <p:nvPr/>
          </p:nvSpPr>
          <p:spPr>
            <a:xfrm>
              <a:off x="5136" y="1632"/>
              <a:ext cx="80" cy="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 name="Google Shape;186;p134"/>
            <p:cNvSpPr/>
            <p:nvPr/>
          </p:nvSpPr>
          <p:spPr>
            <a:xfrm>
              <a:off x="5248" y="1632"/>
              <a:ext cx="79" cy="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 name="Google Shape;187;p134"/>
            <p:cNvSpPr/>
            <p:nvPr/>
          </p:nvSpPr>
          <p:spPr>
            <a:xfrm>
              <a:off x="5360" y="1632"/>
              <a:ext cx="76" cy="75"/>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134"/>
            <p:cNvSpPr/>
            <p:nvPr/>
          </p:nvSpPr>
          <p:spPr>
            <a:xfrm>
              <a:off x="5472" y="1632"/>
              <a:ext cx="73" cy="75"/>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 name="Google Shape;189;p134"/>
            <p:cNvSpPr/>
            <p:nvPr/>
          </p:nvSpPr>
          <p:spPr>
            <a:xfrm>
              <a:off x="5248" y="1744"/>
              <a:ext cx="79"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Google Shape;190;p134"/>
            <p:cNvSpPr/>
            <p:nvPr/>
          </p:nvSpPr>
          <p:spPr>
            <a:xfrm>
              <a:off x="5472" y="1744"/>
              <a:ext cx="73"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91" name="Google Shape;191;p134"/>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92" name="Google Shape;192;p134"/>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2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7.xml"/><Relationship Id="rId3" Type="http://schemas.openxmlformats.org/officeDocument/2006/relationships/hyperlink" Target="http://mpj-express.org/docs/javadocs/mpi/Status.html" TargetMode="External"/><Relationship Id="rId4" Type="http://schemas.openxmlformats.org/officeDocument/2006/relationships/hyperlink" Target="http://mpj-express.org/docs/javadocs/mpi/MPIException.html" TargetMode="External"/><Relationship Id="rId5" Type="http://schemas.openxmlformats.org/officeDocument/2006/relationships/hyperlink" Target="http://mpj-express.org/docs/javadocs/mpi/MPIException.html"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vmlDrawing" Target="../drawings/vmlDrawing1.vml"/><Relationship Id="rId4" Type="http://schemas.openxmlformats.org/officeDocument/2006/relationships/oleObject" Target="../embeddings/oleObject1.bin"/><Relationship Id="rId11" Type="http://schemas.openxmlformats.org/officeDocument/2006/relationships/oleObject" Target="../embeddings/oleObject3.bin"/><Relationship Id="rId10" Type="http://schemas.openxmlformats.org/officeDocument/2006/relationships/oleObject" Target="../embeddings/oleObject3.bin"/><Relationship Id="rId12" Type="http://schemas.openxmlformats.org/officeDocument/2006/relationships/image" Target="../media/image10.png"/><Relationship Id="rId9" Type="http://schemas.openxmlformats.org/officeDocument/2006/relationships/oleObject" Target="../embeddings/oleObject2.bin"/><Relationship Id="rId5" Type="http://schemas.openxmlformats.org/officeDocument/2006/relationships/oleObject" Target="../embeddings/oleObject1.bin"/><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1" Type="http://schemas.openxmlformats.org/officeDocument/2006/relationships/oleObject" Target="../embeddings/oleObject6.bin"/><Relationship Id="rId10" Type="http://schemas.openxmlformats.org/officeDocument/2006/relationships/image" Target="../media/image14.png"/><Relationship Id="rId13" Type="http://schemas.openxmlformats.org/officeDocument/2006/relationships/image" Target="../media/image10.png"/><Relationship Id="rId12" Type="http://schemas.openxmlformats.org/officeDocument/2006/relationships/oleObject" Target="../embeddings/oleObject6.bin"/><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vmlDrawing" Target="../drawings/vmlDrawing2.vml"/><Relationship Id="rId4" Type="http://schemas.openxmlformats.org/officeDocument/2006/relationships/image" Target="../media/image6.png"/><Relationship Id="rId9" Type="http://schemas.openxmlformats.org/officeDocument/2006/relationships/oleObject" Target="../embeddings/oleObject5.bin"/><Relationship Id="rId5" Type="http://schemas.openxmlformats.org/officeDocument/2006/relationships/oleObject" Target="../embeddings/oleObject4.bin"/><Relationship Id="rId6" Type="http://schemas.openxmlformats.org/officeDocument/2006/relationships/oleObject" Target="../embeddings/oleObject4.bin"/><Relationship Id="rId7" Type="http://schemas.openxmlformats.org/officeDocument/2006/relationships/image" Target="../media/image1.png"/><Relationship Id="rId8"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10"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vmlDrawing" Target="../drawings/vmlDrawing3.vml"/><Relationship Id="rId4" Type="http://schemas.openxmlformats.org/officeDocument/2006/relationships/image" Target="../media/image6.png"/><Relationship Id="rId9" Type="http://schemas.openxmlformats.org/officeDocument/2006/relationships/oleObject" Target="../embeddings/oleObject8.bin"/><Relationship Id="rId5" Type="http://schemas.openxmlformats.org/officeDocument/2006/relationships/oleObject" Target="../embeddings/oleObject7.bin"/><Relationship Id="rId6" Type="http://schemas.openxmlformats.org/officeDocument/2006/relationships/oleObject" Target="../embeddings/oleObject7.bin"/><Relationship Id="rId7" Type="http://schemas.openxmlformats.org/officeDocument/2006/relationships/image" Target="../media/image14.png"/><Relationship Id="rId8"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mpj-express.org/docs/javadocs/mpi/Datatype.html" TargetMode="External"/><Relationship Id="rId4" Type="http://schemas.openxmlformats.org/officeDocument/2006/relationships/hyperlink" Target="http://mpj-express.org/docs/javadocs/mpi/MPIException.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hyperlink" Target="http://mpj-express.org/docs/javadocs/mpi/Status.html" TargetMode="External"/><Relationship Id="rId4" Type="http://schemas.openxmlformats.org/officeDocument/2006/relationships/hyperlink" Target="http://mpj-express.org/docs/javadocs/mpi/Datatype.html" TargetMode="External"/><Relationship Id="rId5" Type="http://schemas.openxmlformats.org/officeDocument/2006/relationships/hyperlink" Target="http://mpj-express.org/docs/javadocs/mpi/MPIException.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3.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2.jpg"/><Relationship Id="rId4" Type="http://schemas.openxmlformats.org/officeDocument/2006/relationships/image" Target="../media/image1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hyperlink" Target="http://www.w3.org/2000/xp/Group/" TargetMode="External"/><Relationship Id="rId4" Type="http://schemas.openxmlformats.org/officeDocument/2006/relationships/hyperlink" Target="http://www.w3.org/TR/" TargetMode="External"/><Relationship Id="rId5" Type="http://schemas.openxmlformats.org/officeDocument/2006/relationships/hyperlink" Target="http://www.w3.org/TR/2008/REC-xml-20081126/" TargetMode="External"/><Relationship Id="rId6" Type="http://schemas.openxmlformats.org/officeDocument/2006/relationships/hyperlink" Target="http://www.w3.org/TRJsoap/" TargetMode="External"/><Relationship Id="rId7" Type="http://schemas.openxmlformats.org/officeDocument/2006/relationships/hyperlink" Target="http://www.w3.org/TRJsoap/"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8.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2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2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hyperlink" Target="http://wa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hyperlink" Target="http://wait"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
          <p:cNvSpPr txBox="1"/>
          <p:nvPr>
            <p:ph type="ctrTitle"/>
          </p:nvPr>
        </p:nvSpPr>
        <p:spPr>
          <a:xfrm>
            <a:off x="315912" y="692150"/>
            <a:ext cx="6781800" cy="1658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2"/>
              </a:buClr>
              <a:buSzPts val="4800"/>
              <a:buFont typeface="Arial"/>
              <a:buNone/>
            </a:pPr>
            <a:r>
              <a:rPr b="1" i="0" lang="en-US" sz="4800" u="none">
                <a:solidFill>
                  <a:schemeClr val="dk2"/>
                </a:solidFill>
                <a:latin typeface="Arial"/>
                <a:ea typeface="Arial"/>
                <a:cs typeface="Arial"/>
                <a:sym typeface="Arial"/>
              </a:rPr>
              <a:t>Распределенные системы</a:t>
            </a:r>
            <a:endParaRPr/>
          </a:p>
        </p:txBody>
      </p:sp>
      <p:sp>
        <p:nvSpPr>
          <p:cNvPr id="200" name="Google Shape;200;p1"/>
          <p:cNvSpPr txBox="1"/>
          <p:nvPr/>
        </p:nvSpPr>
        <p:spPr>
          <a:xfrm>
            <a:off x="3706812" y="3032125"/>
            <a:ext cx="3482975"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Практическая часть 2</a:t>
            </a:r>
            <a:endParaRPr/>
          </a:p>
        </p:txBody>
      </p:sp>
      <p:sp>
        <p:nvSpPr>
          <p:cNvPr id="201" name="Google Shape;201;p1"/>
          <p:cNvSpPr txBox="1"/>
          <p:nvPr>
            <p:ph idx="1" type="subTitle"/>
          </p:nvPr>
        </p:nvSpPr>
        <p:spPr>
          <a:xfrm>
            <a:off x="3779837" y="5157787"/>
            <a:ext cx="3368675" cy="398462"/>
          </a:xfrm>
          <a:prstGeom prst="rect">
            <a:avLst/>
          </a:prstGeom>
          <a:noFill/>
          <a:ln>
            <a:noFill/>
          </a:ln>
        </p:spPr>
        <p:txBody>
          <a:bodyPr anchorCtr="0" anchor="t" bIns="45700" lIns="91425" spcFirstLastPara="1" rIns="91425" wrap="square" tIns="45700">
            <a:noAutofit/>
          </a:bodyPr>
          <a:lstStyle/>
          <a:p>
            <a:pPr indent="0" lvl="0" marL="0" rtl="0" algn="r">
              <a:lnSpc>
                <a:spcPct val="80000"/>
              </a:lnSpc>
              <a:spcBef>
                <a:spcPts val="0"/>
              </a:spcBef>
              <a:spcAft>
                <a:spcPts val="0"/>
              </a:spcAft>
              <a:buSzPts val="1680"/>
              <a:buNone/>
            </a:pPr>
            <a:r>
              <a:rPr b="1" i="0" lang="en-US" sz="2400" u="none">
                <a:solidFill>
                  <a:schemeClr val="dk1"/>
                </a:solidFill>
                <a:latin typeface="Arial"/>
                <a:ea typeface="Arial"/>
                <a:cs typeface="Arial"/>
                <a:sym typeface="Arial"/>
              </a:rPr>
              <a:t>к.т.н. Приходько Т.А.</a:t>
            </a:r>
            <a:endParaRPr/>
          </a:p>
        </p:txBody>
      </p:sp>
      <p:sp>
        <p:nvSpPr>
          <p:cNvPr id="202" name="Google Shape;202;p1"/>
          <p:cNvSpPr txBox="1"/>
          <p:nvPr/>
        </p:nvSpPr>
        <p:spPr>
          <a:xfrm>
            <a:off x="684212" y="3736975"/>
            <a:ext cx="6408737" cy="9540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Технологии распределенного программирования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0"/>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Функции определения ранга и числа процессов</a:t>
            </a:r>
            <a:endParaRPr/>
          </a:p>
        </p:txBody>
      </p:sp>
      <p:sp>
        <p:nvSpPr>
          <p:cNvPr id="278" name="Google Shape;278;p10"/>
          <p:cNvSpPr txBox="1"/>
          <p:nvPr/>
        </p:nvSpPr>
        <p:spPr>
          <a:xfrm>
            <a:off x="919162" y="1989137"/>
            <a:ext cx="7154862" cy="41544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400"/>
              <a:buFont typeface="Tahoma"/>
              <a:buNone/>
            </a:pPr>
            <a:r>
              <a:rPr b="0" i="0" lang="en-US" sz="2400" u="none">
                <a:solidFill>
                  <a:srgbClr val="003366"/>
                </a:solidFill>
                <a:latin typeface="Tahoma"/>
                <a:ea typeface="Tahoma"/>
                <a:cs typeface="Tahoma"/>
                <a:sym typeface="Tahoma"/>
              </a:rPr>
              <a:t>int MPI_Comm_size (MPI_Comm comm, int* size )</a:t>
            </a:r>
            <a:r>
              <a:rPr b="0" i="0" lang="en-US" sz="2400" u="none">
                <a:solidFill>
                  <a:schemeClr val="dk1"/>
                </a:solidFill>
                <a:latin typeface="Arimo"/>
                <a:ea typeface="Arimo"/>
                <a:cs typeface="Arimo"/>
                <a:sym typeface="Arimo"/>
              </a:rPr>
              <a:t> </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mo"/>
              <a:ea typeface="Arimo"/>
              <a:cs typeface="Arimo"/>
              <a:sym typeface="Arimo"/>
            </a:endParaRPr>
          </a:p>
          <a:p>
            <a:pPr indent="0" lvl="0" marL="0" marR="0" rtl="0" algn="l">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comm</a:t>
            </a:r>
            <a:r>
              <a:rPr b="0" i="0" lang="en-US" sz="2400" u="none">
                <a:solidFill>
                  <a:schemeClr val="dk1"/>
                </a:solidFill>
                <a:latin typeface="Arial"/>
                <a:ea typeface="Arial"/>
                <a:cs typeface="Arial"/>
                <a:sym typeface="Arial"/>
              </a:rPr>
              <a:t> - коммуникатор</a:t>
            </a:r>
            <a:endParaRPr/>
          </a:p>
          <a:p>
            <a:pPr indent="0" lvl="0" marL="0" marR="0" rtl="0" algn="l">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size</a:t>
            </a:r>
            <a:r>
              <a:rPr b="0" i="0" lang="en-US" sz="2400" u="none">
                <a:solidFill>
                  <a:schemeClr val="dk1"/>
                </a:solidFill>
                <a:latin typeface="Arial"/>
                <a:ea typeface="Arial"/>
                <a:cs typeface="Arial"/>
                <a:sym typeface="Arial"/>
              </a:rPr>
              <a:t> – число процессов</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mo"/>
              <a:ea typeface="Arimo"/>
              <a:cs typeface="Arimo"/>
              <a:sym typeface="Arimo"/>
            </a:endParaRPr>
          </a:p>
          <a:p>
            <a:pPr indent="0" lvl="0" marL="0" marR="0" rtl="0" algn="l">
              <a:lnSpc>
                <a:spcPct val="100000"/>
              </a:lnSpc>
              <a:spcBef>
                <a:spcPts val="0"/>
              </a:spcBef>
              <a:spcAft>
                <a:spcPts val="0"/>
              </a:spcAft>
              <a:buClr>
                <a:srgbClr val="003366"/>
              </a:buClr>
              <a:buSzPts val="2400"/>
              <a:buFont typeface="Tahoma"/>
              <a:buNone/>
            </a:pPr>
            <a:r>
              <a:rPr b="0" i="0" lang="en-US" sz="2400" u="none">
                <a:solidFill>
                  <a:srgbClr val="003366"/>
                </a:solidFill>
                <a:latin typeface="Tahoma"/>
                <a:ea typeface="Tahoma"/>
                <a:cs typeface="Tahoma"/>
                <a:sym typeface="Tahoma"/>
              </a:rPr>
              <a:t>int MPI_Comm_rank(MPI_Comm comm, int* rank)</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rgbClr val="003366"/>
              </a:solidFill>
              <a:latin typeface="Tahoma"/>
              <a:ea typeface="Tahoma"/>
              <a:cs typeface="Tahoma"/>
              <a:sym typeface="Tahoma"/>
            </a:endParaRPr>
          </a:p>
          <a:p>
            <a:pPr indent="0" lvl="0" marL="0" marR="0" rtl="0" algn="l">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comm</a:t>
            </a:r>
            <a:r>
              <a:rPr b="0" i="0" lang="en-US" sz="2400" u="none">
                <a:solidFill>
                  <a:schemeClr val="dk1"/>
                </a:solidFill>
                <a:latin typeface="Arial"/>
                <a:ea typeface="Arial"/>
                <a:cs typeface="Arial"/>
                <a:sym typeface="Arial"/>
              </a:rPr>
              <a:t> – коммуникатор</a:t>
            </a:r>
            <a:endParaRPr/>
          </a:p>
          <a:p>
            <a:pPr indent="0" lvl="0" marL="0" marR="0" rtl="0" algn="l">
              <a:lnSpc>
                <a:spcPct val="100000"/>
              </a:lnSpc>
              <a:spcBef>
                <a:spcPts val="0"/>
              </a:spcBef>
              <a:spcAft>
                <a:spcPts val="0"/>
              </a:spcAft>
              <a:buClr>
                <a:srgbClr val="003366"/>
              </a:buClr>
              <a:buSzPts val="2400"/>
              <a:buFont typeface="Arial"/>
              <a:buNone/>
            </a:pPr>
            <a:r>
              <a:rPr b="0" i="0" lang="en-US" sz="2400" u="none">
                <a:solidFill>
                  <a:srgbClr val="003366"/>
                </a:solidFill>
                <a:latin typeface="Arial"/>
                <a:ea typeface="Arial"/>
                <a:cs typeface="Arial"/>
                <a:sym typeface="Arial"/>
              </a:rPr>
              <a:t>rank</a:t>
            </a:r>
            <a:r>
              <a:rPr b="0" i="0" lang="en-US" sz="2400" u="none">
                <a:solidFill>
                  <a:schemeClr val="dk1"/>
                </a:solidFill>
                <a:latin typeface="Arial"/>
                <a:ea typeface="Arial"/>
                <a:cs typeface="Arial"/>
                <a:sym typeface="Arial"/>
              </a:rPr>
              <a:t> – ранг процесса</a:t>
            </a:r>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9" name="Google Shape;279;p1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10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233" name="Google Shape;1233;p100"/>
          <p:cNvSpPr txBox="1"/>
          <p:nvPr/>
        </p:nvSpPr>
        <p:spPr>
          <a:xfrm>
            <a:off x="539750" y="1339850"/>
            <a:ext cx="8212137" cy="421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Другие операции проверки</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Подпрограммы </a:t>
            </a:r>
            <a:r>
              <a:rPr b="1" i="0" lang="en-US" sz="2000" u="none">
                <a:solidFill>
                  <a:schemeClr val="dk1"/>
                </a:solidFill>
                <a:latin typeface="Courier New"/>
                <a:ea typeface="Courier New"/>
                <a:cs typeface="Courier New"/>
                <a:sym typeface="Courier New"/>
              </a:rPr>
              <a:t>MPI_Waitsome</a:t>
            </a:r>
            <a:r>
              <a:rPr b="0" i="0" lang="en-US" sz="2400" u="none">
                <a:solidFill>
                  <a:schemeClr val="dk1"/>
                </a:solidFill>
                <a:latin typeface="Times New Roman"/>
                <a:ea typeface="Times New Roman"/>
                <a:cs typeface="Times New Roman"/>
                <a:sym typeface="Times New Roman"/>
              </a:rPr>
              <a:t> и </a:t>
            </a:r>
            <a:r>
              <a:rPr b="1" i="0" lang="en-US" sz="2000" u="none">
                <a:solidFill>
                  <a:schemeClr val="dk1"/>
                </a:solidFill>
                <a:latin typeface="Courier New"/>
                <a:ea typeface="Courier New"/>
                <a:cs typeface="Courier New"/>
                <a:sym typeface="Courier New"/>
              </a:rPr>
              <a:t>MPI_Testsome</a:t>
            </a:r>
            <a:r>
              <a:rPr b="0" i="0" lang="en-US" sz="2400" u="none">
                <a:solidFill>
                  <a:schemeClr val="dk1"/>
                </a:solidFill>
                <a:latin typeface="Times New Roman"/>
                <a:ea typeface="Times New Roman"/>
                <a:cs typeface="Times New Roman"/>
                <a:sym typeface="Times New Roman"/>
              </a:rPr>
              <a:t> действуют аналогично подпрограммам </a:t>
            </a:r>
            <a:r>
              <a:rPr b="1" i="0" lang="en-US" sz="2000" u="none">
                <a:solidFill>
                  <a:schemeClr val="dk1"/>
                </a:solidFill>
                <a:latin typeface="Courier New"/>
                <a:ea typeface="Courier New"/>
                <a:cs typeface="Courier New"/>
                <a:sym typeface="Courier New"/>
              </a:rPr>
              <a:t>MPI_Waitany</a:t>
            </a:r>
            <a:r>
              <a:rPr b="0" i="0" lang="en-US" sz="2400" u="none">
                <a:solidFill>
                  <a:schemeClr val="dk1"/>
                </a:solidFill>
                <a:latin typeface="Times New Roman"/>
                <a:ea typeface="Times New Roman"/>
                <a:cs typeface="Times New Roman"/>
                <a:sym typeface="Times New Roman"/>
              </a:rPr>
              <a:t> и </a:t>
            </a:r>
            <a:r>
              <a:rPr b="1" i="0" lang="en-US" sz="2000" u="none">
                <a:solidFill>
                  <a:schemeClr val="dk1"/>
                </a:solidFill>
                <a:latin typeface="Courier New"/>
                <a:ea typeface="Courier New"/>
                <a:cs typeface="Courier New"/>
                <a:sym typeface="Courier New"/>
              </a:rPr>
              <a:t>MPI_Testany</a:t>
            </a:r>
            <a:r>
              <a:rPr b="0" i="0" lang="en-US" sz="2400" u="none">
                <a:solidFill>
                  <a:schemeClr val="dk1"/>
                </a:solidFill>
                <a:latin typeface="Times New Roman"/>
                <a:ea typeface="Times New Roman"/>
                <a:cs typeface="Times New Roman"/>
                <a:sym typeface="Times New Roman"/>
              </a:rPr>
              <a:t>, кроме случая, когда завершается более одного обмена. В подпрограммах </a:t>
            </a:r>
            <a:r>
              <a:rPr b="1" i="0" lang="en-US" sz="2000" u="none">
                <a:solidFill>
                  <a:schemeClr val="dk1"/>
                </a:solidFill>
                <a:latin typeface="Courier New"/>
                <a:ea typeface="Courier New"/>
                <a:cs typeface="Courier New"/>
                <a:sym typeface="Courier New"/>
              </a:rPr>
              <a:t>MPI_Waitany</a:t>
            </a:r>
            <a:r>
              <a:rPr b="0" i="0" lang="en-US" sz="2400" u="none">
                <a:solidFill>
                  <a:schemeClr val="dk1"/>
                </a:solidFill>
                <a:latin typeface="Times New Roman"/>
                <a:ea typeface="Times New Roman"/>
                <a:cs typeface="Times New Roman"/>
                <a:sym typeface="Times New Roman"/>
              </a:rPr>
              <a:t> и </a:t>
            </a:r>
            <a:r>
              <a:rPr b="1" i="0" lang="en-US" sz="2000" u="none">
                <a:solidFill>
                  <a:schemeClr val="dk1"/>
                </a:solidFill>
                <a:latin typeface="Courier New"/>
                <a:ea typeface="Courier New"/>
                <a:cs typeface="Courier New"/>
                <a:sym typeface="Courier New"/>
              </a:rPr>
              <a:t>MPI_Testany</a:t>
            </a:r>
            <a:r>
              <a:rPr b="0" i="0" lang="en-US" sz="2400" u="none">
                <a:solidFill>
                  <a:schemeClr val="dk1"/>
                </a:solidFill>
                <a:latin typeface="Times New Roman"/>
                <a:ea typeface="Times New Roman"/>
                <a:cs typeface="Times New Roman"/>
                <a:sym typeface="Times New Roman"/>
              </a:rPr>
              <a:t> обмен из числа завершенных выбирается произвольно, именно для него и возвращается статус, а для </a:t>
            </a:r>
            <a:r>
              <a:rPr b="1" i="0" lang="en-US" sz="2000" u="none">
                <a:solidFill>
                  <a:schemeClr val="dk1"/>
                </a:solidFill>
                <a:latin typeface="Courier New"/>
                <a:ea typeface="Courier New"/>
                <a:cs typeface="Courier New"/>
                <a:sym typeface="Courier New"/>
              </a:rPr>
              <a:t>MPI_Waitsome</a:t>
            </a:r>
            <a:r>
              <a:rPr b="0" i="0" lang="en-US" sz="2400" u="none">
                <a:solidFill>
                  <a:schemeClr val="dk1"/>
                </a:solidFill>
                <a:latin typeface="Times New Roman"/>
                <a:ea typeface="Times New Roman"/>
                <a:cs typeface="Times New Roman"/>
                <a:sym typeface="Times New Roman"/>
              </a:rPr>
              <a:t> и </a:t>
            </a:r>
            <a:r>
              <a:rPr b="1" i="0" lang="en-US" sz="2000" u="none">
                <a:solidFill>
                  <a:schemeClr val="dk1"/>
                </a:solidFill>
                <a:latin typeface="Courier New"/>
                <a:ea typeface="Courier New"/>
                <a:cs typeface="Courier New"/>
                <a:sym typeface="Courier New"/>
              </a:rPr>
              <a:t>MPI_Testsome</a:t>
            </a:r>
            <a:r>
              <a:rPr b="0" i="0" lang="en-US" sz="2400" u="none">
                <a:solidFill>
                  <a:schemeClr val="dk1"/>
                </a:solidFill>
                <a:latin typeface="Times New Roman"/>
                <a:ea typeface="Times New Roman"/>
                <a:cs typeface="Times New Roman"/>
                <a:sym typeface="Times New Roman"/>
              </a:rPr>
              <a:t> статус возвращается для всех завершенных обменов. Эти подпрограммы можно использовать для определения того, сколько обменов завершено. </a:t>
            </a:r>
            <a:endParaRPr/>
          </a:p>
        </p:txBody>
      </p:sp>
      <p:sp>
        <p:nvSpPr>
          <p:cNvPr id="1234" name="Google Shape;1234;p100"/>
          <p:cNvSpPr txBox="1"/>
          <p:nvPr>
            <p:ph type="title"/>
          </p:nvPr>
        </p:nvSpPr>
        <p:spPr>
          <a:xfrm>
            <a:off x="673100" y="255587"/>
            <a:ext cx="6707187" cy="8699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10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240" name="Google Shape;1240;p101"/>
          <p:cNvSpPr txBox="1"/>
          <p:nvPr/>
        </p:nvSpPr>
        <p:spPr>
          <a:xfrm>
            <a:off x="250825" y="1203325"/>
            <a:ext cx="8426450" cy="551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Интерфейс этих подпрограмм:</a:t>
            </a:r>
            <a:endParaRPr b="0" i="0" sz="21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int MPI_Waitsome(int incount, MPI_Request requests[], int *outcount, int indices[], MPI_Status statuses[])</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MPI_Waitsome(incount, requests, outcount, indices, statuses, ierr)</a:t>
            </a:r>
            <a:endParaRPr b="1"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Здесь </a:t>
            </a:r>
            <a:r>
              <a:rPr b="0" i="0" lang="en-US" sz="1800" u="none">
                <a:solidFill>
                  <a:schemeClr val="dk1"/>
                </a:solidFill>
                <a:latin typeface="Courier New"/>
                <a:ea typeface="Courier New"/>
                <a:cs typeface="Courier New"/>
                <a:sym typeface="Courier New"/>
              </a:rPr>
              <a:t>incount</a:t>
            </a:r>
            <a:r>
              <a:rPr b="0" i="0" lang="en-US" sz="2100" u="none">
                <a:solidFill>
                  <a:schemeClr val="dk1"/>
                </a:solidFill>
                <a:latin typeface="Times New Roman"/>
                <a:ea typeface="Times New Roman"/>
                <a:cs typeface="Times New Roman"/>
                <a:sym typeface="Times New Roman"/>
              </a:rPr>
              <a:t> - количество запросов. В </a:t>
            </a:r>
            <a:r>
              <a:rPr b="0" i="0" lang="en-US" sz="1800" u="none">
                <a:solidFill>
                  <a:schemeClr val="dk1"/>
                </a:solidFill>
                <a:latin typeface="Courier New"/>
                <a:ea typeface="Courier New"/>
                <a:cs typeface="Courier New"/>
                <a:sym typeface="Courier New"/>
              </a:rPr>
              <a:t>outcount</a:t>
            </a:r>
            <a:r>
              <a:rPr b="0" i="0" lang="en-US" sz="2100" u="none">
                <a:solidFill>
                  <a:schemeClr val="dk1"/>
                </a:solidFill>
                <a:latin typeface="Times New Roman"/>
                <a:ea typeface="Times New Roman"/>
                <a:cs typeface="Times New Roman"/>
                <a:sym typeface="Times New Roman"/>
              </a:rPr>
              <a:t> возвращается количество выполненных запросов из массива </a:t>
            </a:r>
            <a:r>
              <a:rPr b="0" i="0" lang="en-US" sz="1800" u="none">
                <a:solidFill>
                  <a:schemeClr val="dk1"/>
                </a:solidFill>
                <a:latin typeface="Courier New"/>
                <a:ea typeface="Courier New"/>
                <a:cs typeface="Courier New"/>
                <a:sym typeface="Courier New"/>
              </a:rPr>
              <a:t>requests</a:t>
            </a:r>
            <a:r>
              <a:rPr b="0" i="0" lang="en-US" sz="2100" u="none">
                <a:solidFill>
                  <a:schemeClr val="dk1"/>
                </a:solidFill>
                <a:latin typeface="Times New Roman"/>
                <a:ea typeface="Times New Roman"/>
                <a:cs typeface="Times New Roman"/>
                <a:sym typeface="Times New Roman"/>
              </a:rPr>
              <a:t>, а в первых </a:t>
            </a:r>
            <a:r>
              <a:rPr b="0" i="0" lang="en-US" sz="1800" u="none">
                <a:solidFill>
                  <a:schemeClr val="dk1"/>
                </a:solidFill>
                <a:latin typeface="Courier New"/>
                <a:ea typeface="Courier New"/>
                <a:cs typeface="Courier New"/>
                <a:sym typeface="Courier New"/>
              </a:rPr>
              <a:t>outcount</a:t>
            </a:r>
            <a:r>
              <a:rPr b="0" i="0" lang="en-US" sz="2100" u="none">
                <a:solidFill>
                  <a:schemeClr val="dk1"/>
                </a:solidFill>
                <a:latin typeface="Times New Roman"/>
                <a:ea typeface="Times New Roman"/>
                <a:cs typeface="Times New Roman"/>
                <a:sym typeface="Times New Roman"/>
              </a:rPr>
              <a:t> элементах массива </a:t>
            </a:r>
            <a:r>
              <a:rPr b="0" i="0" lang="en-US" sz="1800" u="none">
                <a:solidFill>
                  <a:schemeClr val="dk1"/>
                </a:solidFill>
                <a:latin typeface="Courier New"/>
                <a:ea typeface="Courier New"/>
                <a:cs typeface="Courier New"/>
                <a:sym typeface="Courier New"/>
              </a:rPr>
              <a:t>indices</a:t>
            </a:r>
            <a:r>
              <a:rPr b="0" i="0" lang="en-US" sz="2100" u="none">
                <a:solidFill>
                  <a:schemeClr val="dk1"/>
                </a:solidFill>
                <a:latin typeface="Times New Roman"/>
                <a:ea typeface="Times New Roman"/>
                <a:cs typeface="Times New Roman"/>
                <a:sym typeface="Times New Roman"/>
              </a:rPr>
              <a:t> возвращаются индексы этих операций. В первых </a:t>
            </a:r>
            <a:r>
              <a:rPr b="0" i="0" lang="en-US" sz="1800" u="none">
                <a:solidFill>
                  <a:schemeClr val="dk1"/>
                </a:solidFill>
                <a:latin typeface="Courier New"/>
                <a:ea typeface="Courier New"/>
                <a:cs typeface="Courier New"/>
                <a:sym typeface="Courier New"/>
              </a:rPr>
              <a:t>outcount</a:t>
            </a:r>
            <a:r>
              <a:rPr b="0" i="0" lang="en-US" sz="2100" u="none">
                <a:solidFill>
                  <a:schemeClr val="dk1"/>
                </a:solidFill>
                <a:latin typeface="Times New Roman"/>
                <a:ea typeface="Times New Roman"/>
                <a:cs typeface="Times New Roman"/>
                <a:sym typeface="Times New Roman"/>
              </a:rPr>
              <a:t> элементах массива </a:t>
            </a:r>
            <a:r>
              <a:rPr b="0" i="0" lang="en-US" sz="1800" u="none">
                <a:solidFill>
                  <a:schemeClr val="dk1"/>
                </a:solidFill>
                <a:latin typeface="Courier New"/>
                <a:ea typeface="Courier New"/>
                <a:cs typeface="Courier New"/>
                <a:sym typeface="Courier New"/>
              </a:rPr>
              <a:t>statuses</a:t>
            </a:r>
            <a:r>
              <a:rPr b="0" i="0" lang="en-US" sz="2100" u="none">
                <a:solidFill>
                  <a:schemeClr val="dk1"/>
                </a:solidFill>
                <a:latin typeface="Times New Roman"/>
                <a:ea typeface="Times New Roman"/>
                <a:cs typeface="Times New Roman"/>
                <a:sym typeface="Times New Roman"/>
              </a:rPr>
              <a:t> возвращается статус завершенных операций. Если выполненный запрос был сформирован неблокирующей операцией обмена, он аннулируется. Если в списке нет активных запросов, выполнение подпрограммы завершается сразу, а параметру </a:t>
            </a:r>
            <a:r>
              <a:rPr b="0" i="0" lang="en-US" sz="1800" u="none">
                <a:solidFill>
                  <a:schemeClr val="dk1"/>
                </a:solidFill>
                <a:latin typeface="Courier New"/>
                <a:ea typeface="Courier New"/>
                <a:cs typeface="Courier New"/>
                <a:sym typeface="Courier New"/>
              </a:rPr>
              <a:t>outcount</a:t>
            </a:r>
            <a:r>
              <a:rPr b="0" i="0" lang="en-US" sz="2100" u="none">
                <a:solidFill>
                  <a:schemeClr val="dk1"/>
                </a:solidFill>
                <a:latin typeface="Times New Roman"/>
                <a:ea typeface="Times New Roman"/>
                <a:cs typeface="Times New Roman"/>
                <a:sym typeface="Times New Roman"/>
              </a:rPr>
              <a:t> присваивается значение </a:t>
            </a:r>
            <a:r>
              <a:rPr b="0" i="0" lang="en-US" sz="1800" u="none">
                <a:solidFill>
                  <a:schemeClr val="dk1"/>
                </a:solidFill>
                <a:latin typeface="Courier New"/>
                <a:ea typeface="Courier New"/>
                <a:cs typeface="Courier New"/>
                <a:sym typeface="Courier New"/>
              </a:rPr>
              <a:t>MPI_UNDEFINED</a:t>
            </a:r>
            <a:r>
              <a:rPr b="0" i="0" lang="en-US" sz="2100" u="none">
                <a:solidFill>
                  <a:schemeClr val="dk1"/>
                </a:solidFill>
                <a:latin typeface="Times New Roman"/>
                <a:ea typeface="Times New Roman"/>
                <a:cs typeface="Times New Roman"/>
                <a:sym typeface="Times New Roman"/>
              </a:rPr>
              <a:t>. </a:t>
            </a:r>
            <a:endParaRPr/>
          </a:p>
        </p:txBody>
      </p:sp>
      <p:sp>
        <p:nvSpPr>
          <p:cNvPr id="1241" name="Google Shape;1241;p101"/>
          <p:cNvSpPr txBox="1"/>
          <p:nvPr>
            <p:ph type="title"/>
          </p:nvPr>
        </p:nvSpPr>
        <p:spPr>
          <a:xfrm>
            <a:off x="673100" y="255587"/>
            <a:ext cx="6778625" cy="8699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102"/>
          <p:cNvSpPr txBox="1"/>
          <p:nvPr/>
        </p:nvSpPr>
        <p:spPr>
          <a:xfrm>
            <a:off x="7740650" y="6248400"/>
            <a:ext cx="94615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247" name="Google Shape;1247;p102"/>
          <p:cNvSpPr txBox="1"/>
          <p:nvPr/>
        </p:nvSpPr>
        <p:spPr>
          <a:xfrm>
            <a:off x="250825" y="1203325"/>
            <a:ext cx="8426450" cy="4791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100"/>
              <a:buFont typeface="Times New Roman"/>
              <a:buNone/>
            </a:pPr>
            <a:r>
              <a:rPr b="0" i="0" lang="en-US" sz="2100" u="none">
                <a:solidFill>
                  <a:srgbClr val="FF0000"/>
                </a:solidFill>
                <a:latin typeface="Times New Roman"/>
                <a:ea typeface="Times New Roman"/>
                <a:cs typeface="Times New Roman"/>
                <a:sym typeface="Times New Roman"/>
              </a:rPr>
              <a:t>JAVA:</a:t>
            </a:r>
            <a:endParaRPr/>
          </a:p>
          <a:p>
            <a:pPr indent="0" lvl="0" marL="0" marR="0" rtl="0" algn="l">
              <a:lnSpc>
                <a:spcPct val="100000"/>
              </a:lnSpc>
              <a:spcBef>
                <a:spcPts val="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Courier"/>
              <a:buNone/>
            </a:pPr>
            <a:r>
              <a:rPr b="1" i="0" lang="en-US" sz="2000" u="none">
                <a:solidFill>
                  <a:srgbClr val="000000"/>
                </a:solidFill>
                <a:latin typeface="Courier"/>
                <a:ea typeface="Courier"/>
                <a:cs typeface="Courier"/>
                <a:sym typeface="Courier"/>
              </a:rPr>
              <a:t>static Status [] Request.Testall(Request [] array_of_requests) </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Возвращает: массив статус-объектов, или null, если нет активных операций обмена.</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Tests for completion of all of the operations associated with active requests. Java binding of the MPI operation </a:t>
            </a:r>
            <a:r>
              <a:rPr b="1" i="0" lang="en-US" sz="2000" u="none">
                <a:solidFill>
                  <a:srgbClr val="000000"/>
                </a:solidFill>
                <a:latin typeface="Courier"/>
                <a:ea typeface="Courier"/>
                <a:cs typeface="Courier"/>
                <a:sym typeface="Courier"/>
              </a:rPr>
              <a:t>MPI_TESTALL</a:t>
            </a:r>
            <a:r>
              <a:rPr b="0" i="0" lang="en-US" sz="2000" u="none">
                <a:solidFill>
                  <a:schemeClr val="dk1"/>
                </a:solidFill>
                <a:latin typeface="Times New Roman"/>
                <a:ea typeface="Times New Roman"/>
                <a:cs typeface="Times New Roman"/>
                <a:sym typeface="Times New Roman"/>
              </a:rPr>
              <a:t>. If all operations have completed, the exit values of the argument array and the result array are as for </a:t>
            </a:r>
            <a:r>
              <a:rPr b="1" i="0" lang="en-US" sz="2000" u="none">
                <a:solidFill>
                  <a:srgbClr val="000000"/>
                </a:solidFill>
                <a:latin typeface="Courier"/>
                <a:ea typeface="Courier"/>
                <a:cs typeface="Courier"/>
                <a:sym typeface="Courier"/>
              </a:rPr>
              <a:t>Waitall</a:t>
            </a:r>
            <a:r>
              <a:rPr b="0" i="0" lang="en-US" sz="2000" u="none">
                <a:solidFill>
                  <a:schemeClr val="dk1"/>
                </a:solidFill>
                <a:latin typeface="Times New Roman"/>
                <a:ea typeface="Times New Roman"/>
                <a:cs typeface="Times New Roman"/>
                <a:sym typeface="Times New Roman"/>
              </a:rPr>
              <a:t>. If any operation has not completed, the result value is null and no element of the argument array is modified.</a:t>
            </a:r>
            <a:br>
              <a:rPr b="0" i="0" lang="en-US" sz="2000" u="none">
                <a:solidFill>
                  <a:schemeClr val="dk1"/>
                </a:solidFill>
                <a:latin typeface="Times New Roman"/>
                <a:ea typeface="Times New Roman"/>
                <a:cs typeface="Times New Roman"/>
                <a:sym typeface="Times New Roman"/>
              </a:rPr>
            </a:br>
            <a:br>
              <a:rPr b="0" i="0" lang="en-US" sz="2000" u="none">
                <a:solidFill>
                  <a:schemeClr val="dk1"/>
                </a:solidFill>
                <a:latin typeface="Times New Roman"/>
                <a:ea typeface="Times New Roman"/>
                <a:cs typeface="Times New Roman"/>
                <a:sym typeface="Times New Roman"/>
              </a:rPr>
            </a:br>
            <a:endParaRPr/>
          </a:p>
        </p:txBody>
      </p:sp>
      <p:sp>
        <p:nvSpPr>
          <p:cNvPr id="1248" name="Google Shape;1248;p102"/>
          <p:cNvSpPr txBox="1"/>
          <p:nvPr>
            <p:ph type="title"/>
          </p:nvPr>
        </p:nvSpPr>
        <p:spPr>
          <a:xfrm>
            <a:off x="673100" y="255587"/>
            <a:ext cx="6778625" cy="8699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10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254" name="Google Shape;1254;p103"/>
          <p:cNvSpPr txBox="1"/>
          <p:nvPr/>
        </p:nvSpPr>
        <p:spPr>
          <a:xfrm>
            <a:off x="673100" y="255587"/>
            <a:ext cx="6778625" cy="8699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
        <p:nvSpPr>
          <p:cNvPr id="1255" name="Google Shape;1255;p103"/>
          <p:cNvSpPr txBox="1"/>
          <p:nvPr/>
        </p:nvSpPr>
        <p:spPr>
          <a:xfrm>
            <a:off x="468312" y="1182687"/>
            <a:ext cx="8218487" cy="55229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Неблокирующая проверка выполнения обменов:</a:t>
            </a:r>
            <a:endParaRPr/>
          </a:p>
          <a:p>
            <a:pPr indent="0" lvl="0" marL="0" marR="0" rtl="0" algn="l">
              <a:lnSpc>
                <a:spcPct val="100000"/>
              </a:lnSpc>
              <a:spcBef>
                <a:spcPts val="0"/>
              </a:spcBef>
              <a:spcAft>
                <a:spcPts val="0"/>
              </a:spcAft>
              <a:buClr>
                <a:srgbClr val="000000"/>
              </a:buClr>
              <a:buSzPts val="2000"/>
              <a:buFont typeface="Arial"/>
              <a:buNone/>
            </a:pPr>
            <a:br>
              <a:rPr b="0" i="0" lang="en-US" sz="2000" u="none">
                <a:solidFill>
                  <a:srgbClr val="000000"/>
                </a:solidFill>
                <a:latin typeface="Arial"/>
                <a:ea typeface="Arial"/>
                <a:cs typeface="Arial"/>
                <a:sym typeface="Arial"/>
              </a:rPr>
            </a:br>
            <a:r>
              <a:rPr b="0" i="0" lang="en-US" sz="2000" u="none">
                <a:solidFill>
                  <a:srgbClr val="000000"/>
                </a:solidFill>
                <a:latin typeface="Courier"/>
                <a:ea typeface="Courier"/>
                <a:cs typeface="Courier"/>
                <a:sym typeface="Courier"/>
              </a:rPr>
              <a:t>int MPI_Testsome(int incount, MPI_Request</a:t>
            </a:r>
            <a:br>
              <a:rPr b="0" i="0" lang="en-US" sz="2000" u="none">
                <a:solidFill>
                  <a:srgbClr val="000000"/>
                </a:solidFill>
                <a:latin typeface="Courier"/>
                <a:ea typeface="Courier"/>
                <a:cs typeface="Courier"/>
                <a:sym typeface="Courier"/>
              </a:rPr>
            </a:br>
            <a:r>
              <a:rPr b="0" i="0" lang="en-US" sz="2000" u="none">
                <a:solidFill>
                  <a:srgbClr val="000000"/>
                </a:solidFill>
                <a:latin typeface="Courier"/>
                <a:ea typeface="Courier"/>
                <a:cs typeface="Courier"/>
                <a:sym typeface="Courier"/>
              </a:rPr>
              <a:t>requests[], int *outcount, int indices[],</a:t>
            </a:r>
            <a:br>
              <a:rPr b="0" i="0" lang="en-US" sz="2000" u="none">
                <a:solidFill>
                  <a:srgbClr val="000000"/>
                </a:solidFill>
                <a:latin typeface="Courier"/>
                <a:ea typeface="Courier"/>
                <a:cs typeface="Courier"/>
                <a:sym typeface="Courier"/>
              </a:rPr>
            </a:br>
            <a:r>
              <a:rPr b="0" i="0" lang="en-US" sz="2000" u="none">
                <a:solidFill>
                  <a:srgbClr val="000000"/>
                </a:solidFill>
                <a:latin typeface="Courier"/>
                <a:ea typeface="Courier"/>
                <a:cs typeface="Courier"/>
                <a:sym typeface="Courier"/>
              </a:rPr>
              <a:t>MPI_Status statuses[])</a:t>
            </a:r>
            <a:br>
              <a:rPr b="0" i="0" lang="en-US" sz="2000" u="none">
                <a:solidFill>
                  <a:srgbClr val="000000"/>
                </a:solidFill>
                <a:latin typeface="Courier"/>
                <a:ea typeface="Courier"/>
                <a:cs typeface="Courier"/>
                <a:sym typeface="Courier"/>
              </a:rPr>
            </a:br>
            <a:endParaRPr/>
          </a:p>
          <a:p>
            <a:pPr indent="0" lvl="0" marL="0" marR="0" rtl="0" algn="l">
              <a:lnSpc>
                <a:spcPct val="100000"/>
              </a:lnSpc>
              <a:spcBef>
                <a:spcPts val="0"/>
              </a:spcBef>
              <a:spcAft>
                <a:spcPts val="0"/>
              </a:spcAft>
              <a:buClr>
                <a:srgbClr val="FF0000"/>
              </a:buClr>
              <a:buSzPts val="2000"/>
              <a:buFont typeface="Courier"/>
              <a:buNone/>
            </a:pPr>
            <a:r>
              <a:rPr b="1" i="0" lang="en-US" sz="2000" u="none">
                <a:solidFill>
                  <a:srgbClr val="FF0000"/>
                </a:solidFill>
                <a:latin typeface="Courier"/>
                <a:ea typeface="Courier"/>
                <a:cs typeface="Courier"/>
                <a:sym typeface="Courier"/>
              </a:rPr>
              <a:t>C: </a:t>
            </a:r>
            <a:r>
              <a:rPr b="1" i="0" lang="en-US" sz="2000" u="none">
                <a:solidFill>
                  <a:srgbClr val="000000"/>
                </a:solidFill>
                <a:latin typeface="Courier"/>
                <a:ea typeface="Courier"/>
                <a:cs typeface="Courier"/>
                <a:sym typeface="Courier"/>
              </a:rPr>
              <a:t>MPI_Testsome(incount, requests, outcount,</a:t>
            </a:r>
            <a:br>
              <a:rPr b="1" i="0" lang="en-US" sz="2000" u="none">
                <a:solidFill>
                  <a:srgbClr val="000000"/>
                </a:solidFill>
                <a:latin typeface="Courier"/>
                <a:ea typeface="Courier"/>
                <a:cs typeface="Courier"/>
                <a:sym typeface="Courier"/>
              </a:rPr>
            </a:br>
            <a:r>
              <a:rPr b="1" i="0" lang="en-US" sz="2000" u="none">
                <a:solidFill>
                  <a:srgbClr val="000000"/>
                </a:solidFill>
                <a:latin typeface="Courier"/>
                <a:ea typeface="Courier"/>
                <a:cs typeface="Courier"/>
                <a:sym typeface="Courier"/>
              </a:rPr>
              <a:t>indices, statuses, ierr)</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FF0000"/>
              </a:buClr>
              <a:buSzPts val="2000"/>
              <a:buFont typeface="Courier"/>
              <a:buNone/>
            </a:pPr>
            <a:r>
              <a:rPr b="1" i="0" lang="en-US" sz="2000" u="none">
                <a:solidFill>
                  <a:srgbClr val="FF0000"/>
                </a:solidFill>
                <a:latin typeface="Courier"/>
                <a:ea typeface="Courier"/>
                <a:cs typeface="Courier"/>
                <a:sym typeface="Courier"/>
              </a:rPr>
              <a:t>JAVA: </a:t>
            </a:r>
            <a:r>
              <a:rPr b="1" i="0" lang="en-US" sz="2000" u="none">
                <a:solidFill>
                  <a:srgbClr val="000000"/>
                </a:solidFill>
                <a:latin typeface="Courier"/>
                <a:ea typeface="Courier"/>
                <a:cs typeface="Courier"/>
                <a:sym typeface="Courier"/>
              </a:rPr>
              <a:t>static Status [] Request.Testsome(Request [] array_of_requests)</a:t>
            </a:r>
            <a:br>
              <a:rPr b="0" i="0" lang="en-US" sz="2000" u="none">
                <a:solidFill>
                  <a:schemeClr val="dk1"/>
                </a:solidFill>
                <a:latin typeface="Arial"/>
                <a:ea typeface="Arial"/>
                <a:cs typeface="Arial"/>
                <a:sym typeface="Arial"/>
              </a:rPr>
            </a:br>
            <a:br>
              <a:rPr b="0" i="0" lang="en-US" sz="2000" u="none">
                <a:solidFill>
                  <a:schemeClr val="dk1"/>
                </a:solidFill>
                <a:latin typeface="Arial"/>
                <a:ea typeface="Arial"/>
                <a:cs typeface="Arial"/>
                <a:sym typeface="Arial"/>
              </a:rPr>
            </a:br>
            <a:r>
              <a:rPr b="0" i="0" lang="en-US" sz="2100" u="none">
                <a:solidFill>
                  <a:schemeClr val="dk1"/>
                </a:solidFill>
                <a:latin typeface="Times New Roman"/>
                <a:ea typeface="Times New Roman"/>
                <a:cs typeface="Times New Roman"/>
                <a:sym typeface="Times New Roman"/>
              </a:rPr>
              <a:t>Параметры такие же, как и у подпрограммы </a:t>
            </a:r>
            <a:r>
              <a:rPr b="0" i="0" lang="en-US" sz="2000" u="none">
                <a:solidFill>
                  <a:srgbClr val="000000"/>
                </a:solidFill>
                <a:latin typeface="Courier"/>
                <a:ea typeface="Courier"/>
                <a:cs typeface="Courier"/>
                <a:sym typeface="Courier"/>
              </a:rPr>
              <a:t>MPI_Waitsome</a:t>
            </a:r>
            <a:r>
              <a:rPr b="0" i="0" lang="en-US" sz="2000" u="none">
                <a:solidFill>
                  <a:srgbClr val="000000"/>
                </a:solidFill>
                <a:latin typeface="Arial"/>
                <a:ea typeface="Arial"/>
                <a:cs typeface="Arial"/>
                <a:sym typeface="Arial"/>
              </a:rPr>
              <a:t>.</a:t>
            </a:r>
            <a:br>
              <a:rPr b="0" i="0" lang="en-US" sz="2000" u="none">
                <a:solidFill>
                  <a:srgbClr val="000000"/>
                </a:solidFill>
                <a:latin typeface="Arial"/>
                <a:ea typeface="Arial"/>
                <a:cs typeface="Arial"/>
                <a:sym typeface="Arial"/>
              </a:rPr>
            </a:br>
            <a:r>
              <a:rPr b="0" i="0" lang="en-US" sz="2100" u="none">
                <a:solidFill>
                  <a:schemeClr val="dk1"/>
                </a:solidFill>
                <a:latin typeface="Times New Roman"/>
                <a:ea typeface="Times New Roman"/>
                <a:cs typeface="Times New Roman"/>
                <a:sym typeface="Times New Roman"/>
              </a:rPr>
              <a:t>Эффективность подпрограммы </a:t>
            </a:r>
            <a:r>
              <a:rPr b="0" i="0" lang="en-US" sz="2000" u="none">
                <a:solidFill>
                  <a:srgbClr val="000000"/>
                </a:solidFill>
                <a:latin typeface="Courier"/>
                <a:ea typeface="Courier"/>
                <a:cs typeface="Courier"/>
                <a:sym typeface="Courier"/>
              </a:rPr>
              <a:t>MPI_Testsome </a:t>
            </a:r>
            <a:r>
              <a:rPr b="0" i="0" lang="en-US" sz="2100" u="none">
                <a:solidFill>
                  <a:schemeClr val="dk1"/>
                </a:solidFill>
                <a:latin typeface="Times New Roman"/>
                <a:ea typeface="Times New Roman"/>
                <a:cs typeface="Times New Roman"/>
                <a:sym typeface="Times New Roman"/>
              </a:rPr>
              <a:t>выше, чем у</a:t>
            </a:r>
            <a:br>
              <a:rPr b="0" i="0" lang="en-US" sz="2000" u="none">
                <a:solidFill>
                  <a:srgbClr val="000000"/>
                </a:solidFill>
                <a:latin typeface="Arial"/>
                <a:ea typeface="Arial"/>
                <a:cs typeface="Arial"/>
                <a:sym typeface="Arial"/>
              </a:rPr>
            </a:br>
            <a:r>
              <a:rPr b="0" i="0" lang="en-US" sz="2000" u="none">
                <a:solidFill>
                  <a:srgbClr val="000000"/>
                </a:solidFill>
                <a:latin typeface="Courier"/>
                <a:ea typeface="Courier"/>
                <a:cs typeface="Courier"/>
                <a:sym typeface="Courier"/>
              </a:rPr>
              <a:t>MPI_Testany</a:t>
            </a:r>
            <a:r>
              <a:rPr b="0" i="0" lang="en-US" sz="2000" u="none">
                <a:solidFill>
                  <a:srgbClr val="000000"/>
                </a:solidFill>
                <a:latin typeface="Arial"/>
                <a:ea typeface="Arial"/>
                <a:cs typeface="Arial"/>
                <a:sym typeface="Arial"/>
              </a:rPr>
              <a:t>, </a:t>
            </a:r>
            <a:r>
              <a:rPr b="0" i="0" lang="en-US" sz="2100" u="none">
                <a:solidFill>
                  <a:schemeClr val="dk1"/>
                </a:solidFill>
                <a:latin typeface="Times New Roman"/>
                <a:ea typeface="Times New Roman"/>
                <a:cs typeface="Times New Roman"/>
                <a:sym typeface="Times New Roman"/>
              </a:rPr>
              <a:t>поскольку первая возвращает информацию обо</a:t>
            </a:r>
            <a:br>
              <a:rPr b="0" i="0" lang="en-US" sz="2100" u="none">
                <a:solidFill>
                  <a:schemeClr val="dk1"/>
                </a:solidFill>
                <a:latin typeface="Times New Roman"/>
                <a:ea typeface="Times New Roman"/>
                <a:cs typeface="Times New Roman"/>
                <a:sym typeface="Times New Roman"/>
              </a:rPr>
            </a:br>
            <a:r>
              <a:rPr b="0" i="0" lang="en-US" sz="2100" u="none">
                <a:solidFill>
                  <a:schemeClr val="dk1"/>
                </a:solidFill>
                <a:latin typeface="Times New Roman"/>
                <a:ea typeface="Times New Roman"/>
                <a:cs typeface="Times New Roman"/>
                <a:sym typeface="Times New Roman"/>
              </a:rPr>
              <a:t>всех операциях, а для второй требуется новый вызов для</a:t>
            </a:r>
            <a:br>
              <a:rPr b="0" i="0" lang="en-US" sz="2100" u="none">
                <a:solidFill>
                  <a:schemeClr val="dk1"/>
                </a:solidFill>
                <a:latin typeface="Times New Roman"/>
                <a:ea typeface="Times New Roman"/>
                <a:cs typeface="Times New Roman"/>
                <a:sym typeface="Times New Roman"/>
              </a:rPr>
            </a:br>
            <a:r>
              <a:rPr b="0" i="0" lang="en-US" sz="2100" u="none">
                <a:solidFill>
                  <a:schemeClr val="dk1"/>
                </a:solidFill>
                <a:latin typeface="Times New Roman"/>
                <a:ea typeface="Times New Roman"/>
                <a:cs typeface="Times New Roman"/>
                <a:sym typeface="Times New Roman"/>
              </a:rPr>
              <a:t>каждой выполненной операции.</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0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261" name="Google Shape;1261;p104"/>
          <p:cNvSpPr txBox="1"/>
          <p:nvPr/>
        </p:nvSpPr>
        <p:spPr>
          <a:xfrm>
            <a:off x="1187450" y="1731962"/>
            <a:ext cx="6697662" cy="1663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Примеры использования неблокирующих двухточечных обменов</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10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267" name="Google Shape;1267;p105"/>
          <p:cNvSpPr txBox="1"/>
          <p:nvPr/>
        </p:nvSpPr>
        <p:spPr>
          <a:xfrm>
            <a:off x="277812" y="1052512"/>
            <a:ext cx="8424862" cy="561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Times New Roman"/>
              <a:buNone/>
            </a:pPr>
            <a:r>
              <a:rPr b="1" i="0" lang="en-US" sz="2500" u="none">
                <a:solidFill>
                  <a:schemeClr val="dk1"/>
                </a:solidFill>
                <a:latin typeface="Times New Roman"/>
                <a:ea typeface="Times New Roman"/>
                <a:cs typeface="Times New Roman"/>
                <a:sym typeface="Times New Roman"/>
              </a:rPr>
              <a:t>Пример 1 </a:t>
            </a:r>
            <a:r>
              <a:rPr b="1" i="0" lang="en-US" sz="2400" u="none">
                <a:solidFill>
                  <a:schemeClr val="dk1"/>
                </a:solidFill>
                <a:latin typeface="Times New Roman"/>
                <a:ea typeface="Times New Roman"/>
                <a:cs typeface="Times New Roman"/>
                <a:sym typeface="Times New Roman"/>
              </a:rPr>
              <a:t>Обмен по кольцевой топологии  (двунаправленное кольцо) при помощи неблокирующих операций на языке </a:t>
            </a:r>
            <a:r>
              <a:rPr b="1" i="0" lang="en-US" sz="2400" u="none">
                <a:solidFill>
                  <a:srgbClr val="FF0000"/>
                </a:solidFill>
                <a:latin typeface="Times New Roman"/>
                <a:ea typeface="Times New Roman"/>
                <a:cs typeface="Times New Roman"/>
                <a:sym typeface="Times New Roman"/>
              </a:rPr>
              <a:t>С</a:t>
            </a:r>
            <a:endParaRPr/>
          </a:p>
          <a:p>
            <a:pPr indent="0" lvl="0" marL="0" marR="0" rtl="0" algn="l">
              <a:lnSpc>
                <a:spcPct val="100000"/>
              </a:lnSpc>
              <a:spcBef>
                <a:spcPts val="0"/>
              </a:spcBef>
              <a:spcAft>
                <a:spcPts val="0"/>
              </a:spcAft>
              <a:buClr>
                <a:schemeClr val="dk1"/>
              </a:buClr>
              <a:buSzPts val="2500"/>
              <a:buFont typeface="Arial"/>
              <a:buNone/>
            </a:pPr>
            <a:r>
              <a:t/>
            </a:r>
            <a:endParaRPr b="1" i="0" sz="25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#include &lt;stdio.h&gt;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#include "mpi.h"</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int main(int argc, char **argv)</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int rank, size, prev, next;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int buf[2];</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MPI_Request reqs[4];</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MPI_Status stats[4];</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MPI_Init(&amp;argc,&amp;argv);</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MPI_Comm_size(MPI_COMM_WORLD, &amp;size);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MPI_Comm_rank(MPI_COMM_WORLD, &amp;rank);</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prev = rank - 1;</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next = rank + 1;</a:t>
            </a:r>
            <a:endParaRPr/>
          </a:p>
        </p:txBody>
      </p:sp>
      <p:sp>
        <p:nvSpPr>
          <p:cNvPr id="1268" name="Google Shape;1268;p105"/>
          <p:cNvSpPr txBox="1"/>
          <p:nvPr>
            <p:ph type="title"/>
          </p:nvPr>
        </p:nvSpPr>
        <p:spPr>
          <a:xfrm>
            <a:off x="673100" y="255587"/>
            <a:ext cx="6851650"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10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274" name="Google Shape;1274;p106"/>
          <p:cNvSpPr txBox="1"/>
          <p:nvPr/>
        </p:nvSpPr>
        <p:spPr>
          <a:xfrm>
            <a:off x="327025" y="1339850"/>
            <a:ext cx="8424862" cy="45672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Times New Roman"/>
              <a:buNone/>
            </a:pPr>
            <a:r>
              <a:rPr b="1" i="0" lang="en-US" sz="2500" u="none">
                <a:solidFill>
                  <a:schemeClr val="dk1"/>
                </a:solidFill>
                <a:latin typeface="Times New Roman"/>
                <a:ea typeface="Times New Roman"/>
                <a:cs typeface="Times New Roman"/>
                <a:sym typeface="Times New Roman"/>
              </a:rPr>
              <a:t>Пример 1 </a:t>
            </a:r>
            <a:r>
              <a:rPr b="1" i="0" lang="en-US" sz="2400" u="none">
                <a:solidFill>
                  <a:schemeClr val="dk1"/>
                </a:solidFill>
                <a:latin typeface="Times New Roman"/>
                <a:ea typeface="Times New Roman"/>
                <a:cs typeface="Times New Roman"/>
                <a:sym typeface="Times New Roman"/>
              </a:rPr>
              <a:t>(окончание)</a:t>
            </a:r>
            <a:endParaRPr b="1" i="0" sz="24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500"/>
              <a:buFont typeface="Arial"/>
              <a:buNone/>
            </a:pPr>
            <a:r>
              <a:t/>
            </a:r>
            <a:endParaRPr b="1" i="0" sz="25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if(rank==0) prev = size - 1;</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if(rank==size - 1) next = 0;</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MPI_Irecv(&amp;buf[0], 1, MPI_INT, prev, 5, MPI_COMM_WORLD, &amp;reqs[0]);</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MPI_Irecv(&amp;buf[1], 1, MPI_INT, next, 6, MPI_COMM_WORLD, &amp;reqs[1]);</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MPI_Isend(&amp;rank, 1, MPI_INT, prev, 6, MPI_COMM_WORLD, &amp;reqs[2]);</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MPI_Isend(&amp;rank, 1, MPI_INT, next, 5, MPI_COMM_WORLD, &amp;reqs[3]);</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MPI_Waitall(4, reqs, stats);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printf("process %d prev = %d next=%d\n", rank, buf[0], buf[1]);</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MPI_Finalize();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275" name="Google Shape;1275;p106"/>
          <p:cNvSpPr txBox="1"/>
          <p:nvPr>
            <p:ph type="title"/>
          </p:nvPr>
        </p:nvSpPr>
        <p:spPr>
          <a:xfrm>
            <a:off x="673100" y="255587"/>
            <a:ext cx="7807325" cy="11461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10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281" name="Google Shape;1281;p107"/>
          <p:cNvSpPr txBox="1"/>
          <p:nvPr/>
        </p:nvSpPr>
        <p:spPr>
          <a:xfrm>
            <a:off x="327025" y="1339850"/>
            <a:ext cx="8424862" cy="4875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Times New Roman"/>
              <a:buNone/>
            </a:pPr>
            <a:r>
              <a:rPr b="1" i="0" lang="en-US" sz="2500" u="none">
                <a:solidFill>
                  <a:schemeClr val="dk1"/>
                </a:solidFill>
                <a:latin typeface="Times New Roman"/>
                <a:ea typeface="Times New Roman"/>
                <a:cs typeface="Times New Roman"/>
                <a:sym typeface="Times New Roman"/>
              </a:rPr>
              <a:t>Пример 2</a:t>
            </a:r>
            <a:endParaRPr/>
          </a:p>
          <a:p>
            <a:pPr indent="0" lvl="0" marL="0" marR="0" rtl="0" algn="l">
              <a:lnSpc>
                <a:spcPct val="100000"/>
              </a:lnSpc>
              <a:spcBef>
                <a:spcPts val="0"/>
              </a:spcBef>
              <a:spcAft>
                <a:spcPts val="0"/>
              </a:spcAft>
              <a:buClr>
                <a:schemeClr val="dk1"/>
              </a:buClr>
              <a:buSzPts val="2500"/>
              <a:buFont typeface="Arial"/>
              <a:buNone/>
            </a:pPr>
            <a:r>
              <a:t/>
            </a:r>
            <a:endParaRPr b="1" i="0" sz="25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int main(int nArgC, char *apszArgV[])</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int nSize, nRank; int N=100;</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double adA[N], adB[N];</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MPI_Request aRequests[2];</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MPI_Status aStatuses[2];</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MPI_Init(&amp;nArgC, &amp;apszArgV);</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MPI_Comm_size(MPI_COMM_WORLD, &amp;nSize);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MPI_Comm_rank(MPI_COMM_WORLD, &amp;nRank);</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if</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(nSize &gt;= 2)</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p:txBody>
      </p:sp>
      <p:sp>
        <p:nvSpPr>
          <p:cNvPr id="1282" name="Google Shape;1282;p107"/>
          <p:cNvSpPr txBox="1"/>
          <p:nvPr>
            <p:ph type="title"/>
          </p:nvPr>
        </p:nvSpPr>
        <p:spPr>
          <a:xfrm>
            <a:off x="673100" y="255587"/>
            <a:ext cx="6707187" cy="8699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10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288" name="Google Shape;1288;p108"/>
          <p:cNvSpPr txBox="1"/>
          <p:nvPr/>
        </p:nvSpPr>
        <p:spPr>
          <a:xfrm>
            <a:off x="219075" y="1412875"/>
            <a:ext cx="8924925" cy="36433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Times New Roman"/>
              <a:buNone/>
            </a:pPr>
            <a:r>
              <a:rPr b="1" i="0" lang="en-US" sz="2500" u="none">
                <a:solidFill>
                  <a:schemeClr val="dk1"/>
                </a:solidFill>
                <a:latin typeface="Times New Roman"/>
                <a:ea typeface="Times New Roman"/>
                <a:cs typeface="Times New Roman"/>
                <a:sym typeface="Times New Roman"/>
              </a:rPr>
              <a:t>Пример 2 </a:t>
            </a:r>
            <a:r>
              <a:rPr b="1" i="0" lang="en-US" sz="2000" u="none">
                <a:solidFill>
                  <a:schemeClr val="dk1"/>
                </a:solidFill>
                <a:latin typeface="Times New Roman"/>
                <a:ea typeface="Times New Roman"/>
                <a:cs typeface="Times New Roman"/>
                <a:sym typeface="Times New Roman"/>
              </a:rPr>
              <a:t>(продолжение)</a:t>
            </a:r>
            <a:endParaRPr/>
          </a:p>
          <a:p>
            <a:pPr indent="0" lvl="0" marL="0" marR="0" rtl="0" algn="l">
              <a:lnSpc>
                <a:spcPct val="100000"/>
              </a:lnSpc>
              <a:spcBef>
                <a:spcPts val="0"/>
              </a:spcBef>
              <a:spcAft>
                <a:spcPts val="0"/>
              </a:spcAft>
              <a:buClr>
                <a:schemeClr val="dk1"/>
              </a:buClr>
              <a:buSzPts val="2500"/>
              <a:buFont typeface="Arial"/>
              <a:buNone/>
            </a:pPr>
            <a:r>
              <a:t/>
            </a:r>
            <a:endParaRPr b="1" i="0" sz="25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switch (nRank)</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case 0:</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read_data(adA, adB); /*считывание данных*/</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MPI_Isend(adA, N, MPI_DOUBLE, 1, 98, MPI_COMM_WORLD, &amp;aRequests[0]);</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MPI_Isend(adB, N, MPI_DOUBLE, 1, 99, MPI_COMM_WORLD, &amp;aRequests[1]);</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MPI_Waitall(2, aRequests, aStatuses);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break;</a:t>
            </a:r>
            <a:endParaRPr/>
          </a:p>
        </p:txBody>
      </p:sp>
      <p:sp>
        <p:nvSpPr>
          <p:cNvPr id="1289" name="Google Shape;1289;p108"/>
          <p:cNvSpPr txBox="1"/>
          <p:nvPr>
            <p:ph type="title"/>
          </p:nvPr>
        </p:nvSpPr>
        <p:spPr>
          <a:xfrm>
            <a:off x="339725" y="82550"/>
            <a:ext cx="7807325" cy="9699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10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295" name="Google Shape;1295;p109"/>
          <p:cNvSpPr txBox="1"/>
          <p:nvPr/>
        </p:nvSpPr>
        <p:spPr>
          <a:xfrm>
            <a:off x="130175" y="1412875"/>
            <a:ext cx="9001125" cy="3951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Times New Roman"/>
              <a:buNone/>
            </a:pPr>
            <a:r>
              <a:rPr b="1" i="0" lang="en-US" sz="2500" u="none">
                <a:solidFill>
                  <a:schemeClr val="dk1"/>
                </a:solidFill>
                <a:latin typeface="Times New Roman"/>
                <a:ea typeface="Times New Roman"/>
                <a:cs typeface="Times New Roman"/>
                <a:sym typeface="Times New Roman"/>
              </a:rPr>
              <a:t>Пример 2 </a:t>
            </a:r>
            <a:r>
              <a:rPr b="1" i="0" lang="en-US" sz="2000" u="none">
                <a:solidFill>
                  <a:schemeClr val="dk1"/>
                </a:solidFill>
                <a:latin typeface="Times New Roman"/>
                <a:ea typeface="Times New Roman"/>
                <a:cs typeface="Times New Roman"/>
                <a:sym typeface="Times New Roman"/>
              </a:rPr>
              <a:t>(окончание)</a:t>
            </a:r>
            <a:endParaRPr/>
          </a:p>
          <a:p>
            <a:pPr indent="0" lvl="0" marL="0" marR="0" rtl="0" algn="l">
              <a:lnSpc>
                <a:spcPct val="100000"/>
              </a:lnSpc>
              <a:spcBef>
                <a:spcPts val="0"/>
              </a:spcBef>
              <a:spcAft>
                <a:spcPts val="0"/>
              </a:spcAft>
              <a:buClr>
                <a:schemeClr val="dk1"/>
              </a:buClr>
              <a:buSzPts val="2500"/>
              <a:buFont typeface="Arial"/>
              <a:buNone/>
            </a:pPr>
            <a:r>
              <a:t/>
            </a:r>
            <a:endParaRPr b="1" i="0" sz="25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case 1:</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MPI_Irecv(adA, N, MPI_DOUBLE, 0, 98, MPI_COMM_WORLD, &amp;aRequests[0]);</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MPI_Irecv( adB, N, MPI_DOUBLE, 0, 99, MPI_COMM_WORLD, &amp;aRequests[1]);</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MPI_Waitall(2, aRequests, aStatuses);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process_data(adA, adB); </a:t>
            </a:r>
            <a:r>
              <a:rPr b="0" i="0" lang="en-US" sz="2000" u="none">
                <a:solidFill>
                  <a:srgbClr val="00B050"/>
                </a:solidFill>
                <a:latin typeface="Times New Roman"/>
                <a:ea typeface="Times New Roman"/>
                <a:cs typeface="Times New Roman"/>
                <a:sym typeface="Times New Roman"/>
              </a:rPr>
              <a:t>/*обработка данных*/</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a:t>
            </a:r>
            <a:r>
              <a:rPr b="0" i="0" lang="en-US" sz="2000" u="none">
                <a:solidFill>
                  <a:srgbClr val="00B050"/>
                </a:solidFill>
                <a:latin typeface="Times New Roman"/>
                <a:ea typeface="Times New Roman"/>
                <a:cs typeface="Times New Roman"/>
                <a:sym typeface="Times New Roman"/>
              </a:rPr>
              <a:t>/* switch (nRank)*/</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a:t>
            </a:r>
            <a:r>
              <a:rPr b="0" i="0" lang="en-US" sz="2000" u="none">
                <a:solidFill>
                  <a:srgbClr val="00B050"/>
                </a:solidFill>
                <a:latin typeface="Times New Roman"/>
                <a:ea typeface="Times New Roman"/>
                <a:cs typeface="Times New Roman"/>
                <a:sym typeface="Times New Roman"/>
              </a:rPr>
              <a:t>/*if (nSize &gt;= 2)*/</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MPI_Finalize();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a:t>
            </a:r>
            <a:r>
              <a:rPr b="0" i="0" lang="en-US" sz="2000" u="none">
                <a:solidFill>
                  <a:srgbClr val="00B050"/>
                </a:solidFill>
                <a:latin typeface="Times New Roman"/>
                <a:ea typeface="Times New Roman"/>
                <a:cs typeface="Times New Roman"/>
                <a:sym typeface="Times New Roman"/>
              </a:rPr>
              <a:t>/*main()*/</a:t>
            </a:r>
            <a:endParaRPr/>
          </a:p>
        </p:txBody>
      </p:sp>
      <p:sp>
        <p:nvSpPr>
          <p:cNvPr id="1296" name="Google Shape;1296;p109"/>
          <p:cNvSpPr txBox="1"/>
          <p:nvPr>
            <p:ph type="title"/>
          </p:nvPr>
        </p:nvSpPr>
        <p:spPr>
          <a:xfrm>
            <a:off x="339725" y="82550"/>
            <a:ext cx="7807325" cy="9699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1"/>
          <p:cNvSpPr txBox="1"/>
          <p:nvPr>
            <p:ph type="title"/>
          </p:nvPr>
        </p:nvSpPr>
        <p:spPr>
          <a:xfrm>
            <a:off x="323850" y="549275"/>
            <a:ext cx="7772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3366"/>
              </a:buClr>
              <a:buSzPts val="4000"/>
              <a:buFont typeface="Tahoma"/>
              <a:buNone/>
            </a:pPr>
            <a:r>
              <a:rPr b="1" i="0" lang="en-US" sz="4000" u="none">
                <a:solidFill>
                  <a:srgbClr val="003366"/>
                </a:solidFill>
                <a:latin typeface="Tahoma"/>
                <a:ea typeface="Tahoma"/>
                <a:cs typeface="Tahoma"/>
                <a:sym typeface="Tahoma"/>
              </a:rPr>
              <a:t>Общая схема распараллеливания:</a:t>
            </a:r>
            <a:endParaRPr/>
          </a:p>
        </p:txBody>
      </p:sp>
      <p:sp>
        <p:nvSpPr>
          <p:cNvPr id="285" name="Google Shape;285;p11"/>
          <p:cNvSpPr txBox="1"/>
          <p:nvPr>
            <p:ph idx="4294967295" type="subTitle"/>
          </p:nvPr>
        </p:nvSpPr>
        <p:spPr>
          <a:xfrm>
            <a:off x="539750" y="2349500"/>
            <a:ext cx="8424862" cy="2800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540"/>
              <a:buFont typeface="Noto Sans Symbols"/>
              <a:buNone/>
            </a:pPr>
            <a:r>
              <a:rPr b="0" i="0" lang="en-US" sz="2200" u="none" cap="none" strike="noStrike">
                <a:solidFill>
                  <a:srgbClr val="003366"/>
                </a:solidFill>
                <a:latin typeface="Tahoma"/>
                <a:ea typeface="Tahoma"/>
                <a:cs typeface="Tahoma"/>
                <a:sym typeface="Tahoma"/>
              </a:rPr>
              <a:t>if (rank == 0) {/* операции, выполняемые 0-ым процессом */}</a:t>
            </a:r>
            <a:endParaRPr/>
          </a:p>
          <a:p>
            <a:pPr indent="0" lvl="0" marL="0" marR="0" rtl="0" algn="l">
              <a:lnSpc>
                <a:spcPct val="100000"/>
              </a:lnSpc>
              <a:spcBef>
                <a:spcPts val="0"/>
              </a:spcBef>
              <a:spcAft>
                <a:spcPts val="0"/>
              </a:spcAft>
              <a:buClr>
                <a:schemeClr val="dk2"/>
              </a:buClr>
              <a:buSzPts val="1540"/>
              <a:buFont typeface="Noto Sans Symbols"/>
              <a:buNone/>
            </a:pPr>
            <a:r>
              <a:rPr b="0" i="0" lang="en-US" sz="2200" u="none" cap="none" strike="noStrike">
                <a:solidFill>
                  <a:srgbClr val="003366"/>
                </a:solidFill>
                <a:latin typeface="Tahoma"/>
                <a:ea typeface="Tahoma"/>
                <a:cs typeface="Tahoma"/>
                <a:sym typeface="Tahoma"/>
              </a:rPr>
              <a:t>if (rank == K) {/* операции, выполняемые K-ым процессом */}</a:t>
            </a:r>
            <a:endParaRPr/>
          </a:p>
          <a:p>
            <a:pPr indent="0" lvl="0" marL="0" marR="0" rtl="0" algn="l">
              <a:lnSpc>
                <a:spcPct val="100000"/>
              </a:lnSpc>
              <a:spcBef>
                <a:spcPts val="0"/>
              </a:spcBef>
              <a:spcAft>
                <a:spcPts val="0"/>
              </a:spcAft>
              <a:buClr>
                <a:schemeClr val="dk2"/>
              </a:buClr>
              <a:buSzPts val="1540"/>
              <a:buFont typeface="Noto Sans Symbols"/>
              <a:buNone/>
            </a:pPr>
            <a:r>
              <a:t/>
            </a:r>
            <a:endParaRPr b="0" i="0" sz="2200" u="none" cap="none" strike="noStrike">
              <a:solidFill>
                <a:srgbClr val="003366"/>
              </a:solidFill>
              <a:latin typeface="Tahoma"/>
              <a:ea typeface="Tahoma"/>
              <a:cs typeface="Tahoma"/>
              <a:sym typeface="Tahoma"/>
            </a:endParaRPr>
          </a:p>
          <a:p>
            <a:pPr indent="0" lvl="0" marL="0" marR="0" rtl="0" algn="l">
              <a:lnSpc>
                <a:spcPct val="100000"/>
              </a:lnSpc>
              <a:spcBef>
                <a:spcPts val="0"/>
              </a:spcBef>
              <a:spcAft>
                <a:spcPts val="0"/>
              </a:spcAft>
              <a:buClr>
                <a:schemeClr val="dk2"/>
              </a:buClr>
              <a:buSzPts val="1540"/>
              <a:buFont typeface="Noto Sans Symbols"/>
              <a:buNone/>
            </a:pPr>
            <a:r>
              <a:rPr b="0" i="0" lang="en-US" sz="2200" u="none" cap="none" strike="noStrike">
                <a:solidFill>
                  <a:srgbClr val="003366"/>
                </a:solidFill>
                <a:latin typeface="Tahoma"/>
                <a:ea typeface="Tahoma"/>
                <a:cs typeface="Tahoma"/>
                <a:sym typeface="Tahoma"/>
              </a:rPr>
              <a:t>for (i = 0; i &lt; N; i++) {</a:t>
            </a:r>
            <a:endParaRPr/>
          </a:p>
          <a:p>
            <a:pPr indent="0" lvl="0" marL="0" marR="0" rtl="0" algn="l">
              <a:lnSpc>
                <a:spcPct val="100000"/>
              </a:lnSpc>
              <a:spcBef>
                <a:spcPts val="0"/>
              </a:spcBef>
              <a:spcAft>
                <a:spcPts val="0"/>
              </a:spcAft>
              <a:buClr>
                <a:schemeClr val="dk2"/>
              </a:buClr>
              <a:buSzPts val="1540"/>
              <a:buFont typeface="Noto Sans Symbols"/>
              <a:buNone/>
            </a:pPr>
            <a:r>
              <a:rPr b="0" i="0" lang="en-US" sz="2200" u="none" cap="none" strike="noStrike">
                <a:solidFill>
                  <a:srgbClr val="003366"/>
                </a:solidFill>
                <a:latin typeface="Tahoma"/>
                <a:ea typeface="Tahoma"/>
                <a:cs typeface="Tahoma"/>
                <a:sym typeface="Tahoma"/>
              </a:rPr>
              <a:t>	if (i == rank) {</a:t>
            </a:r>
            <a:endParaRPr/>
          </a:p>
          <a:p>
            <a:pPr indent="0" lvl="0" marL="0" marR="0" rtl="0" algn="l">
              <a:lnSpc>
                <a:spcPct val="100000"/>
              </a:lnSpc>
              <a:spcBef>
                <a:spcPts val="0"/>
              </a:spcBef>
              <a:spcAft>
                <a:spcPts val="0"/>
              </a:spcAft>
              <a:buClr>
                <a:schemeClr val="dk2"/>
              </a:buClr>
              <a:buSzPts val="1540"/>
              <a:buFont typeface="Noto Sans Symbols"/>
              <a:buNone/>
            </a:pPr>
            <a:r>
              <a:rPr b="0" i="0" lang="en-US" sz="2200" u="none" cap="none" strike="noStrike">
                <a:solidFill>
                  <a:srgbClr val="003366"/>
                </a:solidFill>
                <a:latin typeface="Tahoma"/>
                <a:ea typeface="Tahoma"/>
                <a:cs typeface="Tahoma"/>
                <a:sym typeface="Tahoma"/>
              </a:rPr>
              <a:t>/* операции i-й итерации для выполнения процессом rank */</a:t>
            </a:r>
            <a:endParaRPr/>
          </a:p>
          <a:p>
            <a:pPr indent="0" lvl="0" marL="0" marR="0" rtl="0" algn="l">
              <a:lnSpc>
                <a:spcPct val="100000"/>
              </a:lnSpc>
              <a:spcBef>
                <a:spcPts val="0"/>
              </a:spcBef>
              <a:spcAft>
                <a:spcPts val="0"/>
              </a:spcAft>
              <a:buClr>
                <a:schemeClr val="dk2"/>
              </a:buClr>
              <a:buSzPts val="1540"/>
              <a:buFont typeface="Noto Sans Symbols"/>
              <a:buNone/>
            </a:pPr>
            <a:r>
              <a:rPr b="0" i="0" lang="en-US" sz="2200" u="none" cap="none" strike="noStrike">
                <a:solidFill>
                  <a:srgbClr val="003366"/>
                </a:solidFill>
                <a:latin typeface="Tahoma"/>
                <a:ea typeface="Tahoma"/>
                <a:cs typeface="Tahoma"/>
                <a:sym typeface="Tahoma"/>
              </a:rPr>
              <a:t>	}</a:t>
            </a:r>
            <a:endParaRPr/>
          </a:p>
          <a:p>
            <a:pPr indent="0" lvl="0" marL="0" marR="0" rtl="0" algn="l">
              <a:lnSpc>
                <a:spcPct val="100000"/>
              </a:lnSpc>
              <a:spcBef>
                <a:spcPts val="0"/>
              </a:spcBef>
              <a:spcAft>
                <a:spcPts val="0"/>
              </a:spcAft>
              <a:buClr>
                <a:schemeClr val="dk2"/>
              </a:buClr>
              <a:buSzPts val="1540"/>
              <a:buFont typeface="Noto Sans Symbols"/>
              <a:buNone/>
            </a:pPr>
            <a:r>
              <a:rPr b="0" i="0" lang="en-US" sz="2200" u="none" cap="none" strike="noStrike">
                <a:solidFill>
                  <a:srgbClr val="003366"/>
                </a:solidFill>
                <a:latin typeface="Tahoma"/>
                <a:ea typeface="Tahoma"/>
                <a:cs typeface="Tahoma"/>
                <a:sym typeface="Tahoma"/>
              </a:rPr>
              <a:t>}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110"/>
          <p:cNvSpPr txBox="1"/>
          <p:nvPr/>
        </p:nvSpPr>
        <p:spPr>
          <a:xfrm>
            <a:off x="8399462" y="6248400"/>
            <a:ext cx="420687"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302" name="Google Shape;1302;p110"/>
          <p:cNvSpPr txBox="1"/>
          <p:nvPr/>
        </p:nvSpPr>
        <p:spPr>
          <a:xfrm>
            <a:off x="327025" y="1339850"/>
            <a:ext cx="8424862" cy="5100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Times New Roman"/>
              <a:buNone/>
            </a:pPr>
            <a:r>
              <a:rPr b="1" i="0" lang="en-US" sz="2500" u="none">
                <a:solidFill>
                  <a:schemeClr val="dk1"/>
                </a:solidFill>
                <a:latin typeface="Times New Roman"/>
                <a:ea typeface="Times New Roman"/>
                <a:cs typeface="Times New Roman"/>
                <a:sym typeface="Times New Roman"/>
              </a:rPr>
              <a:t>Пример 3 </a:t>
            </a:r>
            <a:r>
              <a:rPr b="1" i="0" lang="en-US" sz="2000" u="none">
                <a:solidFill>
                  <a:schemeClr val="dk1"/>
                </a:solidFill>
                <a:latin typeface="Times New Roman"/>
                <a:ea typeface="Times New Roman"/>
                <a:cs typeface="Times New Roman"/>
                <a:sym typeface="Times New Roman"/>
              </a:rPr>
              <a:t>(JAVA)</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MPI.Init(args);</a:t>
            </a:r>
            <a:endParaRPr/>
          </a:p>
          <a:p>
            <a:pPr indent="0" lvl="0" marL="0" marR="0" rtl="0" algn="l">
              <a:lnSpc>
                <a:spcPct val="100000"/>
              </a:lnSpc>
              <a:spcBef>
                <a:spcPts val="0"/>
              </a:spcBef>
              <a:spcAft>
                <a:spcPts val="0"/>
              </a:spcAft>
              <a:buClr>
                <a:srgbClr val="00B050"/>
              </a:buClr>
              <a:buSzPts val="2000"/>
              <a:buFont typeface="Times New Roman"/>
              <a:buNone/>
            </a:pPr>
            <a:r>
              <a:rPr b="0" i="0" lang="en-US" sz="2000" u="none">
                <a:solidFill>
                  <a:srgbClr val="00B050"/>
                </a:solidFill>
                <a:latin typeface="Times New Roman"/>
                <a:ea typeface="Times New Roman"/>
                <a:cs typeface="Times New Roman"/>
                <a:sym typeface="Times New Roman"/>
              </a:rPr>
              <a:t>// родительский процесс рассылает приветствие всем остальным процессам //p2p и получает ответ</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int myrank = MPI.COMM_WORLD.Rank();</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int size=MPI.COMM_WORLD.Size();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Request []r=new Request[size-1];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Status []s =new Status[size-1];</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if(myrank == 0)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char[] message ="Hello from boss!".toCharArray();</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for (int i=1;i&lt;size;i++)</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{r[i-1]=MPI.COMM_WORLD.Isend(message, 0, message.length,  		   MPI.CHAR, i, 1);</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rgbClr val="FF0000"/>
                </a:solidFill>
                <a:latin typeface="Times New Roman"/>
                <a:ea typeface="Times New Roman"/>
                <a:cs typeface="Times New Roman"/>
                <a:sym typeface="Times New Roman"/>
              </a:rPr>
              <a:t>s[i-1]=r[i-1].Wait();}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for (int i=0;i&lt;size-1;i++)</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{if (r[i].Is_null())  System.out.println("Isend to "+(i+1)+ "complete");}</a:t>
            </a:r>
            <a:endParaRPr/>
          </a:p>
        </p:txBody>
      </p:sp>
      <p:sp>
        <p:nvSpPr>
          <p:cNvPr id="1303" name="Google Shape;1303;p110"/>
          <p:cNvSpPr txBox="1"/>
          <p:nvPr>
            <p:ph type="title"/>
          </p:nvPr>
        </p:nvSpPr>
        <p:spPr>
          <a:xfrm>
            <a:off x="339725" y="82550"/>
            <a:ext cx="7807325" cy="9699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
        <p:nvSpPr>
          <p:cNvPr id="1304" name="Google Shape;1304;p110"/>
          <p:cNvSpPr txBox="1"/>
          <p:nvPr/>
        </p:nvSpPr>
        <p:spPr>
          <a:xfrm>
            <a:off x="1403350" y="4797425"/>
            <a:ext cx="7283450" cy="1008062"/>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5" name="Google Shape;1305;p110"/>
          <p:cNvSpPr txBox="1"/>
          <p:nvPr/>
        </p:nvSpPr>
        <p:spPr>
          <a:xfrm>
            <a:off x="1116012" y="6037262"/>
            <a:ext cx="7283450" cy="439737"/>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11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311" name="Google Shape;1311;p111"/>
          <p:cNvSpPr txBox="1"/>
          <p:nvPr/>
        </p:nvSpPr>
        <p:spPr>
          <a:xfrm>
            <a:off x="315912" y="1052512"/>
            <a:ext cx="8424862" cy="5407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Times New Roman"/>
              <a:buNone/>
            </a:pPr>
            <a:r>
              <a:rPr b="1" i="0" lang="en-US" sz="2500" u="none">
                <a:solidFill>
                  <a:schemeClr val="dk1"/>
                </a:solidFill>
                <a:latin typeface="Times New Roman"/>
                <a:ea typeface="Times New Roman"/>
                <a:cs typeface="Times New Roman"/>
                <a:sym typeface="Times New Roman"/>
              </a:rPr>
              <a:t>Пример 3 </a:t>
            </a:r>
            <a:r>
              <a:rPr b="1" i="0" lang="en-US" sz="2000" u="none">
                <a:solidFill>
                  <a:schemeClr val="dk1"/>
                </a:solidFill>
                <a:latin typeface="Times New Roman"/>
                <a:ea typeface="Times New Roman"/>
                <a:cs typeface="Times New Roman"/>
                <a:sym typeface="Times New Roman"/>
              </a:rPr>
              <a:t>(JAVA - окончание)</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char[] backmessage = new char[15];</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for (int i=1;i&lt;size;i++)</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{MPI.COMM_WORLD.Recv(backmessage, 0, 15, MPI.CHAR, i, 2)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System.out.println("received: from rank "+i+ " "+new String(backmessage))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else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char[] message = new char[20]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MPI.COMM_WORLD.Recv(message, 0, 20, MPI.CHAR, 0, 1)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System.out.println("received by: "+myrank+" from rank 0 " +new String(message))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char [] backmessage="Hello, master".toCharArray();</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MPI.COMM_WORLD.Send(backmessage, 0, backmessage.length, MPI.CHAR, 0, 2)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MPI.Finalize(); </a:t>
            </a:r>
            <a:endParaRPr/>
          </a:p>
        </p:txBody>
      </p:sp>
      <p:sp>
        <p:nvSpPr>
          <p:cNvPr id="1312" name="Google Shape;1312;p111"/>
          <p:cNvSpPr txBox="1"/>
          <p:nvPr>
            <p:ph type="title"/>
          </p:nvPr>
        </p:nvSpPr>
        <p:spPr>
          <a:xfrm>
            <a:off x="339725" y="82550"/>
            <a:ext cx="7807325" cy="9699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1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318" name="Google Shape;1318;p112"/>
          <p:cNvSpPr txBox="1"/>
          <p:nvPr>
            <p:ph type="title"/>
          </p:nvPr>
        </p:nvSpPr>
        <p:spPr>
          <a:xfrm>
            <a:off x="1042987" y="404812"/>
            <a:ext cx="6697662" cy="7064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
        <p:nvSpPr>
          <p:cNvPr id="1319" name="Google Shape;1319;p112"/>
          <p:cNvSpPr txBox="1"/>
          <p:nvPr/>
        </p:nvSpPr>
        <p:spPr>
          <a:xfrm>
            <a:off x="260350" y="1143000"/>
            <a:ext cx="4821237"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Результат выполнения ПРИМЕРА № 3:</a:t>
            </a:r>
            <a:endParaRPr/>
          </a:p>
        </p:txBody>
      </p:sp>
      <p:pic>
        <p:nvPicPr>
          <p:cNvPr id="1320" name="Google Shape;1320;p112"/>
          <p:cNvPicPr preferRelativeResize="0"/>
          <p:nvPr/>
        </p:nvPicPr>
        <p:blipFill rotWithShape="1">
          <a:blip r:embed="rId3">
            <a:alphaModFix/>
          </a:blip>
          <a:srcRect b="0" l="0" r="0" t="0"/>
          <a:stretch/>
        </p:blipFill>
        <p:spPr>
          <a:xfrm>
            <a:off x="900112" y="1916112"/>
            <a:ext cx="6840537" cy="4154487"/>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11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327" name="Google Shape;1327;p113"/>
          <p:cNvSpPr txBox="1"/>
          <p:nvPr>
            <p:ph type="title"/>
          </p:nvPr>
        </p:nvSpPr>
        <p:spPr>
          <a:xfrm>
            <a:off x="1042987" y="404812"/>
            <a:ext cx="6697662" cy="7064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
        <p:nvSpPr>
          <p:cNvPr id="1328" name="Google Shape;1328;p113"/>
          <p:cNvSpPr txBox="1"/>
          <p:nvPr/>
        </p:nvSpPr>
        <p:spPr>
          <a:xfrm>
            <a:off x="323850" y="1111250"/>
            <a:ext cx="8424862" cy="1590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500"/>
              <a:buFont typeface="Times New Roman"/>
              <a:buNone/>
            </a:pPr>
            <a:r>
              <a:rPr b="1" i="0" lang="en-US" sz="2500" u="none">
                <a:solidFill>
                  <a:srgbClr val="FF0000"/>
                </a:solidFill>
                <a:latin typeface="Times New Roman"/>
                <a:ea typeface="Times New Roman"/>
                <a:cs typeface="Times New Roman"/>
                <a:sym typeface="Times New Roman"/>
              </a:rPr>
              <a:t>Задание 3</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Реализовать так называемую задачу фильтрации, используя неблокирующие обмены+Waitall()+пробник </a:t>
            </a:r>
            <a:r>
              <a:rPr b="1" i="1" lang="en-US" sz="2400" u="none">
                <a:solidFill>
                  <a:schemeClr val="dk1"/>
                </a:solidFill>
                <a:latin typeface="Times New Roman"/>
                <a:ea typeface="Times New Roman"/>
                <a:cs typeface="Times New Roman"/>
                <a:sym typeface="Times New Roman"/>
              </a:rPr>
              <a:t>например:</a:t>
            </a:r>
            <a:endParaRPr/>
          </a:p>
        </p:txBody>
      </p:sp>
      <p:grpSp>
        <p:nvGrpSpPr>
          <p:cNvPr id="1329" name="Google Shape;1329;p113"/>
          <p:cNvGrpSpPr/>
          <p:nvPr/>
        </p:nvGrpSpPr>
        <p:grpSpPr>
          <a:xfrm>
            <a:off x="396875" y="2655887"/>
            <a:ext cx="7167562" cy="2859087"/>
            <a:chOff x="396552" y="2656148"/>
            <a:chExt cx="7168456" cy="2858616"/>
          </a:xfrm>
        </p:grpSpPr>
        <p:sp>
          <p:nvSpPr>
            <p:cNvPr id="1330" name="Google Shape;1330;p113"/>
            <p:cNvSpPr txBox="1"/>
            <p:nvPr/>
          </p:nvSpPr>
          <p:spPr>
            <a:xfrm>
              <a:off x="712504" y="3932288"/>
              <a:ext cx="879585" cy="36030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rank=4</a:t>
              </a:r>
              <a:endParaRPr/>
            </a:p>
          </p:txBody>
        </p:sp>
        <p:sp>
          <p:nvSpPr>
            <p:cNvPr id="1331" name="Google Shape;1331;p113"/>
            <p:cNvSpPr txBox="1"/>
            <p:nvPr/>
          </p:nvSpPr>
          <p:spPr>
            <a:xfrm>
              <a:off x="396552" y="3016451"/>
              <a:ext cx="879585" cy="3603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rank=1</a:t>
              </a:r>
              <a:endParaRPr/>
            </a:p>
          </p:txBody>
        </p:sp>
        <p:sp>
          <p:nvSpPr>
            <p:cNvPr id="1332" name="Google Shape;1332;p113"/>
            <p:cNvSpPr txBox="1"/>
            <p:nvPr/>
          </p:nvSpPr>
          <p:spPr>
            <a:xfrm>
              <a:off x="1636544" y="3016451"/>
              <a:ext cx="431854" cy="3603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2</a:t>
              </a:r>
              <a:endParaRPr/>
            </a:p>
          </p:txBody>
        </p:sp>
        <p:sp>
          <p:nvSpPr>
            <p:cNvPr id="1333" name="Google Shape;1333;p113"/>
            <p:cNvSpPr txBox="1"/>
            <p:nvPr/>
          </p:nvSpPr>
          <p:spPr>
            <a:xfrm>
              <a:off x="2376412" y="3016451"/>
              <a:ext cx="431854" cy="3603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3</a:t>
              </a:r>
              <a:endParaRPr/>
            </a:p>
          </p:txBody>
        </p:sp>
        <p:sp>
          <p:nvSpPr>
            <p:cNvPr id="1334" name="Google Shape;1334;p113"/>
            <p:cNvSpPr txBox="1"/>
            <p:nvPr/>
          </p:nvSpPr>
          <p:spPr>
            <a:xfrm>
              <a:off x="1152296" y="2727573"/>
              <a:ext cx="431854" cy="360304"/>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3</a:t>
              </a:r>
              <a:endParaRPr/>
            </a:p>
          </p:txBody>
        </p:sp>
        <p:sp>
          <p:nvSpPr>
            <p:cNvPr id="1335" name="Google Shape;1335;p113"/>
            <p:cNvSpPr txBox="1"/>
            <p:nvPr/>
          </p:nvSpPr>
          <p:spPr>
            <a:xfrm>
              <a:off x="1944558" y="2727573"/>
              <a:ext cx="431854" cy="360304"/>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1</a:t>
              </a:r>
              <a:endParaRPr/>
            </a:p>
          </p:txBody>
        </p:sp>
        <p:sp>
          <p:nvSpPr>
            <p:cNvPr id="1336" name="Google Shape;1336;p113"/>
            <p:cNvSpPr txBox="1"/>
            <p:nvPr/>
          </p:nvSpPr>
          <p:spPr>
            <a:xfrm>
              <a:off x="2684425" y="2727573"/>
              <a:ext cx="431854" cy="360304"/>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5</a:t>
              </a:r>
              <a:endParaRPr/>
            </a:p>
          </p:txBody>
        </p:sp>
        <p:sp>
          <p:nvSpPr>
            <p:cNvPr id="1337" name="Google Shape;1337;p113"/>
            <p:cNvSpPr txBox="1"/>
            <p:nvPr/>
          </p:nvSpPr>
          <p:spPr>
            <a:xfrm>
              <a:off x="1847708" y="3903717"/>
              <a:ext cx="433442" cy="246021"/>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3</a:t>
              </a:r>
              <a:endParaRPr/>
            </a:p>
          </p:txBody>
        </p:sp>
        <p:sp>
          <p:nvSpPr>
            <p:cNvPr id="1338" name="Google Shape;1338;p113"/>
            <p:cNvSpPr txBox="1"/>
            <p:nvPr/>
          </p:nvSpPr>
          <p:spPr>
            <a:xfrm>
              <a:off x="1439670" y="3903717"/>
              <a:ext cx="431854" cy="246021"/>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1</a:t>
              </a:r>
              <a:endParaRPr/>
            </a:p>
          </p:txBody>
        </p:sp>
        <p:sp>
          <p:nvSpPr>
            <p:cNvPr id="1339" name="Google Shape;1339;p113"/>
            <p:cNvSpPr txBox="1"/>
            <p:nvPr/>
          </p:nvSpPr>
          <p:spPr>
            <a:xfrm>
              <a:off x="2287501" y="3903717"/>
              <a:ext cx="431854" cy="246021"/>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5</a:t>
              </a:r>
              <a:endParaRPr/>
            </a:p>
          </p:txBody>
        </p:sp>
        <p:cxnSp>
          <p:nvCxnSpPr>
            <p:cNvPr id="1340" name="Google Shape;1340;p113"/>
            <p:cNvCxnSpPr/>
            <p:nvPr/>
          </p:nvCxnSpPr>
          <p:spPr>
            <a:xfrm>
              <a:off x="1407916" y="3116447"/>
              <a:ext cx="225453" cy="355541"/>
            </a:xfrm>
            <a:prstGeom prst="straightConnector1">
              <a:avLst/>
            </a:prstGeom>
            <a:noFill/>
            <a:ln cap="flat" cmpd="sng" w="9525">
              <a:solidFill>
                <a:srgbClr val="FF0000"/>
              </a:solidFill>
              <a:prstDash val="solid"/>
              <a:miter lim="800000"/>
              <a:headEnd len="med" w="med" type="none"/>
              <a:tailEnd len="med" w="med" type="triangle"/>
            </a:ln>
          </p:spPr>
        </p:cxnSp>
        <p:cxnSp>
          <p:nvCxnSpPr>
            <p:cNvPr id="1341" name="Google Shape;1341;p113"/>
            <p:cNvCxnSpPr/>
            <p:nvPr/>
          </p:nvCxnSpPr>
          <p:spPr>
            <a:xfrm flipH="1">
              <a:off x="2041407" y="3068830"/>
              <a:ext cx="87324" cy="403159"/>
            </a:xfrm>
            <a:prstGeom prst="straightConnector1">
              <a:avLst/>
            </a:prstGeom>
            <a:noFill/>
            <a:ln cap="flat" cmpd="sng" w="9525">
              <a:solidFill>
                <a:srgbClr val="FF0000"/>
              </a:solidFill>
              <a:prstDash val="solid"/>
              <a:miter lim="800000"/>
              <a:headEnd len="med" w="med" type="none"/>
              <a:tailEnd len="med" w="med" type="triangle"/>
            </a:ln>
          </p:spPr>
        </p:cxnSp>
        <p:cxnSp>
          <p:nvCxnSpPr>
            <p:cNvPr id="1342" name="Google Shape;1342;p113"/>
            <p:cNvCxnSpPr/>
            <p:nvPr/>
          </p:nvCxnSpPr>
          <p:spPr>
            <a:xfrm flipH="1">
              <a:off x="2479611" y="3105336"/>
              <a:ext cx="420740" cy="366653"/>
            </a:xfrm>
            <a:prstGeom prst="straightConnector1">
              <a:avLst/>
            </a:prstGeom>
            <a:noFill/>
            <a:ln cap="flat" cmpd="sng" w="9525">
              <a:solidFill>
                <a:srgbClr val="FF0000"/>
              </a:solidFill>
              <a:prstDash val="solid"/>
              <a:miter lim="800000"/>
              <a:headEnd len="med" w="med" type="none"/>
              <a:tailEnd len="med" w="med" type="triangle"/>
            </a:ln>
          </p:spPr>
        </p:cxnSp>
        <p:sp>
          <p:nvSpPr>
            <p:cNvPr id="1343" name="Google Shape;1343;p113"/>
            <p:cNvSpPr txBox="1"/>
            <p:nvPr/>
          </p:nvSpPr>
          <p:spPr>
            <a:xfrm>
              <a:off x="2900352" y="3660869"/>
              <a:ext cx="879585" cy="3587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сорти-ровка</a:t>
              </a:r>
              <a:endParaRPr/>
            </a:p>
          </p:txBody>
        </p:sp>
        <p:sp>
          <p:nvSpPr>
            <p:cNvPr id="1344" name="Google Shape;1344;p113"/>
            <p:cNvSpPr txBox="1"/>
            <p:nvPr/>
          </p:nvSpPr>
          <p:spPr>
            <a:xfrm>
              <a:off x="4497576" y="3860862"/>
              <a:ext cx="879585" cy="3603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rank=8</a:t>
              </a:r>
              <a:endParaRPr/>
            </a:p>
          </p:txBody>
        </p:sp>
        <p:sp>
          <p:nvSpPr>
            <p:cNvPr id="1345" name="Google Shape;1345;p113"/>
            <p:cNvSpPr txBox="1"/>
            <p:nvPr/>
          </p:nvSpPr>
          <p:spPr>
            <a:xfrm>
              <a:off x="4181624" y="2943438"/>
              <a:ext cx="879585" cy="3603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rank=5</a:t>
              </a:r>
              <a:endParaRPr/>
            </a:p>
          </p:txBody>
        </p:sp>
        <p:sp>
          <p:nvSpPr>
            <p:cNvPr id="1346" name="Google Shape;1346;p113"/>
            <p:cNvSpPr txBox="1"/>
            <p:nvPr/>
          </p:nvSpPr>
          <p:spPr>
            <a:xfrm>
              <a:off x="5421616" y="2943438"/>
              <a:ext cx="431854" cy="3603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6</a:t>
              </a:r>
              <a:endParaRPr/>
            </a:p>
          </p:txBody>
        </p:sp>
        <p:sp>
          <p:nvSpPr>
            <p:cNvPr id="1347" name="Google Shape;1347;p113"/>
            <p:cNvSpPr txBox="1"/>
            <p:nvPr/>
          </p:nvSpPr>
          <p:spPr>
            <a:xfrm>
              <a:off x="6161483" y="2943438"/>
              <a:ext cx="431854" cy="3603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7</a:t>
              </a:r>
              <a:endParaRPr/>
            </a:p>
          </p:txBody>
        </p:sp>
        <p:sp>
          <p:nvSpPr>
            <p:cNvPr id="1348" name="Google Shape;1348;p113"/>
            <p:cNvSpPr txBox="1"/>
            <p:nvPr/>
          </p:nvSpPr>
          <p:spPr>
            <a:xfrm>
              <a:off x="4937368" y="2656148"/>
              <a:ext cx="431854" cy="360303"/>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2</a:t>
              </a:r>
              <a:endParaRPr/>
            </a:p>
          </p:txBody>
        </p:sp>
        <p:sp>
          <p:nvSpPr>
            <p:cNvPr id="1349" name="Google Shape;1349;p113"/>
            <p:cNvSpPr txBox="1"/>
            <p:nvPr/>
          </p:nvSpPr>
          <p:spPr>
            <a:xfrm>
              <a:off x="5729629" y="2656148"/>
              <a:ext cx="431854" cy="360303"/>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8</a:t>
              </a:r>
              <a:endParaRPr/>
            </a:p>
          </p:txBody>
        </p:sp>
        <p:sp>
          <p:nvSpPr>
            <p:cNvPr id="1350" name="Google Shape;1350;p113"/>
            <p:cNvSpPr txBox="1"/>
            <p:nvPr/>
          </p:nvSpPr>
          <p:spPr>
            <a:xfrm>
              <a:off x="6469497" y="2656148"/>
              <a:ext cx="431854" cy="360303"/>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4</a:t>
              </a:r>
              <a:endParaRPr/>
            </a:p>
          </p:txBody>
        </p:sp>
        <p:sp>
          <p:nvSpPr>
            <p:cNvPr id="1351" name="Google Shape;1351;p113"/>
            <p:cNvSpPr txBox="1"/>
            <p:nvPr/>
          </p:nvSpPr>
          <p:spPr>
            <a:xfrm>
              <a:off x="6685423" y="3587856"/>
              <a:ext cx="879585" cy="3603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сорти-ровка</a:t>
              </a:r>
              <a:endParaRPr/>
            </a:p>
          </p:txBody>
        </p:sp>
        <p:sp>
          <p:nvSpPr>
            <p:cNvPr id="1352" name="Google Shape;1352;p113"/>
            <p:cNvSpPr txBox="1"/>
            <p:nvPr/>
          </p:nvSpPr>
          <p:spPr>
            <a:xfrm>
              <a:off x="1955671" y="5154461"/>
              <a:ext cx="879585" cy="36030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rank=0</a:t>
              </a:r>
              <a:endParaRPr/>
            </a:p>
          </p:txBody>
        </p:sp>
        <p:sp>
          <p:nvSpPr>
            <p:cNvPr id="1353" name="Google Shape;1353;p113"/>
            <p:cNvSpPr txBox="1"/>
            <p:nvPr/>
          </p:nvSpPr>
          <p:spPr>
            <a:xfrm>
              <a:off x="3092463" y="4886218"/>
              <a:ext cx="431854" cy="360304"/>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2</a:t>
              </a:r>
              <a:endParaRPr/>
            </a:p>
          </p:txBody>
        </p:sp>
        <p:sp>
          <p:nvSpPr>
            <p:cNvPr id="1354" name="Google Shape;1354;p113"/>
            <p:cNvSpPr txBox="1"/>
            <p:nvPr/>
          </p:nvSpPr>
          <p:spPr>
            <a:xfrm>
              <a:off x="2684425" y="4886218"/>
              <a:ext cx="431854" cy="360304"/>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1</a:t>
              </a:r>
              <a:endParaRPr/>
            </a:p>
          </p:txBody>
        </p:sp>
        <p:sp>
          <p:nvSpPr>
            <p:cNvPr id="1355" name="Google Shape;1355;p113"/>
            <p:cNvSpPr txBox="1"/>
            <p:nvPr/>
          </p:nvSpPr>
          <p:spPr>
            <a:xfrm>
              <a:off x="3530667" y="4886218"/>
              <a:ext cx="433442" cy="360304"/>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3</a:t>
              </a:r>
              <a:endParaRPr/>
            </a:p>
          </p:txBody>
        </p:sp>
        <p:sp>
          <p:nvSpPr>
            <p:cNvPr id="1356" name="Google Shape;1356;p113"/>
            <p:cNvSpPr txBox="1"/>
            <p:nvPr/>
          </p:nvSpPr>
          <p:spPr>
            <a:xfrm>
              <a:off x="4361034" y="4886218"/>
              <a:ext cx="431854" cy="360304"/>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5</a:t>
              </a:r>
              <a:endParaRPr/>
            </a:p>
          </p:txBody>
        </p:sp>
        <p:sp>
          <p:nvSpPr>
            <p:cNvPr id="1357" name="Google Shape;1357;p113"/>
            <p:cNvSpPr txBox="1"/>
            <p:nvPr/>
          </p:nvSpPr>
          <p:spPr>
            <a:xfrm>
              <a:off x="3952995" y="4886218"/>
              <a:ext cx="431854" cy="360304"/>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4</a:t>
              </a:r>
              <a:endParaRPr/>
            </a:p>
          </p:txBody>
        </p:sp>
        <p:sp>
          <p:nvSpPr>
            <p:cNvPr id="1358" name="Google Shape;1358;p113"/>
            <p:cNvSpPr txBox="1"/>
            <p:nvPr/>
          </p:nvSpPr>
          <p:spPr>
            <a:xfrm>
              <a:off x="4800826" y="4886218"/>
              <a:ext cx="431854" cy="360304"/>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8</a:t>
              </a:r>
              <a:endParaRPr/>
            </a:p>
          </p:txBody>
        </p:sp>
        <p:sp>
          <p:nvSpPr>
            <p:cNvPr id="1359" name="Google Shape;1359;p113"/>
            <p:cNvSpPr txBox="1"/>
            <p:nvPr/>
          </p:nvSpPr>
          <p:spPr>
            <a:xfrm>
              <a:off x="5413677" y="4881456"/>
              <a:ext cx="879585" cy="36030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сорти-ровка</a:t>
              </a:r>
              <a:endParaRPr/>
            </a:p>
          </p:txBody>
        </p:sp>
        <p:cxnSp>
          <p:nvCxnSpPr>
            <p:cNvPr id="1360" name="Google Shape;1360;p113"/>
            <p:cNvCxnSpPr/>
            <p:nvPr/>
          </p:nvCxnSpPr>
          <p:spPr>
            <a:xfrm>
              <a:off x="2358946" y="4217991"/>
              <a:ext cx="1387648" cy="514265"/>
            </a:xfrm>
            <a:prstGeom prst="straightConnector1">
              <a:avLst/>
            </a:prstGeom>
            <a:noFill/>
            <a:ln cap="flat" cmpd="sng" w="9525">
              <a:solidFill>
                <a:srgbClr val="FF0000"/>
              </a:solidFill>
              <a:prstDash val="solid"/>
              <a:miter lim="800000"/>
              <a:headEnd len="med" w="med" type="none"/>
              <a:tailEnd len="med" w="med" type="triangle"/>
            </a:ln>
          </p:spPr>
        </p:cxnSp>
        <p:cxnSp>
          <p:nvCxnSpPr>
            <p:cNvPr id="1361" name="Google Shape;1361;p113"/>
            <p:cNvCxnSpPr/>
            <p:nvPr/>
          </p:nvCxnSpPr>
          <p:spPr>
            <a:xfrm flipH="1">
              <a:off x="4216553" y="4149739"/>
              <a:ext cx="1440042" cy="582517"/>
            </a:xfrm>
            <a:prstGeom prst="straightConnector1">
              <a:avLst/>
            </a:prstGeom>
            <a:noFill/>
            <a:ln cap="flat" cmpd="sng" w="9525">
              <a:solidFill>
                <a:srgbClr val="FF0000"/>
              </a:solidFill>
              <a:prstDash val="solid"/>
              <a:miter lim="800000"/>
              <a:headEnd len="med" w="med" type="none"/>
              <a:tailEnd len="med" w="med" type="triangle"/>
            </a:ln>
          </p:spPr>
        </p:cxnSp>
        <p:sp>
          <p:nvSpPr>
            <p:cNvPr id="1362" name="Google Shape;1362;p113"/>
            <p:cNvSpPr txBox="1"/>
            <p:nvPr/>
          </p:nvSpPr>
          <p:spPr>
            <a:xfrm>
              <a:off x="1825480" y="3471989"/>
              <a:ext cx="431854" cy="206341"/>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1</a:t>
              </a:r>
              <a:endParaRPr/>
            </a:p>
          </p:txBody>
        </p:sp>
        <p:sp>
          <p:nvSpPr>
            <p:cNvPr id="1363" name="Google Shape;1363;p113"/>
            <p:cNvSpPr txBox="1"/>
            <p:nvPr/>
          </p:nvSpPr>
          <p:spPr>
            <a:xfrm>
              <a:off x="1415854" y="3471989"/>
              <a:ext cx="433442" cy="206341"/>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3</a:t>
              </a:r>
              <a:endParaRPr/>
            </a:p>
          </p:txBody>
        </p:sp>
        <p:sp>
          <p:nvSpPr>
            <p:cNvPr id="1364" name="Google Shape;1364;p113"/>
            <p:cNvSpPr txBox="1"/>
            <p:nvPr/>
          </p:nvSpPr>
          <p:spPr>
            <a:xfrm>
              <a:off x="2263685" y="3471989"/>
              <a:ext cx="431854" cy="206341"/>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5</a:t>
              </a:r>
              <a:endParaRPr/>
            </a:p>
          </p:txBody>
        </p:sp>
        <p:sp>
          <p:nvSpPr>
            <p:cNvPr id="1365" name="Google Shape;1365;p113"/>
            <p:cNvSpPr/>
            <p:nvPr/>
          </p:nvSpPr>
          <p:spPr>
            <a:xfrm>
              <a:off x="1908040" y="3703725"/>
              <a:ext cx="300075" cy="182532"/>
            </a:xfrm>
            <a:prstGeom prst="downArrow">
              <a:avLst>
                <a:gd fmla="val 10800" name="adj1"/>
                <a:gd fmla="val 50000" name="adj2"/>
              </a:avLst>
            </a:prstGeom>
            <a:solidFill>
              <a:schemeClr val="accent1"/>
            </a:solidFill>
            <a:ln cap="flat" cmpd="sng" w="25400">
              <a:solidFill>
                <a:srgbClr val="9595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6" name="Google Shape;1366;p113"/>
            <p:cNvSpPr txBox="1"/>
            <p:nvPr/>
          </p:nvSpPr>
          <p:spPr>
            <a:xfrm>
              <a:off x="5656595" y="3814832"/>
              <a:ext cx="431854" cy="246021"/>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4</a:t>
              </a:r>
              <a:endParaRPr/>
            </a:p>
          </p:txBody>
        </p:sp>
        <p:sp>
          <p:nvSpPr>
            <p:cNvPr id="1367" name="Google Shape;1367;p113"/>
            <p:cNvSpPr txBox="1"/>
            <p:nvPr/>
          </p:nvSpPr>
          <p:spPr>
            <a:xfrm>
              <a:off x="5248556" y="3814832"/>
              <a:ext cx="431854" cy="246021"/>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2</a:t>
              </a:r>
              <a:endParaRPr/>
            </a:p>
          </p:txBody>
        </p:sp>
        <p:sp>
          <p:nvSpPr>
            <p:cNvPr id="1368" name="Google Shape;1368;p113"/>
            <p:cNvSpPr txBox="1"/>
            <p:nvPr/>
          </p:nvSpPr>
          <p:spPr>
            <a:xfrm>
              <a:off x="6096387" y="3814832"/>
              <a:ext cx="431854" cy="246021"/>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8</a:t>
              </a:r>
              <a:endParaRPr/>
            </a:p>
          </p:txBody>
        </p:sp>
        <p:cxnSp>
          <p:nvCxnSpPr>
            <p:cNvPr id="1369" name="Google Shape;1369;p113"/>
            <p:cNvCxnSpPr/>
            <p:nvPr/>
          </p:nvCxnSpPr>
          <p:spPr>
            <a:xfrm>
              <a:off x="5215215" y="3029149"/>
              <a:ext cx="225453" cy="353955"/>
            </a:xfrm>
            <a:prstGeom prst="straightConnector1">
              <a:avLst/>
            </a:prstGeom>
            <a:noFill/>
            <a:ln cap="flat" cmpd="sng" w="9525">
              <a:solidFill>
                <a:srgbClr val="FF0000"/>
              </a:solidFill>
              <a:prstDash val="solid"/>
              <a:miter lim="800000"/>
              <a:headEnd len="med" w="med" type="none"/>
              <a:tailEnd len="med" w="med" type="triangle"/>
            </a:ln>
          </p:spPr>
        </p:cxnSp>
        <p:cxnSp>
          <p:nvCxnSpPr>
            <p:cNvPr id="1370" name="Google Shape;1370;p113"/>
            <p:cNvCxnSpPr/>
            <p:nvPr/>
          </p:nvCxnSpPr>
          <p:spPr>
            <a:xfrm flipH="1">
              <a:off x="5850294" y="2981531"/>
              <a:ext cx="87323" cy="401572"/>
            </a:xfrm>
            <a:prstGeom prst="straightConnector1">
              <a:avLst/>
            </a:prstGeom>
            <a:noFill/>
            <a:ln cap="flat" cmpd="sng" w="9525">
              <a:solidFill>
                <a:srgbClr val="FF0000"/>
              </a:solidFill>
              <a:prstDash val="solid"/>
              <a:miter lim="800000"/>
              <a:headEnd len="med" w="med" type="none"/>
              <a:tailEnd len="med" w="med" type="triangle"/>
            </a:ln>
          </p:spPr>
        </p:cxnSp>
        <p:cxnSp>
          <p:nvCxnSpPr>
            <p:cNvPr id="1371" name="Google Shape;1371;p113"/>
            <p:cNvCxnSpPr/>
            <p:nvPr/>
          </p:nvCxnSpPr>
          <p:spPr>
            <a:xfrm flipH="1">
              <a:off x="6288499" y="3016451"/>
              <a:ext cx="420739" cy="366653"/>
            </a:xfrm>
            <a:prstGeom prst="straightConnector1">
              <a:avLst/>
            </a:prstGeom>
            <a:noFill/>
            <a:ln cap="flat" cmpd="sng" w="9525">
              <a:solidFill>
                <a:srgbClr val="FF0000"/>
              </a:solidFill>
              <a:prstDash val="solid"/>
              <a:miter lim="800000"/>
              <a:headEnd len="med" w="med" type="none"/>
              <a:tailEnd len="med" w="med" type="triangle"/>
            </a:ln>
          </p:spPr>
        </p:cxnSp>
        <p:sp>
          <p:nvSpPr>
            <p:cNvPr id="1372" name="Google Shape;1372;p113"/>
            <p:cNvSpPr txBox="1"/>
            <p:nvPr/>
          </p:nvSpPr>
          <p:spPr>
            <a:xfrm>
              <a:off x="5632779" y="3383103"/>
              <a:ext cx="433442" cy="207928"/>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8</a:t>
              </a:r>
              <a:endParaRPr/>
            </a:p>
          </p:txBody>
        </p:sp>
        <p:sp>
          <p:nvSpPr>
            <p:cNvPr id="1373" name="Google Shape;1373;p113"/>
            <p:cNvSpPr txBox="1"/>
            <p:nvPr/>
          </p:nvSpPr>
          <p:spPr>
            <a:xfrm>
              <a:off x="5224741" y="3383103"/>
              <a:ext cx="431854" cy="207928"/>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2</a:t>
              </a:r>
              <a:endParaRPr/>
            </a:p>
          </p:txBody>
        </p:sp>
        <p:sp>
          <p:nvSpPr>
            <p:cNvPr id="1374" name="Google Shape;1374;p113"/>
            <p:cNvSpPr txBox="1"/>
            <p:nvPr/>
          </p:nvSpPr>
          <p:spPr>
            <a:xfrm>
              <a:off x="6072572" y="3383103"/>
              <a:ext cx="431854" cy="207928"/>
            </a:xfrm>
            <a:prstGeom prst="rect">
              <a:avLst/>
            </a:prstGeom>
            <a:solidFill>
              <a:schemeClr val="accent2"/>
            </a:solidFill>
            <a:ln cap="flat" cmpd="sng" w="25400">
              <a:solidFill>
                <a:srgbClr val="49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4</a:t>
              </a:r>
              <a:endParaRPr/>
            </a:p>
          </p:txBody>
        </p:sp>
        <p:sp>
          <p:nvSpPr>
            <p:cNvPr id="1375" name="Google Shape;1375;p113"/>
            <p:cNvSpPr/>
            <p:nvPr/>
          </p:nvSpPr>
          <p:spPr>
            <a:xfrm>
              <a:off x="5716928" y="3616427"/>
              <a:ext cx="300074" cy="182533"/>
            </a:xfrm>
            <a:prstGeom prst="downArrow">
              <a:avLst>
                <a:gd fmla="val 10800" name="adj1"/>
                <a:gd fmla="val 50000" name="adj2"/>
              </a:avLst>
            </a:prstGeom>
            <a:solidFill>
              <a:schemeClr val="accent1"/>
            </a:solidFill>
            <a:ln cap="flat" cmpd="sng" w="25400">
              <a:solidFill>
                <a:srgbClr val="9595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376" name="Google Shape;1376;p113"/>
          <p:cNvSpPr txBox="1"/>
          <p:nvPr/>
        </p:nvSpPr>
        <p:spPr>
          <a:xfrm>
            <a:off x="365125" y="5668962"/>
            <a:ext cx="75199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Times New Roman"/>
              <a:buNone/>
            </a:pPr>
            <a:r>
              <a:rPr b="0" i="0" lang="en-US" sz="2000" u="none">
                <a:solidFill>
                  <a:srgbClr val="FF0000"/>
                </a:solidFill>
                <a:latin typeface="Times New Roman"/>
                <a:ea typeface="Times New Roman"/>
                <a:cs typeface="Times New Roman"/>
                <a:sym typeface="Times New Roman"/>
              </a:rPr>
              <a:t>Вариант: к-во потоков 1-го уровня вычисляется так: (№ пп %4)+3</a:t>
            </a:r>
            <a:endParaRPr/>
          </a:p>
        </p:txBody>
      </p:sp>
      <p:sp>
        <p:nvSpPr>
          <p:cNvPr id="1377" name="Google Shape;1377;p113"/>
          <p:cNvSpPr txBox="1"/>
          <p:nvPr/>
        </p:nvSpPr>
        <p:spPr>
          <a:xfrm>
            <a:off x="365125" y="6076950"/>
            <a:ext cx="751998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Более высокую оценку получат решения, предоставляющие возможность использовать переменное количество процессов.</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11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383" name="Google Shape;1383;p114"/>
          <p:cNvSpPr txBox="1"/>
          <p:nvPr/>
        </p:nvSpPr>
        <p:spPr>
          <a:xfrm>
            <a:off x="539750" y="2133600"/>
            <a:ext cx="7883525" cy="846137"/>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Подпрограммы-пробники</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11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389" name="Google Shape;1389;p115"/>
          <p:cNvSpPr txBox="1"/>
          <p:nvPr>
            <p:ph type="title"/>
          </p:nvPr>
        </p:nvSpPr>
        <p:spPr>
          <a:xfrm>
            <a:off x="327025" y="188912"/>
            <a:ext cx="7124700" cy="9223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br>
              <a:rPr b="1" i="0" lang="en-US" sz="3900" u="none">
                <a:solidFill>
                  <a:srgbClr val="002060"/>
                </a:solidFill>
                <a:latin typeface="Arial"/>
                <a:ea typeface="Arial"/>
                <a:cs typeface="Arial"/>
                <a:sym typeface="Arial"/>
              </a:rPr>
            </a:br>
            <a:r>
              <a:rPr b="1" i="0" lang="en-US" sz="2800" u="none">
                <a:solidFill>
                  <a:srgbClr val="002060"/>
                </a:solidFill>
                <a:latin typeface="Arial"/>
                <a:ea typeface="Arial"/>
                <a:cs typeface="Arial"/>
                <a:sym typeface="Arial"/>
              </a:rPr>
              <a:t>(пробники)</a:t>
            </a:r>
            <a:endParaRPr/>
          </a:p>
        </p:txBody>
      </p:sp>
      <p:sp>
        <p:nvSpPr>
          <p:cNvPr id="1390" name="Google Shape;1390;p115"/>
          <p:cNvSpPr txBox="1"/>
          <p:nvPr/>
        </p:nvSpPr>
        <p:spPr>
          <a:xfrm>
            <a:off x="327025" y="1644650"/>
            <a:ext cx="8532812" cy="48323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Получить информацию о сообщении до его помещения в буфер приема можно с помощью подпрограмм-пробников </a:t>
            </a:r>
            <a:r>
              <a:rPr b="1" i="0" lang="en-US" sz="2000" u="none">
                <a:solidFill>
                  <a:schemeClr val="dk1"/>
                </a:solidFill>
                <a:latin typeface="Courier New"/>
                <a:ea typeface="Courier New"/>
                <a:cs typeface="Courier New"/>
                <a:sym typeface="Courier New"/>
              </a:rPr>
              <a:t>MPI_Probe</a:t>
            </a:r>
            <a:r>
              <a:rPr b="0" i="0" lang="en-US" sz="2400" u="none">
                <a:solidFill>
                  <a:schemeClr val="dk1"/>
                </a:solidFill>
                <a:latin typeface="Times New Roman"/>
                <a:ea typeface="Times New Roman"/>
                <a:cs typeface="Times New Roman"/>
                <a:sym typeface="Times New Roman"/>
              </a:rPr>
              <a:t> и </a:t>
            </a:r>
            <a:r>
              <a:rPr b="1" i="0" lang="en-US" sz="2000" u="none">
                <a:solidFill>
                  <a:schemeClr val="dk1"/>
                </a:solidFill>
                <a:latin typeface="Courier New"/>
                <a:ea typeface="Courier New"/>
                <a:cs typeface="Courier New"/>
                <a:sym typeface="Courier New"/>
              </a:rPr>
              <a:t>MPI_IProbe</a:t>
            </a:r>
            <a:r>
              <a:rPr b="0" i="0" lang="en-US" sz="24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На основании полученной информации принимается решение о дальнейших действиях. </a:t>
            </a:r>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С помощью вызова подпрограммы </a:t>
            </a:r>
            <a:r>
              <a:rPr b="1" i="0" lang="en-US" sz="2000" u="none">
                <a:solidFill>
                  <a:schemeClr val="dk1"/>
                </a:solidFill>
                <a:latin typeface="Courier New"/>
                <a:ea typeface="Courier New"/>
                <a:cs typeface="Courier New"/>
                <a:sym typeface="Courier New"/>
              </a:rPr>
              <a:t>MPI_Probe</a:t>
            </a:r>
            <a:r>
              <a:rPr b="0" i="0" lang="en-US" sz="2400" u="none">
                <a:solidFill>
                  <a:schemeClr val="dk1"/>
                </a:solidFill>
                <a:latin typeface="Times New Roman"/>
                <a:ea typeface="Times New Roman"/>
                <a:cs typeface="Times New Roman"/>
                <a:sym typeface="Times New Roman"/>
              </a:rPr>
              <a:t> фиксируется поступление (но не прием!) сообщения. Затем определяется источник сообщения, его длина, выделяется буфер подходящего размера и выполняется прием сообщения.</a:t>
            </a:r>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Функция MPI_IPROBE (source, tag, comm, flag, status) возвращает flag = true, если имеется сообщение, которое может быть получено и проанализировано.</a:t>
            </a:r>
            <a:br>
              <a:rPr b="0" i="0" lang="en-US" sz="240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116"/>
          <p:cNvSpPr txBox="1"/>
          <p:nvPr/>
        </p:nvSpPr>
        <p:spPr>
          <a:xfrm>
            <a:off x="327025" y="1146175"/>
            <a:ext cx="8489950" cy="52847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Times New Roman"/>
              <a:buNone/>
            </a:pPr>
            <a:r>
              <a:rPr b="1" i="0" lang="en-US" sz="2500" u="none">
                <a:solidFill>
                  <a:schemeClr val="dk1"/>
                </a:solidFill>
                <a:latin typeface="Times New Roman"/>
                <a:ea typeface="Times New Roman"/>
                <a:cs typeface="Times New Roman"/>
                <a:sym typeface="Times New Roman"/>
              </a:rPr>
              <a:t>Неблокирующая проверка сообщения </a:t>
            </a:r>
            <a:r>
              <a:rPr b="1" i="0" lang="en-US" sz="2500" u="none">
                <a:solidFill>
                  <a:srgbClr val="FF0000"/>
                </a:solidFill>
                <a:latin typeface="Times New Roman"/>
                <a:ea typeface="Times New Roman"/>
                <a:cs typeface="Times New Roman"/>
                <a:sym typeface="Times New Roman"/>
              </a:rPr>
              <a:t>C</a:t>
            </a:r>
            <a:endParaRPr/>
          </a:p>
          <a:p>
            <a:pPr indent="0" lvl="0" marL="0" marR="0" rtl="0" algn="l">
              <a:lnSpc>
                <a:spcPct val="100000"/>
              </a:lnSpc>
              <a:spcBef>
                <a:spcPts val="0"/>
              </a:spcBef>
              <a:spcAft>
                <a:spcPts val="0"/>
              </a:spcAft>
              <a:buClr>
                <a:schemeClr val="dk1"/>
              </a:buClr>
              <a:buSzPts val="2500"/>
              <a:buFont typeface="Arial"/>
              <a:buNone/>
            </a:pPr>
            <a:r>
              <a:t/>
            </a:r>
            <a:endParaRPr b="1" i="0" sz="25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Неблокирующая проверка сообщения выполняется подпрограммой:</a:t>
            </a:r>
            <a:endParaRPr/>
          </a:p>
          <a:p>
            <a:pPr indent="0" lvl="0" marL="0" marR="0" rtl="0" algn="l">
              <a:lnSpc>
                <a:spcPct val="100000"/>
              </a:lnSpc>
              <a:spcBef>
                <a:spcPts val="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int MPI_Iprobe(int source, int tag, MPI_Comm comm, int *flag, MPI_Status *status)</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MPI_Iprobe(source, tag, comm, flag, status, ierr)</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Входные параметры этой подпрограммы те же, что и у подпрограммы </a:t>
            </a:r>
            <a:r>
              <a:rPr b="0" i="0" lang="en-US" sz="1800" u="none">
                <a:solidFill>
                  <a:schemeClr val="dk1"/>
                </a:solidFill>
                <a:latin typeface="Courier New"/>
                <a:ea typeface="Courier New"/>
                <a:cs typeface="Courier New"/>
                <a:sym typeface="Courier New"/>
              </a:rPr>
              <a:t>MPI_Probe</a:t>
            </a:r>
            <a:r>
              <a:rPr b="0" i="0" lang="en-US" sz="2100" u="none">
                <a:solidFill>
                  <a:schemeClr val="dk1"/>
                </a:solidFill>
                <a:latin typeface="Times New Roman"/>
                <a:ea typeface="Times New Roman"/>
                <a:cs typeface="Times New Roman"/>
                <a:sym typeface="Times New Roman"/>
              </a:rPr>
              <a:t>. Выходные параметры:</a:t>
            </a:r>
            <a:endParaRPr/>
          </a:p>
          <a:p>
            <a:pPr indent="-133350" lvl="0" marL="0" marR="0" rtl="0" algn="l">
              <a:lnSpc>
                <a:spcPct val="100000"/>
              </a:lnSpc>
              <a:spcBef>
                <a:spcPts val="0"/>
              </a:spcBef>
              <a:spcAft>
                <a:spcPts val="0"/>
              </a:spcAft>
              <a:buClr>
                <a:schemeClr val="dk1"/>
              </a:buClr>
              <a:buSzPts val="2100"/>
              <a:buFont typeface="Noto Sans Symbols"/>
              <a:buChar char="❑"/>
            </a:pPr>
            <a:r>
              <a:rPr b="0" i="0" lang="en-US" sz="2100" u="none">
                <a:solidFill>
                  <a:schemeClr val="dk1"/>
                </a:solidFill>
                <a:latin typeface="Times New Roman"/>
                <a:ea typeface="Times New Roman"/>
                <a:cs typeface="Times New Roman"/>
                <a:sym typeface="Times New Roman"/>
              </a:rPr>
              <a:t> </a:t>
            </a:r>
            <a:r>
              <a:rPr b="0" i="0" lang="en-US" sz="1800" u="none">
                <a:solidFill>
                  <a:schemeClr val="dk1"/>
                </a:solidFill>
                <a:latin typeface="Courier New"/>
                <a:ea typeface="Courier New"/>
                <a:cs typeface="Courier New"/>
                <a:sym typeface="Courier New"/>
              </a:rPr>
              <a:t>flag</a:t>
            </a:r>
            <a:r>
              <a:rPr b="0" i="0" lang="en-US" sz="2100" u="none">
                <a:solidFill>
                  <a:schemeClr val="dk1"/>
                </a:solidFill>
                <a:latin typeface="Times New Roman"/>
                <a:ea typeface="Times New Roman"/>
                <a:cs typeface="Times New Roman"/>
                <a:sym typeface="Times New Roman"/>
              </a:rPr>
              <a:t> - флаг;</a:t>
            </a:r>
            <a:endParaRPr/>
          </a:p>
          <a:p>
            <a:pPr indent="-133350" lvl="0" marL="0" marR="0" rtl="0" algn="l">
              <a:lnSpc>
                <a:spcPct val="100000"/>
              </a:lnSpc>
              <a:spcBef>
                <a:spcPts val="0"/>
              </a:spcBef>
              <a:spcAft>
                <a:spcPts val="0"/>
              </a:spcAft>
              <a:buClr>
                <a:schemeClr val="dk1"/>
              </a:buClr>
              <a:buSzPts val="2100"/>
              <a:buFont typeface="Noto Sans Symbols"/>
              <a:buChar char="❑"/>
            </a:pPr>
            <a:r>
              <a:rPr b="0" i="0" lang="en-US" sz="2100" u="none">
                <a:solidFill>
                  <a:schemeClr val="dk1"/>
                </a:solidFill>
                <a:latin typeface="Times New Roman"/>
                <a:ea typeface="Times New Roman"/>
                <a:cs typeface="Times New Roman"/>
                <a:sym typeface="Times New Roman"/>
              </a:rPr>
              <a:t> </a:t>
            </a:r>
            <a:r>
              <a:rPr b="0" i="0" lang="en-US" sz="1800" u="none">
                <a:solidFill>
                  <a:schemeClr val="dk1"/>
                </a:solidFill>
                <a:latin typeface="Courier New"/>
                <a:ea typeface="Courier New"/>
                <a:cs typeface="Courier New"/>
                <a:sym typeface="Courier New"/>
              </a:rPr>
              <a:t>status</a:t>
            </a:r>
            <a:r>
              <a:rPr b="0" i="0" lang="en-US" sz="2100" u="none">
                <a:solidFill>
                  <a:schemeClr val="dk1"/>
                </a:solidFill>
                <a:latin typeface="Times New Roman"/>
                <a:ea typeface="Times New Roman"/>
                <a:cs typeface="Times New Roman"/>
                <a:sym typeface="Times New Roman"/>
              </a:rPr>
              <a:t> - статус.</a:t>
            </a:r>
            <a:endParaRPr/>
          </a:p>
          <a:p>
            <a:pPr indent="0" lvl="0" marL="0" marR="0" rtl="0" algn="l">
              <a:lnSpc>
                <a:spcPct val="100000"/>
              </a:lnSpc>
              <a:spcBef>
                <a:spcPts val="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Если сообщение уже поступило и может быть принято, возвращается значение флага «истина».</a:t>
            </a:r>
            <a:endParaRPr/>
          </a:p>
        </p:txBody>
      </p:sp>
      <p:sp>
        <p:nvSpPr>
          <p:cNvPr id="1396" name="Google Shape;1396;p116"/>
          <p:cNvSpPr txBox="1"/>
          <p:nvPr>
            <p:ph type="title"/>
          </p:nvPr>
        </p:nvSpPr>
        <p:spPr>
          <a:xfrm>
            <a:off x="327025" y="188912"/>
            <a:ext cx="7124700" cy="9223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br>
              <a:rPr b="1" i="0" lang="en-US" sz="3900" u="none">
                <a:solidFill>
                  <a:srgbClr val="002060"/>
                </a:solidFill>
                <a:latin typeface="Arial"/>
                <a:ea typeface="Arial"/>
                <a:cs typeface="Arial"/>
                <a:sym typeface="Arial"/>
              </a:rPr>
            </a:br>
            <a:r>
              <a:rPr b="1" i="0" lang="en-US" sz="2800" u="none">
                <a:solidFill>
                  <a:srgbClr val="002060"/>
                </a:solidFill>
                <a:latin typeface="Arial"/>
                <a:ea typeface="Arial"/>
                <a:cs typeface="Arial"/>
                <a:sym typeface="Arial"/>
              </a:rPr>
              <a:t>(пробники)</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117"/>
          <p:cNvSpPr txBox="1"/>
          <p:nvPr/>
        </p:nvSpPr>
        <p:spPr>
          <a:xfrm>
            <a:off x="327025" y="1146175"/>
            <a:ext cx="8489950" cy="1797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Times New Roman"/>
              <a:buNone/>
            </a:pPr>
            <a:r>
              <a:rPr b="1" i="0" lang="en-US" sz="2500" u="none">
                <a:solidFill>
                  <a:schemeClr val="dk1"/>
                </a:solidFill>
                <a:latin typeface="Times New Roman"/>
                <a:ea typeface="Times New Roman"/>
                <a:cs typeface="Times New Roman"/>
                <a:sym typeface="Times New Roman"/>
              </a:rPr>
              <a:t>Неблокирующая проверка сообщения </a:t>
            </a:r>
            <a:r>
              <a:rPr b="1" i="0" lang="en-US" sz="2500" u="none">
                <a:solidFill>
                  <a:srgbClr val="FF0000"/>
                </a:solidFill>
                <a:latin typeface="Times New Roman"/>
                <a:ea typeface="Times New Roman"/>
                <a:cs typeface="Times New Roman"/>
                <a:sym typeface="Times New Roman"/>
              </a:rPr>
              <a:t>JAVA</a:t>
            </a:r>
            <a:endParaRPr/>
          </a:p>
          <a:p>
            <a:pPr indent="0" lvl="0" marL="0" marR="0" rtl="0" algn="l">
              <a:lnSpc>
                <a:spcPct val="100000"/>
              </a:lnSpc>
              <a:spcBef>
                <a:spcPts val="0"/>
              </a:spcBef>
              <a:spcAft>
                <a:spcPts val="0"/>
              </a:spcAft>
              <a:buClr>
                <a:schemeClr val="dk1"/>
              </a:buClr>
              <a:buSzPts val="2500"/>
              <a:buFont typeface="Arial"/>
              <a:buNone/>
            </a:pPr>
            <a:r>
              <a:t/>
            </a:r>
            <a:endParaRPr b="1" i="0" sz="25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Status Comm.Iprobe(int source, int tag)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source source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rank tag tag value </a:t>
            </a:r>
            <a:endParaRPr/>
          </a:p>
        </p:txBody>
      </p:sp>
      <p:sp>
        <p:nvSpPr>
          <p:cNvPr id="1402" name="Google Shape;1402;p117"/>
          <p:cNvSpPr txBox="1"/>
          <p:nvPr>
            <p:ph type="title"/>
          </p:nvPr>
        </p:nvSpPr>
        <p:spPr>
          <a:xfrm>
            <a:off x="327025" y="188912"/>
            <a:ext cx="7124700" cy="9223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br>
              <a:rPr b="1" i="0" lang="en-US" sz="3900" u="none">
                <a:solidFill>
                  <a:srgbClr val="002060"/>
                </a:solidFill>
                <a:latin typeface="Arial"/>
                <a:ea typeface="Arial"/>
                <a:cs typeface="Arial"/>
                <a:sym typeface="Arial"/>
              </a:rPr>
            </a:br>
            <a:r>
              <a:rPr b="1" i="0" lang="en-US" sz="2800" u="none">
                <a:solidFill>
                  <a:srgbClr val="002060"/>
                </a:solidFill>
                <a:latin typeface="Arial"/>
                <a:ea typeface="Arial"/>
                <a:cs typeface="Arial"/>
                <a:sym typeface="Arial"/>
              </a:rPr>
              <a:t>(пробники)</a:t>
            </a:r>
            <a:endParaRPr/>
          </a:p>
        </p:txBody>
      </p:sp>
      <p:sp>
        <p:nvSpPr>
          <p:cNvPr id="1403" name="Google Shape;1403;p117"/>
          <p:cNvSpPr txBox="1"/>
          <p:nvPr/>
        </p:nvSpPr>
        <p:spPr>
          <a:xfrm>
            <a:off x="327025" y="2998787"/>
            <a:ext cx="8208962" cy="310832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Probe</a:t>
            </a:r>
            <a:endParaRPr/>
          </a:p>
          <a:p>
            <a:pPr indent="0" lvl="0" marL="0" marR="0" rtl="0" algn="l">
              <a:lnSpc>
                <a:spcPct val="100000"/>
              </a:lnSpc>
              <a:spcBef>
                <a:spcPts val="0"/>
              </a:spcBef>
              <a:spcAft>
                <a:spcPts val="0"/>
              </a:spcAft>
              <a:buClr>
                <a:schemeClr val="dk1"/>
              </a:buClr>
              <a:buSzPts val="2000"/>
              <a:buFont typeface="Arimo"/>
              <a:buNone/>
            </a:pPr>
            <a:r>
              <a:rPr b="0" i="0" lang="en-US" sz="2000" u="none">
                <a:solidFill>
                  <a:schemeClr val="dk1"/>
                </a:solidFill>
                <a:latin typeface="Arimo"/>
                <a:ea typeface="Arimo"/>
                <a:cs typeface="Arimo"/>
                <a:sym typeface="Arimo"/>
              </a:rPr>
              <a:t>public</a:t>
            </a:r>
            <a:r>
              <a:rPr b="0" i="0" lang="en-US" sz="2000" u="none">
                <a:solidFill>
                  <a:schemeClr val="dk1"/>
                </a:solidFill>
                <a:latin typeface="Arial"/>
                <a:ea typeface="Arial"/>
                <a:cs typeface="Arial"/>
                <a:sym typeface="Arial"/>
              </a:rPr>
              <a:t> </a:t>
            </a:r>
            <a:r>
              <a:rPr b="0" i="0" lang="en-US" sz="2000" u="sng">
                <a:solidFill>
                  <a:schemeClr val="dk1"/>
                </a:solidFill>
                <a:latin typeface="Arial"/>
                <a:ea typeface="Arial"/>
                <a:cs typeface="Arial"/>
                <a:sym typeface="Arial"/>
                <a:hlinkClick r:id="rId3">
                  <a:extLst>
                    <a:ext uri="{A12FA001-AC4F-418D-AE19-62706E023703}">
                      <ahyp:hlinkClr val="tx"/>
                    </a:ext>
                  </a:extLst>
                </a:hlinkClick>
              </a:rPr>
              <a:t>Status</a:t>
            </a:r>
            <a:r>
              <a:rPr b="0" i="0" lang="en-US" sz="2000" u="none">
                <a:solidFill>
                  <a:schemeClr val="dk1"/>
                </a:solidFill>
                <a:latin typeface="Arial"/>
                <a:ea typeface="Arial"/>
                <a:cs typeface="Arial"/>
                <a:sym typeface="Arial"/>
              </a:rPr>
              <a:t> </a:t>
            </a:r>
            <a:r>
              <a:rPr b="0" i="0" lang="en-US" sz="2000" u="none">
                <a:solidFill>
                  <a:schemeClr val="dk1"/>
                </a:solidFill>
                <a:latin typeface="Arimo"/>
                <a:ea typeface="Arimo"/>
                <a:cs typeface="Arimo"/>
                <a:sym typeface="Arimo"/>
              </a:rPr>
              <a:t>Probe(int</a:t>
            </a:r>
            <a:r>
              <a:rPr b="0" i="0" lang="en-US" sz="2000" u="none">
                <a:solidFill>
                  <a:schemeClr val="dk1"/>
                </a:solidFill>
                <a:latin typeface="Arial"/>
                <a:ea typeface="Arial"/>
                <a:cs typeface="Arial"/>
                <a:sym typeface="Arial"/>
              </a:rPr>
              <a:t> </a:t>
            </a:r>
            <a:r>
              <a:rPr b="0" i="0" lang="en-US" sz="2000" u="none">
                <a:solidFill>
                  <a:schemeClr val="dk1"/>
                </a:solidFill>
                <a:latin typeface="Arimo"/>
                <a:ea typeface="Arimo"/>
                <a:cs typeface="Arimo"/>
                <a:sym typeface="Arimo"/>
              </a:rPr>
              <a:t>source, int</a:t>
            </a:r>
            <a:r>
              <a:rPr b="0" i="0" lang="en-US" sz="2000" u="none">
                <a:solidFill>
                  <a:schemeClr val="dk1"/>
                </a:solidFill>
                <a:latin typeface="Arial"/>
                <a:ea typeface="Arial"/>
                <a:cs typeface="Arial"/>
                <a:sym typeface="Arial"/>
              </a:rPr>
              <a:t> </a:t>
            </a:r>
            <a:r>
              <a:rPr b="0" i="0" lang="en-US" sz="2000" u="none">
                <a:solidFill>
                  <a:schemeClr val="dk1"/>
                </a:solidFill>
                <a:latin typeface="Arimo"/>
                <a:ea typeface="Arimo"/>
                <a:cs typeface="Arimo"/>
                <a:sym typeface="Arimo"/>
              </a:rPr>
              <a:t>tag) throws </a:t>
            </a:r>
            <a:r>
              <a:rPr b="0" i="0" lang="en-US" sz="2000" u="sng">
                <a:solidFill>
                  <a:schemeClr val="dk1"/>
                </a:solidFill>
                <a:latin typeface="Arial"/>
                <a:ea typeface="Arial"/>
                <a:cs typeface="Arial"/>
                <a:sym typeface="Arial"/>
                <a:hlinkClick r:id="rId4">
                  <a:extLst>
                    <a:ext uri="{A12FA001-AC4F-418D-AE19-62706E023703}">
                      <ahyp:hlinkClr val="tx"/>
                    </a:ext>
                  </a:extLst>
                </a:hlinkClick>
              </a:rPr>
              <a:t>MPIException</a:t>
            </a:r>
            <a:r>
              <a:rPr b="0" i="0" lang="en-US" sz="20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Wait until there is an incoming message matching the pattern specified.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Java binding of the MPI operation </a:t>
            </a:r>
            <a:r>
              <a:rPr b="0" i="0" lang="en-US" sz="2000" u="none">
                <a:solidFill>
                  <a:schemeClr val="dk1"/>
                </a:solidFill>
                <a:latin typeface="Arimo"/>
                <a:ea typeface="Arimo"/>
                <a:cs typeface="Arimo"/>
                <a:sym typeface="Arimo"/>
              </a:rPr>
              <a:t>MPI_PROBE</a:t>
            </a:r>
            <a:r>
              <a:rPr b="0" i="0" lang="en-US" sz="20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Returns a status object similar to the return value of a matching </a:t>
            </a:r>
            <a:r>
              <a:rPr b="0" i="0" lang="en-US" sz="2000" u="none">
                <a:solidFill>
                  <a:schemeClr val="dk1"/>
                </a:solidFill>
                <a:latin typeface="Arimo"/>
                <a:ea typeface="Arimo"/>
                <a:cs typeface="Arimo"/>
                <a:sym typeface="Arimo"/>
              </a:rPr>
              <a:t>Recv</a:t>
            </a:r>
            <a:r>
              <a:rPr b="0" i="0" lang="en-US" sz="2000" u="none">
                <a:solidFill>
                  <a:schemeClr val="dk1"/>
                </a:solidFill>
                <a:latin typeface="Arial"/>
                <a:ea typeface="Arial"/>
                <a:cs typeface="Arial"/>
                <a:sym typeface="Arial"/>
              </a:rPr>
              <a:t> operation.</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Throws: </a:t>
            </a:r>
            <a:r>
              <a:rPr b="0" i="0" lang="en-US" sz="2000" u="sng">
                <a:solidFill>
                  <a:schemeClr val="dk1"/>
                </a:solidFill>
                <a:latin typeface="Arial"/>
                <a:ea typeface="Arial"/>
                <a:cs typeface="Arial"/>
                <a:sym typeface="Arial"/>
                <a:hlinkClick r:id="rId5">
                  <a:extLst>
                    <a:ext uri="{A12FA001-AC4F-418D-AE19-62706E023703}">
                      <ahyp:hlinkClr val="tx"/>
                    </a:ext>
                  </a:extLst>
                </a:hlinkClick>
              </a:rPr>
              <a:t>MPIException</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118"/>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1409" name="Google Shape;1409;p118"/>
          <p:cNvSpPr txBox="1"/>
          <p:nvPr/>
        </p:nvSpPr>
        <p:spPr>
          <a:xfrm>
            <a:off x="555625" y="1123950"/>
            <a:ext cx="8032750" cy="551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Размер полученного сообщения (</a:t>
            </a:r>
            <a:r>
              <a:rPr b="0" i="0" lang="en-US" sz="1800" u="none">
                <a:solidFill>
                  <a:schemeClr val="dk1"/>
                </a:solidFill>
                <a:latin typeface="Courier New"/>
                <a:ea typeface="Courier New"/>
                <a:cs typeface="Courier New"/>
                <a:sym typeface="Courier New"/>
              </a:rPr>
              <a:t>count</a:t>
            </a:r>
            <a:r>
              <a:rPr b="0" i="0" lang="en-US" sz="2100" u="none">
                <a:solidFill>
                  <a:schemeClr val="dk1"/>
                </a:solidFill>
                <a:latin typeface="Times New Roman"/>
                <a:ea typeface="Times New Roman"/>
                <a:cs typeface="Times New Roman"/>
                <a:sym typeface="Times New Roman"/>
              </a:rPr>
              <a:t>) можно определить с помощью вызова подпрограммы </a:t>
            </a:r>
            <a:endParaRPr/>
          </a:p>
          <a:p>
            <a:pPr indent="0" lvl="0" marL="0" marR="0" rtl="0" algn="l">
              <a:lnSpc>
                <a:spcPct val="100000"/>
              </a:lnSpc>
              <a:spcBef>
                <a:spcPts val="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int MPI_Get_count(MPI_Status *status, MPI_Datatype datatype, int *count)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0000"/>
              </a:buClr>
              <a:buSzPts val="2000"/>
              <a:buFont typeface="Courier New"/>
              <a:buNone/>
            </a:pPr>
            <a:r>
              <a:rPr b="1" i="0" lang="en-US" sz="2000" u="none">
                <a:solidFill>
                  <a:srgbClr val="FF0000"/>
                </a:solidFill>
                <a:latin typeface="Courier New"/>
                <a:ea typeface="Courier New"/>
                <a:cs typeface="Courier New"/>
                <a:sym typeface="Courier New"/>
              </a:rPr>
              <a:t>C: </a:t>
            </a:r>
            <a:r>
              <a:rPr b="1" i="0" lang="en-US" sz="2000" u="none">
                <a:solidFill>
                  <a:schemeClr val="dk1"/>
                </a:solidFill>
                <a:latin typeface="Courier New"/>
                <a:ea typeface="Courier New"/>
                <a:cs typeface="Courier New"/>
                <a:sym typeface="Courier New"/>
              </a:rPr>
              <a:t>MPI_Get_count(status, datatype, count, ierr)</a:t>
            </a:r>
            <a:endParaRPr/>
          </a:p>
          <a:p>
            <a:pPr indent="0" lvl="0" marL="0" marR="0" rtl="0" algn="l">
              <a:lnSpc>
                <a:spcPct val="100000"/>
              </a:lnSpc>
              <a:spcBef>
                <a:spcPts val="0"/>
              </a:spcBef>
              <a:spcAft>
                <a:spcPts val="0"/>
              </a:spcAft>
              <a:buClr>
                <a:srgbClr val="FF0000"/>
              </a:buClr>
              <a:buSzPts val="2000"/>
              <a:buFont typeface="Courier New"/>
              <a:buNone/>
            </a:pPr>
            <a:r>
              <a:rPr b="1" i="0" lang="en-US" sz="2000" u="none">
                <a:solidFill>
                  <a:srgbClr val="FF0000"/>
                </a:solidFill>
                <a:latin typeface="Courier New"/>
                <a:ea typeface="Courier New"/>
                <a:cs typeface="Courier New"/>
                <a:sym typeface="Courier New"/>
              </a:rPr>
              <a:t>JAVA: </a:t>
            </a:r>
            <a:r>
              <a:rPr b="1" i="0" lang="en-US" sz="2000" u="none">
                <a:solidFill>
                  <a:schemeClr val="dk1"/>
                </a:solidFill>
                <a:latin typeface="Courier New"/>
                <a:ea typeface="Courier New"/>
                <a:cs typeface="Courier New"/>
                <a:sym typeface="Courier New"/>
              </a:rPr>
              <a:t>int Status.Get_count(Datatype datatype)</a:t>
            </a:r>
            <a:br>
              <a:rPr b="0" i="0" lang="en-US" sz="2000" u="none">
                <a:solidFill>
                  <a:schemeClr val="dk1"/>
                </a:solidFill>
                <a:latin typeface="Times New Roman"/>
                <a:ea typeface="Times New Roman"/>
                <a:cs typeface="Times New Roman"/>
                <a:sym typeface="Times New Roman"/>
              </a:rPr>
            </a:br>
            <a:endParaRPr b="1"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Параметры:</a:t>
            </a:r>
            <a:endParaRPr/>
          </a:p>
          <a:p>
            <a:pPr indent="-133350" lvl="0" marL="0" marR="0" rtl="0" algn="l">
              <a:lnSpc>
                <a:spcPct val="100000"/>
              </a:lnSpc>
              <a:spcBef>
                <a:spcPts val="0"/>
              </a:spcBef>
              <a:spcAft>
                <a:spcPts val="0"/>
              </a:spcAft>
              <a:buClr>
                <a:schemeClr val="dk1"/>
              </a:buClr>
              <a:buSzPts val="2100"/>
              <a:buFont typeface="Noto Sans Symbols"/>
              <a:buChar char="❑"/>
            </a:pPr>
            <a:r>
              <a:rPr b="0" i="0" lang="en-US" sz="2100" u="none">
                <a:solidFill>
                  <a:schemeClr val="dk1"/>
                </a:solidFill>
                <a:latin typeface="Times New Roman"/>
                <a:ea typeface="Times New Roman"/>
                <a:cs typeface="Times New Roman"/>
                <a:sym typeface="Times New Roman"/>
              </a:rPr>
              <a:t> </a:t>
            </a:r>
            <a:r>
              <a:rPr b="0" i="0" lang="en-US" sz="1800" u="none">
                <a:solidFill>
                  <a:schemeClr val="dk1"/>
                </a:solidFill>
                <a:latin typeface="Courier New"/>
                <a:ea typeface="Courier New"/>
                <a:cs typeface="Courier New"/>
                <a:sym typeface="Courier New"/>
              </a:rPr>
              <a:t>count</a:t>
            </a:r>
            <a:r>
              <a:rPr b="0" i="0" lang="en-US" sz="2100" u="none">
                <a:solidFill>
                  <a:schemeClr val="dk1"/>
                </a:solidFill>
                <a:latin typeface="Times New Roman"/>
                <a:ea typeface="Times New Roman"/>
                <a:cs typeface="Times New Roman"/>
                <a:sym typeface="Times New Roman"/>
              </a:rPr>
              <a:t> -  количество элементов в буфере передачи;</a:t>
            </a:r>
            <a:endParaRPr/>
          </a:p>
          <a:p>
            <a:pPr indent="-133350" lvl="0" marL="0" marR="0" rtl="0" algn="l">
              <a:lnSpc>
                <a:spcPct val="100000"/>
              </a:lnSpc>
              <a:spcBef>
                <a:spcPts val="0"/>
              </a:spcBef>
              <a:spcAft>
                <a:spcPts val="0"/>
              </a:spcAft>
              <a:buClr>
                <a:schemeClr val="dk1"/>
              </a:buClr>
              <a:buSzPts val="2100"/>
              <a:buFont typeface="Noto Sans Symbols"/>
              <a:buChar char="❑"/>
            </a:pPr>
            <a:r>
              <a:rPr b="0" i="0" lang="en-US" sz="2100" u="none">
                <a:solidFill>
                  <a:schemeClr val="dk1"/>
                </a:solidFill>
                <a:latin typeface="Times New Roman"/>
                <a:ea typeface="Times New Roman"/>
                <a:cs typeface="Times New Roman"/>
                <a:sym typeface="Times New Roman"/>
              </a:rPr>
              <a:t> </a:t>
            </a:r>
            <a:r>
              <a:rPr b="0" i="0" lang="en-US" sz="1800" u="none">
                <a:solidFill>
                  <a:schemeClr val="dk1"/>
                </a:solidFill>
                <a:latin typeface="Courier New"/>
                <a:ea typeface="Courier New"/>
                <a:cs typeface="Courier New"/>
                <a:sym typeface="Courier New"/>
              </a:rPr>
              <a:t>datatype</a:t>
            </a:r>
            <a:r>
              <a:rPr b="0" i="0" lang="en-US" sz="2100" u="none">
                <a:solidFill>
                  <a:schemeClr val="dk1"/>
                </a:solidFill>
                <a:latin typeface="Times New Roman"/>
                <a:ea typeface="Times New Roman"/>
                <a:cs typeface="Times New Roman"/>
                <a:sym typeface="Times New Roman"/>
              </a:rPr>
              <a:t> -  тип каждого пересылаемого элемента;</a:t>
            </a:r>
            <a:endParaRPr/>
          </a:p>
          <a:p>
            <a:pPr indent="-133350" lvl="0" marL="0" marR="0" rtl="0" algn="l">
              <a:lnSpc>
                <a:spcPct val="100000"/>
              </a:lnSpc>
              <a:spcBef>
                <a:spcPts val="0"/>
              </a:spcBef>
              <a:spcAft>
                <a:spcPts val="0"/>
              </a:spcAft>
              <a:buClr>
                <a:schemeClr val="dk1"/>
              </a:buClr>
              <a:buSzPts val="2100"/>
              <a:buFont typeface="Noto Sans Symbols"/>
              <a:buChar char="❑"/>
            </a:pPr>
            <a:r>
              <a:rPr b="0" i="0" lang="en-US" sz="2100" u="none">
                <a:solidFill>
                  <a:schemeClr val="dk1"/>
                </a:solidFill>
                <a:latin typeface="Times New Roman"/>
                <a:ea typeface="Times New Roman"/>
                <a:cs typeface="Times New Roman"/>
                <a:sym typeface="Times New Roman"/>
              </a:rPr>
              <a:t> </a:t>
            </a:r>
            <a:r>
              <a:rPr b="0" i="0" lang="en-US" sz="1800" u="none">
                <a:solidFill>
                  <a:schemeClr val="dk1"/>
                </a:solidFill>
                <a:latin typeface="Courier New"/>
                <a:ea typeface="Courier New"/>
                <a:cs typeface="Courier New"/>
                <a:sym typeface="Courier New"/>
              </a:rPr>
              <a:t>status</a:t>
            </a:r>
            <a:r>
              <a:rPr b="1" i="0" lang="en-US" sz="2100" u="none">
                <a:solidFill>
                  <a:schemeClr val="dk1"/>
                </a:solidFill>
                <a:latin typeface="Times New Roman"/>
                <a:ea typeface="Times New Roman"/>
                <a:cs typeface="Times New Roman"/>
                <a:sym typeface="Times New Roman"/>
              </a:rPr>
              <a:t> - </a:t>
            </a:r>
            <a:r>
              <a:rPr b="0" i="0" lang="en-US" sz="2100" u="none">
                <a:solidFill>
                  <a:schemeClr val="dk1"/>
                </a:solidFill>
                <a:latin typeface="Times New Roman"/>
                <a:ea typeface="Times New Roman"/>
                <a:cs typeface="Times New Roman"/>
                <a:sym typeface="Times New Roman"/>
              </a:rPr>
              <a:t>статус обмена;</a:t>
            </a:r>
            <a:endParaRPr/>
          </a:p>
          <a:p>
            <a:pPr indent="-133350" lvl="0" marL="0" marR="0" rtl="0" algn="l">
              <a:lnSpc>
                <a:spcPct val="100000"/>
              </a:lnSpc>
              <a:spcBef>
                <a:spcPts val="0"/>
              </a:spcBef>
              <a:spcAft>
                <a:spcPts val="0"/>
              </a:spcAft>
              <a:buClr>
                <a:schemeClr val="dk1"/>
              </a:buClr>
              <a:buSzPts val="2100"/>
              <a:buFont typeface="Noto Sans Symbols"/>
              <a:buChar char="❑"/>
            </a:pPr>
            <a:r>
              <a:rPr b="0" i="0" lang="en-US" sz="2100" u="none">
                <a:solidFill>
                  <a:schemeClr val="dk1"/>
                </a:solidFill>
                <a:latin typeface="Times New Roman"/>
                <a:ea typeface="Times New Roman"/>
                <a:cs typeface="Times New Roman"/>
                <a:sym typeface="Times New Roman"/>
              </a:rPr>
              <a:t> </a:t>
            </a:r>
            <a:r>
              <a:rPr b="0" i="0" lang="en-US" sz="1800" u="none">
                <a:solidFill>
                  <a:schemeClr val="dk1"/>
                </a:solidFill>
                <a:latin typeface="Courier New"/>
                <a:ea typeface="Courier New"/>
                <a:cs typeface="Courier New"/>
                <a:sym typeface="Courier New"/>
              </a:rPr>
              <a:t>ierr</a:t>
            </a:r>
            <a:r>
              <a:rPr b="0" i="0" lang="en-US" sz="2100" u="none">
                <a:solidFill>
                  <a:schemeClr val="dk1"/>
                </a:solidFill>
                <a:latin typeface="Times New Roman"/>
                <a:ea typeface="Times New Roman"/>
                <a:cs typeface="Times New Roman"/>
                <a:sym typeface="Times New Roman"/>
              </a:rPr>
              <a:t> -  код завершения.</a:t>
            </a:r>
            <a:endParaRPr/>
          </a:p>
          <a:p>
            <a:pPr indent="0" lvl="0" marL="0" marR="0" rtl="0" algn="l">
              <a:lnSpc>
                <a:spcPct val="100000"/>
              </a:lnSpc>
              <a:spcBef>
                <a:spcPts val="0"/>
              </a:spcBef>
              <a:spcAft>
                <a:spcPts val="0"/>
              </a:spcAft>
              <a:buClr>
                <a:schemeClr val="dk1"/>
              </a:buClr>
              <a:buSzPts val="2100"/>
              <a:buFont typeface="Arial"/>
              <a:buNone/>
            </a:pPr>
            <a:r>
              <a:t/>
            </a:r>
            <a:endParaRPr b="1" i="1" sz="21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Аргумент </a:t>
            </a:r>
            <a:r>
              <a:rPr b="0" i="0" lang="en-US" sz="1800" u="none">
                <a:solidFill>
                  <a:schemeClr val="dk1"/>
                </a:solidFill>
                <a:latin typeface="Courier New"/>
                <a:ea typeface="Courier New"/>
                <a:cs typeface="Courier New"/>
                <a:sym typeface="Courier New"/>
              </a:rPr>
              <a:t>datatype</a:t>
            </a:r>
            <a:r>
              <a:rPr b="0" i="0" lang="en-US" sz="2100" u="none">
                <a:solidFill>
                  <a:schemeClr val="dk1"/>
                </a:solidFill>
                <a:latin typeface="Times New Roman"/>
                <a:ea typeface="Times New Roman"/>
                <a:cs typeface="Times New Roman"/>
                <a:sym typeface="Times New Roman"/>
              </a:rPr>
              <a:t> должен соответствовать типу данных, указанному в операции обмена.</a:t>
            </a:r>
            <a:endParaRPr/>
          </a:p>
        </p:txBody>
      </p:sp>
      <p:sp>
        <p:nvSpPr>
          <p:cNvPr id="1410" name="Google Shape;1410;p118"/>
          <p:cNvSpPr txBox="1"/>
          <p:nvPr>
            <p:ph type="title"/>
          </p:nvPr>
        </p:nvSpPr>
        <p:spPr>
          <a:xfrm>
            <a:off x="327025" y="188912"/>
            <a:ext cx="7124700" cy="9223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br>
              <a:rPr b="1" i="0" lang="en-US" sz="3900" u="none">
                <a:solidFill>
                  <a:srgbClr val="002060"/>
                </a:solidFill>
                <a:latin typeface="Arial"/>
                <a:ea typeface="Arial"/>
                <a:cs typeface="Arial"/>
                <a:sym typeface="Arial"/>
              </a:rPr>
            </a:br>
            <a:r>
              <a:rPr b="1" i="0" lang="en-US" sz="2800" u="none">
                <a:solidFill>
                  <a:srgbClr val="002060"/>
                </a:solidFill>
                <a:latin typeface="Arial"/>
                <a:ea typeface="Arial"/>
                <a:cs typeface="Arial"/>
                <a:sym typeface="Arial"/>
              </a:rPr>
              <a:t>(пробники)</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119"/>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1416" name="Google Shape;1416;p119"/>
          <p:cNvSpPr txBox="1"/>
          <p:nvPr/>
        </p:nvSpPr>
        <p:spPr>
          <a:xfrm>
            <a:off x="323850" y="1111250"/>
            <a:ext cx="8424862" cy="1222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500"/>
              <a:buFont typeface="Times New Roman"/>
              <a:buNone/>
            </a:pPr>
            <a:r>
              <a:rPr b="1" i="0" lang="en-US" sz="2500" u="none">
                <a:solidFill>
                  <a:srgbClr val="FF0000"/>
                </a:solidFill>
                <a:latin typeface="Times New Roman"/>
                <a:ea typeface="Times New Roman"/>
                <a:cs typeface="Times New Roman"/>
                <a:sym typeface="Times New Roman"/>
              </a:rPr>
              <a:t>Задание 3.1</a:t>
            </a:r>
            <a:endParaRPr b="1" i="0" sz="25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Дополнить программу с пробниками, выполнить ее, затем использовать пробники в задании 3.</a:t>
            </a:r>
            <a:endParaRPr/>
          </a:p>
        </p:txBody>
      </p:sp>
      <p:sp>
        <p:nvSpPr>
          <p:cNvPr id="1417" name="Google Shape;1417;p119"/>
          <p:cNvSpPr txBox="1"/>
          <p:nvPr/>
        </p:nvSpPr>
        <p:spPr>
          <a:xfrm>
            <a:off x="327025" y="188912"/>
            <a:ext cx="7124700" cy="9223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br>
              <a:rPr b="1" i="0" lang="en-US" sz="3900" u="none">
                <a:solidFill>
                  <a:srgbClr val="002060"/>
                </a:solidFill>
                <a:latin typeface="Arial"/>
                <a:ea typeface="Arial"/>
                <a:cs typeface="Arial"/>
                <a:sym typeface="Arial"/>
              </a:rPr>
            </a:br>
            <a:r>
              <a:rPr b="1" i="0" lang="en-US" sz="2800" u="none">
                <a:solidFill>
                  <a:srgbClr val="002060"/>
                </a:solidFill>
                <a:latin typeface="Arial"/>
                <a:ea typeface="Arial"/>
                <a:cs typeface="Arial"/>
                <a:sym typeface="Arial"/>
              </a:rPr>
              <a:t>(пробники)</a:t>
            </a:r>
            <a:endParaRPr/>
          </a:p>
        </p:txBody>
      </p:sp>
      <p:sp>
        <p:nvSpPr>
          <p:cNvPr id="1418" name="Google Shape;1418;p119"/>
          <p:cNvSpPr txBox="1"/>
          <p:nvPr/>
        </p:nvSpPr>
        <p:spPr>
          <a:xfrm>
            <a:off x="346075" y="2333625"/>
            <a:ext cx="8567737" cy="42465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int data[] = new int[1];</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int buf[] = {1,3,5};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int count,TAG = 0;</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Status st;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data[0] = 2016;</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MPI.Init(arg);</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int rank = MPI.COMM_WORLD.Rank();</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int size=MPI.COMM_WORLD.Size();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if(rank == 0)</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MPI.COMM_WORLD.Send(data, 0, 1, MPI.INT, 2, TAG);</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else if(rank == 1){</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MPI.COMM_WORLD.Send(buf, 0, buf.length, MPI.INT, 2, TAG);</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2"/>
          <p:cNvSpPr txBox="1"/>
          <p:nvPr>
            <p:ph type="ctrTitle"/>
          </p:nvPr>
        </p:nvSpPr>
        <p:spPr>
          <a:xfrm>
            <a:off x="1116012" y="1341437"/>
            <a:ext cx="633571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Двухточечные взаимодействия</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120"/>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1424" name="Google Shape;1424;p120"/>
          <p:cNvSpPr txBox="1"/>
          <p:nvPr/>
        </p:nvSpPr>
        <p:spPr>
          <a:xfrm>
            <a:off x="323850" y="1111250"/>
            <a:ext cx="7416800" cy="790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Times New Roman"/>
              <a:buNone/>
            </a:pPr>
            <a:r>
              <a:rPr b="1" i="0" lang="en-US" sz="2500" u="none">
                <a:solidFill>
                  <a:schemeClr val="dk1"/>
                </a:solidFill>
                <a:latin typeface="Times New Roman"/>
                <a:ea typeface="Times New Roman"/>
                <a:cs typeface="Times New Roman"/>
                <a:sym typeface="Times New Roman"/>
              </a:rPr>
              <a:t>Задание 3.1</a:t>
            </a:r>
            <a:endParaRPr b="1" i="0" sz="25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(окончание)</a:t>
            </a:r>
            <a:endParaRPr/>
          </a:p>
        </p:txBody>
      </p:sp>
      <p:sp>
        <p:nvSpPr>
          <p:cNvPr id="1425" name="Google Shape;1425;p120"/>
          <p:cNvSpPr txBox="1"/>
          <p:nvPr/>
        </p:nvSpPr>
        <p:spPr>
          <a:xfrm>
            <a:off x="327025" y="188912"/>
            <a:ext cx="7124700" cy="9223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br>
              <a:rPr b="1" i="0" lang="en-US" sz="3900" u="none">
                <a:solidFill>
                  <a:srgbClr val="002060"/>
                </a:solidFill>
                <a:latin typeface="Arial"/>
                <a:ea typeface="Arial"/>
                <a:cs typeface="Arial"/>
                <a:sym typeface="Arial"/>
              </a:rPr>
            </a:br>
            <a:r>
              <a:rPr b="1" i="0" lang="en-US" sz="2800" u="none">
                <a:solidFill>
                  <a:srgbClr val="002060"/>
                </a:solidFill>
                <a:latin typeface="Arial"/>
                <a:ea typeface="Arial"/>
                <a:cs typeface="Arial"/>
                <a:sym typeface="Arial"/>
              </a:rPr>
              <a:t>(пробники)</a:t>
            </a:r>
            <a:endParaRPr/>
          </a:p>
        </p:txBody>
      </p:sp>
      <p:sp>
        <p:nvSpPr>
          <p:cNvPr id="1426" name="Google Shape;1426;p120"/>
          <p:cNvSpPr txBox="1"/>
          <p:nvPr/>
        </p:nvSpPr>
        <p:spPr>
          <a:xfrm>
            <a:off x="341312" y="1970087"/>
            <a:ext cx="7975600" cy="4032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else if(rank == 2){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0" i="0" lang="en-US" sz="1600" u="none">
                <a:solidFill>
                  <a:srgbClr val="FF0000"/>
                </a:solidFill>
                <a:latin typeface="Arial"/>
                <a:ea typeface="Arial"/>
                <a:cs typeface="Arial"/>
                <a:sym typeface="Arial"/>
              </a:rPr>
              <a:t>st = MPI.COMM_WORLD.Probe(…);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count = st.Get_count(MPI.INT);</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MPI.COMM_WORLD.Recv(back_buf,0,count,MPI.INT,0,TAG);</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System.out.print("Rank = 0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for(int i = 0 ; i &lt; count ; i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System.out.print(back_buf[i]+"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0" i="0" lang="en-US" sz="1600" u="none">
                <a:solidFill>
                  <a:srgbClr val="FF0000"/>
                </a:solidFill>
                <a:latin typeface="Arial"/>
                <a:ea typeface="Arial"/>
                <a:cs typeface="Arial"/>
                <a:sym typeface="Arial"/>
              </a:rPr>
              <a:t>st = MPI.COMM_WORLD.Probe(…);</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count = st.Get_count(MPI.INT);</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MPI.COMM_WORLD.Recv(back_buf2,0,count,MPI.INT,1,TAG);</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System.out.print("Rank = 1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for(int i = 0 ; i &lt; count ; i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System.out.print(back_buf2[i]+"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MPI.Finalize();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12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432" name="Google Shape;1432;p121"/>
          <p:cNvSpPr txBox="1"/>
          <p:nvPr>
            <p:ph type="title"/>
          </p:nvPr>
        </p:nvSpPr>
        <p:spPr>
          <a:xfrm>
            <a:off x="684212" y="2420937"/>
            <a:ext cx="7451725" cy="84613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Отложенные обмены</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122"/>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1438" name="Google Shape;1438;p122"/>
          <p:cNvSpPr txBox="1"/>
          <p:nvPr/>
        </p:nvSpPr>
        <p:spPr>
          <a:xfrm>
            <a:off x="395287" y="1449387"/>
            <a:ext cx="8075612" cy="47085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Процедуры данной группы позволяют снизить накладные расходы, возникающие в рамках одного процессора при обработке приема/передачи и перемещении необходимой информации между процессом и сетевым контроллером. </a:t>
            </a:r>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Часто в программе приходится многократно выполнять обмены с одинаковыми параметрами (например, в цикле). В этом случае можно один раз инициализировать операцию обмена и потом многократно ее запускать, не тратя на каждой итерации дополнительного времени на инициализацию и заведение соответствующих внутренних структур данных.</a:t>
            </a:r>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 Кроме того, таким образом, несколько запросов на прием и/или передачу могут объединяться вместе для того, чтобы далее их можно было бы запустить одной командой (впрочем, это совсем необязательно хорошо, поскольку может привести к перегрузке коммуникационной сети).</a:t>
            </a:r>
            <a:endParaRPr/>
          </a:p>
        </p:txBody>
      </p:sp>
      <p:sp>
        <p:nvSpPr>
          <p:cNvPr id="1439" name="Google Shape;1439;p122"/>
          <p:cNvSpPr txBox="1"/>
          <p:nvPr>
            <p:ph type="title"/>
          </p:nvPr>
        </p:nvSpPr>
        <p:spPr>
          <a:xfrm>
            <a:off x="611187" y="404812"/>
            <a:ext cx="6996112" cy="9413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отложенные обмены</a:t>
            </a:r>
            <a:endParaRPr/>
          </a:p>
        </p:txBody>
      </p:sp>
      <p:sp>
        <p:nvSpPr>
          <p:cNvPr id="1440" name="Google Shape;1440;p122"/>
          <p:cNvSpPr txBox="1"/>
          <p:nvPr/>
        </p:nvSpPr>
        <p:spPr>
          <a:xfrm>
            <a:off x="8177212" y="6396037"/>
            <a:ext cx="5873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123"/>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1446" name="Google Shape;1446;p123"/>
          <p:cNvSpPr txBox="1"/>
          <p:nvPr/>
        </p:nvSpPr>
        <p:spPr>
          <a:xfrm>
            <a:off x="323850" y="1465262"/>
            <a:ext cx="8277225" cy="52006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Запрос для стандартной передачи создается при вызове подпрограммы </a:t>
            </a:r>
            <a:r>
              <a:rPr b="0" i="0" lang="en-US" sz="2000" u="none">
                <a:solidFill>
                  <a:schemeClr val="dk1"/>
                </a:solidFill>
                <a:latin typeface="Courier New"/>
                <a:ea typeface="Courier New"/>
                <a:cs typeface="Courier New"/>
                <a:sym typeface="Courier New"/>
              </a:rPr>
              <a:t>MPI_Send_init</a:t>
            </a:r>
            <a:r>
              <a:rPr b="0"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MPI_Send_init(void *buf, int count, MPI_Datatype datatype, int dest, int tag, MPI_Comm comm, MPI_Request *request)</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MPI_Send_init(buf, count, datatype, dest, tag, comm, request, ierr)</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dk1"/>
              </a:solidFill>
              <a:latin typeface="Courier New"/>
              <a:ea typeface="Courier New"/>
              <a:cs typeface="Courier New"/>
              <a:sym typeface="Courier New"/>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Формирование </a:t>
            </a:r>
            <a:r>
              <a:rPr b="0" i="1" lang="en-US" sz="2000" u="none">
                <a:solidFill>
                  <a:schemeClr val="dk1"/>
                </a:solidFill>
                <a:latin typeface="Times New Roman"/>
                <a:ea typeface="Times New Roman"/>
                <a:cs typeface="Times New Roman"/>
                <a:sym typeface="Times New Roman"/>
              </a:rPr>
              <a:t>отложенного запроса </a:t>
            </a:r>
            <a:r>
              <a:rPr b="0" i="0" lang="en-US" sz="2000" u="none">
                <a:solidFill>
                  <a:schemeClr val="dk1"/>
                </a:solidFill>
                <a:latin typeface="Times New Roman"/>
                <a:ea typeface="Times New Roman"/>
                <a:cs typeface="Times New Roman"/>
                <a:sym typeface="Times New Roman"/>
              </a:rPr>
              <a:t>на посылку сообщения. Сама операция пересылки при этом не начинается!</a:t>
            </a:r>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Способ приема сообщения никак не зависит от способа его посылки: сообщение, отправленное с помощью отложенных запросов либо обычным способом, может быть принято как обычным способом, так и с помощью отложенных запросов.</a:t>
            </a:r>
            <a:endParaRPr/>
          </a:p>
        </p:txBody>
      </p:sp>
      <p:sp>
        <p:nvSpPr>
          <p:cNvPr id="1447" name="Google Shape;1447;p123"/>
          <p:cNvSpPr txBox="1"/>
          <p:nvPr>
            <p:ph type="title"/>
          </p:nvPr>
        </p:nvSpPr>
        <p:spPr>
          <a:xfrm>
            <a:off x="468312" y="333375"/>
            <a:ext cx="6994525" cy="9413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отложенные обмены</a:t>
            </a:r>
            <a:endParaRPr/>
          </a:p>
        </p:txBody>
      </p:sp>
      <p:sp>
        <p:nvSpPr>
          <p:cNvPr id="1448" name="Google Shape;1448;p123"/>
          <p:cNvSpPr txBox="1"/>
          <p:nvPr/>
        </p:nvSpPr>
        <p:spPr>
          <a:xfrm>
            <a:off x="8177212" y="6396037"/>
            <a:ext cx="5873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24"/>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1454" name="Google Shape;1454;p124"/>
          <p:cNvSpPr txBox="1"/>
          <p:nvPr/>
        </p:nvSpPr>
        <p:spPr>
          <a:xfrm>
            <a:off x="468312" y="1628775"/>
            <a:ext cx="7772400" cy="36004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Отложенный запрос может быть сформирован для всех режимов обмена. Для этого используются подпрограммы </a:t>
            </a:r>
            <a:r>
              <a:rPr b="1" i="0" lang="en-US" sz="2000" u="none">
                <a:solidFill>
                  <a:schemeClr val="dk1"/>
                </a:solidFill>
                <a:latin typeface="Courier New"/>
                <a:ea typeface="Courier New"/>
                <a:cs typeface="Courier New"/>
                <a:sym typeface="Courier New"/>
              </a:rPr>
              <a:t>MPI_Bsend_init</a:t>
            </a:r>
            <a:r>
              <a:rPr b="1" i="0" lang="en-US" sz="2400" u="none">
                <a:solidFill>
                  <a:schemeClr val="dk1"/>
                </a:solidFill>
                <a:latin typeface="Times New Roman"/>
                <a:ea typeface="Times New Roman"/>
                <a:cs typeface="Times New Roman"/>
                <a:sym typeface="Times New Roman"/>
              </a:rPr>
              <a:t>, </a:t>
            </a:r>
            <a:r>
              <a:rPr b="1" i="0" lang="en-US" sz="2000" u="none">
                <a:solidFill>
                  <a:schemeClr val="dk1"/>
                </a:solidFill>
                <a:latin typeface="Courier New"/>
                <a:ea typeface="Courier New"/>
                <a:cs typeface="Courier New"/>
                <a:sym typeface="Courier New"/>
              </a:rPr>
              <a:t>MPI_Ssend_init</a:t>
            </a:r>
            <a:r>
              <a:rPr b="1" i="0" lang="en-US" sz="2400" u="none">
                <a:solidFill>
                  <a:schemeClr val="dk1"/>
                </a:solidFill>
                <a:latin typeface="Times New Roman"/>
                <a:ea typeface="Times New Roman"/>
                <a:cs typeface="Times New Roman"/>
                <a:sym typeface="Times New Roman"/>
              </a:rPr>
              <a:t> и </a:t>
            </a:r>
            <a:r>
              <a:rPr b="1" i="0" lang="en-US" sz="2000" u="none">
                <a:solidFill>
                  <a:schemeClr val="dk1"/>
                </a:solidFill>
                <a:latin typeface="Courier New"/>
                <a:ea typeface="Courier New"/>
                <a:cs typeface="Courier New"/>
                <a:sym typeface="Courier New"/>
              </a:rPr>
              <a:t>MPI_Rsend_init</a:t>
            </a:r>
            <a:r>
              <a:rPr b="1" i="0" lang="en-US" sz="2400" u="none">
                <a:solidFill>
                  <a:schemeClr val="dk1"/>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Отложенный обмен инициируется вызовом подпрограммы </a:t>
            </a:r>
            <a:r>
              <a:rPr b="0" i="0" lang="en-US" sz="2000" u="none">
                <a:solidFill>
                  <a:schemeClr val="dk1"/>
                </a:solidFill>
                <a:latin typeface="Courier New"/>
                <a:ea typeface="Courier New"/>
                <a:cs typeface="Courier New"/>
                <a:sym typeface="Courier New"/>
              </a:rPr>
              <a:t>MPI_Start</a:t>
            </a:r>
            <a:r>
              <a:rPr b="0"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MPI_Start(MPI_Request *request)</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MPI_Start(request, ierr)</a:t>
            </a:r>
            <a:endParaRPr/>
          </a:p>
        </p:txBody>
      </p:sp>
      <p:sp>
        <p:nvSpPr>
          <p:cNvPr id="1455" name="Google Shape;1455;p124"/>
          <p:cNvSpPr txBox="1"/>
          <p:nvPr>
            <p:ph type="title"/>
          </p:nvPr>
        </p:nvSpPr>
        <p:spPr>
          <a:xfrm>
            <a:off x="673100" y="255587"/>
            <a:ext cx="6994525" cy="10858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отложенные обмены</a:t>
            </a:r>
            <a:endParaRPr/>
          </a:p>
        </p:txBody>
      </p:sp>
      <p:sp>
        <p:nvSpPr>
          <p:cNvPr id="1456" name="Google Shape;1456;p124"/>
          <p:cNvSpPr txBox="1"/>
          <p:nvPr/>
        </p:nvSpPr>
        <p:spPr>
          <a:xfrm>
            <a:off x="8177212" y="6396037"/>
            <a:ext cx="5873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125"/>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1462" name="Google Shape;1462;p125"/>
          <p:cNvSpPr txBox="1"/>
          <p:nvPr/>
        </p:nvSpPr>
        <p:spPr>
          <a:xfrm>
            <a:off x="327025" y="1339850"/>
            <a:ext cx="8621712" cy="52625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Подпрограмма </a:t>
            </a:r>
            <a:r>
              <a:rPr b="0" i="0" lang="en-US" sz="2000" u="none">
                <a:solidFill>
                  <a:schemeClr val="dk1"/>
                </a:solidFill>
                <a:latin typeface="Courier New"/>
                <a:ea typeface="Courier New"/>
                <a:cs typeface="Courier New"/>
                <a:sym typeface="Courier New"/>
              </a:rPr>
              <a:t>MPI_Startall</a:t>
            </a:r>
            <a:r>
              <a:rPr b="0" i="0" lang="en-US" sz="2400" u="none">
                <a:solidFill>
                  <a:schemeClr val="dk1"/>
                </a:solidFill>
                <a:latin typeface="Times New Roman"/>
                <a:ea typeface="Times New Roman"/>
                <a:cs typeface="Times New Roman"/>
                <a:sym typeface="Times New Roman"/>
              </a:rPr>
              <a:t>:</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MPI_Startall(int count, MPI_request *requests)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MPI_Startall(count, requests, ierr)</a:t>
            </a:r>
            <a:endParaRPr b="1"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инициирует все обмены, связанные с запросами на выполнение неблокирующей операции обмена в массиве </a:t>
            </a:r>
            <a:r>
              <a:rPr b="0" i="0" lang="en-US" sz="2000" u="none">
                <a:solidFill>
                  <a:schemeClr val="dk1"/>
                </a:solidFill>
                <a:latin typeface="Courier New"/>
                <a:ea typeface="Courier New"/>
                <a:cs typeface="Courier New"/>
                <a:sym typeface="Courier New"/>
              </a:rPr>
              <a:t>requests</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Завершается обмен при вызове </a:t>
            </a:r>
            <a:r>
              <a:rPr b="1" i="0" lang="en-US" sz="2000" u="none">
                <a:solidFill>
                  <a:schemeClr val="dk1"/>
                </a:solidFill>
                <a:latin typeface="Courier New"/>
                <a:ea typeface="Courier New"/>
                <a:cs typeface="Courier New"/>
                <a:sym typeface="Courier New"/>
              </a:rPr>
              <a:t>MPI_Wait, MPI_Test</a:t>
            </a:r>
            <a:r>
              <a:rPr b="1"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и некоторых других подпрограмм.</a:t>
            </a:r>
            <a:endParaRPr/>
          </a:p>
          <a:p>
            <a:pPr indent="-139700" lvl="0" marL="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В отличие от неблокирующих операций, по завершении выполнения операции, запущенной при помощи отложенного запроса на взаимодействие, значение параметра REQUEST (REQUESTS) сохраняется и может использоваться в дальнейшем!</a:t>
            </a:r>
            <a:endParaRPr/>
          </a:p>
        </p:txBody>
      </p:sp>
      <p:sp>
        <p:nvSpPr>
          <p:cNvPr id="1463" name="Google Shape;1463;p125"/>
          <p:cNvSpPr txBox="1"/>
          <p:nvPr>
            <p:ph type="title"/>
          </p:nvPr>
        </p:nvSpPr>
        <p:spPr>
          <a:xfrm>
            <a:off x="468312" y="255587"/>
            <a:ext cx="6994525" cy="10858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отложенные обмены</a:t>
            </a:r>
            <a:endParaRPr/>
          </a:p>
        </p:txBody>
      </p:sp>
      <p:sp>
        <p:nvSpPr>
          <p:cNvPr id="1464" name="Google Shape;1464;p125"/>
          <p:cNvSpPr txBox="1"/>
          <p:nvPr/>
        </p:nvSpPr>
        <p:spPr>
          <a:xfrm>
            <a:off x="8177212" y="6396037"/>
            <a:ext cx="5873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12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470" name="Google Shape;1470;p126"/>
          <p:cNvSpPr txBox="1"/>
          <p:nvPr/>
        </p:nvSpPr>
        <p:spPr>
          <a:xfrm>
            <a:off x="468312" y="255587"/>
            <a:ext cx="6994525" cy="10858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отложенные обмены</a:t>
            </a:r>
            <a:endParaRPr/>
          </a:p>
        </p:txBody>
      </p:sp>
      <p:sp>
        <p:nvSpPr>
          <p:cNvPr id="1471" name="Google Shape;1471;p126"/>
          <p:cNvSpPr txBox="1"/>
          <p:nvPr/>
        </p:nvSpPr>
        <p:spPr>
          <a:xfrm>
            <a:off x="468312" y="1890712"/>
            <a:ext cx="7991475" cy="3662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Mpi_request_free(request, ierr)</a:t>
            </a:r>
            <a:br>
              <a:rPr b="1" i="0" lang="en-US" sz="2000" u="none">
                <a:solidFill>
                  <a:schemeClr val="dk1"/>
                </a:solidFill>
                <a:latin typeface="Courier New"/>
                <a:ea typeface="Courier New"/>
                <a:cs typeface="Courier New"/>
                <a:sym typeface="Courier New"/>
              </a:rPr>
            </a:br>
            <a:r>
              <a:rPr b="1" i="0" lang="en-US" sz="2000" u="none">
                <a:solidFill>
                  <a:schemeClr val="dk1"/>
                </a:solidFill>
                <a:latin typeface="Courier New"/>
                <a:ea typeface="Courier New"/>
                <a:cs typeface="Courier New"/>
                <a:sym typeface="Courier New"/>
              </a:rPr>
              <a:t>integer request, ierr</a:t>
            </a:r>
            <a:endParaRPr/>
          </a:p>
          <a:p>
            <a:pPr indent="0" lvl="0" marL="0" marR="0" rtl="0" algn="l">
              <a:lnSpc>
                <a:spcPct val="100000"/>
              </a:lnSpc>
              <a:spcBef>
                <a:spcPts val="0"/>
              </a:spcBef>
              <a:spcAft>
                <a:spcPts val="0"/>
              </a:spcAft>
              <a:buClr>
                <a:schemeClr val="dk1"/>
              </a:buClr>
              <a:buSzPts val="2400"/>
              <a:buFont typeface="Times New Roman"/>
              <a:buNone/>
            </a:pP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Данная процедура удаляет структуры данных, связанные с параметром </a:t>
            </a:r>
            <a:r>
              <a:rPr b="1" i="0" lang="en-US" sz="2000" u="none">
                <a:solidFill>
                  <a:schemeClr val="dk1"/>
                </a:solidFill>
                <a:latin typeface="Courier New"/>
                <a:ea typeface="Courier New"/>
                <a:cs typeface="Courier New"/>
                <a:sym typeface="Courier New"/>
              </a:rPr>
              <a:t>Request.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После ее выполнения параметр </a:t>
            </a:r>
            <a:r>
              <a:rPr b="1" i="0" lang="en-US" sz="2000" u="none">
                <a:solidFill>
                  <a:schemeClr val="dk1"/>
                </a:solidFill>
                <a:latin typeface="Courier New"/>
                <a:ea typeface="Courier New"/>
                <a:cs typeface="Courier New"/>
                <a:sym typeface="Courier New"/>
              </a:rPr>
              <a:t>Request</a:t>
            </a:r>
            <a:r>
              <a:rPr b="0" i="0" lang="en-US" sz="2400" u="none">
                <a:solidFill>
                  <a:schemeClr val="dk1"/>
                </a:solidFill>
                <a:latin typeface="Times New Roman"/>
                <a:ea typeface="Times New Roman"/>
                <a:cs typeface="Times New Roman"/>
                <a:sym typeface="Times New Roman"/>
              </a:rPr>
              <a:t> устанавливается в значение </a:t>
            </a:r>
            <a:r>
              <a:rPr b="1" i="0" lang="en-US" sz="2000" u="none">
                <a:solidFill>
                  <a:schemeClr val="dk1"/>
                </a:solidFill>
                <a:latin typeface="Courier New"/>
                <a:ea typeface="Courier New"/>
                <a:cs typeface="Courier New"/>
                <a:sym typeface="Courier New"/>
              </a:rPr>
              <a:t>Mpi_request_null</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Если операция, связанная с этим запросом, уже выполняется, то она будет завершена.</a:t>
            </a:r>
            <a:br>
              <a:rPr b="0" i="0" lang="en-US" sz="240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12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477" name="Google Shape;1477;p127"/>
          <p:cNvSpPr txBox="1"/>
          <p:nvPr/>
        </p:nvSpPr>
        <p:spPr>
          <a:xfrm>
            <a:off x="468312" y="0"/>
            <a:ext cx="6994525" cy="10858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2060"/>
              </a:buClr>
              <a:buSzPts val="3600"/>
              <a:buFont typeface="Arial"/>
              <a:buNone/>
            </a:pPr>
            <a:r>
              <a:rPr b="1" i="0" lang="en-US" sz="3600" u="none">
                <a:solidFill>
                  <a:srgbClr val="002060"/>
                </a:solidFill>
                <a:latin typeface="Arial"/>
                <a:ea typeface="Arial"/>
                <a:cs typeface="Arial"/>
                <a:sym typeface="Arial"/>
              </a:rPr>
              <a:t>Неблокирующие отложенные обмены</a:t>
            </a:r>
            <a:endParaRPr/>
          </a:p>
        </p:txBody>
      </p:sp>
      <p:sp>
        <p:nvSpPr>
          <p:cNvPr id="1478" name="Google Shape;1478;p127"/>
          <p:cNvSpPr txBox="1"/>
          <p:nvPr/>
        </p:nvSpPr>
        <p:spPr>
          <a:xfrm>
            <a:off x="250825" y="1628775"/>
            <a:ext cx="7921625" cy="5078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MPI_Comm_size(MPI_COMM_WORLD, &amp;size); MPI_Comm_rank(MPI_COMM_WORLD, &amp;rank); </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prev = rank – 1; next = rank + 1; </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if(rank == 0) prev = size – 1; </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if(rank == size - 1) next = 0; </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MPI_Recv_init(rbuf[0], 1, MPI_FLOAT, prev, 5, MPI_COMM_WORLD, reqs[0]); MPI_Recv_init(rbuf[1], 1, MPI_FLOAT, next, 6, MPI_COMM_WORLD, reqs[1]); MPI_Send_init(sbuf[0], 1, MPI_FLOAT, prev, 6, MPI_COMM_WORLD, reqs[2]); MPI_Send_init(sbuf[1], 1, MPI_FLOAT, next, 5, MPI_COMM_WORLD, reqs[3]); for(i=...)</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 sbuf[0] =...; </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   sbuf[1] =...; </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  MPI_Startall(4, reqs); ... </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  MPI_Waitall(4, reqs, stats); ... } </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  MPI_Request_free(reqs[0]); </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  MPI_Request_free(reqs[1]); </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  MPI_Request_free(reqs[2]); </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  MPI_Request_free(reqs[3]);</a:t>
            </a:r>
            <a:endParaRPr/>
          </a:p>
        </p:txBody>
      </p:sp>
      <p:sp>
        <p:nvSpPr>
          <p:cNvPr id="1479" name="Google Shape;1479;p127"/>
          <p:cNvSpPr txBox="1"/>
          <p:nvPr/>
        </p:nvSpPr>
        <p:spPr>
          <a:xfrm>
            <a:off x="395287" y="981075"/>
            <a:ext cx="7297737" cy="676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Пример 3. </a:t>
            </a:r>
            <a:r>
              <a:rPr b="1" i="0" lang="en-US" sz="1800" u="none">
                <a:solidFill>
                  <a:schemeClr val="dk1"/>
                </a:solidFill>
                <a:latin typeface="Times New Roman"/>
                <a:ea typeface="Times New Roman"/>
                <a:cs typeface="Times New Roman"/>
                <a:sym typeface="Times New Roman"/>
              </a:rPr>
              <a:t>Схема итерационного метода с обменом по кольцевой топологии при помощи отложенных запросов на языке Си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12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485" name="Google Shape;1485;p128"/>
          <p:cNvSpPr txBox="1"/>
          <p:nvPr/>
        </p:nvSpPr>
        <p:spPr>
          <a:xfrm>
            <a:off x="179387" y="968375"/>
            <a:ext cx="8642350" cy="58435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Два вектора </a:t>
            </a:r>
            <a:r>
              <a:rPr b="1" i="0" lang="en-US" sz="2500" u="none">
                <a:solidFill>
                  <a:schemeClr val="dk1"/>
                </a:solidFill>
                <a:latin typeface="Times New Roman"/>
                <a:ea typeface="Times New Roman"/>
                <a:cs typeface="Times New Roman"/>
                <a:sym typeface="Times New Roman"/>
              </a:rPr>
              <a:t>a</a:t>
            </a:r>
            <a:r>
              <a:rPr b="0" i="0" lang="en-US" sz="2100" u="none">
                <a:solidFill>
                  <a:schemeClr val="dk1"/>
                </a:solidFill>
                <a:latin typeface="Times New Roman"/>
                <a:ea typeface="Times New Roman"/>
                <a:cs typeface="Times New Roman"/>
                <a:sym typeface="Times New Roman"/>
              </a:rPr>
              <a:t> и </a:t>
            </a:r>
            <a:r>
              <a:rPr b="1" i="0" lang="en-US" sz="2500" u="none">
                <a:solidFill>
                  <a:schemeClr val="dk1"/>
                </a:solidFill>
                <a:latin typeface="Times New Roman"/>
                <a:ea typeface="Times New Roman"/>
                <a:cs typeface="Times New Roman"/>
                <a:sym typeface="Times New Roman"/>
              </a:rPr>
              <a:t>b</a:t>
            </a:r>
            <a:r>
              <a:rPr b="0" i="0" lang="en-US" sz="2100" u="none">
                <a:solidFill>
                  <a:schemeClr val="dk1"/>
                </a:solidFill>
                <a:latin typeface="Times New Roman"/>
                <a:ea typeface="Times New Roman"/>
                <a:cs typeface="Times New Roman"/>
                <a:sym typeface="Times New Roman"/>
              </a:rPr>
              <a:t> размерности N представлены двумя одномерными массивами, содержащими каждый по N элементов. Напишите параллельную MPI-программу вычисления скалярного произведения этих векторов используя блокирующий двухточечный обмен сообщениями. Программа должна быть организована по схеме master-slave, причем master-процесс должен пересылать подчиненным процессам одинаковые по количеству элементов фрагменты векторов.</a:t>
            </a:r>
            <a:endParaRPr/>
          </a:p>
          <a:p>
            <a:pPr indent="0" lvl="0" marL="0" marR="0" rtl="0" algn="l">
              <a:lnSpc>
                <a:spcPct val="100000"/>
              </a:lnSpc>
              <a:spcBef>
                <a:spcPts val="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133350" lvl="0" marL="0" marR="0" rtl="0" algn="l">
              <a:lnSpc>
                <a:spcPct val="100000"/>
              </a:lnSpc>
              <a:spcBef>
                <a:spcPts val="0"/>
              </a:spcBef>
              <a:spcAft>
                <a:spcPts val="0"/>
              </a:spcAft>
              <a:buClr>
                <a:schemeClr val="dk1"/>
              </a:buClr>
              <a:buSzPts val="2100"/>
              <a:buFont typeface="Arial"/>
              <a:buAutoNum type="arabicPeriod"/>
            </a:pPr>
            <a:r>
              <a:rPr b="0" i="0" lang="en-US" sz="2100" u="none">
                <a:solidFill>
                  <a:schemeClr val="dk1"/>
                </a:solidFill>
                <a:latin typeface="Times New Roman"/>
                <a:ea typeface="Times New Roman"/>
                <a:cs typeface="Times New Roman"/>
                <a:sym typeface="Times New Roman"/>
              </a:rPr>
              <a:t>Измерьте и проанализируйте затраченное время во всех случаях.</a:t>
            </a:r>
            <a:endParaRPr/>
          </a:p>
          <a:p>
            <a:pPr indent="-133350" lvl="0" marL="0" marR="0" rtl="0" algn="l">
              <a:lnSpc>
                <a:spcPct val="100000"/>
              </a:lnSpc>
              <a:spcBef>
                <a:spcPts val="0"/>
              </a:spcBef>
              <a:spcAft>
                <a:spcPts val="0"/>
              </a:spcAft>
              <a:buClr>
                <a:schemeClr val="dk1"/>
              </a:buClr>
              <a:buSzPts val="2100"/>
              <a:buFont typeface="Arial"/>
              <a:buAutoNum type="arabicPeriod"/>
            </a:pPr>
            <a:r>
              <a:rPr b="0" i="0" lang="en-US" sz="2100" u="none">
                <a:solidFill>
                  <a:schemeClr val="dk1"/>
                </a:solidFill>
                <a:latin typeface="Times New Roman"/>
                <a:ea typeface="Times New Roman"/>
                <a:cs typeface="Times New Roman"/>
                <a:sym typeface="Times New Roman"/>
              </a:rPr>
              <a:t>Проведите исследование зависимости ускорения параллельной программы от размера сообщения (графики).</a:t>
            </a:r>
            <a:endParaRPr/>
          </a:p>
          <a:p>
            <a:pPr indent="-133350" lvl="0" marL="0" marR="0" rtl="0" algn="l">
              <a:lnSpc>
                <a:spcPct val="100000"/>
              </a:lnSpc>
              <a:spcBef>
                <a:spcPts val="0"/>
              </a:spcBef>
              <a:spcAft>
                <a:spcPts val="0"/>
              </a:spcAft>
              <a:buClr>
                <a:schemeClr val="dk1"/>
              </a:buClr>
              <a:buSzPts val="2100"/>
              <a:buFont typeface="Arial"/>
              <a:buAutoNum type="arabicPeriod"/>
            </a:pPr>
            <a:r>
              <a:rPr b="0" i="0" lang="en-US" sz="2100" u="none">
                <a:solidFill>
                  <a:schemeClr val="dk1"/>
                </a:solidFill>
                <a:latin typeface="Times New Roman"/>
                <a:ea typeface="Times New Roman"/>
                <a:cs typeface="Times New Roman"/>
                <a:sym typeface="Times New Roman"/>
              </a:rPr>
              <a:t>Сделайте то же самое для других вариантов блокирующих обменов (буферизированным, синхронизированным, по готовности).</a:t>
            </a:r>
            <a:endParaRPr/>
          </a:p>
          <a:p>
            <a:pPr indent="-133350" lvl="0" marL="0" marR="0" rtl="0" algn="l">
              <a:lnSpc>
                <a:spcPct val="100000"/>
              </a:lnSpc>
              <a:spcBef>
                <a:spcPts val="0"/>
              </a:spcBef>
              <a:spcAft>
                <a:spcPts val="0"/>
              </a:spcAft>
              <a:buClr>
                <a:schemeClr val="dk1"/>
              </a:buClr>
              <a:buSzPts val="2100"/>
              <a:buFont typeface="Arial"/>
              <a:buAutoNum type="arabicPeriod"/>
            </a:pPr>
            <a:r>
              <a:rPr b="0" i="0" lang="en-US" sz="2100" u="none">
                <a:solidFill>
                  <a:schemeClr val="dk1"/>
                </a:solidFill>
                <a:latin typeface="Times New Roman"/>
                <a:ea typeface="Times New Roman"/>
                <a:cs typeface="Times New Roman"/>
                <a:sym typeface="Times New Roman"/>
              </a:rPr>
              <a:t>Проанализируйте вариант использования неблокирующих функций и реализуйте его.</a:t>
            </a:r>
            <a:endParaRPr/>
          </a:p>
          <a:p>
            <a:pPr indent="-133350" lvl="0" marL="0" marR="0" rtl="0" algn="l">
              <a:lnSpc>
                <a:spcPct val="100000"/>
              </a:lnSpc>
              <a:spcBef>
                <a:spcPts val="0"/>
              </a:spcBef>
              <a:spcAft>
                <a:spcPts val="0"/>
              </a:spcAft>
              <a:buClr>
                <a:schemeClr val="dk1"/>
              </a:buClr>
              <a:buSzPts val="2100"/>
              <a:buFont typeface="Arial"/>
              <a:buAutoNum type="arabicPeriod"/>
            </a:pPr>
            <a:r>
              <a:rPr b="0" i="0" lang="en-US" sz="2100" u="none">
                <a:solidFill>
                  <a:schemeClr val="dk1"/>
                </a:solidFill>
                <a:latin typeface="Times New Roman"/>
                <a:ea typeface="Times New Roman"/>
                <a:cs typeface="Times New Roman"/>
                <a:sym typeface="Times New Roman"/>
              </a:rPr>
              <a:t>Реализуйте вариант с отложенными обменами.</a:t>
            </a:r>
            <a:endParaRPr/>
          </a:p>
          <a:p>
            <a:pPr indent="-133350" lvl="0" marL="0" marR="0" rtl="0" algn="l">
              <a:lnSpc>
                <a:spcPct val="100000"/>
              </a:lnSpc>
              <a:spcBef>
                <a:spcPts val="0"/>
              </a:spcBef>
              <a:spcAft>
                <a:spcPts val="0"/>
              </a:spcAft>
              <a:buClr>
                <a:srgbClr val="FF0000"/>
              </a:buClr>
              <a:buSzPts val="2100"/>
              <a:buFont typeface="Arial"/>
              <a:buAutoNum type="arabicPeriod"/>
            </a:pPr>
            <a:r>
              <a:rPr b="1" i="0" lang="en-US" sz="2100" u="none">
                <a:solidFill>
                  <a:srgbClr val="FF0000"/>
                </a:solidFill>
                <a:latin typeface="Times New Roman"/>
                <a:ea typeface="Times New Roman"/>
                <a:cs typeface="Times New Roman"/>
                <a:sym typeface="Times New Roman"/>
              </a:rPr>
              <a:t>Отчет обязателен! Детали задания см. в Dsys_MPI_1.ppt</a:t>
            </a:r>
            <a:endParaRPr/>
          </a:p>
        </p:txBody>
      </p:sp>
      <p:sp>
        <p:nvSpPr>
          <p:cNvPr id="1486" name="Google Shape;1486;p128"/>
          <p:cNvSpPr txBox="1"/>
          <p:nvPr/>
        </p:nvSpPr>
        <p:spPr>
          <a:xfrm>
            <a:off x="611187" y="188912"/>
            <a:ext cx="6373812" cy="777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0000"/>
              </a:buClr>
              <a:buSzPts val="3600"/>
              <a:buFont typeface="Arial"/>
              <a:buNone/>
            </a:pPr>
            <a:r>
              <a:rPr b="1" i="0" lang="en-US" sz="3600" u="none">
                <a:solidFill>
                  <a:srgbClr val="FF0000"/>
                </a:solidFill>
                <a:latin typeface="Arial"/>
                <a:ea typeface="Arial"/>
                <a:cs typeface="Arial"/>
                <a:sym typeface="Arial"/>
              </a:rPr>
              <a:t>Задание 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3"/>
          <p:cNvSpPr txBox="1"/>
          <p:nvPr>
            <p:ph type="title"/>
          </p:nvPr>
        </p:nvSpPr>
        <p:spPr>
          <a:xfrm>
            <a:off x="457200" y="228600"/>
            <a:ext cx="7543800" cy="784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Коммуникаторы MPI</a:t>
            </a:r>
            <a:endParaRPr/>
          </a:p>
        </p:txBody>
      </p:sp>
      <p:sp>
        <p:nvSpPr>
          <p:cNvPr id="296" name="Google Shape;296;p13"/>
          <p:cNvSpPr txBox="1"/>
          <p:nvPr>
            <p:ph idx="1" type="body"/>
          </p:nvPr>
        </p:nvSpPr>
        <p:spPr>
          <a:xfrm>
            <a:off x="112712" y="5257800"/>
            <a:ext cx="8704262" cy="1436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470"/>
              <a:buFont typeface="Noto Sans Symbols"/>
              <a:buChar char="●"/>
            </a:pPr>
            <a:r>
              <a:rPr b="1" i="0" lang="en-US" sz="2100" u="none" cap="none" strike="noStrike">
                <a:solidFill>
                  <a:schemeClr val="dk1"/>
                </a:solidFill>
                <a:latin typeface="Arial"/>
                <a:ea typeface="Arial"/>
                <a:cs typeface="Arial"/>
                <a:sym typeface="Arial"/>
              </a:rPr>
              <a:t>Коммуникатор (communicator) </a:t>
            </a:r>
            <a:r>
              <a:rPr b="0" i="0" lang="en-US" sz="2100" u="none" cap="none" strike="noStrike">
                <a:solidFill>
                  <a:schemeClr val="dk1"/>
                </a:solidFill>
                <a:latin typeface="Arial"/>
                <a:ea typeface="Arial"/>
                <a:cs typeface="Arial"/>
                <a:sym typeface="Arial"/>
              </a:rPr>
              <a:t>– множество процессов,</a:t>
            </a:r>
            <a:br>
              <a:rPr b="0" i="0" lang="en-US" sz="2100" u="none" cap="none" strike="noStrike">
                <a:solidFill>
                  <a:schemeClr val="dk1"/>
                </a:solidFill>
                <a:latin typeface="Arial"/>
                <a:ea typeface="Arial"/>
                <a:cs typeface="Arial"/>
                <a:sym typeface="Arial"/>
              </a:rPr>
            </a:br>
            <a:r>
              <a:rPr b="0" i="0" lang="en-US" sz="2100" u="none" cap="none" strike="noStrike">
                <a:solidFill>
                  <a:schemeClr val="dk1"/>
                </a:solidFill>
                <a:latin typeface="Arial"/>
                <a:ea typeface="Arial"/>
                <a:cs typeface="Arial"/>
                <a:sym typeface="Arial"/>
              </a:rPr>
              <a:t>образующих логическую область для выполнения</a:t>
            </a:r>
            <a:br>
              <a:rPr b="0" i="0" lang="en-US" sz="2100" u="none" cap="none" strike="noStrike">
                <a:solidFill>
                  <a:schemeClr val="dk1"/>
                </a:solidFill>
                <a:latin typeface="Arial"/>
                <a:ea typeface="Arial"/>
                <a:cs typeface="Arial"/>
                <a:sym typeface="Arial"/>
              </a:rPr>
            </a:br>
            <a:r>
              <a:rPr b="0" i="0" lang="en-US" sz="2100" u="none" cap="none" strike="noStrike">
                <a:solidFill>
                  <a:schemeClr val="dk1"/>
                </a:solidFill>
                <a:latin typeface="Arial"/>
                <a:ea typeface="Arial"/>
                <a:cs typeface="Arial"/>
                <a:sym typeface="Arial"/>
              </a:rPr>
              <a:t>коллективных операций (обменов информацией и др.)</a:t>
            </a:r>
            <a:endParaRPr/>
          </a:p>
          <a:p>
            <a:pPr indent="-347662" lvl="1" marL="692150" marR="0" rtl="0" algn="l">
              <a:lnSpc>
                <a:spcPct val="100000"/>
              </a:lnSpc>
              <a:spcBef>
                <a:spcPts val="340"/>
              </a:spcBef>
              <a:spcAft>
                <a:spcPts val="0"/>
              </a:spcAft>
              <a:buClr>
                <a:schemeClr val="accent2"/>
              </a:buClr>
              <a:buSzPts val="1190"/>
              <a:buFont typeface="Noto Sans Symbols"/>
              <a:buChar char="●"/>
            </a:pPr>
            <a:r>
              <a:rPr b="0" i="0" lang="en-US" sz="1700" u="none" cap="none" strike="noStrike">
                <a:solidFill>
                  <a:schemeClr val="dk1"/>
                </a:solidFill>
                <a:latin typeface="Arial"/>
                <a:ea typeface="Arial"/>
                <a:cs typeface="Arial"/>
                <a:sym typeface="Arial"/>
              </a:rPr>
              <a:t>В рамках коммуникатора процессы имеют номера: 0, 1, …, </a:t>
            </a:r>
            <a:r>
              <a:rPr b="0" i="1" lang="en-US" sz="1700" u="none" cap="none" strike="noStrike">
                <a:solidFill>
                  <a:schemeClr val="dk1"/>
                </a:solidFill>
                <a:latin typeface="Arial"/>
                <a:ea typeface="Arial"/>
                <a:cs typeface="Arial"/>
                <a:sym typeface="Arial"/>
              </a:rPr>
              <a:t>n </a:t>
            </a:r>
            <a:r>
              <a:rPr b="0" i="0" lang="en-US" sz="1700" u="none" cap="none" strike="noStrike">
                <a:solidFill>
                  <a:schemeClr val="dk1"/>
                </a:solidFill>
                <a:latin typeface="Arial"/>
                <a:ea typeface="Arial"/>
                <a:cs typeface="Arial"/>
                <a:sym typeface="Arial"/>
              </a:rPr>
              <a:t>– 1</a:t>
            </a:r>
            <a:br>
              <a:rPr b="0" i="0" lang="en-US" sz="1700" u="none" cap="none" strike="noStrike">
                <a:solidFill>
                  <a:schemeClr val="dk1"/>
                </a:solidFill>
                <a:latin typeface="Arial"/>
                <a:ea typeface="Arial"/>
                <a:cs typeface="Arial"/>
                <a:sym typeface="Arial"/>
              </a:rPr>
            </a:br>
            <a:endParaRPr/>
          </a:p>
        </p:txBody>
      </p:sp>
      <p:pic>
        <p:nvPicPr>
          <p:cNvPr id="297" name="Google Shape;297;p13"/>
          <p:cNvPicPr preferRelativeResize="0"/>
          <p:nvPr/>
        </p:nvPicPr>
        <p:blipFill rotWithShape="1">
          <a:blip r:embed="rId3">
            <a:alphaModFix/>
          </a:blip>
          <a:srcRect b="0" l="0" r="0" t="0"/>
          <a:stretch/>
        </p:blipFill>
        <p:spPr>
          <a:xfrm>
            <a:off x="112712" y="1252537"/>
            <a:ext cx="8704262" cy="4005262"/>
          </a:xfrm>
          <a:prstGeom prst="rect">
            <a:avLst/>
          </a:prstGeom>
          <a:noFill/>
          <a:ln>
            <a:noFill/>
          </a:ln>
        </p:spPr>
      </p:pic>
      <p:sp>
        <p:nvSpPr>
          <p:cNvPr id="298" name="Google Shape;298;p13"/>
          <p:cNvSpPr txBox="1"/>
          <p:nvPr/>
        </p:nvSpPr>
        <p:spPr>
          <a:xfrm>
            <a:off x="8101012" y="6248400"/>
            <a:ext cx="585787"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a:solidFill>
                  <a:schemeClr val="dk1"/>
                </a:solidFill>
                <a:latin typeface="Arial"/>
                <a:ea typeface="Arial"/>
                <a:cs typeface="Arial"/>
                <a:sym typeface="Aria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4"/>
          <p:cNvSpPr txBox="1"/>
          <p:nvPr>
            <p:ph type="title"/>
          </p:nvPr>
        </p:nvSpPr>
        <p:spPr>
          <a:xfrm>
            <a:off x="0" y="0"/>
            <a:ext cx="9144000" cy="111125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Двухточечные обмены</a:t>
            </a:r>
            <a:endParaRPr/>
          </a:p>
        </p:txBody>
      </p:sp>
      <p:sp>
        <p:nvSpPr>
          <p:cNvPr id="304" name="Google Shape;304;p14"/>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305" name="Google Shape;305;p14"/>
          <p:cNvSpPr txBox="1"/>
          <p:nvPr/>
        </p:nvSpPr>
        <p:spPr>
          <a:xfrm>
            <a:off x="327025" y="1339850"/>
            <a:ext cx="8424862" cy="22590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Arial"/>
              <a:buNone/>
            </a:pPr>
            <a:r>
              <a:rPr b="1" i="0" lang="en-US" sz="2500" u="none">
                <a:solidFill>
                  <a:schemeClr val="dk1"/>
                </a:solidFill>
                <a:latin typeface="Arial"/>
                <a:ea typeface="Arial"/>
                <a:cs typeface="Arial"/>
                <a:sym typeface="Arial"/>
              </a:rPr>
              <a:t>Двухточечный (point-to-point, p2p) обмен</a:t>
            </a:r>
            <a:endParaRPr/>
          </a:p>
          <a:p>
            <a:pPr indent="0" lvl="0" marL="0" marR="0" rtl="0" algn="l">
              <a:lnSpc>
                <a:spcPct val="100000"/>
              </a:lnSpc>
              <a:spcBef>
                <a:spcPts val="0"/>
              </a:spcBef>
              <a:spcAft>
                <a:spcPts val="0"/>
              </a:spcAft>
              <a:buClr>
                <a:schemeClr val="dk1"/>
              </a:buClr>
              <a:buSzPts val="2500"/>
              <a:buFont typeface="Arial"/>
              <a:buNone/>
            </a:pPr>
            <a:r>
              <a:t/>
            </a:r>
            <a:endParaRPr b="1" i="0" sz="2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В двухточечном обмене участвуют только два процесса, процесс-отправитель и процесс-получатель  (источник сообщения и адресат).</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Двухточечные обмены используются для организации локальных и неструктурированных коммуникаций.</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http://www.intuit.ru/EDI/16_08_14_2/1408137470-25747/tutorial/1121/objects/3/files/03_01.jpg" id="306" name="Google Shape;306;p14"/>
          <p:cNvPicPr preferRelativeResize="0"/>
          <p:nvPr/>
        </p:nvPicPr>
        <p:blipFill rotWithShape="1">
          <a:blip r:embed="rId3">
            <a:alphaModFix/>
          </a:blip>
          <a:srcRect b="0" l="0" r="0" t="0"/>
          <a:stretch/>
        </p:blipFill>
        <p:spPr>
          <a:xfrm>
            <a:off x="1908175" y="3598862"/>
            <a:ext cx="5003800" cy="2662237"/>
          </a:xfrm>
          <a:prstGeom prst="rect">
            <a:avLst/>
          </a:prstGeom>
          <a:noFill/>
          <a:ln>
            <a:noFill/>
          </a:ln>
        </p:spPr>
      </p:pic>
      <p:sp>
        <p:nvSpPr>
          <p:cNvPr id="307" name="Google Shape;307;p14"/>
          <p:cNvSpPr txBox="1"/>
          <p:nvPr/>
        </p:nvSpPr>
        <p:spPr>
          <a:xfrm>
            <a:off x="8101012" y="6248400"/>
            <a:ext cx="5857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5"/>
          <p:cNvSpPr txBox="1"/>
          <p:nvPr>
            <p:ph type="title"/>
          </p:nvPr>
        </p:nvSpPr>
        <p:spPr>
          <a:xfrm>
            <a:off x="522287" y="404812"/>
            <a:ext cx="6804025" cy="5619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Двухточечные обмены</a:t>
            </a:r>
            <a:endParaRPr/>
          </a:p>
        </p:txBody>
      </p:sp>
      <p:sp>
        <p:nvSpPr>
          <p:cNvPr id="313" name="Google Shape;313;p15"/>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314" name="Google Shape;314;p15"/>
          <p:cNvSpPr txBox="1"/>
          <p:nvPr/>
        </p:nvSpPr>
        <p:spPr>
          <a:xfrm>
            <a:off x="522287" y="1339850"/>
            <a:ext cx="7969250" cy="1096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Двухточечный обмен возможен только между процессами, принадлежащими одной области взаимодействия (одному коммуникатору).</a:t>
            </a:r>
            <a:endParaRPr/>
          </a:p>
        </p:txBody>
      </p:sp>
      <p:pic>
        <p:nvPicPr>
          <p:cNvPr id="315" name="Google Shape;315;p15"/>
          <p:cNvPicPr preferRelativeResize="0"/>
          <p:nvPr/>
        </p:nvPicPr>
        <p:blipFill rotWithShape="1">
          <a:blip r:embed="rId3">
            <a:alphaModFix/>
          </a:blip>
          <a:srcRect b="0" l="0" r="0" t="0"/>
          <a:stretch/>
        </p:blipFill>
        <p:spPr>
          <a:xfrm>
            <a:off x="1960562" y="2449512"/>
            <a:ext cx="5222875" cy="3756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6"/>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321" name="Google Shape;321;p16"/>
          <p:cNvSpPr txBox="1"/>
          <p:nvPr/>
        </p:nvSpPr>
        <p:spPr>
          <a:xfrm>
            <a:off x="522287" y="1339850"/>
            <a:ext cx="7969250" cy="5151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6868"/>
              </a:buClr>
              <a:buSzPts val="2400"/>
              <a:buFont typeface="Times New Roman"/>
              <a:buNone/>
            </a:pPr>
            <a:r>
              <a:rPr b="1" i="0" lang="en-US" sz="2400" u="none">
                <a:solidFill>
                  <a:srgbClr val="456868"/>
                </a:solidFill>
                <a:latin typeface="Times New Roman"/>
                <a:ea typeface="Times New Roman"/>
                <a:cs typeface="Times New Roman"/>
                <a:sym typeface="Times New Roman"/>
              </a:rPr>
              <a:t>Несколько разновидностей двухточечного обмена</a:t>
            </a:r>
            <a:endParaRPr/>
          </a:p>
          <a:p>
            <a:pPr indent="0" lvl="0" marL="0" marR="0" rtl="0" algn="l">
              <a:lnSpc>
                <a:spcPct val="100000"/>
              </a:lnSpc>
              <a:spcBef>
                <a:spcPts val="0"/>
              </a:spcBef>
              <a:spcAft>
                <a:spcPts val="0"/>
              </a:spcAft>
              <a:buClr>
                <a:schemeClr val="dk1"/>
              </a:buClr>
              <a:buSzPts val="2100"/>
              <a:buFont typeface="Arial"/>
              <a:buNone/>
            </a:pPr>
            <a:r>
              <a:t/>
            </a:r>
            <a:endParaRPr b="1" i="0" sz="2100" u="none">
              <a:solidFill>
                <a:schemeClr val="dk1"/>
              </a:solidFill>
              <a:latin typeface="Times New Roman"/>
              <a:ea typeface="Times New Roman"/>
              <a:cs typeface="Times New Roman"/>
              <a:sym typeface="Times New Roman"/>
            </a:endParaRPr>
          </a:p>
          <a:p>
            <a:pPr indent="-133350" lvl="0" marL="0" marR="0" rtl="0" algn="l">
              <a:lnSpc>
                <a:spcPct val="100000"/>
              </a:lnSpc>
              <a:spcBef>
                <a:spcPts val="0"/>
              </a:spcBef>
              <a:spcAft>
                <a:spcPts val="0"/>
              </a:spcAft>
              <a:buClr>
                <a:schemeClr val="dk1"/>
              </a:buClr>
              <a:buSzPts val="2100"/>
              <a:buFont typeface="Noto Sans Symbols"/>
              <a:buChar char="❑"/>
            </a:pPr>
            <a:r>
              <a:rPr b="0" i="1" lang="en-US" sz="2100" u="none">
                <a:solidFill>
                  <a:schemeClr val="dk1"/>
                </a:solidFill>
                <a:latin typeface="Times New Roman"/>
                <a:ea typeface="Times New Roman"/>
                <a:cs typeface="Times New Roman"/>
                <a:sym typeface="Times New Roman"/>
              </a:rPr>
              <a:t> </a:t>
            </a:r>
            <a:r>
              <a:rPr b="1" i="1" lang="en-US" sz="2100" u="none">
                <a:solidFill>
                  <a:srgbClr val="456868"/>
                </a:solidFill>
                <a:latin typeface="Times New Roman"/>
                <a:ea typeface="Times New Roman"/>
                <a:cs typeface="Times New Roman"/>
                <a:sym typeface="Times New Roman"/>
              </a:rPr>
              <a:t>блокирующие</a:t>
            </a:r>
            <a:r>
              <a:rPr b="0" i="0" lang="en-US" sz="2100" u="none">
                <a:solidFill>
                  <a:schemeClr val="dk1"/>
                </a:solidFill>
                <a:latin typeface="Times New Roman"/>
                <a:ea typeface="Times New Roman"/>
                <a:cs typeface="Times New Roman"/>
                <a:sym typeface="Times New Roman"/>
              </a:rPr>
              <a:t> прием/передача, которые приостанавливают </a:t>
            </a:r>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     выполнение процесса на время приема или передачи </a:t>
            </a:r>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     сообщения (4 разновидности);</a:t>
            </a:r>
            <a:endParaRPr b="0" i="0" sz="2100" u="none">
              <a:solidFill>
                <a:schemeClr val="dk1"/>
              </a:solidFill>
              <a:latin typeface="Times New Roman"/>
              <a:ea typeface="Times New Roman"/>
              <a:cs typeface="Times New Roman"/>
              <a:sym typeface="Times New Roman"/>
            </a:endParaRPr>
          </a:p>
          <a:p>
            <a:pPr indent="-133350" lvl="0" marL="0" marR="0" rtl="0" algn="l">
              <a:lnSpc>
                <a:spcPct val="100000"/>
              </a:lnSpc>
              <a:spcBef>
                <a:spcPts val="0"/>
              </a:spcBef>
              <a:spcAft>
                <a:spcPts val="0"/>
              </a:spcAft>
              <a:buClr>
                <a:schemeClr val="dk1"/>
              </a:buClr>
              <a:buSzPts val="2100"/>
              <a:buFont typeface="Noto Sans Symbols"/>
              <a:buChar char="❑"/>
            </a:pPr>
            <a:r>
              <a:rPr b="0" i="1" lang="en-US" sz="2100" u="none">
                <a:solidFill>
                  <a:schemeClr val="dk1"/>
                </a:solidFill>
                <a:latin typeface="Times New Roman"/>
                <a:ea typeface="Times New Roman"/>
                <a:cs typeface="Times New Roman"/>
                <a:sym typeface="Times New Roman"/>
              </a:rPr>
              <a:t> </a:t>
            </a:r>
            <a:r>
              <a:rPr b="1" i="1" lang="en-US" sz="2100" u="none">
                <a:solidFill>
                  <a:srgbClr val="456868"/>
                </a:solidFill>
                <a:latin typeface="Times New Roman"/>
                <a:ea typeface="Times New Roman"/>
                <a:cs typeface="Times New Roman"/>
                <a:sym typeface="Times New Roman"/>
              </a:rPr>
              <a:t>неблокирующие</a:t>
            </a:r>
            <a:r>
              <a:rPr b="0" i="0" lang="en-US" sz="2100" u="none">
                <a:solidFill>
                  <a:schemeClr val="dk1"/>
                </a:solidFill>
                <a:latin typeface="Times New Roman"/>
                <a:ea typeface="Times New Roman"/>
                <a:cs typeface="Times New Roman"/>
                <a:sym typeface="Times New Roman"/>
              </a:rPr>
              <a:t> прием/передача, при которых выполнение </a:t>
            </a:r>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     процесса продолжается в фоновом режиме, а программа в  </a:t>
            </a:r>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     нужный момент может запросить подтверждение завершения </a:t>
            </a:r>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     приема сообщения (4 разновидности).</a:t>
            </a:r>
            <a:endParaRPr b="0" i="0" sz="21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100"/>
              <a:buFont typeface="Times New Roman"/>
              <a:buNone/>
            </a:pPr>
            <a:r>
              <a:rPr b="1" i="0" lang="en-US" sz="2100" u="none">
                <a:solidFill>
                  <a:srgbClr val="FF0000"/>
                </a:solidFill>
                <a:latin typeface="Times New Roman"/>
                <a:ea typeface="Times New Roman"/>
                <a:cs typeface="Times New Roman"/>
                <a:sym typeface="Times New Roman"/>
              </a:rPr>
              <a:t>Их синонимами можно считать</a:t>
            </a:r>
            <a:endParaRPr/>
          </a:p>
          <a:p>
            <a:pPr indent="-133350" lvl="0" marL="0" marR="0" rtl="0" algn="l">
              <a:lnSpc>
                <a:spcPct val="100000"/>
              </a:lnSpc>
              <a:spcBef>
                <a:spcPts val="0"/>
              </a:spcBef>
              <a:spcAft>
                <a:spcPts val="0"/>
              </a:spcAft>
              <a:buClr>
                <a:schemeClr val="dk1"/>
              </a:buClr>
              <a:buSzPts val="2100"/>
              <a:buFont typeface="Noto Sans Symbols"/>
              <a:buChar char="❑"/>
            </a:pPr>
            <a:r>
              <a:rPr b="0" i="1" lang="en-US" sz="2100" u="none">
                <a:solidFill>
                  <a:schemeClr val="dk1"/>
                </a:solidFill>
                <a:latin typeface="Times New Roman"/>
                <a:ea typeface="Times New Roman"/>
                <a:cs typeface="Times New Roman"/>
                <a:sym typeface="Times New Roman"/>
              </a:rPr>
              <a:t> </a:t>
            </a:r>
            <a:r>
              <a:rPr b="1" i="1" lang="en-US" sz="2100" u="none">
                <a:solidFill>
                  <a:srgbClr val="456868"/>
                </a:solidFill>
                <a:latin typeface="Times New Roman"/>
                <a:ea typeface="Times New Roman"/>
                <a:cs typeface="Times New Roman"/>
                <a:sym typeface="Times New Roman"/>
              </a:rPr>
              <a:t>синхронный</a:t>
            </a:r>
            <a:r>
              <a:rPr b="0" i="0" lang="en-US" sz="2100" u="none">
                <a:solidFill>
                  <a:schemeClr val="dk1"/>
                </a:solidFill>
                <a:latin typeface="Times New Roman"/>
                <a:ea typeface="Times New Roman"/>
                <a:cs typeface="Times New Roman"/>
                <a:sym typeface="Times New Roman"/>
              </a:rPr>
              <a:t> обмен, который сопровождается уведомлением об окончании приема сообщения;</a:t>
            </a:r>
            <a:endParaRPr/>
          </a:p>
          <a:p>
            <a:pPr indent="-133350" lvl="0" marL="0" marR="0" rtl="0" algn="l">
              <a:lnSpc>
                <a:spcPct val="100000"/>
              </a:lnSpc>
              <a:spcBef>
                <a:spcPts val="0"/>
              </a:spcBef>
              <a:spcAft>
                <a:spcPts val="0"/>
              </a:spcAft>
              <a:buClr>
                <a:schemeClr val="dk1"/>
              </a:buClr>
              <a:buSzPts val="2100"/>
              <a:buFont typeface="Noto Sans Symbols"/>
              <a:buChar char="❑"/>
            </a:pPr>
            <a:r>
              <a:rPr b="0" i="1" lang="en-US" sz="2100" u="none">
                <a:solidFill>
                  <a:schemeClr val="dk1"/>
                </a:solidFill>
                <a:latin typeface="Times New Roman"/>
                <a:ea typeface="Times New Roman"/>
                <a:cs typeface="Times New Roman"/>
                <a:sym typeface="Times New Roman"/>
              </a:rPr>
              <a:t> </a:t>
            </a:r>
            <a:r>
              <a:rPr b="1" i="1" lang="en-US" sz="2100" u="none">
                <a:solidFill>
                  <a:srgbClr val="456868"/>
                </a:solidFill>
                <a:latin typeface="Times New Roman"/>
                <a:ea typeface="Times New Roman"/>
                <a:cs typeface="Times New Roman"/>
                <a:sym typeface="Times New Roman"/>
              </a:rPr>
              <a:t>асинхронный</a:t>
            </a:r>
            <a:r>
              <a:rPr b="0" i="0" lang="en-US" sz="2100" u="none">
                <a:solidFill>
                  <a:schemeClr val="dk1"/>
                </a:solidFill>
                <a:latin typeface="Times New Roman"/>
                <a:ea typeface="Times New Roman"/>
                <a:cs typeface="Times New Roman"/>
                <a:sym typeface="Times New Roman"/>
              </a:rPr>
              <a:t> обмен, который таким уведомлением не </a:t>
            </a:r>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     сопровождается.</a:t>
            </a:r>
            <a:endParaRPr/>
          </a:p>
          <a:p>
            <a:pPr indent="0" lvl="0" marL="0" marR="0" rtl="0" algn="l">
              <a:lnSpc>
                <a:spcPct val="100000"/>
              </a:lnSpc>
              <a:spcBef>
                <a:spcPts val="0"/>
              </a:spcBef>
              <a:spcAft>
                <a:spcPts val="0"/>
              </a:spcAft>
              <a:buNone/>
            </a:pPr>
            <a:r>
              <a:t/>
            </a:r>
            <a:endParaRPr b="0" i="0" sz="2100" u="none">
              <a:solidFill>
                <a:schemeClr val="dk1"/>
              </a:solidFill>
              <a:latin typeface="Times New Roman"/>
              <a:ea typeface="Times New Roman"/>
              <a:cs typeface="Times New Roman"/>
              <a:sym typeface="Times New Roman"/>
            </a:endParaRPr>
          </a:p>
        </p:txBody>
      </p:sp>
      <p:sp>
        <p:nvSpPr>
          <p:cNvPr id="322" name="Google Shape;322;p16"/>
          <p:cNvSpPr txBox="1"/>
          <p:nvPr>
            <p:ph type="title"/>
          </p:nvPr>
        </p:nvSpPr>
        <p:spPr>
          <a:xfrm>
            <a:off x="250825" y="260350"/>
            <a:ext cx="7808912" cy="9413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Двухточечные обмены</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7"/>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328" name="Google Shape;328;p17"/>
          <p:cNvSpPr txBox="1"/>
          <p:nvPr>
            <p:ph type="title"/>
          </p:nvPr>
        </p:nvSpPr>
        <p:spPr>
          <a:xfrm>
            <a:off x="250825" y="260350"/>
            <a:ext cx="7808912" cy="9413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Двухточечные обмены</a:t>
            </a:r>
            <a:endParaRPr/>
          </a:p>
        </p:txBody>
      </p:sp>
      <p:grpSp>
        <p:nvGrpSpPr>
          <p:cNvPr id="329" name="Google Shape;329;p17"/>
          <p:cNvGrpSpPr/>
          <p:nvPr/>
        </p:nvGrpSpPr>
        <p:grpSpPr>
          <a:xfrm>
            <a:off x="476902" y="1682750"/>
            <a:ext cx="7624110" cy="4241800"/>
            <a:chOff x="21" y="192"/>
            <a:chExt cx="5847" cy="3984"/>
          </a:xfrm>
        </p:grpSpPr>
        <p:grpSp>
          <p:nvGrpSpPr>
            <p:cNvPr id="330" name="Google Shape;330;p17"/>
            <p:cNvGrpSpPr/>
            <p:nvPr/>
          </p:nvGrpSpPr>
          <p:grpSpPr>
            <a:xfrm>
              <a:off x="4416" y="2928"/>
              <a:ext cx="192" cy="768"/>
              <a:chOff x="528" y="864"/>
              <a:chExt cx="192" cy="768"/>
            </a:xfrm>
          </p:grpSpPr>
          <p:cxnSp>
            <p:nvCxnSpPr>
              <p:cNvPr id="331" name="Google Shape;331;p17"/>
              <p:cNvCxnSpPr/>
              <p:nvPr/>
            </p:nvCxnSpPr>
            <p:spPr>
              <a:xfrm>
                <a:off x="624" y="864"/>
                <a:ext cx="0" cy="768"/>
              </a:xfrm>
              <a:prstGeom prst="straightConnector1">
                <a:avLst/>
              </a:prstGeom>
              <a:noFill/>
              <a:ln cap="flat" cmpd="sng" w="9525">
                <a:solidFill>
                  <a:schemeClr val="dk1"/>
                </a:solidFill>
                <a:prstDash val="solid"/>
                <a:miter lim="800000"/>
                <a:headEnd len="med" w="med" type="none"/>
                <a:tailEnd len="med" w="med" type="none"/>
              </a:ln>
            </p:spPr>
          </p:cxnSp>
          <p:cxnSp>
            <p:nvCxnSpPr>
              <p:cNvPr id="332" name="Google Shape;332;p17"/>
              <p:cNvCxnSpPr/>
              <p:nvPr/>
            </p:nvCxnSpPr>
            <p:spPr>
              <a:xfrm>
                <a:off x="528" y="1632"/>
                <a:ext cx="192" cy="0"/>
              </a:xfrm>
              <a:prstGeom prst="straightConnector1">
                <a:avLst/>
              </a:prstGeom>
              <a:noFill/>
              <a:ln cap="flat" cmpd="sng" w="9525">
                <a:solidFill>
                  <a:schemeClr val="dk1"/>
                </a:solidFill>
                <a:prstDash val="solid"/>
                <a:miter lim="800000"/>
                <a:headEnd len="med" w="med" type="none"/>
                <a:tailEnd len="med" w="med" type="none"/>
              </a:ln>
            </p:spPr>
          </p:cxnSp>
          <p:cxnSp>
            <p:nvCxnSpPr>
              <p:cNvPr id="333" name="Google Shape;333;p17"/>
              <p:cNvCxnSpPr/>
              <p:nvPr/>
            </p:nvCxnSpPr>
            <p:spPr>
              <a:xfrm>
                <a:off x="528" y="864"/>
                <a:ext cx="192" cy="0"/>
              </a:xfrm>
              <a:prstGeom prst="straightConnector1">
                <a:avLst/>
              </a:prstGeom>
              <a:noFill/>
              <a:ln cap="flat" cmpd="sng" w="9525">
                <a:solidFill>
                  <a:schemeClr val="dk1"/>
                </a:solidFill>
                <a:prstDash val="solid"/>
                <a:miter lim="800000"/>
                <a:headEnd len="med" w="med" type="none"/>
                <a:tailEnd len="med" w="med" type="none"/>
              </a:ln>
            </p:spPr>
          </p:cxnSp>
        </p:grpSp>
        <p:sp>
          <p:nvSpPr>
            <p:cNvPr id="334" name="Google Shape;334;p17"/>
            <p:cNvSpPr txBox="1"/>
            <p:nvPr/>
          </p:nvSpPr>
          <p:spPr>
            <a:xfrm>
              <a:off x="892" y="3696"/>
              <a:ext cx="959" cy="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1800"/>
                <a:buFont typeface="Arial"/>
                <a:buNone/>
              </a:pPr>
              <a:r>
                <a:rPr b="0" i="0" lang="en-US" sz="1800" u="none">
                  <a:solidFill>
                    <a:srgbClr val="CC6600"/>
                  </a:solidFill>
                  <a:latin typeface="Arial"/>
                  <a:ea typeface="Arial"/>
                  <a:cs typeface="Arial"/>
                  <a:sym typeface="Arial"/>
                </a:rPr>
                <a:t>CPU ждет</a:t>
              </a:r>
              <a:endParaRPr/>
            </a:p>
          </p:txBody>
        </p:sp>
        <p:sp>
          <p:nvSpPr>
            <p:cNvPr id="335" name="Google Shape;335;p17"/>
            <p:cNvSpPr txBox="1"/>
            <p:nvPr/>
          </p:nvSpPr>
          <p:spPr>
            <a:xfrm>
              <a:off x="2338" y="192"/>
              <a:ext cx="1119"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“Blocking”</a:t>
              </a:r>
              <a:endParaRPr/>
            </a:p>
          </p:txBody>
        </p:sp>
        <p:sp>
          <p:nvSpPr>
            <p:cNvPr id="336" name="Google Shape;336;p17"/>
            <p:cNvSpPr txBox="1"/>
            <p:nvPr/>
          </p:nvSpPr>
          <p:spPr>
            <a:xfrm>
              <a:off x="478" y="557"/>
              <a:ext cx="63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Courier New"/>
                <a:buNone/>
              </a:pPr>
              <a:r>
                <a:rPr b="0" i="1" lang="en-US" sz="1800" u="none">
                  <a:solidFill>
                    <a:schemeClr val="hlink"/>
                  </a:solidFill>
                  <a:latin typeface="Courier New"/>
                  <a:ea typeface="Courier New"/>
                  <a:cs typeface="Courier New"/>
                  <a:sym typeface="Courier New"/>
                </a:rPr>
                <a:t>Send()</a:t>
              </a:r>
              <a:endParaRPr/>
            </a:p>
          </p:txBody>
        </p:sp>
        <p:sp>
          <p:nvSpPr>
            <p:cNvPr id="337" name="Google Shape;337;p17"/>
            <p:cNvSpPr txBox="1"/>
            <p:nvPr/>
          </p:nvSpPr>
          <p:spPr>
            <a:xfrm>
              <a:off x="4422" y="624"/>
              <a:ext cx="63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Courier New"/>
                <a:buNone/>
              </a:pPr>
              <a:r>
                <a:rPr b="0" i="1" lang="en-US" sz="1800" u="none">
                  <a:solidFill>
                    <a:schemeClr val="hlink"/>
                  </a:solidFill>
                  <a:latin typeface="Courier New"/>
                  <a:ea typeface="Courier New"/>
                  <a:cs typeface="Courier New"/>
                  <a:sym typeface="Courier New"/>
                </a:rPr>
                <a:t>Recv()</a:t>
              </a:r>
              <a:endParaRPr/>
            </a:p>
          </p:txBody>
        </p:sp>
        <p:sp>
          <p:nvSpPr>
            <p:cNvPr id="338" name="Google Shape;338;p17"/>
            <p:cNvSpPr txBox="1"/>
            <p:nvPr/>
          </p:nvSpPr>
          <p:spPr>
            <a:xfrm>
              <a:off x="428" y="288"/>
              <a:ext cx="1306" cy="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800"/>
                <a:buFont typeface="Arial"/>
                <a:buNone/>
              </a:pPr>
              <a:r>
                <a:rPr b="1" i="0" lang="en-US" sz="1800" u="none">
                  <a:solidFill>
                    <a:srgbClr val="0033CC"/>
                  </a:solidFill>
                  <a:latin typeface="Arial"/>
                  <a:ea typeface="Arial"/>
                  <a:cs typeface="Arial"/>
                  <a:sym typeface="Arial"/>
                </a:rPr>
                <a:t>Отправитель</a:t>
              </a:r>
              <a:endParaRPr/>
            </a:p>
          </p:txBody>
        </p:sp>
        <p:sp>
          <p:nvSpPr>
            <p:cNvPr id="339" name="Google Shape;339;p17"/>
            <p:cNvSpPr txBox="1"/>
            <p:nvPr/>
          </p:nvSpPr>
          <p:spPr>
            <a:xfrm>
              <a:off x="4276" y="311"/>
              <a:ext cx="1190" cy="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800"/>
                <a:buFont typeface="Arial"/>
                <a:buNone/>
              </a:pPr>
              <a:r>
                <a:rPr b="1" i="0" lang="en-US" sz="1800" u="none">
                  <a:solidFill>
                    <a:srgbClr val="0033CC"/>
                  </a:solidFill>
                  <a:latin typeface="Arial"/>
                  <a:ea typeface="Arial"/>
                  <a:cs typeface="Arial"/>
                  <a:sym typeface="Arial"/>
                </a:rPr>
                <a:t>Получатель</a:t>
              </a:r>
              <a:endParaRPr/>
            </a:p>
          </p:txBody>
        </p:sp>
        <p:cxnSp>
          <p:nvCxnSpPr>
            <p:cNvPr id="340" name="Google Shape;340;p17"/>
            <p:cNvCxnSpPr/>
            <p:nvPr/>
          </p:nvCxnSpPr>
          <p:spPr>
            <a:xfrm>
              <a:off x="1847" y="576"/>
              <a:ext cx="0" cy="1440"/>
            </a:xfrm>
            <a:prstGeom prst="straightConnector1">
              <a:avLst/>
            </a:prstGeom>
            <a:noFill/>
            <a:ln cap="flat" cmpd="sng" w="28575">
              <a:solidFill>
                <a:schemeClr val="dk1"/>
              </a:solidFill>
              <a:prstDash val="solid"/>
              <a:miter lim="800000"/>
              <a:headEnd len="med" w="med" type="none"/>
              <a:tailEnd len="med" w="med" type="none"/>
            </a:ln>
          </p:spPr>
        </p:cxnSp>
        <p:cxnSp>
          <p:nvCxnSpPr>
            <p:cNvPr id="341" name="Google Shape;341;p17"/>
            <p:cNvCxnSpPr/>
            <p:nvPr/>
          </p:nvCxnSpPr>
          <p:spPr>
            <a:xfrm>
              <a:off x="4176" y="624"/>
              <a:ext cx="0" cy="1440"/>
            </a:xfrm>
            <a:prstGeom prst="straightConnector1">
              <a:avLst/>
            </a:prstGeom>
            <a:noFill/>
            <a:ln cap="flat" cmpd="sng" w="28575">
              <a:solidFill>
                <a:schemeClr val="dk1"/>
              </a:solidFill>
              <a:prstDash val="solid"/>
              <a:miter lim="800000"/>
              <a:headEnd len="med" w="med" type="none"/>
              <a:tailEnd len="med" w="med" type="none"/>
            </a:ln>
          </p:spPr>
        </p:cxnSp>
        <p:cxnSp>
          <p:nvCxnSpPr>
            <p:cNvPr id="342" name="Google Shape;342;p17"/>
            <p:cNvCxnSpPr/>
            <p:nvPr/>
          </p:nvCxnSpPr>
          <p:spPr>
            <a:xfrm>
              <a:off x="1847" y="624"/>
              <a:ext cx="2329" cy="1008"/>
            </a:xfrm>
            <a:prstGeom prst="straightConnector1">
              <a:avLst/>
            </a:prstGeom>
            <a:noFill/>
            <a:ln cap="flat" cmpd="sng" w="44450">
              <a:solidFill>
                <a:schemeClr val="dk1"/>
              </a:solidFill>
              <a:prstDash val="solid"/>
              <a:miter lim="800000"/>
              <a:headEnd len="med" w="med" type="none"/>
              <a:tailEnd len="lg" w="lg" type="triangle"/>
            </a:ln>
          </p:spPr>
        </p:cxnSp>
        <p:grpSp>
          <p:nvGrpSpPr>
            <p:cNvPr id="343" name="Google Shape;343;p17"/>
            <p:cNvGrpSpPr/>
            <p:nvPr/>
          </p:nvGrpSpPr>
          <p:grpSpPr>
            <a:xfrm>
              <a:off x="528" y="864"/>
              <a:ext cx="192" cy="768"/>
              <a:chOff x="528" y="864"/>
              <a:chExt cx="192" cy="768"/>
            </a:xfrm>
          </p:grpSpPr>
          <p:cxnSp>
            <p:nvCxnSpPr>
              <p:cNvPr id="344" name="Google Shape;344;p17"/>
              <p:cNvCxnSpPr/>
              <p:nvPr/>
            </p:nvCxnSpPr>
            <p:spPr>
              <a:xfrm>
                <a:off x="624" y="864"/>
                <a:ext cx="0" cy="768"/>
              </a:xfrm>
              <a:prstGeom prst="straightConnector1">
                <a:avLst/>
              </a:prstGeom>
              <a:noFill/>
              <a:ln cap="flat" cmpd="sng" w="9525">
                <a:solidFill>
                  <a:schemeClr val="dk1"/>
                </a:solidFill>
                <a:prstDash val="solid"/>
                <a:miter lim="800000"/>
                <a:headEnd len="med" w="med" type="none"/>
                <a:tailEnd len="med" w="med" type="none"/>
              </a:ln>
            </p:spPr>
          </p:cxnSp>
          <p:cxnSp>
            <p:nvCxnSpPr>
              <p:cNvPr id="345" name="Google Shape;345;p17"/>
              <p:cNvCxnSpPr/>
              <p:nvPr/>
            </p:nvCxnSpPr>
            <p:spPr>
              <a:xfrm>
                <a:off x="528" y="1632"/>
                <a:ext cx="192" cy="0"/>
              </a:xfrm>
              <a:prstGeom prst="straightConnector1">
                <a:avLst/>
              </a:prstGeom>
              <a:noFill/>
              <a:ln cap="flat" cmpd="sng" w="9525">
                <a:solidFill>
                  <a:schemeClr val="dk1"/>
                </a:solidFill>
                <a:prstDash val="solid"/>
                <a:miter lim="800000"/>
                <a:headEnd len="med" w="med" type="none"/>
                <a:tailEnd len="med" w="med" type="none"/>
              </a:ln>
            </p:spPr>
          </p:cxnSp>
          <p:cxnSp>
            <p:nvCxnSpPr>
              <p:cNvPr id="346" name="Google Shape;346;p17"/>
              <p:cNvCxnSpPr/>
              <p:nvPr/>
            </p:nvCxnSpPr>
            <p:spPr>
              <a:xfrm>
                <a:off x="528" y="864"/>
                <a:ext cx="19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47" name="Google Shape;347;p17"/>
            <p:cNvGrpSpPr/>
            <p:nvPr/>
          </p:nvGrpSpPr>
          <p:grpSpPr>
            <a:xfrm>
              <a:off x="4464" y="912"/>
              <a:ext cx="192" cy="768"/>
              <a:chOff x="528" y="864"/>
              <a:chExt cx="192" cy="768"/>
            </a:xfrm>
          </p:grpSpPr>
          <p:cxnSp>
            <p:nvCxnSpPr>
              <p:cNvPr id="348" name="Google Shape;348;p17"/>
              <p:cNvCxnSpPr/>
              <p:nvPr/>
            </p:nvCxnSpPr>
            <p:spPr>
              <a:xfrm>
                <a:off x="624" y="864"/>
                <a:ext cx="0" cy="768"/>
              </a:xfrm>
              <a:prstGeom prst="straightConnector1">
                <a:avLst/>
              </a:prstGeom>
              <a:noFill/>
              <a:ln cap="flat" cmpd="sng" w="9525">
                <a:solidFill>
                  <a:schemeClr val="dk1"/>
                </a:solidFill>
                <a:prstDash val="solid"/>
                <a:miter lim="800000"/>
                <a:headEnd len="med" w="med" type="none"/>
                <a:tailEnd len="med" w="med" type="none"/>
              </a:ln>
            </p:spPr>
          </p:cxnSp>
          <p:cxnSp>
            <p:nvCxnSpPr>
              <p:cNvPr id="349" name="Google Shape;349;p17"/>
              <p:cNvCxnSpPr/>
              <p:nvPr/>
            </p:nvCxnSpPr>
            <p:spPr>
              <a:xfrm>
                <a:off x="528" y="1632"/>
                <a:ext cx="192" cy="0"/>
              </a:xfrm>
              <a:prstGeom prst="straightConnector1">
                <a:avLst/>
              </a:prstGeom>
              <a:noFill/>
              <a:ln cap="flat" cmpd="sng" w="9525">
                <a:solidFill>
                  <a:schemeClr val="dk1"/>
                </a:solidFill>
                <a:prstDash val="solid"/>
                <a:miter lim="800000"/>
                <a:headEnd len="med" w="med" type="none"/>
                <a:tailEnd len="med" w="med" type="none"/>
              </a:ln>
            </p:spPr>
          </p:cxnSp>
          <p:cxnSp>
            <p:nvCxnSpPr>
              <p:cNvPr id="350" name="Google Shape;350;p17"/>
              <p:cNvCxnSpPr/>
              <p:nvPr/>
            </p:nvCxnSpPr>
            <p:spPr>
              <a:xfrm>
                <a:off x="528" y="864"/>
                <a:ext cx="192" cy="0"/>
              </a:xfrm>
              <a:prstGeom prst="straightConnector1">
                <a:avLst/>
              </a:prstGeom>
              <a:noFill/>
              <a:ln cap="flat" cmpd="sng" w="9525">
                <a:solidFill>
                  <a:schemeClr val="dk1"/>
                </a:solidFill>
                <a:prstDash val="solid"/>
                <a:miter lim="800000"/>
                <a:headEnd len="med" w="med" type="none"/>
                <a:tailEnd len="med" w="med" type="none"/>
              </a:ln>
            </p:spPr>
          </p:cxnSp>
        </p:grpSp>
        <p:cxnSp>
          <p:nvCxnSpPr>
            <p:cNvPr id="351" name="Google Shape;351;p17"/>
            <p:cNvCxnSpPr/>
            <p:nvPr/>
          </p:nvCxnSpPr>
          <p:spPr>
            <a:xfrm>
              <a:off x="240" y="528"/>
              <a:ext cx="0" cy="1632"/>
            </a:xfrm>
            <a:prstGeom prst="straightConnector1">
              <a:avLst/>
            </a:prstGeom>
            <a:noFill/>
            <a:ln cap="flat" cmpd="sng" w="38100">
              <a:solidFill>
                <a:schemeClr val="dk1"/>
              </a:solidFill>
              <a:prstDash val="solid"/>
              <a:miter lim="800000"/>
              <a:headEnd len="med" w="med" type="none"/>
              <a:tailEnd len="lg" w="lg" type="stealth"/>
            </a:ln>
          </p:spPr>
        </p:cxnSp>
        <p:sp>
          <p:nvSpPr>
            <p:cNvPr id="352" name="Google Shape;352;p17"/>
            <p:cNvSpPr txBox="1"/>
            <p:nvPr/>
          </p:nvSpPr>
          <p:spPr>
            <a:xfrm rot="-5400000">
              <a:off x="-57" y="1182"/>
              <a:ext cx="3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time</a:t>
              </a:r>
              <a:endParaRPr/>
            </a:p>
          </p:txBody>
        </p:sp>
        <p:sp>
          <p:nvSpPr>
            <p:cNvPr id="353" name="Google Shape;353;p17"/>
            <p:cNvSpPr txBox="1"/>
            <p:nvPr/>
          </p:nvSpPr>
          <p:spPr>
            <a:xfrm>
              <a:off x="652" y="1079"/>
              <a:ext cx="959" cy="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1800"/>
                <a:buFont typeface="Arial"/>
                <a:buNone/>
              </a:pPr>
              <a:r>
                <a:rPr b="0" i="0" lang="en-US" sz="1800" u="none">
                  <a:solidFill>
                    <a:srgbClr val="CC6600"/>
                  </a:solidFill>
                  <a:latin typeface="Arial"/>
                  <a:ea typeface="Arial"/>
                  <a:cs typeface="Arial"/>
                  <a:sym typeface="Arial"/>
                </a:rPr>
                <a:t>CPU ждет</a:t>
              </a:r>
              <a:endParaRPr/>
            </a:p>
          </p:txBody>
        </p:sp>
        <p:sp>
          <p:nvSpPr>
            <p:cNvPr id="354" name="Google Shape;354;p17"/>
            <p:cNvSpPr txBox="1"/>
            <p:nvPr/>
          </p:nvSpPr>
          <p:spPr>
            <a:xfrm>
              <a:off x="2126" y="2208"/>
              <a:ext cx="1545"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“Non Blocking”</a:t>
              </a:r>
              <a:endParaRPr/>
            </a:p>
          </p:txBody>
        </p:sp>
        <p:sp>
          <p:nvSpPr>
            <p:cNvPr id="355" name="Google Shape;355;p17"/>
            <p:cNvSpPr txBox="1"/>
            <p:nvPr/>
          </p:nvSpPr>
          <p:spPr>
            <a:xfrm>
              <a:off x="478" y="2637"/>
              <a:ext cx="72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Courier New"/>
                <a:buNone/>
              </a:pPr>
              <a:r>
                <a:rPr b="0" i="1" lang="en-US" sz="1800" u="none">
                  <a:solidFill>
                    <a:schemeClr val="hlink"/>
                  </a:solidFill>
                  <a:latin typeface="Courier New"/>
                  <a:ea typeface="Courier New"/>
                  <a:cs typeface="Courier New"/>
                  <a:sym typeface="Courier New"/>
                </a:rPr>
                <a:t>Isend()</a:t>
              </a:r>
              <a:endParaRPr/>
            </a:p>
          </p:txBody>
        </p:sp>
        <p:sp>
          <p:nvSpPr>
            <p:cNvPr id="356" name="Google Shape;356;p17"/>
            <p:cNvSpPr txBox="1"/>
            <p:nvPr/>
          </p:nvSpPr>
          <p:spPr>
            <a:xfrm>
              <a:off x="4422" y="2637"/>
              <a:ext cx="72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Courier New"/>
                <a:buNone/>
              </a:pPr>
              <a:r>
                <a:rPr b="0" i="1" lang="en-US" sz="1800" u="none">
                  <a:solidFill>
                    <a:schemeClr val="hlink"/>
                  </a:solidFill>
                  <a:latin typeface="Courier New"/>
                  <a:ea typeface="Courier New"/>
                  <a:cs typeface="Courier New"/>
                  <a:sym typeface="Courier New"/>
                </a:rPr>
                <a:t>Irecv()</a:t>
              </a:r>
              <a:endParaRPr/>
            </a:p>
          </p:txBody>
        </p:sp>
        <p:sp>
          <p:nvSpPr>
            <p:cNvPr id="357" name="Google Shape;357;p17"/>
            <p:cNvSpPr txBox="1"/>
            <p:nvPr/>
          </p:nvSpPr>
          <p:spPr>
            <a:xfrm>
              <a:off x="442" y="2304"/>
              <a:ext cx="1306" cy="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800"/>
                <a:buFont typeface="Arial"/>
                <a:buNone/>
              </a:pPr>
              <a:r>
                <a:rPr b="1" i="0" lang="en-US" sz="1800" u="none">
                  <a:solidFill>
                    <a:srgbClr val="0033CC"/>
                  </a:solidFill>
                  <a:latin typeface="Arial"/>
                  <a:ea typeface="Arial"/>
                  <a:cs typeface="Arial"/>
                  <a:sym typeface="Arial"/>
                </a:rPr>
                <a:t>Отправитель</a:t>
              </a:r>
              <a:endParaRPr/>
            </a:p>
          </p:txBody>
        </p:sp>
        <p:sp>
          <p:nvSpPr>
            <p:cNvPr id="358" name="Google Shape;358;p17"/>
            <p:cNvSpPr txBox="1"/>
            <p:nvPr/>
          </p:nvSpPr>
          <p:spPr>
            <a:xfrm>
              <a:off x="4324" y="2327"/>
              <a:ext cx="1190" cy="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800"/>
                <a:buFont typeface="Arial"/>
                <a:buNone/>
              </a:pPr>
              <a:r>
                <a:rPr b="1" i="0" lang="en-US" sz="1800" u="none">
                  <a:solidFill>
                    <a:srgbClr val="0033CC"/>
                  </a:solidFill>
                  <a:latin typeface="Arial"/>
                  <a:ea typeface="Arial"/>
                  <a:cs typeface="Arial"/>
                  <a:sym typeface="Arial"/>
                </a:rPr>
                <a:t>Получатель</a:t>
              </a:r>
              <a:endParaRPr/>
            </a:p>
          </p:txBody>
        </p:sp>
        <p:cxnSp>
          <p:nvCxnSpPr>
            <p:cNvPr id="359" name="Google Shape;359;p17"/>
            <p:cNvCxnSpPr/>
            <p:nvPr/>
          </p:nvCxnSpPr>
          <p:spPr>
            <a:xfrm>
              <a:off x="1847" y="2592"/>
              <a:ext cx="0" cy="1440"/>
            </a:xfrm>
            <a:prstGeom prst="straightConnector1">
              <a:avLst/>
            </a:prstGeom>
            <a:noFill/>
            <a:ln cap="flat" cmpd="sng" w="28575">
              <a:solidFill>
                <a:schemeClr val="dk1"/>
              </a:solidFill>
              <a:prstDash val="solid"/>
              <a:miter lim="800000"/>
              <a:headEnd len="med" w="med" type="none"/>
              <a:tailEnd len="med" w="med" type="none"/>
            </a:ln>
          </p:spPr>
        </p:cxnSp>
        <p:cxnSp>
          <p:nvCxnSpPr>
            <p:cNvPr id="360" name="Google Shape;360;p17"/>
            <p:cNvCxnSpPr/>
            <p:nvPr/>
          </p:nvCxnSpPr>
          <p:spPr>
            <a:xfrm>
              <a:off x="4176" y="2640"/>
              <a:ext cx="0" cy="1440"/>
            </a:xfrm>
            <a:prstGeom prst="straightConnector1">
              <a:avLst/>
            </a:prstGeom>
            <a:noFill/>
            <a:ln cap="flat" cmpd="sng" w="28575">
              <a:solidFill>
                <a:schemeClr val="dk1"/>
              </a:solidFill>
              <a:prstDash val="solid"/>
              <a:miter lim="800000"/>
              <a:headEnd len="med" w="med" type="none"/>
              <a:tailEnd len="med" w="med" type="none"/>
            </a:ln>
          </p:spPr>
        </p:cxnSp>
        <p:cxnSp>
          <p:nvCxnSpPr>
            <p:cNvPr id="361" name="Google Shape;361;p17"/>
            <p:cNvCxnSpPr/>
            <p:nvPr/>
          </p:nvCxnSpPr>
          <p:spPr>
            <a:xfrm>
              <a:off x="1847" y="2637"/>
              <a:ext cx="2329" cy="1011"/>
            </a:xfrm>
            <a:prstGeom prst="straightConnector1">
              <a:avLst/>
            </a:prstGeom>
            <a:noFill/>
            <a:ln cap="flat" cmpd="sng" w="44450">
              <a:solidFill>
                <a:schemeClr val="dk1"/>
              </a:solidFill>
              <a:prstDash val="solid"/>
              <a:miter lim="800000"/>
              <a:headEnd len="med" w="med" type="none"/>
              <a:tailEnd len="lg" w="lg" type="triangle"/>
            </a:ln>
          </p:spPr>
        </p:cxnSp>
        <p:grpSp>
          <p:nvGrpSpPr>
            <p:cNvPr id="362" name="Google Shape;362;p17"/>
            <p:cNvGrpSpPr/>
            <p:nvPr/>
          </p:nvGrpSpPr>
          <p:grpSpPr>
            <a:xfrm>
              <a:off x="432" y="2880"/>
              <a:ext cx="192" cy="768"/>
              <a:chOff x="528" y="864"/>
              <a:chExt cx="192" cy="768"/>
            </a:xfrm>
          </p:grpSpPr>
          <p:cxnSp>
            <p:nvCxnSpPr>
              <p:cNvPr id="363" name="Google Shape;363;p17"/>
              <p:cNvCxnSpPr/>
              <p:nvPr/>
            </p:nvCxnSpPr>
            <p:spPr>
              <a:xfrm>
                <a:off x="624" y="864"/>
                <a:ext cx="0" cy="768"/>
              </a:xfrm>
              <a:prstGeom prst="straightConnector1">
                <a:avLst/>
              </a:prstGeom>
              <a:noFill/>
              <a:ln cap="flat" cmpd="sng" w="9525">
                <a:solidFill>
                  <a:schemeClr val="dk1"/>
                </a:solidFill>
                <a:prstDash val="solid"/>
                <a:miter lim="800000"/>
                <a:headEnd len="med" w="med" type="none"/>
                <a:tailEnd len="med" w="med" type="none"/>
              </a:ln>
            </p:spPr>
          </p:cxnSp>
          <p:cxnSp>
            <p:nvCxnSpPr>
              <p:cNvPr id="364" name="Google Shape;364;p17"/>
              <p:cNvCxnSpPr/>
              <p:nvPr/>
            </p:nvCxnSpPr>
            <p:spPr>
              <a:xfrm>
                <a:off x="528" y="1632"/>
                <a:ext cx="192" cy="0"/>
              </a:xfrm>
              <a:prstGeom prst="straightConnector1">
                <a:avLst/>
              </a:prstGeom>
              <a:noFill/>
              <a:ln cap="flat" cmpd="sng" w="9525">
                <a:solidFill>
                  <a:schemeClr val="dk1"/>
                </a:solidFill>
                <a:prstDash val="solid"/>
                <a:miter lim="800000"/>
                <a:headEnd len="med" w="med" type="none"/>
                <a:tailEnd len="med" w="med" type="none"/>
              </a:ln>
            </p:spPr>
          </p:cxnSp>
          <p:cxnSp>
            <p:nvCxnSpPr>
              <p:cNvPr id="365" name="Google Shape;365;p17"/>
              <p:cNvCxnSpPr/>
              <p:nvPr/>
            </p:nvCxnSpPr>
            <p:spPr>
              <a:xfrm>
                <a:off x="528" y="864"/>
                <a:ext cx="192" cy="0"/>
              </a:xfrm>
              <a:prstGeom prst="straightConnector1">
                <a:avLst/>
              </a:prstGeom>
              <a:noFill/>
              <a:ln cap="flat" cmpd="sng" w="9525">
                <a:solidFill>
                  <a:schemeClr val="dk1"/>
                </a:solidFill>
                <a:prstDash val="solid"/>
                <a:miter lim="800000"/>
                <a:headEnd len="med" w="med" type="none"/>
                <a:tailEnd len="med" w="med" type="none"/>
              </a:ln>
            </p:spPr>
          </p:cxnSp>
        </p:grpSp>
        <p:cxnSp>
          <p:nvCxnSpPr>
            <p:cNvPr id="366" name="Google Shape;366;p17"/>
            <p:cNvCxnSpPr/>
            <p:nvPr/>
          </p:nvCxnSpPr>
          <p:spPr>
            <a:xfrm>
              <a:off x="254" y="2544"/>
              <a:ext cx="0" cy="1632"/>
            </a:xfrm>
            <a:prstGeom prst="straightConnector1">
              <a:avLst/>
            </a:prstGeom>
            <a:noFill/>
            <a:ln cap="flat" cmpd="sng" w="38100">
              <a:solidFill>
                <a:schemeClr val="dk1"/>
              </a:solidFill>
              <a:prstDash val="solid"/>
              <a:miter lim="800000"/>
              <a:headEnd len="med" w="med" type="none"/>
              <a:tailEnd len="lg" w="lg" type="stealth"/>
            </a:ln>
          </p:spPr>
        </p:cxnSp>
        <p:sp>
          <p:nvSpPr>
            <p:cNvPr id="367" name="Google Shape;367;p17"/>
            <p:cNvSpPr txBox="1"/>
            <p:nvPr/>
          </p:nvSpPr>
          <p:spPr>
            <a:xfrm rot="-5400000">
              <a:off x="-55" y="3198"/>
              <a:ext cx="3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time</a:t>
              </a:r>
              <a:endParaRPr/>
            </a:p>
          </p:txBody>
        </p:sp>
        <p:sp>
          <p:nvSpPr>
            <p:cNvPr id="368" name="Google Shape;368;p17"/>
            <p:cNvSpPr txBox="1"/>
            <p:nvPr/>
          </p:nvSpPr>
          <p:spPr>
            <a:xfrm>
              <a:off x="572" y="3072"/>
              <a:ext cx="1308" cy="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1800"/>
                <a:buFont typeface="Arial"/>
                <a:buNone/>
              </a:pPr>
              <a:r>
                <a:rPr b="0" i="0" lang="en-US" sz="1800" u="none">
                  <a:solidFill>
                    <a:srgbClr val="CC6600"/>
                  </a:solidFill>
                  <a:latin typeface="Arial"/>
                  <a:ea typeface="Arial"/>
                  <a:cs typeface="Arial"/>
                  <a:sym typeface="Arial"/>
                </a:rPr>
                <a:t>CPU работает</a:t>
              </a:r>
              <a:endParaRPr/>
            </a:p>
          </p:txBody>
        </p:sp>
        <p:sp>
          <p:nvSpPr>
            <p:cNvPr id="369" name="Google Shape;369;p17"/>
            <p:cNvSpPr txBox="1"/>
            <p:nvPr/>
          </p:nvSpPr>
          <p:spPr>
            <a:xfrm>
              <a:off x="940" y="3517"/>
              <a:ext cx="63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Courier New"/>
                <a:buNone/>
              </a:pPr>
              <a:r>
                <a:rPr b="0" i="1" lang="en-US" sz="1800" u="none">
                  <a:solidFill>
                    <a:schemeClr val="hlink"/>
                  </a:solidFill>
                  <a:latin typeface="Courier New"/>
                  <a:ea typeface="Courier New"/>
                  <a:cs typeface="Courier New"/>
                  <a:sym typeface="Courier New"/>
                </a:rPr>
                <a:t>Wait()</a:t>
              </a:r>
              <a:endParaRPr/>
            </a:p>
          </p:txBody>
        </p:sp>
        <p:sp>
          <p:nvSpPr>
            <p:cNvPr id="370" name="Google Shape;370;p17"/>
            <p:cNvSpPr txBox="1"/>
            <p:nvPr/>
          </p:nvSpPr>
          <p:spPr>
            <a:xfrm>
              <a:off x="4876" y="3744"/>
              <a:ext cx="959" cy="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1800"/>
                <a:buFont typeface="Arial"/>
                <a:buNone/>
              </a:pPr>
              <a:r>
                <a:rPr b="0" i="0" lang="en-US" sz="1800" u="none">
                  <a:solidFill>
                    <a:srgbClr val="CC6600"/>
                  </a:solidFill>
                  <a:latin typeface="Arial"/>
                  <a:ea typeface="Arial"/>
                  <a:cs typeface="Arial"/>
                  <a:sym typeface="Arial"/>
                </a:rPr>
                <a:t>CPU ждет</a:t>
              </a:r>
              <a:endParaRPr/>
            </a:p>
          </p:txBody>
        </p:sp>
        <p:sp>
          <p:nvSpPr>
            <p:cNvPr id="371" name="Google Shape;371;p17"/>
            <p:cNvSpPr txBox="1"/>
            <p:nvPr/>
          </p:nvSpPr>
          <p:spPr>
            <a:xfrm>
              <a:off x="4876" y="3574"/>
              <a:ext cx="63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Courier New"/>
                <a:buNone/>
              </a:pPr>
              <a:r>
                <a:rPr b="0" i="1" lang="en-US" sz="1800" u="none">
                  <a:solidFill>
                    <a:schemeClr val="hlink"/>
                  </a:solidFill>
                  <a:latin typeface="Courier New"/>
                  <a:ea typeface="Courier New"/>
                  <a:cs typeface="Courier New"/>
                  <a:sym typeface="Courier New"/>
                </a:rPr>
                <a:t>Wait()</a:t>
              </a:r>
              <a:endParaRPr/>
            </a:p>
          </p:txBody>
        </p:sp>
        <p:sp>
          <p:nvSpPr>
            <p:cNvPr id="372" name="Google Shape;372;p17"/>
            <p:cNvSpPr txBox="1"/>
            <p:nvPr/>
          </p:nvSpPr>
          <p:spPr>
            <a:xfrm>
              <a:off x="576" y="864"/>
              <a:ext cx="96" cy="76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3" name="Google Shape;373;p17"/>
            <p:cNvSpPr txBox="1"/>
            <p:nvPr/>
          </p:nvSpPr>
          <p:spPr>
            <a:xfrm>
              <a:off x="4512" y="912"/>
              <a:ext cx="96" cy="76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4" name="Google Shape;374;p17"/>
            <p:cNvSpPr txBox="1"/>
            <p:nvPr/>
          </p:nvSpPr>
          <p:spPr>
            <a:xfrm>
              <a:off x="480" y="2880"/>
              <a:ext cx="96" cy="768"/>
            </a:xfrm>
            <a:prstGeom prst="rect">
              <a:avLst/>
            </a:prstGeom>
            <a:solidFill>
              <a:srgbClr val="3399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5" name="Google Shape;375;p17"/>
            <p:cNvSpPr txBox="1"/>
            <p:nvPr/>
          </p:nvSpPr>
          <p:spPr>
            <a:xfrm>
              <a:off x="432" y="3696"/>
              <a:ext cx="480" cy="192"/>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6" name="Google Shape;376;p17"/>
            <p:cNvSpPr txBox="1"/>
            <p:nvPr/>
          </p:nvSpPr>
          <p:spPr>
            <a:xfrm>
              <a:off x="4416" y="3744"/>
              <a:ext cx="480" cy="192"/>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7" name="Google Shape;377;p17"/>
            <p:cNvSpPr txBox="1"/>
            <p:nvPr/>
          </p:nvSpPr>
          <p:spPr>
            <a:xfrm>
              <a:off x="4608" y="1104"/>
              <a:ext cx="959" cy="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1800"/>
                <a:buFont typeface="Arial"/>
                <a:buNone/>
              </a:pPr>
              <a:r>
                <a:rPr b="0" i="0" lang="en-US" sz="1800" u="none">
                  <a:solidFill>
                    <a:srgbClr val="CC6600"/>
                  </a:solidFill>
                  <a:latin typeface="Arial"/>
                  <a:ea typeface="Arial"/>
                  <a:cs typeface="Arial"/>
                  <a:sym typeface="Arial"/>
                </a:rPr>
                <a:t>CPU ждет</a:t>
              </a:r>
              <a:endParaRPr/>
            </a:p>
          </p:txBody>
        </p:sp>
        <p:sp>
          <p:nvSpPr>
            <p:cNvPr id="378" name="Google Shape;378;p17"/>
            <p:cNvSpPr txBox="1"/>
            <p:nvPr/>
          </p:nvSpPr>
          <p:spPr>
            <a:xfrm>
              <a:off x="4560" y="3072"/>
              <a:ext cx="1308" cy="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1800"/>
                <a:buFont typeface="Arial"/>
                <a:buNone/>
              </a:pPr>
              <a:r>
                <a:rPr b="0" i="0" lang="en-US" sz="1800" u="none">
                  <a:solidFill>
                    <a:srgbClr val="CC6600"/>
                  </a:solidFill>
                  <a:latin typeface="Arial"/>
                  <a:ea typeface="Arial"/>
                  <a:cs typeface="Arial"/>
                  <a:sym typeface="Arial"/>
                </a:rPr>
                <a:t>CPU работает</a:t>
              </a:r>
              <a:endParaRPr/>
            </a:p>
          </p:txBody>
        </p:sp>
        <p:sp>
          <p:nvSpPr>
            <p:cNvPr id="379" name="Google Shape;379;p17"/>
            <p:cNvSpPr txBox="1"/>
            <p:nvPr/>
          </p:nvSpPr>
          <p:spPr>
            <a:xfrm>
              <a:off x="4468" y="2928"/>
              <a:ext cx="96" cy="768"/>
            </a:xfrm>
            <a:prstGeom prst="rect">
              <a:avLst/>
            </a:prstGeom>
            <a:solidFill>
              <a:srgbClr val="3399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85" name="Google Shape;385;p18"/>
          <p:cNvSpPr txBox="1"/>
          <p:nvPr>
            <p:ph type="title"/>
          </p:nvPr>
        </p:nvSpPr>
        <p:spPr>
          <a:xfrm>
            <a:off x="250825" y="290512"/>
            <a:ext cx="7808912" cy="9413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0000"/>
              </a:buClr>
              <a:buSzPts val="3600"/>
              <a:buFont typeface="Arial"/>
              <a:buNone/>
            </a:pPr>
            <a:r>
              <a:rPr b="1" i="0" lang="en-US" sz="3600" u="none">
                <a:solidFill>
                  <a:srgbClr val="FF0000"/>
                </a:solidFill>
                <a:latin typeface="Arial"/>
                <a:ea typeface="Arial"/>
                <a:cs typeface="Arial"/>
                <a:sym typeface="Arial"/>
              </a:rPr>
              <a:t>Двухточечные обмены -</a:t>
            </a:r>
            <a:br>
              <a:rPr b="1" i="0" lang="en-US" sz="3600" u="none">
                <a:solidFill>
                  <a:srgbClr val="FF0000"/>
                </a:solidFill>
                <a:latin typeface="Arial"/>
                <a:ea typeface="Arial"/>
                <a:cs typeface="Arial"/>
                <a:sym typeface="Arial"/>
              </a:rPr>
            </a:br>
            <a:r>
              <a:rPr b="1" i="0" lang="en-US" sz="3600" u="none">
                <a:solidFill>
                  <a:srgbClr val="FF0000"/>
                </a:solidFill>
                <a:latin typeface="Arial"/>
                <a:ea typeface="Arial"/>
                <a:cs typeface="Arial"/>
                <a:sym typeface="Arial"/>
              </a:rPr>
              <a:t>блокирующий</a:t>
            </a:r>
            <a:endParaRPr/>
          </a:p>
        </p:txBody>
      </p:sp>
      <p:pic>
        <p:nvPicPr>
          <p:cNvPr id="386" name="Google Shape;386;p18"/>
          <p:cNvPicPr preferRelativeResize="0"/>
          <p:nvPr/>
        </p:nvPicPr>
        <p:blipFill rotWithShape="1">
          <a:blip r:embed="rId3">
            <a:alphaModFix/>
          </a:blip>
          <a:srcRect b="0" l="0" r="0" t="0"/>
          <a:stretch/>
        </p:blipFill>
        <p:spPr>
          <a:xfrm>
            <a:off x="250825" y="1557337"/>
            <a:ext cx="8377237" cy="4352925"/>
          </a:xfrm>
          <a:prstGeom prst="rect">
            <a:avLst/>
          </a:prstGeom>
          <a:noFill/>
          <a:ln>
            <a:noFill/>
          </a:ln>
        </p:spPr>
      </p:pic>
      <p:graphicFrame>
        <p:nvGraphicFramePr>
          <p:cNvPr id="387" name="Google Shape;387;p18"/>
          <p:cNvGraphicFramePr/>
          <p:nvPr/>
        </p:nvGraphicFramePr>
        <p:xfrm>
          <a:off x="539750" y="6192837"/>
          <a:ext cx="3000000" cy="3000000"/>
        </p:xfrm>
        <a:graphic>
          <a:graphicData uri="http://schemas.openxmlformats.org/drawingml/2006/table">
            <a:tbl>
              <a:tblPr>
                <a:noFill/>
                <a:tableStyleId>{0A942C9E-E5DF-47BD-AFB7-4D8CE67EEEB9}</a:tableStyleId>
              </a:tblPr>
              <a:tblGrid>
                <a:gridCol w="1116000"/>
                <a:gridCol w="966775"/>
                <a:gridCol w="963600"/>
                <a:gridCol w="1016000"/>
                <a:gridCol w="1016000"/>
                <a:gridCol w="1016000"/>
              </a:tblGrid>
              <a:tr h="306375">
                <a:tc>
                  <a:txBody>
                    <a:bodyPr/>
                    <a:lstStyle/>
                    <a:p>
                      <a:pPr indent="0" lvl="0" marL="0" marR="0" rtl="0" algn="ctr">
                        <a:lnSpc>
                          <a:spcPct val="100000"/>
                        </a:lnSpc>
                        <a:spcBef>
                          <a:spcPts val="0"/>
                        </a:spcBef>
                        <a:spcAft>
                          <a:spcPts val="0"/>
                        </a:spcAft>
                        <a:buClr>
                          <a:srgbClr val="000000"/>
                        </a:buClr>
                        <a:buSzPts val="1400"/>
                        <a:buFont typeface="Arial Narrow"/>
                        <a:buNone/>
                      </a:pPr>
                      <a:r>
                        <a:rPr b="1" i="0" lang="en-US" sz="1400" u="none" cap="none" strike="noStrike">
                          <a:solidFill>
                            <a:srgbClr val="000000"/>
                          </a:solidFill>
                          <a:latin typeface="Arial Narrow"/>
                          <a:ea typeface="Arial Narrow"/>
                          <a:cs typeface="Arial Narrow"/>
                          <a:sym typeface="Arial Narrow"/>
                        </a:rPr>
                        <a:t>Blocking</a:t>
                      </a:r>
                      <a:endParaRPr/>
                    </a:p>
                  </a:txBody>
                  <a:tcPr marT="46000" marB="460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CDCDDA"/>
                    </a:solidFill>
                  </a:tcPr>
                </a:tc>
                <a:tc>
                  <a:txBody>
                    <a:bodyPr/>
                    <a:lstStyle/>
                    <a:p>
                      <a:pPr indent="0" lvl="0" marL="0" marR="0" rtl="0" algn="ctr">
                        <a:lnSpc>
                          <a:spcPct val="100000"/>
                        </a:lnSpc>
                        <a:spcBef>
                          <a:spcPts val="0"/>
                        </a:spcBef>
                        <a:spcAft>
                          <a:spcPts val="0"/>
                        </a:spcAft>
                        <a:buClr>
                          <a:srgbClr val="FF0000"/>
                        </a:buClr>
                        <a:buSzPts val="1400"/>
                        <a:buFont typeface="Arial Narrow"/>
                        <a:buNone/>
                      </a:pPr>
                      <a:r>
                        <a:rPr b="1" i="0" lang="en-US" sz="1400" u="none" cap="none" strike="noStrike">
                          <a:solidFill>
                            <a:srgbClr val="FF0000"/>
                          </a:solidFill>
                          <a:latin typeface="Arial Narrow"/>
                          <a:ea typeface="Arial Narrow"/>
                          <a:cs typeface="Arial Narrow"/>
                          <a:sym typeface="Arial Narrow"/>
                        </a:rPr>
                        <a:t>MPI_Send</a:t>
                      </a:r>
                      <a:endParaRPr/>
                    </a:p>
                  </a:txBody>
                  <a:tcPr marT="46000" marB="460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CDCDDA"/>
                    </a:solidFill>
                  </a:tcPr>
                </a:tc>
                <a:tc>
                  <a:txBody>
                    <a:bodyPr/>
                    <a:lstStyle/>
                    <a:p>
                      <a:pPr indent="0" lvl="0" marL="0" marR="0" rtl="0" algn="ctr">
                        <a:lnSpc>
                          <a:spcPct val="100000"/>
                        </a:lnSpc>
                        <a:spcBef>
                          <a:spcPts val="0"/>
                        </a:spcBef>
                        <a:spcAft>
                          <a:spcPts val="0"/>
                        </a:spcAft>
                        <a:buClr>
                          <a:srgbClr val="000000"/>
                        </a:buClr>
                        <a:buSzPts val="1400"/>
                        <a:buFont typeface="Arial Narrow"/>
                        <a:buNone/>
                      </a:pPr>
                      <a:r>
                        <a:rPr b="0" i="0" lang="en-US" sz="1400" u="none" cap="none" strike="noStrike">
                          <a:solidFill>
                            <a:srgbClr val="000000"/>
                          </a:solidFill>
                          <a:latin typeface="Arial Narrow"/>
                          <a:ea typeface="Arial Narrow"/>
                          <a:cs typeface="Arial Narrow"/>
                          <a:sym typeface="Arial Narrow"/>
                        </a:rPr>
                        <a:t>MPI_Bsend</a:t>
                      </a:r>
                      <a:endParaRPr/>
                    </a:p>
                  </a:txBody>
                  <a:tcPr marT="46000" marB="460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CDCDDA"/>
                    </a:solidFill>
                  </a:tcPr>
                </a:tc>
                <a:tc>
                  <a:txBody>
                    <a:bodyPr/>
                    <a:lstStyle/>
                    <a:p>
                      <a:pPr indent="0" lvl="0" marL="0" marR="0" rtl="0" algn="ctr">
                        <a:lnSpc>
                          <a:spcPct val="100000"/>
                        </a:lnSpc>
                        <a:spcBef>
                          <a:spcPts val="0"/>
                        </a:spcBef>
                        <a:spcAft>
                          <a:spcPts val="0"/>
                        </a:spcAft>
                        <a:buClr>
                          <a:srgbClr val="000000"/>
                        </a:buClr>
                        <a:buSzPts val="1400"/>
                        <a:buFont typeface="Arial Narrow"/>
                        <a:buNone/>
                      </a:pPr>
                      <a:r>
                        <a:rPr b="0" i="0" lang="en-US" sz="1400" u="none" cap="none" strike="noStrike">
                          <a:solidFill>
                            <a:srgbClr val="000000"/>
                          </a:solidFill>
                          <a:latin typeface="Arial Narrow"/>
                          <a:ea typeface="Arial Narrow"/>
                          <a:cs typeface="Arial Narrow"/>
                          <a:sym typeface="Arial Narrow"/>
                        </a:rPr>
                        <a:t>MPI_Ssend</a:t>
                      </a:r>
                      <a:endParaRPr/>
                    </a:p>
                  </a:txBody>
                  <a:tcPr marT="46000" marB="460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CDCDDA"/>
                    </a:solidFill>
                  </a:tcPr>
                </a:tc>
                <a:tc>
                  <a:txBody>
                    <a:bodyPr/>
                    <a:lstStyle/>
                    <a:p>
                      <a:pPr indent="0" lvl="0" marL="0" marR="0" rtl="0" algn="ctr">
                        <a:lnSpc>
                          <a:spcPct val="100000"/>
                        </a:lnSpc>
                        <a:spcBef>
                          <a:spcPts val="0"/>
                        </a:spcBef>
                        <a:spcAft>
                          <a:spcPts val="0"/>
                        </a:spcAft>
                        <a:buClr>
                          <a:srgbClr val="000000"/>
                        </a:buClr>
                        <a:buSzPts val="1400"/>
                        <a:buFont typeface="Arial Narrow"/>
                        <a:buNone/>
                      </a:pPr>
                      <a:r>
                        <a:rPr b="0" i="0" lang="en-US" sz="1400" u="none" cap="none" strike="noStrike">
                          <a:solidFill>
                            <a:srgbClr val="000000"/>
                          </a:solidFill>
                          <a:latin typeface="Arial Narrow"/>
                          <a:ea typeface="Arial Narrow"/>
                          <a:cs typeface="Arial Narrow"/>
                          <a:sym typeface="Arial Narrow"/>
                        </a:rPr>
                        <a:t>MPI_Rsend</a:t>
                      </a:r>
                      <a:endParaRPr/>
                    </a:p>
                  </a:txBody>
                  <a:tcPr marT="46000" marB="460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CDCDDA"/>
                    </a:solidFill>
                  </a:tcPr>
                </a:tc>
                <a:tc>
                  <a:txBody>
                    <a:bodyPr/>
                    <a:lstStyle/>
                    <a:p>
                      <a:pPr indent="0" lvl="0" marL="0" marR="0" rtl="0" algn="ctr">
                        <a:lnSpc>
                          <a:spcPct val="100000"/>
                        </a:lnSpc>
                        <a:spcBef>
                          <a:spcPts val="0"/>
                        </a:spcBef>
                        <a:spcAft>
                          <a:spcPts val="0"/>
                        </a:spcAft>
                        <a:buClr>
                          <a:srgbClr val="000000"/>
                        </a:buClr>
                        <a:buSzPts val="1400"/>
                        <a:buFont typeface="Arial Narrow"/>
                        <a:buNone/>
                      </a:pPr>
                      <a:r>
                        <a:rPr b="0" i="0" lang="en-US" sz="1400" u="none" cap="none" strike="noStrike">
                          <a:solidFill>
                            <a:srgbClr val="000000"/>
                          </a:solidFill>
                          <a:latin typeface="Arial Narrow"/>
                          <a:ea typeface="Arial Narrow"/>
                          <a:cs typeface="Arial Narrow"/>
                          <a:sym typeface="Arial Narrow"/>
                        </a:rPr>
                        <a:t>MPI_Recv</a:t>
                      </a:r>
                      <a:endParaRPr/>
                    </a:p>
                  </a:txBody>
                  <a:tcPr marT="46000" marB="460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CDCDD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393" name="Google Shape;393;p19"/>
          <p:cNvSpPr txBox="1"/>
          <p:nvPr>
            <p:ph type="title"/>
          </p:nvPr>
        </p:nvSpPr>
        <p:spPr>
          <a:xfrm>
            <a:off x="250825" y="260350"/>
            <a:ext cx="7808912" cy="9413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0000"/>
              </a:buClr>
              <a:buSzPts val="3900"/>
              <a:buFont typeface="Arial"/>
              <a:buNone/>
            </a:pPr>
            <a:r>
              <a:rPr b="1" i="0" lang="en-US" sz="3900" u="none">
                <a:solidFill>
                  <a:srgbClr val="FF0000"/>
                </a:solidFill>
                <a:latin typeface="Arial"/>
                <a:ea typeface="Arial"/>
                <a:cs typeface="Arial"/>
                <a:sym typeface="Arial"/>
              </a:rPr>
              <a:t>Двухточечные обмены - </a:t>
            </a:r>
            <a:br>
              <a:rPr b="1" i="0" lang="en-US" sz="3900" u="none">
                <a:solidFill>
                  <a:srgbClr val="FF0000"/>
                </a:solidFill>
                <a:latin typeface="Arial"/>
                <a:ea typeface="Arial"/>
                <a:cs typeface="Arial"/>
                <a:sym typeface="Arial"/>
              </a:rPr>
            </a:br>
            <a:r>
              <a:rPr b="1" i="0" lang="en-US" sz="3900" u="none">
                <a:solidFill>
                  <a:srgbClr val="FF0000"/>
                </a:solidFill>
                <a:latin typeface="Arial"/>
                <a:ea typeface="Arial"/>
                <a:cs typeface="Arial"/>
                <a:sym typeface="Arial"/>
              </a:rPr>
              <a:t>неблокирующий</a:t>
            </a:r>
            <a:endParaRPr/>
          </a:p>
        </p:txBody>
      </p:sp>
      <p:pic>
        <p:nvPicPr>
          <p:cNvPr id="394" name="Google Shape;394;p19"/>
          <p:cNvPicPr preferRelativeResize="0"/>
          <p:nvPr/>
        </p:nvPicPr>
        <p:blipFill rotWithShape="1">
          <a:blip r:embed="rId3">
            <a:alphaModFix/>
          </a:blip>
          <a:srcRect b="0" l="0" r="0" t="0"/>
          <a:stretch/>
        </p:blipFill>
        <p:spPr>
          <a:xfrm>
            <a:off x="0" y="1700212"/>
            <a:ext cx="8804275" cy="4443412"/>
          </a:xfrm>
          <a:prstGeom prst="rect">
            <a:avLst/>
          </a:prstGeom>
          <a:noFill/>
          <a:ln>
            <a:noFill/>
          </a:ln>
        </p:spPr>
      </p:pic>
      <p:graphicFrame>
        <p:nvGraphicFramePr>
          <p:cNvPr id="395" name="Google Shape;395;p19"/>
          <p:cNvGraphicFramePr/>
          <p:nvPr/>
        </p:nvGraphicFramePr>
        <p:xfrm>
          <a:off x="436562" y="6324600"/>
          <a:ext cx="3000000" cy="3000000"/>
        </p:xfrm>
        <a:graphic>
          <a:graphicData uri="http://schemas.openxmlformats.org/drawingml/2006/table">
            <a:tbl>
              <a:tblPr>
                <a:noFill/>
                <a:tableStyleId>{0A942C9E-E5DF-47BD-AFB7-4D8CE67EEEB9}</a:tableStyleId>
              </a:tblPr>
              <a:tblGrid>
                <a:gridCol w="1116000"/>
                <a:gridCol w="966775"/>
                <a:gridCol w="965200"/>
                <a:gridCol w="1014400"/>
                <a:gridCol w="1016000"/>
                <a:gridCol w="1016000"/>
              </a:tblGrid>
              <a:tr h="304800">
                <a:tc>
                  <a:txBody>
                    <a:bodyPr/>
                    <a:lstStyle/>
                    <a:p>
                      <a:pPr indent="0" lvl="0" marL="0" marR="0" rtl="0" algn="ctr">
                        <a:lnSpc>
                          <a:spcPct val="100000"/>
                        </a:lnSpc>
                        <a:spcBef>
                          <a:spcPts val="0"/>
                        </a:spcBef>
                        <a:spcAft>
                          <a:spcPts val="0"/>
                        </a:spcAft>
                        <a:buClr>
                          <a:srgbClr val="000000"/>
                        </a:buClr>
                        <a:buSzPts val="1400"/>
                        <a:buFont typeface="Arial Narrow"/>
                        <a:buNone/>
                      </a:pPr>
                      <a:r>
                        <a:rPr b="1" i="0" lang="en-US" sz="1400" u="none" cap="none" strike="noStrike">
                          <a:solidFill>
                            <a:srgbClr val="000000"/>
                          </a:solidFill>
                          <a:latin typeface="Arial Narrow"/>
                          <a:ea typeface="Arial Narrow"/>
                          <a:cs typeface="Arial Narrow"/>
                          <a:sym typeface="Arial Narrow"/>
                        </a:rPr>
                        <a:t>Non-blocking</a:t>
                      </a:r>
                      <a:endParaRPr/>
                    </a:p>
                  </a:txBody>
                  <a:tcPr marT="45775" marB="45775"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E8E8ED"/>
                    </a:solidFill>
                  </a:tcPr>
                </a:tc>
                <a:tc>
                  <a:txBody>
                    <a:bodyPr/>
                    <a:lstStyle/>
                    <a:p>
                      <a:pPr indent="0" lvl="0" marL="0" marR="0" rtl="0" algn="ctr">
                        <a:lnSpc>
                          <a:spcPct val="100000"/>
                        </a:lnSpc>
                        <a:spcBef>
                          <a:spcPts val="0"/>
                        </a:spcBef>
                        <a:spcAft>
                          <a:spcPts val="0"/>
                        </a:spcAft>
                        <a:buClr>
                          <a:srgbClr val="FF0000"/>
                        </a:buClr>
                        <a:buSzPts val="1400"/>
                        <a:buFont typeface="Arial Narrow"/>
                        <a:buNone/>
                      </a:pPr>
                      <a:r>
                        <a:rPr b="1" i="0" lang="en-US" sz="1400" u="none" cap="none" strike="noStrike">
                          <a:solidFill>
                            <a:srgbClr val="FF0000"/>
                          </a:solidFill>
                          <a:latin typeface="Arial Narrow"/>
                          <a:ea typeface="Arial Narrow"/>
                          <a:cs typeface="Arial Narrow"/>
                          <a:sym typeface="Arial Narrow"/>
                        </a:rPr>
                        <a:t>MPI_Isend</a:t>
                      </a:r>
                      <a:endParaRPr/>
                    </a:p>
                  </a:txBody>
                  <a:tcPr marT="45775" marB="45775"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E8E8ED"/>
                    </a:solidFill>
                  </a:tcPr>
                </a:tc>
                <a:tc>
                  <a:txBody>
                    <a:bodyPr/>
                    <a:lstStyle/>
                    <a:p>
                      <a:pPr indent="0" lvl="0" marL="0" marR="0" rtl="0" algn="ctr">
                        <a:lnSpc>
                          <a:spcPct val="100000"/>
                        </a:lnSpc>
                        <a:spcBef>
                          <a:spcPts val="0"/>
                        </a:spcBef>
                        <a:spcAft>
                          <a:spcPts val="0"/>
                        </a:spcAft>
                        <a:buClr>
                          <a:srgbClr val="000000"/>
                        </a:buClr>
                        <a:buSzPts val="1400"/>
                        <a:buFont typeface="Arial Narrow"/>
                        <a:buNone/>
                      </a:pPr>
                      <a:r>
                        <a:rPr b="0" i="0" lang="en-US" sz="1400" u="none" cap="none" strike="noStrike">
                          <a:solidFill>
                            <a:srgbClr val="000000"/>
                          </a:solidFill>
                          <a:latin typeface="Arial Narrow"/>
                          <a:ea typeface="Arial Narrow"/>
                          <a:cs typeface="Arial Narrow"/>
                          <a:sym typeface="Arial Narrow"/>
                        </a:rPr>
                        <a:t>MPI_Ibsend</a:t>
                      </a:r>
                      <a:endParaRPr/>
                    </a:p>
                  </a:txBody>
                  <a:tcPr marT="45775" marB="45775"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E8E8ED"/>
                    </a:solidFill>
                  </a:tcPr>
                </a:tc>
                <a:tc>
                  <a:txBody>
                    <a:bodyPr/>
                    <a:lstStyle/>
                    <a:p>
                      <a:pPr indent="0" lvl="0" marL="0" marR="0" rtl="0" algn="ctr">
                        <a:lnSpc>
                          <a:spcPct val="100000"/>
                        </a:lnSpc>
                        <a:spcBef>
                          <a:spcPts val="0"/>
                        </a:spcBef>
                        <a:spcAft>
                          <a:spcPts val="0"/>
                        </a:spcAft>
                        <a:buClr>
                          <a:srgbClr val="000000"/>
                        </a:buClr>
                        <a:buSzPts val="1400"/>
                        <a:buFont typeface="Arial Narrow"/>
                        <a:buNone/>
                      </a:pPr>
                      <a:r>
                        <a:rPr b="0" i="0" lang="en-US" sz="1400" u="none" cap="none" strike="noStrike">
                          <a:solidFill>
                            <a:srgbClr val="000000"/>
                          </a:solidFill>
                          <a:latin typeface="Arial Narrow"/>
                          <a:ea typeface="Arial Narrow"/>
                          <a:cs typeface="Arial Narrow"/>
                          <a:sym typeface="Arial Narrow"/>
                        </a:rPr>
                        <a:t>MPI_Issend</a:t>
                      </a:r>
                      <a:endParaRPr/>
                    </a:p>
                  </a:txBody>
                  <a:tcPr marT="45775" marB="45775"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E8E8ED"/>
                    </a:solidFill>
                  </a:tcPr>
                </a:tc>
                <a:tc>
                  <a:txBody>
                    <a:bodyPr/>
                    <a:lstStyle/>
                    <a:p>
                      <a:pPr indent="0" lvl="0" marL="0" marR="0" rtl="0" algn="ctr">
                        <a:lnSpc>
                          <a:spcPct val="100000"/>
                        </a:lnSpc>
                        <a:spcBef>
                          <a:spcPts val="0"/>
                        </a:spcBef>
                        <a:spcAft>
                          <a:spcPts val="0"/>
                        </a:spcAft>
                        <a:buClr>
                          <a:srgbClr val="000000"/>
                        </a:buClr>
                        <a:buSzPts val="1400"/>
                        <a:buFont typeface="Arial Narrow"/>
                        <a:buNone/>
                      </a:pPr>
                      <a:r>
                        <a:rPr b="0" i="0" lang="en-US" sz="1400" u="none" cap="none" strike="noStrike">
                          <a:solidFill>
                            <a:srgbClr val="000000"/>
                          </a:solidFill>
                          <a:latin typeface="Arial Narrow"/>
                          <a:ea typeface="Arial Narrow"/>
                          <a:cs typeface="Arial Narrow"/>
                          <a:sym typeface="Arial Narrow"/>
                        </a:rPr>
                        <a:t>MPI_Irsend</a:t>
                      </a:r>
                      <a:endParaRPr/>
                    </a:p>
                  </a:txBody>
                  <a:tcPr marT="45775" marB="45775"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E8E8ED"/>
                    </a:solidFill>
                  </a:tcPr>
                </a:tc>
                <a:tc>
                  <a:txBody>
                    <a:bodyPr/>
                    <a:lstStyle/>
                    <a:p>
                      <a:pPr indent="0" lvl="0" marL="0" marR="0" rtl="0" algn="ctr">
                        <a:lnSpc>
                          <a:spcPct val="100000"/>
                        </a:lnSpc>
                        <a:spcBef>
                          <a:spcPts val="0"/>
                        </a:spcBef>
                        <a:spcAft>
                          <a:spcPts val="0"/>
                        </a:spcAft>
                        <a:buClr>
                          <a:srgbClr val="000000"/>
                        </a:buClr>
                        <a:buSzPts val="1400"/>
                        <a:buFont typeface="Arial Narrow"/>
                        <a:buNone/>
                      </a:pPr>
                      <a:r>
                        <a:rPr b="0" i="0" lang="en-US" sz="1400" u="none" cap="none" strike="noStrike">
                          <a:solidFill>
                            <a:srgbClr val="000000"/>
                          </a:solidFill>
                          <a:latin typeface="Arial Narrow"/>
                          <a:ea typeface="Arial Narrow"/>
                          <a:cs typeface="Arial Narrow"/>
                          <a:sym typeface="Arial Narrow"/>
                        </a:rPr>
                        <a:t>MPI_Irecv</a:t>
                      </a:r>
                      <a:endParaRPr/>
                    </a:p>
                  </a:txBody>
                  <a:tcPr marT="45775" marB="45775"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E8E8ED"/>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
          <p:cNvSpPr txBox="1"/>
          <p:nvPr>
            <p:ph type="ctrTitle"/>
          </p:nvPr>
        </p:nvSpPr>
        <p:spPr>
          <a:xfrm>
            <a:off x="1547812" y="1484312"/>
            <a:ext cx="5251450" cy="1143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Библиотека MPI</a:t>
            </a:r>
            <a:endParaRPr/>
          </a:p>
        </p:txBody>
      </p:sp>
      <p:sp>
        <p:nvSpPr>
          <p:cNvPr id="208" name="Google Shape;208;p2"/>
          <p:cNvSpPr txBox="1"/>
          <p:nvPr>
            <p:ph idx="1" type="subTitle"/>
          </p:nvPr>
        </p:nvSpPr>
        <p:spPr>
          <a:xfrm>
            <a:off x="755650" y="2997200"/>
            <a:ext cx="6400800" cy="6477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240"/>
              <a:buNone/>
            </a:pPr>
            <a:r>
              <a:rPr b="0" i="0" lang="en-US" sz="3200" u="none">
                <a:solidFill>
                  <a:schemeClr val="dk1"/>
                </a:solidFill>
                <a:latin typeface="Arial"/>
                <a:ea typeface="Arial"/>
                <a:cs typeface="Arial"/>
                <a:sym typeface="Arial"/>
              </a:rPr>
              <a:t>Message Passing Interface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0"/>
          <p:cNvSpPr txBox="1"/>
          <p:nvPr/>
        </p:nvSpPr>
        <p:spPr>
          <a:xfrm>
            <a:off x="7885112" y="6248400"/>
            <a:ext cx="801687"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aramond"/>
              <a:buNone/>
            </a:pPr>
            <a:fld id="{00000000-1234-1234-1234-123412341234}" type="slidenum">
              <a:rPr b="0" i="0" lang="en-US" sz="1200" u="none">
                <a:solidFill>
                  <a:schemeClr val="dk1"/>
                </a:solidFill>
                <a:latin typeface="Garamond"/>
                <a:ea typeface="Garamond"/>
                <a:cs typeface="Garamond"/>
                <a:sym typeface="Garamond"/>
              </a:rPr>
              <a:t>‹#›</a:t>
            </a:fld>
            <a:endParaRPr/>
          </a:p>
        </p:txBody>
      </p:sp>
      <p:sp>
        <p:nvSpPr>
          <p:cNvPr id="401" name="Google Shape;401;p20"/>
          <p:cNvSpPr txBox="1"/>
          <p:nvPr>
            <p:ph type="title"/>
          </p:nvPr>
        </p:nvSpPr>
        <p:spPr>
          <a:xfrm>
            <a:off x="457200" y="277812"/>
            <a:ext cx="7643812" cy="558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MPI – блокирующая посылка </a:t>
            </a:r>
            <a:r>
              <a:rPr b="1" i="0" lang="en-US" sz="2400" u="none">
                <a:solidFill>
                  <a:schemeClr val="dk2"/>
                </a:solidFill>
                <a:latin typeface="Arial"/>
                <a:ea typeface="Arial"/>
                <a:cs typeface="Arial"/>
                <a:sym typeface="Arial"/>
              </a:rPr>
              <a:t>(синхронная)</a:t>
            </a:r>
            <a:endParaRPr/>
          </a:p>
        </p:txBody>
      </p:sp>
      <p:sp>
        <p:nvSpPr>
          <p:cNvPr id="402" name="Google Shape;402;p20"/>
          <p:cNvSpPr txBox="1"/>
          <p:nvPr>
            <p:ph idx="1" type="body"/>
          </p:nvPr>
        </p:nvSpPr>
        <p:spPr>
          <a:xfrm>
            <a:off x="468312" y="1052512"/>
            <a:ext cx="8229600" cy="10810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400"/>
              <a:buFont typeface="Noto Sans Symbols"/>
              <a:buChar char="●"/>
            </a:pPr>
            <a:r>
              <a:rPr b="0" i="0" lang="en-US" sz="2000" u="none">
                <a:solidFill>
                  <a:schemeClr val="dk1"/>
                </a:solidFill>
                <a:latin typeface="Times New Roman"/>
                <a:ea typeface="Times New Roman"/>
                <a:cs typeface="Times New Roman"/>
                <a:sym typeface="Times New Roman"/>
              </a:rPr>
              <a:t>Процессор-отправитель ожидает информацию о том, когда получатель примет сообщение. </a:t>
            </a:r>
            <a:endParaRPr/>
          </a:p>
          <a:p>
            <a:pPr indent="-342900" lvl="0" marL="34290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Times New Roman"/>
                <a:ea typeface="Times New Roman"/>
                <a:cs typeface="Times New Roman"/>
                <a:sym typeface="Times New Roman"/>
              </a:rPr>
              <a:t>Пример, факс получатель присылает тег завершения приема. </a:t>
            </a:r>
            <a:endParaRPr/>
          </a:p>
        </p:txBody>
      </p:sp>
      <p:graphicFrame>
        <p:nvGraphicFramePr>
          <p:cNvPr id="403" name="Google Shape;403;p20"/>
          <p:cNvGraphicFramePr/>
          <p:nvPr/>
        </p:nvGraphicFramePr>
        <p:xfrm>
          <a:off x="2425700" y="3463925"/>
          <a:ext cx="568325" cy="1219200"/>
        </p:xfrm>
        <a:graphic>
          <a:graphicData uri="http://schemas.openxmlformats.org/presentationml/2006/ole">
            <mc:AlternateContent>
              <mc:Choice Requires="v">
                <p:oleObj r:id="rId4" imgH="1219200" imgW="568325" progId="MS_ClipArt_Gallery.2" spid="_x0000_s1">
                  <p:embed/>
                </p:oleObj>
              </mc:Choice>
              <mc:Fallback>
                <p:oleObj r:id="rId5" imgH="1219200" imgW="568325" progId="MS_ClipArt_Gallery.2">
                  <p:embed/>
                  <p:pic>
                    <p:nvPicPr>
                      <p:cNvPr id="403" name="Google Shape;403;p20"/>
                      <p:cNvPicPr preferRelativeResize="0"/>
                      <p:nvPr/>
                    </p:nvPicPr>
                    <p:blipFill rotWithShape="1">
                      <a:blip r:embed="rId6">
                        <a:alphaModFix/>
                      </a:blip>
                      <a:srcRect b="0" l="0" r="0" t="0"/>
                      <a:stretch/>
                    </p:blipFill>
                    <p:spPr>
                      <a:xfrm>
                        <a:off x="2425700" y="3463925"/>
                        <a:ext cx="568325" cy="1219200"/>
                      </a:xfrm>
                      <a:prstGeom prst="rect">
                        <a:avLst/>
                      </a:prstGeom>
                      <a:noFill/>
                      <a:ln>
                        <a:noFill/>
                      </a:ln>
                    </p:spPr>
                  </p:pic>
                </p:oleObj>
              </mc:Fallback>
            </mc:AlternateContent>
          </a:graphicData>
        </a:graphic>
      </p:graphicFrame>
      <p:grpSp>
        <p:nvGrpSpPr>
          <p:cNvPr id="404" name="Google Shape;404;p20"/>
          <p:cNvGrpSpPr/>
          <p:nvPr/>
        </p:nvGrpSpPr>
        <p:grpSpPr>
          <a:xfrm>
            <a:off x="3125787" y="2855912"/>
            <a:ext cx="566737" cy="365125"/>
            <a:chOff x="1680" y="1584"/>
            <a:chExt cx="672" cy="432"/>
          </a:xfrm>
        </p:grpSpPr>
        <p:sp>
          <p:nvSpPr>
            <p:cNvPr id="405" name="Google Shape;405;p20"/>
            <p:cNvSpPr/>
            <p:nvPr/>
          </p:nvSpPr>
          <p:spPr>
            <a:xfrm flipH="1">
              <a:off x="1680" y="1584"/>
              <a:ext cx="672" cy="432"/>
            </a:xfrm>
            <a:prstGeom prst="cube">
              <a:avLst>
                <a:gd fmla="val 9000" name="adj"/>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6" name="Google Shape;406;p20"/>
            <p:cNvSpPr/>
            <p:nvPr/>
          </p:nvSpPr>
          <p:spPr>
            <a:xfrm flipH="1">
              <a:off x="1920" y="1872"/>
              <a:ext cx="384" cy="48"/>
            </a:xfrm>
            <a:prstGeom prst="roundRect">
              <a:avLst>
                <a:gd fmla="val 16667"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7" name="Google Shape;407;p20"/>
            <p:cNvSpPr/>
            <p:nvPr/>
          </p:nvSpPr>
          <p:spPr>
            <a:xfrm flipH="1">
              <a:off x="1776" y="1632"/>
              <a:ext cx="432" cy="48"/>
            </a:xfrm>
            <a:prstGeom prst="parallelogram">
              <a:avLst>
                <a:gd fmla="val 2400"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08" name="Google Shape;408;p20"/>
          <p:cNvGrpSpPr/>
          <p:nvPr/>
        </p:nvGrpSpPr>
        <p:grpSpPr>
          <a:xfrm>
            <a:off x="3173412" y="2552700"/>
            <a:ext cx="365125" cy="365125"/>
            <a:chOff x="1935" y="1893"/>
            <a:chExt cx="432" cy="432"/>
          </a:xfrm>
        </p:grpSpPr>
        <p:sp>
          <p:nvSpPr>
            <p:cNvPr id="409" name="Google Shape;409;p20"/>
            <p:cNvSpPr/>
            <p:nvPr/>
          </p:nvSpPr>
          <p:spPr>
            <a:xfrm flipH="1">
              <a:off x="1935" y="1893"/>
              <a:ext cx="432" cy="432"/>
            </a:xfrm>
            <a:prstGeom prst="parallelogram">
              <a:avLst>
                <a:gd fmla="val 4150" name="adj"/>
              </a:avLst>
            </a:prstGeom>
            <a:solidFill>
              <a:schemeClr val="lt1"/>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orizontal hell" id="410" name="Google Shape;410;p20"/>
            <p:cNvSpPr/>
            <p:nvPr/>
          </p:nvSpPr>
          <p:spPr>
            <a:xfrm>
              <a:off x="1998" y="1937"/>
              <a:ext cx="330" cy="337"/>
            </a:xfrm>
            <a:custGeom>
              <a:rect b="b" l="l" r="r" t="t"/>
              <a:pathLst>
                <a:path extrusionOk="0" h="337" w="330">
                  <a:moveTo>
                    <a:pt x="0" y="0"/>
                  </a:moveTo>
                  <a:lnTo>
                    <a:pt x="243" y="0"/>
                  </a:lnTo>
                  <a:lnTo>
                    <a:pt x="261" y="36"/>
                  </a:lnTo>
                  <a:lnTo>
                    <a:pt x="228" y="87"/>
                  </a:lnTo>
                  <a:lnTo>
                    <a:pt x="281" y="111"/>
                  </a:lnTo>
                  <a:lnTo>
                    <a:pt x="245" y="141"/>
                  </a:lnTo>
                  <a:lnTo>
                    <a:pt x="287" y="153"/>
                  </a:lnTo>
                  <a:lnTo>
                    <a:pt x="276" y="174"/>
                  </a:lnTo>
                  <a:lnTo>
                    <a:pt x="299" y="199"/>
                  </a:lnTo>
                  <a:lnTo>
                    <a:pt x="248" y="232"/>
                  </a:lnTo>
                  <a:lnTo>
                    <a:pt x="309" y="252"/>
                  </a:lnTo>
                  <a:lnTo>
                    <a:pt x="279" y="282"/>
                  </a:lnTo>
                  <a:lnTo>
                    <a:pt x="329" y="288"/>
                  </a:lnTo>
                  <a:lnTo>
                    <a:pt x="318" y="307"/>
                  </a:lnTo>
                  <a:lnTo>
                    <a:pt x="330" y="336"/>
                  </a:lnTo>
                  <a:lnTo>
                    <a:pt x="44" y="337"/>
                  </a:lnTo>
                  <a:lnTo>
                    <a:pt x="86" y="291"/>
                  </a:lnTo>
                  <a:lnTo>
                    <a:pt x="36" y="268"/>
                  </a:lnTo>
                  <a:lnTo>
                    <a:pt x="54" y="232"/>
                  </a:lnTo>
                  <a:lnTo>
                    <a:pt x="32" y="199"/>
                  </a:lnTo>
                  <a:lnTo>
                    <a:pt x="65" y="157"/>
                  </a:lnTo>
                  <a:lnTo>
                    <a:pt x="23" y="130"/>
                  </a:lnTo>
                  <a:lnTo>
                    <a:pt x="23" y="90"/>
                  </a:lnTo>
                  <a:lnTo>
                    <a:pt x="62" y="69"/>
                  </a:lnTo>
                  <a:lnTo>
                    <a:pt x="3" y="61"/>
                  </a:lnTo>
                  <a:lnTo>
                    <a:pt x="18" y="28"/>
                  </a:lnTo>
                  <a:lnTo>
                    <a:pt x="0" y="0"/>
                  </a:lnTo>
                  <a:close/>
                </a:path>
              </a:pathLst>
            </a:custGeom>
            <a:blipFill rotWithShape="1">
              <a:blip r:embed="rId7">
                <a:alphaModFix/>
              </a:blip>
              <a:stretch>
                <a:fillRect b="0" l="0" r="0" t="0"/>
              </a:stretch>
            </a:blip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11" name="Google Shape;411;p20"/>
          <p:cNvGrpSpPr/>
          <p:nvPr/>
        </p:nvGrpSpPr>
        <p:grpSpPr>
          <a:xfrm>
            <a:off x="3125787" y="4125912"/>
            <a:ext cx="566737" cy="365125"/>
            <a:chOff x="1680" y="1584"/>
            <a:chExt cx="672" cy="432"/>
          </a:xfrm>
        </p:grpSpPr>
        <p:sp>
          <p:nvSpPr>
            <p:cNvPr id="412" name="Google Shape;412;p20"/>
            <p:cNvSpPr/>
            <p:nvPr/>
          </p:nvSpPr>
          <p:spPr>
            <a:xfrm flipH="1">
              <a:off x="1680" y="1584"/>
              <a:ext cx="672" cy="432"/>
            </a:xfrm>
            <a:prstGeom prst="cube">
              <a:avLst>
                <a:gd fmla="val 9000" name="adj"/>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3" name="Google Shape;413;p20"/>
            <p:cNvSpPr/>
            <p:nvPr/>
          </p:nvSpPr>
          <p:spPr>
            <a:xfrm flipH="1">
              <a:off x="1920" y="1872"/>
              <a:ext cx="384" cy="48"/>
            </a:xfrm>
            <a:prstGeom prst="roundRect">
              <a:avLst>
                <a:gd fmla="val 16667"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4" name="Google Shape;414;p20"/>
            <p:cNvSpPr/>
            <p:nvPr/>
          </p:nvSpPr>
          <p:spPr>
            <a:xfrm flipH="1">
              <a:off x="1776" y="1632"/>
              <a:ext cx="432" cy="48"/>
            </a:xfrm>
            <a:prstGeom prst="parallelogram">
              <a:avLst>
                <a:gd fmla="val 2400"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15" name="Google Shape;415;p20"/>
          <p:cNvGrpSpPr/>
          <p:nvPr/>
        </p:nvGrpSpPr>
        <p:grpSpPr>
          <a:xfrm>
            <a:off x="3125787" y="5395912"/>
            <a:ext cx="566737" cy="365125"/>
            <a:chOff x="1680" y="1584"/>
            <a:chExt cx="672" cy="432"/>
          </a:xfrm>
        </p:grpSpPr>
        <p:sp>
          <p:nvSpPr>
            <p:cNvPr id="416" name="Google Shape;416;p20"/>
            <p:cNvSpPr/>
            <p:nvPr/>
          </p:nvSpPr>
          <p:spPr>
            <a:xfrm flipH="1">
              <a:off x="1680" y="1584"/>
              <a:ext cx="672" cy="432"/>
            </a:xfrm>
            <a:prstGeom prst="cube">
              <a:avLst>
                <a:gd fmla="val 9000" name="adj"/>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7" name="Google Shape;417;p20"/>
            <p:cNvSpPr/>
            <p:nvPr/>
          </p:nvSpPr>
          <p:spPr>
            <a:xfrm flipH="1">
              <a:off x="1920" y="1872"/>
              <a:ext cx="384" cy="48"/>
            </a:xfrm>
            <a:prstGeom prst="roundRect">
              <a:avLst>
                <a:gd fmla="val 16667"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8" name="Google Shape;418;p20"/>
            <p:cNvSpPr/>
            <p:nvPr/>
          </p:nvSpPr>
          <p:spPr>
            <a:xfrm flipH="1">
              <a:off x="1776" y="1632"/>
              <a:ext cx="432" cy="48"/>
            </a:xfrm>
            <a:prstGeom prst="parallelogram">
              <a:avLst>
                <a:gd fmla="val 2400"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19" name="Google Shape;419;p20"/>
          <p:cNvSpPr/>
          <p:nvPr/>
        </p:nvSpPr>
        <p:spPr>
          <a:xfrm flipH="1">
            <a:off x="3340100" y="5656262"/>
            <a:ext cx="365125" cy="365125"/>
          </a:xfrm>
          <a:prstGeom prst="parallelogram">
            <a:avLst>
              <a:gd fmla="val 4150" name="adj"/>
            </a:avLst>
          </a:prstGeom>
          <a:solidFill>
            <a:schemeClr val="lt1"/>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ok</a:t>
            </a:r>
            <a:endParaRPr/>
          </a:p>
        </p:txBody>
      </p:sp>
      <p:graphicFrame>
        <p:nvGraphicFramePr>
          <p:cNvPr id="420" name="Google Shape;420;p20"/>
          <p:cNvGraphicFramePr/>
          <p:nvPr/>
        </p:nvGraphicFramePr>
        <p:xfrm>
          <a:off x="2425700" y="4733925"/>
          <a:ext cx="568325" cy="1219200"/>
        </p:xfrm>
        <a:graphic>
          <a:graphicData uri="http://schemas.openxmlformats.org/presentationml/2006/ole">
            <mc:AlternateContent>
              <mc:Choice Requires="v">
                <p:oleObj r:id="rId8" imgH="1219200" imgW="568325" progId="MS_ClipArt_Gallery.2" spid="_x0000_s2">
                  <p:embed/>
                </p:oleObj>
              </mc:Choice>
              <mc:Fallback>
                <p:oleObj r:id="rId9" imgH="1219200" imgW="568325" progId="MS_ClipArt_Gallery.2">
                  <p:embed/>
                  <p:pic>
                    <p:nvPicPr>
                      <p:cNvPr id="420" name="Google Shape;420;p20"/>
                      <p:cNvPicPr preferRelativeResize="0"/>
                      <p:nvPr/>
                    </p:nvPicPr>
                    <p:blipFill rotWithShape="1">
                      <a:blip r:embed="rId6">
                        <a:alphaModFix/>
                      </a:blip>
                      <a:srcRect b="0" l="0" r="0" t="0"/>
                      <a:stretch/>
                    </p:blipFill>
                    <p:spPr>
                      <a:xfrm>
                        <a:off x="2425700" y="4733925"/>
                        <a:ext cx="568325" cy="1219200"/>
                      </a:xfrm>
                      <a:prstGeom prst="rect">
                        <a:avLst/>
                      </a:prstGeom>
                      <a:noFill/>
                      <a:ln>
                        <a:noFill/>
                      </a:ln>
                    </p:spPr>
                  </p:pic>
                </p:oleObj>
              </mc:Fallback>
            </mc:AlternateContent>
          </a:graphicData>
        </a:graphic>
      </p:graphicFrame>
      <p:grpSp>
        <p:nvGrpSpPr>
          <p:cNvPr id="421" name="Google Shape;421;p20"/>
          <p:cNvGrpSpPr/>
          <p:nvPr/>
        </p:nvGrpSpPr>
        <p:grpSpPr>
          <a:xfrm>
            <a:off x="6008687" y="2855912"/>
            <a:ext cx="566737" cy="365125"/>
            <a:chOff x="1680" y="1584"/>
            <a:chExt cx="672" cy="432"/>
          </a:xfrm>
        </p:grpSpPr>
        <p:sp>
          <p:nvSpPr>
            <p:cNvPr id="422" name="Google Shape;422;p20"/>
            <p:cNvSpPr/>
            <p:nvPr/>
          </p:nvSpPr>
          <p:spPr>
            <a:xfrm flipH="1">
              <a:off x="1680" y="1584"/>
              <a:ext cx="672" cy="432"/>
            </a:xfrm>
            <a:prstGeom prst="cube">
              <a:avLst>
                <a:gd fmla="val 9000" name="adj"/>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3" name="Google Shape;423;p20"/>
            <p:cNvSpPr/>
            <p:nvPr/>
          </p:nvSpPr>
          <p:spPr>
            <a:xfrm flipH="1">
              <a:off x="1920" y="1872"/>
              <a:ext cx="384" cy="48"/>
            </a:xfrm>
            <a:prstGeom prst="roundRect">
              <a:avLst>
                <a:gd fmla="val 16667"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4" name="Google Shape;424;p20"/>
            <p:cNvSpPr/>
            <p:nvPr/>
          </p:nvSpPr>
          <p:spPr>
            <a:xfrm flipH="1">
              <a:off x="1776" y="1632"/>
              <a:ext cx="432" cy="48"/>
            </a:xfrm>
            <a:prstGeom prst="parallelogram">
              <a:avLst>
                <a:gd fmla="val 2400"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25" name="Google Shape;425;p20"/>
          <p:cNvGrpSpPr/>
          <p:nvPr/>
        </p:nvGrpSpPr>
        <p:grpSpPr>
          <a:xfrm>
            <a:off x="6008687" y="4125912"/>
            <a:ext cx="566737" cy="365125"/>
            <a:chOff x="1680" y="1584"/>
            <a:chExt cx="672" cy="432"/>
          </a:xfrm>
        </p:grpSpPr>
        <p:sp>
          <p:nvSpPr>
            <p:cNvPr id="426" name="Google Shape;426;p20"/>
            <p:cNvSpPr/>
            <p:nvPr/>
          </p:nvSpPr>
          <p:spPr>
            <a:xfrm flipH="1">
              <a:off x="1680" y="1584"/>
              <a:ext cx="672" cy="432"/>
            </a:xfrm>
            <a:prstGeom prst="cube">
              <a:avLst>
                <a:gd fmla="val 9000" name="adj"/>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7" name="Google Shape;427;p20"/>
            <p:cNvSpPr/>
            <p:nvPr/>
          </p:nvSpPr>
          <p:spPr>
            <a:xfrm flipH="1">
              <a:off x="1920" y="1872"/>
              <a:ext cx="384" cy="48"/>
            </a:xfrm>
            <a:prstGeom prst="roundRect">
              <a:avLst>
                <a:gd fmla="val 16667"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8" name="Google Shape;428;p20"/>
            <p:cNvSpPr/>
            <p:nvPr/>
          </p:nvSpPr>
          <p:spPr>
            <a:xfrm flipH="1">
              <a:off x="1776" y="1632"/>
              <a:ext cx="432" cy="48"/>
            </a:xfrm>
            <a:prstGeom prst="parallelogram">
              <a:avLst>
                <a:gd fmla="val 2400"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29" name="Google Shape;429;p20"/>
          <p:cNvGrpSpPr/>
          <p:nvPr/>
        </p:nvGrpSpPr>
        <p:grpSpPr>
          <a:xfrm>
            <a:off x="6008687" y="5395912"/>
            <a:ext cx="566737" cy="365125"/>
            <a:chOff x="1680" y="1584"/>
            <a:chExt cx="672" cy="432"/>
          </a:xfrm>
        </p:grpSpPr>
        <p:sp>
          <p:nvSpPr>
            <p:cNvPr id="430" name="Google Shape;430;p20"/>
            <p:cNvSpPr/>
            <p:nvPr/>
          </p:nvSpPr>
          <p:spPr>
            <a:xfrm flipH="1">
              <a:off x="1680" y="1584"/>
              <a:ext cx="672" cy="432"/>
            </a:xfrm>
            <a:prstGeom prst="cube">
              <a:avLst>
                <a:gd fmla="val 9000" name="adj"/>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1" name="Google Shape;431;p20"/>
            <p:cNvSpPr/>
            <p:nvPr/>
          </p:nvSpPr>
          <p:spPr>
            <a:xfrm flipH="1">
              <a:off x="1920" y="1872"/>
              <a:ext cx="384" cy="48"/>
            </a:xfrm>
            <a:prstGeom prst="roundRect">
              <a:avLst>
                <a:gd fmla="val 16667"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2" name="Google Shape;432;p20"/>
            <p:cNvSpPr/>
            <p:nvPr/>
          </p:nvSpPr>
          <p:spPr>
            <a:xfrm flipH="1">
              <a:off x="1776" y="1632"/>
              <a:ext cx="432" cy="48"/>
            </a:xfrm>
            <a:prstGeom prst="parallelogram">
              <a:avLst>
                <a:gd fmla="val 2400"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33" name="Google Shape;433;p20"/>
          <p:cNvGrpSpPr/>
          <p:nvPr/>
        </p:nvGrpSpPr>
        <p:grpSpPr>
          <a:xfrm>
            <a:off x="6223000" y="5656262"/>
            <a:ext cx="365125" cy="365125"/>
            <a:chOff x="1935" y="1893"/>
            <a:chExt cx="432" cy="432"/>
          </a:xfrm>
        </p:grpSpPr>
        <p:sp>
          <p:nvSpPr>
            <p:cNvPr id="434" name="Google Shape;434;p20"/>
            <p:cNvSpPr/>
            <p:nvPr/>
          </p:nvSpPr>
          <p:spPr>
            <a:xfrm flipH="1">
              <a:off x="1935" y="1893"/>
              <a:ext cx="432" cy="432"/>
            </a:xfrm>
            <a:prstGeom prst="parallelogram">
              <a:avLst>
                <a:gd fmla="val 4150" name="adj"/>
              </a:avLst>
            </a:prstGeom>
            <a:solidFill>
              <a:schemeClr val="lt1"/>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orizontal hell" id="435" name="Google Shape;435;p20"/>
            <p:cNvSpPr/>
            <p:nvPr/>
          </p:nvSpPr>
          <p:spPr>
            <a:xfrm>
              <a:off x="1998" y="1937"/>
              <a:ext cx="330" cy="337"/>
            </a:xfrm>
            <a:custGeom>
              <a:rect b="b" l="l" r="r" t="t"/>
              <a:pathLst>
                <a:path extrusionOk="0" h="337" w="330">
                  <a:moveTo>
                    <a:pt x="0" y="0"/>
                  </a:moveTo>
                  <a:lnTo>
                    <a:pt x="243" y="0"/>
                  </a:lnTo>
                  <a:lnTo>
                    <a:pt x="261" y="36"/>
                  </a:lnTo>
                  <a:lnTo>
                    <a:pt x="228" y="87"/>
                  </a:lnTo>
                  <a:lnTo>
                    <a:pt x="281" y="111"/>
                  </a:lnTo>
                  <a:lnTo>
                    <a:pt x="245" y="141"/>
                  </a:lnTo>
                  <a:lnTo>
                    <a:pt x="287" y="153"/>
                  </a:lnTo>
                  <a:lnTo>
                    <a:pt x="276" y="174"/>
                  </a:lnTo>
                  <a:lnTo>
                    <a:pt x="299" y="199"/>
                  </a:lnTo>
                  <a:lnTo>
                    <a:pt x="248" y="232"/>
                  </a:lnTo>
                  <a:lnTo>
                    <a:pt x="309" y="252"/>
                  </a:lnTo>
                  <a:lnTo>
                    <a:pt x="279" y="282"/>
                  </a:lnTo>
                  <a:lnTo>
                    <a:pt x="329" y="288"/>
                  </a:lnTo>
                  <a:lnTo>
                    <a:pt x="318" y="307"/>
                  </a:lnTo>
                  <a:lnTo>
                    <a:pt x="330" y="336"/>
                  </a:lnTo>
                  <a:lnTo>
                    <a:pt x="44" y="337"/>
                  </a:lnTo>
                  <a:lnTo>
                    <a:pt x="86" y="291"/>
                  </a:lnTo>
                  <a:lnTo>
                    <a:pt x="36" y="268"/>
                  </a:lnTo>
                  <a:lnTo>
                    <a:pt x="54" y="232"/>
                  </a:lnTo>
                  <a:lnTo>
                    <a:pt x="32" y="199"/>
                  </a:lnTo>
                  <a:lnTo>
                    <a:pt x="65" y="157"/>
                  </a:lnTo>
                  <a:lnTo>
                    <a:pt x="23" y="130"/>
                  </a:lnTo>
                  <a:lnTo>
                    <a:pt x="23" y="90"/>
                  </a:lnTo>
                  <a:lnTo>
                    <a:pt x="62" y="69"/>
                  </a:lnTo>
                  <a:lnTo>
                    <a:pt x="3" y="61"/>
                  </a:lnTo>
                  <a:lnTo>
                    <a:pt x="18" y="28"/>
                  </a:lnTo>
                  <a:lnTo>
                    <a:pt x="0" y="0"/>
                  </a:lnTo>
                  <a:close/>
                </a:path>
              </a:pathLst>
            </a:custGeom>
            <a:blipFill rotWithShape="1">
              <a:blip r:embed="rId7">
                <a:alphaModFix/>
              </a:blip>
              <a:stretch>
                <a:fillRect b="0" l="0" r="0" t="0"/>
              </a:stretch>
            </a:blip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36" name="Google Shape;436;p20"/>
          <p:cNvSpPr/>
          <p:nvPr/>
        </p:nvSpPr>
        <p:spPr>
          <a:xfrm>
            <a:off x="3892550" y="4144962"/>
            <a:ext cx="1930400" cy="354012"/>
          </a:xfrm>
          <a:custGeom>
            <a:rect b="b" l="l" r="r" t="t"/>
            <a:pathLst>
              <a:path extrusionOk="0" h="223" w="1216">
                <a:moveTo>
                  <a:pt x="0" y="0"/>
                </a:moveTo>
                <a:lnTo>
                  <a:pt x="902" y="77"/>
                </a:lnTo>
                <a:lnTo>
                  <a:pt x="642" y="130"/>
                </a:lnTo>
                <a:lnTo>
                  <a:pt x="1012" y="144"/>
                </a:lnTo>
                <a:lnTo>
                  <a:pt x="946" y="85"/>
                </a:lnTo>
                <a:lnTo>
                  <a:pt x="1216" y="165"/>
                </a:lnTo>
                <a:lnTo>
                  <a:pt x="936" y="223"/>
                </a:lnTo>
                <a:lnTo>
                  <a:pt x="1008" y="171"/>
                </a:lnTo>
                <a:lnTo>
                  <a:pt x="394" y="155"/>
                </a:lnTo>
                <a:lnTo>
                  <a:pt x="678" y="94"/>
                </a:lnTo>
                <a:lnTo>
                  <a:pt x="6" y="87"/>
                </a:lnTo>
                <a:lnTo>
                  <a:pt x="41" y="45"/>
                </a:lnTo>
                <a:lnTo>
                  <a:pt x="0" y="0"/>
                </a:lnTo>
                <a:close/>
              </a:path>
            </a:pathLst>
          </a:custGeom>
          <a:solidFill>
            <a:srgbClr val="FF99CC"/>
          </a:solidFill>
          <a:ln cap="flat" cmpd="sng" w="19050">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7" name="Google Shape;437;p20"/>
          <p:cNvSpPr txBox="1"/>
          <p:nvPr/>
        </p:nvSpPr>
        <p:spPr>
          <a:xfrm>
            <a:off x="2706687" y="2143125"/>
            <a:ext cx="215900" cy="215900"/>
          </a:xfrm>
          <a:prstGeom prst="rect">
            <a:avLst/>
          </a:prstGeom>
          <a:solidFill>
            <a:schemeClr val="lt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8" name="Google Shape;438;p20"/>
          <p:cNvSpPr txBox="1"/>
          <p:nvPr/>
        </p:nvSpPr>
        <p:spPr>
          <a:xfrm>
            <a:off x="2719387" y="3425825"/>
            <a:ext cx="215900" cy="215900"/>
          </a:xfrm>
          <a:prstGeom prst="rect">
            <a:avLst/>
          </a:prstGeom>
          <a:solidFill>
            <a:schemeClr val="lt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9" name="Google Shape;439;p20"/>
          <p:cNvSpPr txBox="1"/>
          <p:nvPr/>
        </p:nvSpPr>
        <p:spPr>
          <a:xfrm>
            <a:off x="2706687" y="4683125"/>
            <a:ext cx="215900" cy="215900"/>
          </a:xfrm>
          <a:prstGeom prst="rect">
            <a:avLst/>
          </a:prstGeom>
          <a:solidFill>
            <a:schemeClr val="lt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0" name="Google Shape;440;p20"/>
          <p:cNvSpPr/>
          <p:nvPr/>
        </p:nvSpPr>
        <p:spPr>
          <a:xfrm>
            <a:off x="3532187" y="5026025"/>
            <a:ext cx="1181100" cy="355600"/>
          </a:xfrm>
          <a:prstGeom prst="wedgeEllipseCallout">
            <a:avLst>
              <a:gd fmla="val 1306" name="adj1"/>
              <a:gd fmla="val 27193" name="adj2"/>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2000"/>
              <a:buFont typeface="Arial"/>
              <a:buNone/>
            </a:pPr>
            <a:r>
              <a:rPr b="1" i="1" lang="en-US" sz="2000" u="none">
                <a:solidFill>
                  <a:schemeClr val="dk1"/>
                </a:solidFill>
                <a:latin typeface="Arial"/>
                <a:ea typeface="Arial"/>
                <a:cs typeface="Arial"/>
                <a:sym typeface="Arial"/>
              </a:rPr>
              <a:t>beep</a:t>
            </a:r>
            <a:endParaRPr/>
          </a:p>
        </p:txBody>
      </p:sp>
      <p:sp>
        <p:nvSpPr>
          <p:cNvPr id="441" name="Google Shape;441;p20"/>
          <p:cNvSpPr/>
          <p:nvPr/>
        </p:nvSpPr>
        <p:spPr>
          <a:xfrm>
            <a:off x="3889375" y="5399087"/>
            <a:ext cx="1881187" cy="279400"/>
          </a:xfrm>
          <a:custGeom>
            <a:rect b="b" l="l" r="r" t="t"/>
            <a:pathLst>
              <a:path extrusionOk="0" h="176" w="1185">
                <a:moveTo>
                  <a:pt x="1178" y="0"/>
                </a:moveTo>
                <a:lnTo>
                  <a:pt x="429" y="56"/>
                </a:lnTo>
                <a:lnTo>
                  <a:pt x="623" y="104"/>
                </a:lnTo>
                <a:lnTo>
                  <a:pt x="146" y="119"/>
                </a:lnTo>
                <a:lnTo>
                  <a:pt x="224" y="68"/>
                </a:lnTo>
                <a:lnTo>
                  <a:pt x="0" y="134"/>
                </a:lnTo>
                <a:lnTo>
                  <a:pt x="221" y="176"/>
                </a:lnTo>
                <a:lnTo>
                  <a:pt x="144" y="135"/>
                </a:lnTo>
                <a:lnTo>
                  <a:pt x="786" y="123"/>
                </a:lnTo>
                <a:lnTo>
                  <a:pt x="530" y="65"/>
                </a:lnTo>
                <a:lnTo>
                  <a:pt x="1185" y="49"/>
                </a:lnTo>
                <a:lnTo>
                  <a:pt x="1130" y="27"/>
                </a:lnTo>
                <a:lnTo>
                  <a:pt x="1178" y="0"/>
                </a:lnTo>
                <a:close/>
              </a:path>
            </a:pathLst>
          </a:custGeom>
          <a:noFill/>
          <a:ln cap="flat" cmpd="sng" w="19050">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42" name="Google Shape;442;p20"/>
          <p:cNvGrpSpPr/>
          <p:nvPr/>
        </p:nvGrpSpPr>
        <p:grpSpPr>
          <a:xfrm>
            <a:off x="2516187" y="2312987"/>
            <a:ext cx="666750" cy="1122362"/>
            <a:chOff x="1632" y="1747"/>
            <a:chExt cx="582" cy="979"/>
          </a:xfrm>
        </p:grpSpPr>
        <p:graphicFrame>
          <p:nvGraphicFramePr>
            <p:cNvPr id="443" name="Google Shape;443;p20"/>
            <p:cNvGraphicFramePr/>
            <p:nvPr/>
          </p:nvGraphicFramePr>
          <p:xfrm>
            <a:off x="1632" y="1763"/>
            <a:ext cx="391" cy="963"/>
          </p:xfrm>
          <a:graphic>
            <a:graphicData uri="http://schemas.openxmlformats.org/presentationml/2006/ole">
              <mc:AlternateContent>
                <mc:Choice Requires="v">
                  <p:oleObj r:id="rId10" imgH="963" imgW="391" progId="MS_ClipArt_Gallery.2" spid="_x0000_s3">
                    <p:embed/>
                  </p:oleObj>
                </mc:Choice>
                <mc:Fallback>
                  <p:oleObj r:id="rId11" imgH="963" imgW="391" progId="MS_ClipArt_Gallery.2">
                    <p:embed/>
                    <p:pic>
                      <p:nvPicPr>
                        <p:cNvPr id="443" name="Google Shape;443;p20"/>
                        <p:cNvPicPr preferRelativeResize="0"/>
                        <p:nvPr/>
                      </p:nvPicPr>
                      <p:blipFill rotWithShape="1">
                        <a:blip r:embed="rId12">
                          <a:alphaModFix/>
                        </a:blip>
                        <a:srcRect b="0" l="0" r="0" t="18539"/>
                        <a:stretch/>
                      </p:blipFill>
                      <p:spPr>
                        <a:xfrm>
                          <a:off x="1632" y="1763"/>
                          <a:ext cx="391" cy="963"/>
                        </a:xfrm>
                        <a:prstGeom prst="rect">
                          <a:avLst/>
                        </a:prstGeom>
                        <a:noFill/>
                        <a:ln>
                          <a:noFill/>
                        </a:ln>
                      </p:spPr>
                    </p:pic>
                  </p:oleObj>
                </mc:Fallback>
              </mc:AlternateContent>
            </a:graphicData>
          </a:graphic>
        </p:graphicFrame>
        <p:sp>
          <p:nvSpPr>
            <p:cNvPr id="444" name="Google Shape;444;p20"/>
            <p:cNvSpPr/>
            <p:nvPr/>
          </p:nvSpPr>
          <p:spPr>
            <a:xfrm>
              <a:off x="1849" y="1747"/>
              <a:ext cx="194" cy="305"/>
            </a:xfrm>
            <a:custGeom>
              <a:rect b="b" l="l" r="r" t="t"/>
              <a:pathLst>
                <a:path extrusionOk="0" h="223" w="142">
                  <a:moveTo>
                    <a:pt x="81" y="0"/>
                  </a:moveTo>
                  <a:lnTo>
                    <a:pt x="142" y="3"/>
                  </a:lnTo>
                  <a:lnTo>
                    <a:pt x="136" y="93"/>
                  </a:lnTo>
                  <a:lnTo>
                    <a:pt x="130" y="141"/>
                  </a:lnTo>
                  <a:lnTo>
                    <a:pt x="100" y="175"/>
                  </a:lnTo>
                  <a:lnTo>
                    <a:pt x="51" y="211"/>
                  </a:lnTo>
                  <a:lnTo>
                    <a:pt x="31" y="223"/>
                  </a:lnTo>
                  <a:lnTo>
                    <a:pt x="15" y="214"/>
                  </a:lnTo>
                  <a:lnTo>
                    <a:pt x="0" y="189"/>
                  </a:lnTo>
                  <a:lnTo>
                    <a:pt x="19" y="162"/>
                  </a:lnTo>
                  <a:lnTo>
                    <a:pt x="69" y="114"/>
                  </a:lnTo>
                  <a:lnTo>
                    <a:pt x="93" y="93"/>
                  </a:lnTo>
                  <a:lnTo>
                    <a:pt x="81" y="0"/>
                  </a:lnTo>
                  <a:close/>
                </a:path>
              </a:pathLst>
            </a:custGeom>
            <a:solidFill>
              <a:schemeClr val="lt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5" name="Google Shape;445;p20"/>
            <p:cNvSpPr/>
            <p:nvPr/>
          </p:nvSpPr>
          <p:spPr>
            <a:xfrm rot="1740000">
              <a:off x="1825" y="2041"/>
              <a:ext cx="185" cy="89"/>
            </a:xfrm>
            <a:custGeom>
              <a:rect b="b" l="l" r="r" t="t"/>
              <a:pathLst>
                <a:path extrusionOk="0" h="65" w="135">
                  <a:moveTo>
                    <a:pt x="135" y="57"/>
                  </a:moveTo>
                  <a:cubicBezTo>
                    <a:pt x="133" y="59"/>
                    <a:pt x="133" y="65"/>
                    <a:pt x="125" y="65"/>
                  </a:cubicBezTo>
                  <a:cubicBezTo>
                    <a:pt x="117" y="65"/>
                    <a:pt x="98" y="60"/>
                    <a:pt x="87" y="58"/>
                  </a:cubicBezTo>
                  <a:cubicBezTo>
                    <a:pt x="76" y="55"/>
                    <a:pt x="70" y="52"/>
                    <a:pt x="61" y="50"/>
                  </a:cubicBezTo>
                  <a:cubicBezTo>
                    <a:pt x="52" y="47"/>
                    <a:pt x="40" y="45"/>
                    <a:pt x="31" y="42"/>
                  </a:cubicBezTo>
                  <a:cubicBezTo>
                    <a:pt x="21" y="38"/>
                    <a:pt x="14" y="35"/>
                    <a:pt x="9" y="31"/>
                  </a:cubicBezTo>
                  <a:cubicBezTo>
                    <a:pt x="4" y="27"/>
                    <a:pt x="3" y="21"/>
                    <a:pt x="1" y="17"/>
                  </a:cubicBezTo>
                  <a:cubicBezTo>
                    <a:pt x="0" y="13"/>
                    <a:pt x="0" y="9"/>
                    <a:pt x="2" y="7"/>
                  </a:cubicBezTo>
                  <a:cubicBezTo>
                    <a:pt x="4" y="4"/>
                    <a:pt x="10" y="0"/>
                    <a:pt x="16" y="1"/>
                  </a:cubicBezTo>
                  <a:cubicBezTo>
                    <a:pt x="23" y="2"/>
                    <a:pt x="34" y="9"/>
                    <a:pt x="44" y="11"/>
                  </a:cubicBezTo>
                  <a:cubicBezTo>
                    <a:pt x="55" y="14"/>
                    <a:pt x="68" y="14"/>
                    <a:pt x="78" y="19"/>
                  </a:cubicBezTo>
                  <a:cubicBezTo>
                    <a:pt x="88" y="23"/>
                    <a:pt x="99" y="31"/>
                    <a:pt x="107" y="36"/>
                  </a:cubicBezTo>
                  <a:cubicBezTo>
                    <a:pt x="114" y="40"/>
                    <a:pt x="124" y="44"/>
                    <a:pt x="127" y="46"/>
                  </a:cubicBezTo>
                </a:path>
              </a:pathLst>
            </a:custGeom>
            <a:solidFill>
              <a:schemeClr val="dk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6" name="Google Shape;446;p20"/>
            <p:cNvSpPr/>
            <p:nvPr/>
          </p:nvSpPr>
          <p:spPr>
            <a:xfrm>
              <a:off x="1965" y="2109"/>
              <a:ext cx="249" cy="64"/>
            </a:xfrm>
            <a:custGeom>
              <a:rect b="b" l="l" r="r" t="t"/>
              <a:pathLst>
                <a:path extrusionOk="0" h="64" w="249">
                  <a:moveTo>
                    <a:pt x="16" y="37"/>
                  </a:moveTo>
                  <a:cubicBezTo>
                    <a:pt x="23" y="38"/>
                    <a:pt x="24" y="40"/>
                    <a:pt x="37" y="39"/>
                  </a:cubicBezTo>
                  <a:cubicBezTo>
                    <a:pt x="50" y="37"/>
                    <a:pt x="80" y="32"/>
                    <a:pt x="96" y="29"/>
                  </a:cubicBezTo>
                  <a:cubicBezTo>
                    <a:pt x="111" y="27"/>
                    <a:pt x="122" y="24"/>
                    <a:pt x="135" y="21"/>
                  </a:cubicBezTo>
                  <a:cubicBezTo>
                    <a:pt x="145" y="19"/>
                    <a:pt x="155" y="16"/>
                    <a:pt x="162" y="13"/>
                  </a:cubicBezTo>
                  <a:cubicBezTo>
                    <a:pt x="169" y="10"/>
                    <a:pt x="172" y="4"/>
                    <a:pt x="176" y="2"/>
                  </a:cubicBezTo>
                  <a:cubicBezTo>
                    <a:pt x="180" y="0"/>
                    <a:pt x="185" y="0"/>
                    <a:pt x="189" y="2"/>
                  </a:cubicBezTo>
                  <a:cubicBezTo>
                    <a:pt x="193" y="4"/>
                    <a:pt x="189" y="10"/>
                    <a:pt x="198" y="12"/>
                  </a:cubicBezTo>
                  <a:cubicBezTo>
                    <a:pt x="207" y="14"/>
                    <a:pt x="235" y="15"/>
                    <a:pt x="242" y="17"/>
                  </a:cubicBezTo>
                  <a:cubicBezTo>
                    <a:pt x="249" y="19"/>
                    <a:pt x="246" y="25"/>
                    <a:pt x="240" y="26"/>
                  </a:cubicBezTo>
                  <a:cubicBezTo>
                    <a:pt x="234" y="27"/>
                    <a:pt x="213" y="19"/>
                    <a:pt x="206" y="23"/>
                  </a:cubicBezTo>
                  <a:cubicBezTo>
                    <a:pt x="199" y="27"/>
                    <a:pt x="200" y="43"/>
                    <a:pt x="194" y="48"/>
                  </a:cubicBezTo>
                  <a:cubicBezTo>
                    <a:pt x="188" y="53"/>
                    <a:pt x="176" y="56"/>
                    <a:pt x="170" y="55"/>
                  </a:cubicBezTo>
                  <a:cubicBezTo>
                    <a:pt x="164" y="54"/>
                    <a:pt x="160" y="45"/>
                    <a:pt x="155" y="43"/>
                  </a:cubicBezTo>
                  <a:cubicBezTo>
                    <a:pt x="150" y="41"/>
                    <a:pt x="143" y="44"/>
                    <a:pt x="132" y="44"/>
                  </a:cubicBezTo>
                  <a:cubicBezTo>
                    <a:pt x="123" y="44"/>
                    <a:pt x="109" y="49"/>
                    <a:pt x="96" y="51"/>
                  </a:cubicBezTo>
                  <a:cubicBezTo>
                    <a:pt x="83" y="52"/>
                    <a:pt x="69" y="59"/>
                    <a:pt x="58" y="59"/>
                  </a:cubicBezTo>
                  <a:cubicBezTo>
                    <a:pt x="47" y="61"/>
                    <a:pt x="32" y="60"/>
                    <a:pt x="24" y="60"/>
                  </a:cubicBezTo>
                  <a:cubicBezTo>
                    <a:pt x="18" y="60"/>
                    <a:pt x="10" y="64"/>
                    <a:pt x="6" y="61"/>
                  </a:cubicBezTo>
                  <a:cubicBezTo>
                    <a:pt x="1" y="58"/>
                    <a:pt x="0" y="47"/>
                    <a:pt x="2" y="44"/>
                  </a:cubicBezTo>
                  <a:cubicBezTo>
                    <a:pt x="3" y="40"/>
                    <a:pt x="13" y="38"/>
                    <a:pt x="16" y="37"/>
                  </a:cubicBezTo>
                  <a:close/>
                </a:path>
              </a:pathLst>
            </a:custGeom>
            <a:solidFill>
              <a:schemeClr val="dk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47" name="Google Shape;447;p20"/>
          <p:cNvGrpSpPr/>
          <p:nvPr/>
        </p:nvGrpSpPr>
        <p:grpSpPr>
          <a:xfrm>
            <a:off x="4446587" y="3870325"/>
            <a:ext cx="365125" cy="365125"/>
            <a:chOff x="1935" y="1893"/>
            <a:chExt cx="432" cy="432"/>
          </a:xfrm>
        </p:grpSpPr>
        <p:sp>
          <p:nvSpPr>
            <p:cNvPr id="448" name="Google Shape;448;p20"/>
            <p:cNvSpPr/>
            <p:nvPr/>
          </p:nvSpPr>
          <p:spPr>
            <a:xfrm flipH="1">
              <a:off x="1935" y="1893"/>
              <a:ext cx="432" cy="432"/>
            </a:xfrm>
            <a:prstGeom prst="parallelogram">
              <a:avLst>
                <a:gd fmla="val 4150" name="adj"/>
              </a:avLst>
            </a:prstGeom>
            <a:solidFill>
              <a:schemeClr val="lt1"/>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orizontal hell" id="449" name="Google Shape;449;p20"/>
            <p:cNvSpPr/>
            <p:nvPr/>
          </p:nvSpPr>
          <p:spPr>
            <a:xfrm>
              <a:off x="1998" y="1937"/>
              <a:ext cx="330" cy="337"/>
            </a:xfrm>
            <a:custGeom>
              <a:rect b="b" l="l" r="r" t="t"/>
              <a:pathLst>
                <a:path extrusionOk="0" h="337" w="330">
                  <a:moveTo>
                    <a:pt x="0" y="0"/>
                  </a:moveTo>
                  <a:lnTo>
                    <a:pt x="243" y="0"/>
                  </a:lnTo>
                  <a:lnTo>
                    <a:pt x="261" y="36"/>
                  </a:lnTo>
                  <a:lnTo>
                    <a:pt x="228" y="87"/>
                  </a:lnTo>
                  <a:lnTo>
                    <a:pt x="281" y="111"/>
                  </a:lnTo>
                  <a:lnTo>
                    <a:pt x="245" y="141"/>
                  </a:lnTo>
                  <a:lnTo>
                    <a:pt x="287" y="153"/>
                  </a:lnTo>
                  <a:lnTo>
                    <a:pt x="276" y="174"/>
                  </a:lnTo>
                  <a:lnTo>
                    <a:pt x="299" y="199"/>
                  </a:lnTo>
                  <a:lnTo>
                    <a:pt x="248" y="232"/>
                  </a:lnTo>
                  <a:lnTo>
                    <a:pt x="309" y="252"/>
                  </a:lnTo>
                  <a:lnTo>
                    <a:pt x="279" y="282"/>
                  </a:lnTo>
                  <a:lnTo>
                    <a:pt x="329" y="288"/>
                  </a:lnTo>
                  <a:lnTo>
                    <a:pt x="318" y="307"/>
                  </a:lnTo>
                  <a:lnTo>
                    <a:pt x="330" y="336"/>
                  </a:lnTo>
                  <a:lnTo>
                    <a:pt x="44" y="337"/>
                  </a:lnTo>
                  <a:lnTo>
                    <a:pt x="86" y="291"/>
                  </a:lnTo>
                  <a:lnTo>
                    <a:pt x="36" y="268"/>
                  </a:lnTo>
                  <a:lnTo>
                    <a:pt x="54" y="232"/>
                  </a:lnTo>
                  <a:lnTo>
                    <a:pt x="32" y="199"/>
                  </a:lnTo>
                  <a:lnTo>
                    <a:pt x="65" y="157"/>
                  </a:lnTo>
                  <a:lnTo>
                    <a:pt x="23" y="130"/>
                  </a:lnTo>
                  <a:lnTo>
                    <a:pt x="23" y="90"/>
                  </a:lnTo>
                  <a:lnTo>
                    <a:pt x="62" y="69"/>
                  </a:lnTo>
                  <a:lnTo>
                    <a:pt x="3" y="61"/>
                  </a:lnTo>
                  <a:lnTo>
                    <a:pt x="18" y="28"/>
                  </a:lnTo>
                  <a:lnTo>
                    <a:pt x="0" y="0"/>
                  </a:lnTo>
                  <a:close/>
                </a:path>
              </a:pathLst>
            </a:custGeom>
            <a:blipFill rotWithShape="1">
              <a:blip r:embed="rId7">
                <a:alphaModFix/>
              </a:blip>
              <a:stretch>
                <a:fillRect b="0" l="0" r="0" t="0"/>
              </a:stretch>
            </a:blip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50" name="Google Shape;450;p20"/>
          <p:cNvSpPr txBox="1"/>
          <p:nvPr/>
        </p:nvSpPr>
        <p:spPr>
          <a:xfrm>
            <a:off x="3000375" y="2071687"/>
            <a:ext cx="17033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800"/>
              <a:buFont typeface="Arial"/>
              <a:buNone/>
            </a:pPr>
            <a:r>
              <a:rPr b="1" i="0" lang="en-US" sz="1800" u="none">
                <a:solidFill>
                  <a:srgbClr val="0033CC"/>
                </a:solidFill>
                <a:latin typeface="Arial"/>
                <a:ea typeface="Arial"/>
                <a:cs typeface="Arial"/>
                <a:sym typeface="Arial"/>
              </a:rPr>
              <a:t>Отправитель</a:t>
            </a:r>
            <a:endParaRPr/>
          </a:p>
        </p:txBody>
      </p:sp>
      <p:sp>
        <p:nvSpPr>
          <p:cNvPr id="451" name="Google Shape;451;p20"/>
          <p:cNvSpPr txBox="1"/>
          <p:nvPr/>
        </p:nvSpPr>
        <p:spPr>
          <a:xfrm>
            <a:off x="5429250" y="2071687"/>
            <a:ext cx="15509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800"/>
              <a:buFont typeface="Arial"/>
              <a:buNone/>
            </a:pPr>
            <a:r>
              <a:rPr b="1" i="0" lang="en-US" sz="1800" u="none">
                <a:solidFill>
                  <a:srgbClr val="0033CC"/>
                </a:solidFill>
                <a:latin typeface="Arial"/>
                <a:ea typeface="Arial"/>
                <a:cs typeface="Arial"/>
                <a:sym typeface="Arial"/>
              </a:rPr>
              <a:t>Получатель</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1"/>
          <p:cNvSpPr txBox="1"/>
          <p:nvPr/>
        </p:nvSpPr>
        <p:spPr>
          <a:xfrm>
            <a:off x="7956550" y="6248400"/>
            <a:ext cx="73025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aramond"/>
              <a:buNone/>
            </a:pPr>
            <a:fld id="{00000000-1234-1234-1234-123412341234}" type="slidenum">
              <a:rPr b="0" i="0" lang="en-US" sz="1200" u="none">
                <a:solidFill>
                  <a:schemeClr val="dk1"/>
                </a:solidFill>
                <a:latin typeface="Garamond"/>
                <a:ea typeface="Garamond"/>
                <a:cs typeface="Garamond"/>
                <a:sym typeface="Garamond"/>
              </a:rPr>
              <a:t>‹#›</a:t>
            </a:fld>
            <a:endParaRPr/>
          </a:p>
        </p:txBody>
      </p:sp>
      <p:sp>
        <p:nvSpPr>
          <p:cNvPr id="457" name="Google Shape;457;p21"/>
          <p:cNvSpPr txBox="1"/>
          <p:nvPr>
            <p:ph type="title"/>
          </p:nvPr>
        </p:nvSpPr>
        <p:spPr>
          <a:xfrm>
            <a:off x="122237" y="182562"/>
            <a:ext cx="8229600" cy="4873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MPI–посылки без блокировки </a:t>
            </a:r>
            <a:r>
              <a:rPr b="1" i="0" lang="en-US" sz="2000" u="none">
                <a:solidFill>
                  <a:schemeClr val="dk2"/>
                </a:solidFill>
                <a:latin typeface="Arial"/>
                <a:ea typeface="Arial"/>
                <a:cs typeface="Arial"/>
                <a:sym typeface="Arial"/>
              </a:rPr>
              <a:t>(асинхронные)</a:t>
            </a:r>
            <a:endParaRPr/>
          </a:p>
        </p:txBody>
      </p:sp>
      <p:sp>
        <p:nvSpPr>
          <p:cNvPr id="458" name="Google Shape;458;p21"/>
          <p:cNvSpPr txBox="1"/>
          <p:nvPr>
            <p:ph idx="1" type="body"/>
          </p:nvPr>
        </p:nvSpPr>
        <p:spPr>
          <a:xfrm>
            <a:off x="409575" y="727075"/>
            <a:ext cx="8280400" cy="15128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400"/>
              <a:buFont typeface="Noto Sans Symbols"/>
              <a:buChar char="●"/>
            </a:pPr>
            <a:r>
              <a:rPr b="0" i="0" lang="en-US" sz="2000" u="none">
                <a:solidFill>
                  <a:schemeClr val="dk1"/>
                </a:solidFill>
                <a:latin typeface="Times New Roman"/>
                <a:ea typeface="Times New Roman"/>
                <a:cs typeface="Times New Roman"/>
                <a:sym typeface="Times New Roman"/>
              </a:rPr>
              <a:t>Неблокирующие операции немедленно возвращают управление программе. Программа выполняет следующие действия.</a:t>
            </a:r>
            <a:endParaRPr/>
          </a:p>
          <a:p>
            <a:pPr indent="-342900" lvl="0" marL="342900" rtl="0" algn="l">
              <a:lnSpc>
                <a:spcPct val="90000"/>
              </a:lnSpc>
              <a:spcBef>
                <a:spcPts val="400"/>
              </a:spcBef>
              <a:spcAft>
                <a:spcPts val="0"/>
              </a:spcAft>
              <a:buClr>
                <a:schemeClr val="dk2"/>
              </a:buClr>
              <a:buSzPts val="1400"/>
              <a:buFont typeface="Noto Sans Symbols"/>
              <a:buChar char="●"/>
            </a:pPr>
            <a:r>
              <a:rPr b="0" i="0" lang="en-US" sz="2000" u="none">
                <a:solidFill>
                  <a:schemeClr val="dk1"/>
                </a:solidFill>
                <a:latin typeface="Times New Roman"/>
                <a:ea typeface="Times New Roman"/>
                <a:cs typeface="Times New Roman"/>
                <a:sym typeface="Times New Roman"/>
              </a:rPr>
              <a:t>Для того, что бы спустя некоторое время убедиться, что неблокирующая функция передачи данных выполнена полностью, нужно вызвать функцию </a:t>
            </a:r>
            <a:r>
              <a:rPr b="0" i="0" lang="en-US" sz="2000" u="none">
                <a:solidFill>
                  <a:srgbClr val="0000FF"/>
                </a:solidFill>
                <a:latin typeface="Times New Roman"/>
                <a:ea typeface="Times New Roman"/>
                <a:cs typeface="Times New Roman"/>
                <a:sym typeface="Times New Roman"/>
              </a:rPr>
              <a:t>MPI_Test</a:t>
            </a:r>
            <a:r>
              <a:rPr b="0" i="0" lang="en-US" sz="2000" u="none">
                <a:solidFill>
                  <a:schemeClr val="dk1"/>
                </a:solidFill>
                <a:latin typeface="Times New Roman"/>
                <a:ea typeface="Times New Roman"/>
                <a:cs typeface="Times New Roman"/>
                <a:sym typeface="Times New Roman"/>
              </a:rPr>
              <a:t> или </a:t>
            </a:r>
            <a:r>
              <a:rPr b="0" i="0" lang="en-US" sz="2000" u="none">
                <a:solidFill>
                  <a:srgbClr val="0000FF"/>
                </a:solidFill>
                <a:latin typeface="Times New Roman"/>
                <a:ea typeface="Times New Roman"/>
                <a:cs typeface="Times New Roman"/>
                <a:sym typeface="Times New Roman"/>
              </a:rPr>
              <a:t>MPI_Wait</a:t>
            </a:r>
            <a:r>
              <a:rPr b="0" i="0" lang="en-US" sz="2000" u="none">
                <a:solidFill>
                  <a:schemeClr val="dk1"/>
                </a:solidFill>
                <a:latin typeface="Times New Roman"/>
                <a:ea typeface="Times New Roman"/>
                <a:cs typeface="Times New Roman"/>
                <a:sym typeface="Times New Roman"/>
              </a:rPr>
              <a:t>. </a:t>
            </a:r>
            <a:endParaRPr/>
          </a:p>
        </p:txBody>
      </p:sp>
      <p:grpSp>
        <p:nvGrpSpPr>
          <p:cNvPr id="459" name="Google Shape;459;p21"/>
          <p:cNvGrpSpPr/>
          <p:nvPr/>
        </p:nvGrpSpPr>
        <p:grpSpPr>
          <a:xfrm>
            <a:off x="3873500" y="3011487"/>
            <a:ext cx="566737" cy="365125"/>
            <a:chOff x="1680" y="1584"/>
            <a:chExt cx="672" cy="432"/>
          </a:xfrm>
        </p:grpSpPr>
        <p:sp>
          <p:nvSpPr>
            <p:cNvPr id="460" name="Google Shape;460;p21"/>
            <p:cNvSpPr/>
            <p:nvPr/>
          </p:nvSpPr>
          <p:spPr>
            <a:xfrm flipH="1">
              <a:off x="1680" y="1584"/>
              <a:ext cx="672" cy="432"/>
            </a:xfrm>
            <a:prstGeom prst="cube">
              <a:avLst>
                <a:gd fmla="val 9000" name="adj"/>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1" name="Google Shape;461;p21"/>
            <p:cNvSpPr/>
            <p:nvPr/>
          </p:nvSpPr>
          <p:spPr>
            <a:xfrm flipH="1">
              <a:off x="1920" y="1872"/>
              <a:ext cx="384" cy="48"/>
            </a:xfrm>
            <a:prstGeom prst="roundRect">
              <a:avLst>
                <a:gd fmla="val 16667"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2" name="Google Shape;462;p21"/>
            <p:cNvSpPr/>
            <p:nvPr/>
          </p:nvSpPr>
          <p:spPr>
            <a:xfrm flipH="1">
              <a:off x="1776" y="1632"/>
              <a:ext cx="432" cy="48"/>
            </a:xfrm>
            <a:prstGeom prst="parallelogram">
              <a:avLst>
                <a:gd fmla="val 2400"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63" name="Google Shape;463;p21"/>
          <p:cNvGrpSpPr/>
          <p:nvPr/>
        </p:nvGrpSpPr>
        <p:grpSpPr>
          <a:xfrm>
            <a:off x="3921125" y="2708275"/>
            <a:ext cx="365125" cy="365125"/>
            <a:chOff x="1935" y="1893"/>
            <a:chExt cx="432" cy="432"/>
          </a:xfrm>
        </p:grpSpPr>
        <p:sp>
          <p:nvSpPr>
            <p:cNvPr id="464" name="Google Shape;464;p21"/>
            <p:cNvSpPr/>
            <p:nvPr/>
          </p:nvSpPr>
          <p:spPr>
            <a:xfrm flipH="1">
              <a:off x="1935" y="1893"/>
              <a:ext cx="432" cy="432"/>
            </a:xfrm>
            <a:prstGeom prst="parallelogram">
              <a:avLst>
                <a:gd fmla="val 4150" name="adj"/>
              </a:avLst>
            </a:prstGeom>
            <a:solidFill>
              <a:schemeClr val="lt1"/>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orizontal hell" id="465" name="Google Shape;465;p21"/>
            <p:cNvSpPr/>
            <p:nvPr/>
          </p:nvSpPr>
          <p:spPr>
            <a:xfrm>
              <a:off x="1998" y="1937"/>
              <a:ext cx="330" cy="337"/>
            </a:xfrm>
            <a:custGeom>
              <a:rect b="b" l="l" r="r" t="t"/>
              <a:pathLst>
                <a:path extrusionOk="0" h="337" w="330">
                  <a:moveTo>
                    <a:pt x="0" y="0"/>
                  </a:moveTo>
                  <a:lnTo>
                    <a:pt x="243" y="0"/>
                  </a:lnTo>
                  <a:lnTo>
                    <a:pt x="261" y="36"/>
                  </a:lnTo>
                  <a:lnTo>
                    <a:pt x="228" y="87"/>
                  </a:lnTo>
                  <a:lnTo>
                    <a:pt x="281" y="111"/>
                  </a:lnTo>
                  <a:lnTo>
                    <a:pt x="245" y="141"/>
                  </a:lnTo>
                  <a:lnTo>
                    <a:pt x="287" y="153"/>
                  </a:lnTo>
                  <a:lnTo>
                    <a:pt x="276" y="174"/>
                  </a:lnTo>
                  <a:lnTo>
                    <a:pt x="299" y="199"/>
                  </a:lnTo>
                  <a:lnTo>
                    <a:pt x="248" y="232"/>
                  </a:lnTo>
                  <a:lnTo>
                    <a:pt x="309" y="252"/>
                  </a:lnTo>
                  <a:lnTo>
                    <a:pt x="279" y="282"/>
                  </a:lnTo>
                  <a:lnTo>
                    <a:pt x="329" y="288"/>
                  </a:lnTo>
                  <a:lnTo>
                    <a:pt x="318" y="307"/>
                  </a:lnTo>
                  <a:lnTo>
                    <a:pt x="330" y="336"/>
                  </a:lnTo>
                  <a:lnTo>
                    <a:pt x="44" y="337"/>
                  </a:lnTo>
                  <a:lnTo>
                    <a:pt x="86" y="291"/>
                  </a:lnTo>
                  <a:lnTo>
                    <a:pt x="36" y="268"/>
                  </a:lnTo>
                  <a:lnTo>
                    <a:pt x="54" y="232"/>
                  </a:lnTo>
                  <a:lnTo>
                    <a:pt x="32" y="199"/>
                  </a:lnTo>
                  <a:lnTo>
                    <a:pt x="65" y="157"/>
                  </a:lnTo>
                  <a:lnTo>
                    <a:pt x="23" y="130"/>
                  </a:lnTo>
                  <a:lnTo>
                    <a:pt x="23" y="90"/>
                  </a:lnTo>
                  <a:lnTo>
                    <a:pt x="62" y="69"/>
                  </a:lnTo>
                  <a:lnTo>
                    <a:pt x="3" y="61"/>
                  </a:lnTo>
                  <a:lnTo>
                    <a:pt x="18" y="28"/>
                  </a:lnTo>
                  <a:lnTo>
                    <a:pt x="0" y="0"/>
                  </a:lnTo>
                  <a:close/>
                </a:path>
              </a:pathLst>
            </a:custGeom>
            <a:blipFill rotWithShape="1">
              <a:blip r:embed="rId4">
                <a:alphaModFix/>
              </a:blip>
              <a:stretch>
                <a:fillRect b="0" l="0" r="0" t="0"/>
              </a:stretch>
            </a:blip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66" name="Google Shape;466;p21"/>
          <p:cNvGrpSpPr/>
          <p:nvPr/>
        </p:nvGrpSpPr>
        <p:grpSpPr>
          <a:xfrm>
            <a:off x="6756400" y="3011487"/>
            <a:ext cx="566737" cy="365125"/>
            <a:chOff x="1680" y="1584"/>
            <a:chExt cx="672" cy="432"/>
          </a:xfrm>
        </p:grpSpPr>
        <p:sp>
          <p:nvSpPr>
            <p:cNvPr id="467" name="Google Shape;467;p21"/>
            <p:cNvSpPr/>
            <p:nvPr/>
          </p:nvSpPr>
          <p:spPr>
            <a:xfrm flipH="1">
              <a:off x="1680" y="1584"/>
              <a:ext cx="672" cy="432"/>
            </a:xfrm>
            <a:prstGeom prst="cube">
              <a:avLst>
                <a:gd fmla="val 9000" name="adj"/>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8" name="Google Shape;468;p21"/>
            <p:cNvSpPr/>
            <p:nvPr/>
          </p:nvSpPr>
          <p:spPr>
            <a:xfrm flipH="1">
              <a:off x="1920" y="1872"/>
              <a:ext cx="384" cy="48"/>
            </a:xfrm>
            <a:prstGeom prst="roundRect">
              <a:avLst>
                <a:gd fmla="val 16667"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9" name="Google Shape;469;p21"/>
            <p:cNvSpPr/>
            <p:nvPr/>
          </p:nvSpPr>
          <p:spPr>
            <a:xfrm flipH="1">
              <a:off x="1776" y="1632"/>
              <a:ext cx="432" cy="48"/>
            </a:xfrm>
            <a:prstGeom prst="parallelogram">
              <a:avLst>
                <a:gd fmla="val 2400"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70" name="Google Shape;470;p21"/>
          <p:cNvGrpSpPr/>
          <p:nvPr/>
        </p:nvGrpSpPr>
        <p:grpSpPr>
          <a:xfrm>
            <a:off x="1538287" y="2743200"/>
            <a:ext cx="1022350" cy="709612"/>
            <a:chOff x="4457" y="2360"/>
            <a:chExt cx="829" cy="575"/>
          </a:xfrm>
        </p:grpSpPr>
        <p:grpSp>
          <p:nvGrpSpPr>
            <p:cNvPr id="471" name="Google Shape;471;p21"/>
            <p:cNvGrpSpPr/>
            <p:nvPr/>
          </p:nvGrpSpPr>
          <p:grpSpPr>
            <a:xfrm>
              <a:off x="4851" y="2360"/>
              <a:ext cx="435" cy="435"/>
              <a:chOff x="4851" y="2360"/>
              <a:chExt cx="435" cy="435"/>
            </a:xfrm>
          </p:grpSpPr>
          <p:sp>
            <p:nvSpPr>
              <p:cNvPr id="472" name="Google Shape;472;p21"/>
              <p:cNvSpPr/>
              <p:nvPr/>
            </p:nvSpPr>
            <p:spPr>
              <a:xfrm>
                <a:off x="4851" y="2360"/>
                <a:ext cx="435" cy="435"/>
              </a:xfrm>
              <a:custGeom>
                <a:rect b="b" l="l" r="r" t="t"/>
                <a:pathLst>
                  <a:path extrusionOk="0" h="869" w="870">
                    <a:moveTo>
                      <a:pt x="428" y="0"/>
                    </a:moveTo>
                    <a:lnTo>
                      <a:pt x="476" y="0"/>
                    </a:lnTo>
                    <a:lnTo>
                      <a:pt x="523" y="8"/>
                    </a:lnTo>
                    <a:lnTo>
                      <a:pt x="565" y="21"/>
                    </a:lnTo>
                    <a:lnTo>
                      <a:pt x="570" y="88"/>
                    </a:lnTo>
                    <a:lnTo>
                      <a:pt x="609" y="110"/>
                    </a:lnTo>
                    <a:lnTo>
                      <a:pt x="654" y="137"/>
                    </a:lnTo>
                    <a:lnTo>
                      <a:pt x="696" y="171"/>
                    </a:lnTo>
                    <a:lnTo>
                      <a:pt x="767" y="146"/>
                    </a:lnTo>
                    <a:lnTo>
                      <a:pt x="791" y="177"/>
                    </a:lnTo>
                    <a:lnTo>
                      <a:pt x="814" y="213"/>
                    </a:lnTo>
                    <a:lnTo>
                      <a:pt x="834" y="251"/>
                    </a:lnTo>
                    <a:lnTo>
                      <a:pt x="786" y="312"/>
                    </a:lnTo>
                    <a:lnTo>
                      <a:pt x="805" y="370"/>
                    </a:lnTo>
                    <a:lnTo>
                      <a:pt x="811" y="415"/>
                    </a:lnTo>
                    <a:lnTo>
                      <a:pt x="809" y="473"/>
                    </a:lnTo>
                    <a:lnTo>
                      <a:pt x="870" y="502"/>
                    </a:lnTo>
                    <a:lnTo>
                      <a:pt x="863" y="547"/>
                    </a:lnTo>
                    <a:lnTo>
                      <a:pt x="852" y="589"/>
                    </a:lnTo>
                    <a:lnTo>
                      <a:pt x="830" y="638"/>
                    </a:lnTo>
                    <a:lnTo>
                      <a:pt x="762" y="632"/>
                    </a:lnTo>
                    <a:lnTo>
                      <a:pt x="729" y="676"/>
                    </a:lnTo>
                    <a:lnTo>
                      <a:pt x="693" y="713"/>
                    </a:lnTo>
                    <a:lnTo>
                      <a:pt x="646" y="746"/>
                    </a:lnTo>
                    <a:lnTo>
                      <a:pt x="659" y="818"/>
                    </a:lnTo>
                    <a:lnTo>
                      <a:pt x="617" y="840"/>
                    </a:lnTo>
                    <a:lnTo>
                      <a:pt x="570" y="856"/>
                    </a:lnTo>
                    <a:lnTo>
                      <a:pt x="510" y="869"/>
                    </a:lnTo>
                    <a:lnTo>
                      <a:pt x="477" y="814"/>
                    </a:lnTo>
                    <a:lnTo>
                      <a:pt x="414" y="817"/>
                    </a:lnTo>
                    <a:lnTo>
                      <a:pt x="363" y="807"/>
                    </a:lnTo>
                    <a:lnTo>
                      <a:pt x="311" y="793"/>
                    </a:lnTo>
                    <a:lnTo>
                      <a:pt x="255" y="839"/>
                    </a:lnTo>
                    <a:lnTo>
                      <a:pt x="214" y="817"/>
                    </a:lnTo>
                    <a:lnTo>
                      <a:pt x="175" y="792"/>
                    </a:lnTo>
                    <a:lnTo>
                      <a:pt x="145" y="768"/>
                    </a:lnTo>
                    <a:lnTo>
                      <a:pt x="169" y="699"/>
                    </a:lnTo>
                    <a:lnTo>
                      <a:pt x="136" y="655"/>
                    </a:lnTo>
                    <a:lnTo>
                      <a:pt x="105" y="605"/>
                    </a:lnTo>
                    <a:lnTo>
                      <a:pt x="84" y="553"/>
                    </a:lnTo>
                    <a:lnTo>
                      <a:pt x="9" y="547"/>
                    </a:lnTo>
                    <a:lnTo>
                      <a:pt x="1" y="500"/>
                    </a:lnTo>
                    <a:lnTo>
                      <a:pt x="0" y="464"/>
                    </a:lnTo>
                    <a:lnTo>
                      <a:pt x="0" y="420"/>
                    </a:lnTo>
                    <a:lnTo>
                      <a:pt x="70" y="398"/>
                    </a:lnTo>
                    <a:lnTo>
                      <a:pt x="84" y="337"/>
                    </a:lnTo>
                    <a:lnTo>
                      <a:pt x="98" y="290"/>
                    </a:lnTo>
                    <a:lnTo>
                      <a:pt x="123" y="238"/>
                    </a:lnTo>
                    <a:lnTo>
                      <a:pt x="87" y="171"/>
                    </a:lnTo>
                    <a:lnTo>
                      <a:pt x="109" y="143"/>
                    </a:lnTo>
                    <a:lnTo>
                      <a:pt x="141" y="113"/>
                    </a:lnTo>
                    <a:lnTo>
                      <a:pt x="175" y="85"/>
                    </a:lnTo>
                    <a:lnTo>
                      <a:pt x="255" y="115"/>
                    </a:lnTo>
                    <a:lnTo>
                      <a:pt x="298" y="94"/>
                    </a:lnTo>
                    <a:lnTo>
                      <a:pt x="341" y="80"/>
                    </a:lnTo>
                    <a:lnTo>
                      <a:pt x="400" y="66"/>
                    </a:lnTo>
                    <a:lnTo>
                      <a:pt x="428" y="0"/>
                    </a:lnTo>
                    <a:close/>
                  </a:path>
                </a:pathLst>
              </a:custGeom>
              <a:solidFill>
                <a:srgbClr val="FF0000"/>
              </a:solid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3" name="Google Shape;473;p21"/>
              <p:cNvSpPr/>
              <p:nvPr/>
            </p:nvSpPr>
            <p:spPr>
              <a:xfrm>
                <a:off x="4987" y="2495"/>
                <a:ext cx="168" cy="168"/>
              </a:xfrm>
              <a:prstGeom prst="ellipse">
                <a:avLst/>
              </a:prstGeom>
              <a:solidFill>
                <a:srgbClr val="000000"/>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74" name="Google Shape;474;p21"/>
            <p:cNvGrpSpPr/>
            <p:nvPr/>
          </p:nvGrpSpPr>
          <p:grpSpPr>
            <a:xfrm>
              <a:off x="4457" y="2501"/>
              <a:ext cx="435" cy="434"/>
              <a:chOff x="4457" y="2501"/>
              <a:chExt cx="435" cy="434"/>
            </a:xfrm>
          </p:grpSpPr>
          <p:sp>
            <p:nvSpPr>
              <p:cNvPr id="475" name="Google Shape;475;p21"/>
              <p:cNvSpPr/>
              <p:nvPr/>
            </p:nvSpPr>
            <p:spPr>
              <a:xfrm>
                <a:off x="4457" y="2501"/>
                <a:ext cx="435" cy="434"/>
              </a:xfrm>
              <a:custGeom>
                <a:rect b="b" l="l" r="r" t="t"/>
                <a:pathLst>
                  <a:path extrusionOk="0" h="867" w="871">
                    <a:moveTo>
                      <a:pt x="443" y="867"/>
                    </a:moveTo>
                    <a:lnTo>
                      <a:pt x="396" y="867"/>
                    </a:lnTo>
                    <a:lnTo>
                      <a:pt x="349" y="860"/>
                    </a:lnTo>
                    <a:lnTo>
                      <a:pt x="307" y="847"/>
                    </a:lnTo>
                    <a:lnTo>
                      <a:pt x="302" y="780"/>
                    </a:lnTo>
                    <a:lnTo>
                      <a:pt x="263" y="758"/>
                    </a:lnTo>
                    <a:lnTo>
                      <a:pt x="217" y="731"/>
                    </a:lnTo>
                    <a:lnTo>
                      <a:pt x="175" y="698"/>
                    </a:lnTo>
                    <a:lnTo>
                      <a:pt x="104" y="722"/>
                    </a:lnTo>
                    <a:lnTo>
                      <a:pt x="81" y="692"/>
                    </a:lnTo>
                    <a:lnTo>
                      <a:pt x="56" y="656"/>
                    </a:lnTo>
                    <a:lnTo>
                      <a:pt x="36" y="618"/>
                    </a:lnTo>
                    <a:lnTo>
                      <a:pt x="86" y="557"/>
                    </a:lnTo>
                    <a:lnTo>
                      <a:pt x="66" y="499"/>
                    </a:lnTo>
                    <a:lnTo>
                      <a:pt x="60" y="453"/>
                    </a:lnTo>
                    <a:lnTo>
                      <a:pt x="61" y="395"/>
                    </a:lnTo>
                    <a:lnTo>
                      <a:pt x="0" y="367"/>
                    </a:lnTo>
                    <a:lnTo>
                      <a:pt x="8" y="322"/>
                    </a:lnTo>
                    <a:lnTo>
                      <a:pt x="19" y="279"/>
                    </a:lnTo>
                    <a:lnTo>
                      <a:pt x="41" y="231"/>
                    </a:lnTo>
                    <a:lnTo>
                      <a:pt x="109" y="237"/>
                    </a:lnTo>
                    <a:lnTo>
                      <a:pt x="142" y="193"/>
                    </a:lnTo>
                    <a:lnTo>
                      <a:pt x="178" y="155"/>
                    </a:lnTo>
                    <a:lnTo>
                      <a:pt x="225" y="122"/>
                    </a:lnTo>
                    <a:lnTo>
                      <a:pt x="213" y="50"/>
                    </a:lnTo>
                    <a:lnTo>
                      <a:pt x="255" y="28"/>
                    </a:lnTo>
                    <a:lnTo>
                      <a:pt x="302" y="13"/>
                    </a:lnTo>
                    <a:lnTo>
                      <a:pt x="361" y="0"/>
                    </a:lnTo>
                    <a:lnTo>
                      <a:pt x="394" y="55"/>
                    </a:lnTo>
                    <a:lnTo>
                      <a:pt x="457" y="52"/>
                    </a:lnTo>
                    <a:lnTo>
                      <a:pt x="509" y="61"/>
                    </a:lnTo>
                    <a:lnTo>
                      <a:pt x="560" y="75"/>
                    </a:lnTo>
                    <a:lnTo>
                      <a:pt x="617" y="30"/>
                    </a:lnTo>
                    <a:lnTo>
                      <a:pt x="658" y="52"/>
                    </a:lnTo>
                    <a:lnTo>
                      <a:pt x="695" y="77"/>
                    </a:lnTo>
                    <a:lnTo>
                      <a:pt x="725" y="100"/>
                    </a:lnTo>
                    <a:lnTo>
                      <a:pt x="701" y="169"/>
                    </a:lnTo>
                    <a:lnTo>
                      <a:pt x="734" y="213"/>
                    </a:lnTo>
                    <a:lnTo>
                      <a:pt x="766" y="264"/>
                    </a:lnTo>
                    <a:lnTo>
                      <a:pt x="786" y="315"/>
                    </a:lnTo>
                    <a:lnTo>
                      <a:pt x="861" y="322"/>
                    </a:lnTo>
                    <a:lnTo>
                      <a:pt x="869" y="369"/>
                    </a:lnTo>
                    <a:lnTo>
                      <a:pt x="871" y="405"/>
                    </a:lnTo>
                    <a:lnTo>
                      <a:pt x="871" y="449"/>
                    </a:lnTo>
                    <a:lnTo>
                      <a:pt x="800" y="471"/>
                    </a:lnTo>
                    <a:lnTo>
                      <a:pt x="786" y="532"/>
                    </a:lnTo>
                    <a:lnTo>
                      <a:pt x="772" y="579"/>
                    </a:lnTo>
                    <a:lnTo>
                      <a:pt x="747" y="631"/>
                    </a:lnTo>
                    <a:lnTo>
                      <a:pt x="783" y="698"/>
                    </a:lnTo>
                    <a:lnTo>
                      <a:pt x="761" y="725"/>
                    </a:lnTo>
                    <a:lnTo>
                      <a:pt x="730" y="754"/>
                    </a:lnTo>
                    <a:lnTo>
                      <a:pt x="695" y="783"/>
                    </a:lnTo>
                    <a:lnTo>
                      <a:pt x="617" y="753"/>
                    </a:lnTo>
                    <a:lnTo>
                      <a:pt x="573" y="773"/>
                    </a:lnTo>
                    <a:lnTo>
                      <a:pt x="531" y="787"/>
                    </a:lnTo>
                    <a:lnTo>
                      <a:pt x="471" y="802"/>
                    </a:lnTo>
                    <a:lnTo>
                      <a:pt x="443" y="867"/>
                    </a:lnTo>
                    <a:close/>
                  </a:path>
                </a:pathLst>
              </a:custGeom>
              <a:solidFill>
                <a:srgbClr val="0000FF"/>
              </a:solid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6" name="Google Shape;476;p21"/>
              <p:cNvSpPr/>
              <p:nvPr/>
            </p:nvSpPr>
            <p:spPr>
              <a:xfrm>
                <a:off x="4594" y="2637"/>
                <a:ext cx="168" cy="168"/>
              </a:xfrm>
              <a:prstGeom prst="ellipse">
                <a:avLst/>
              </a:prstGeom>
              <a:solidFill>
                <a:srgbClr val="000000"/>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477" name="Google Shape;477;p21"/>
          <p:cNvGrpSpPr/>
          <p:nvPr/>
        </p:nvGrpSpPr>
        <p:grpSpPr>
          <a:xfrm>
            <a:off x="3873500" y="5094287"/>
            <a:ext cx="566737" cy="365125"/>
            <a:chOff x="1680" y="1584"/>
            <a:chExt cx="672" cy="432"/>
          </a:xfrm>
        </p:grpSpPr>
        <p:sp>
          <p:nvSpPr>
            <p:cNvPr id="478" name="Google Shape;478;p21"/>
            <p:cNvSpPr/>
            <p:nvPr/>
          </p:nvSpPr>
          <p:spPr>
            <a:xfrm flipH="1">
              <a:off x="1680" y="1584"/>
              <a:ext cx="672" cy="432"/>
            </a:xfrm>
            <a:prstGeom prst="cube">
              <a:avLst>
                <a:gd fmla="val 9000" name="adj"/>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9" name="Google Shape;479;p21"/>
            <p:cNvSpPr/>
            <p:nvPr/>
          </p:nvSpPr>
          <p:spPr>
            <a:xfrm flipH="1">
              <a:off x="1920" y="1872"/>
              <a:ext cx="384" cy="48"/>
            </a:xfrm>
            <a:prstGeom prst="roundRect">
              <a:avLst>
                <a:gd fmla="val 16667"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0" name="Google Shape;480;p21"/>
            <p:cNvSpPr/>
            <p:nvPr/>
          </p:nvSpPr>
          <p:spPr>
            <a:xfrm flipH="1">
              <a:off x="1776" y="1632"/>
              <a:ext cx="432" cy="48"/>
            </a:xfrm>
            <a:prstGeom prst="parallelogram">
              <a:avLst>
                <a:gd fmla="val 2400"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81" name="Google Shape;481;p21"/>
          <p:cNvSpPr/>
          <p:nvPr/>
        </p:nvSpPr>
        <p:spPr>
          <a:xfrm flipH="1">
            <a:off x="4087812" y="5354637"/>
            <a:ext cx="365125" cy="365125"/>
          </a:xfrm>
          <a:prstGeom prst="parallelogram">
            <a:avLst>
              <a:gd fmla="val 4150" name="adj"/>
            </a:avLst>
          </a:prstGeom>
          <a:solidFill>
            <a:schemeClr val="lt1"/>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ok</a:t>
            </a:r>
            <a:endParaRPr/>
          </a:p>
        </p:txBody>
      </p:sp>
      <p:graphicFrame>
        <p:nvGraphicFramePr>
          <p:cNvPr id="482" name="Google Shape;482;p21"/>
          <p:cNvGraphicFramePr/>
          <p:nvPr/>
        </p:nvGraphicFramePr>
        <p:xfrm>
          <a:off x="3173412" y="4432300"/>
          <a:ext cx="568325" cy="1219200"/>
        </p:xfrm>
        <a:graphic>
          <a:graphicData uri="http://schemas.openxmlformats.org/presentationml/2006/ole">
            <mc:AlternateContent>
              <mc:Choice Requires="v">
                <p:oleObj r:id="rId5" imgH="1219200" imgW="568325" progId="MS_ClipArt_Gallery.2" spid="_x0000_s1">
                  <p:embed/>
                </p:oleObj>
              </mc:Choice>
              <mc:Fallback>
                <p:oleObj r:id="rId6" imgH="1219200" imgW="568325" progId="MS_ClipArt_Gallery.2">
                  <p:embed/>
                  <p:pic>
                    <p:nvPicPr>
                      <p:cNvPr id="482" name="Google Shape;482;p21"/>
                      <p:cNvPicPr preferRelativeResize="0"/>
                      <p:nvPr/>
                    </p:nvPicPr>
                    <p:blipFill rotWithShape="1">
                      <a:blip r:embed="rId7">
                        <a:alphaModFix/>
                      </a:blip>
                      <a:srcRect b="0" l="0" r="0" t="0"/>
                      <a:stretch/>
                    </p:blipFill>
                    <p:spPr>
                      <a:xfrm>
                        <a:off x="3173412" y="4432300"/>
                        <a:ext cx="568325" cy="1219200"/>
                      </a:xfrm>
                      <a:prstGeom prst="rect">
                        <a:avLst/>
                      </a:prstGeom>
                      <a:noFill/>
                      <a:ln>
                        <a:noFill/>
                      </a:ln>
                    </p:spPr>
                  </p:pic>
                </p:oleObj>
              </mc:Fallback>
            </mc:AlternateContent>
          </a:graphicData>
        </a:graphic>
      </p:graphicFrame>
      <p:grpSp>
        <p:nvGrpSpPr>
          <p:cNvPr id="483" name="Google Shape;483;p21"/>
          <p:cNvGrpSpPr/>
          <p:nvPr/>
        </p:nvGrpSpPr>
        <p:grpSpPr>
          <a:xfrm>
            <a:off x="6756400" y="5094287"/>
            <a:ext cx="566737" cy="365125"/>
            <a:chOff x="1680" y="1584"/>
            <a:chExt cx="672" cy="432"/>
          </a:xfrm>
        </p:grpSpPr>
        <p:sp>
          <p:nvSpPr>
            <p:cNvPr id="484" name="Google Shape;484;p21"/>
            <p:cNvSpPr/>
            <p:nvPr/>
          </p:nvSpPr>
          <p:spPr>
            <a:xfrm flipH="1">
              <a:off x="1680" y="1584"/>
              <a:ext cx="672" cy="432"/>
            </a:xfrm>
            <a:prstGeom prst="cube">
              <a:avLst>
                <a:gd fmla="val 9000" name="adj"/>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5" name="Google Shape;485;p21"/>
            <p:cNvSpPr/>
            <p:nvPr/>
          </p:nvSpPr>
          <p:spPr>
            <a:xfrm flipH="1">
              <a:off x="1920" y="1872"/>
              <a:ext cx="384" cy="48"/>
            </a:xfrm>
            <a:prstGeom prst="roundRect">
              <a:avLst>
                <a:gd fmla="val 16667"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6" name="Google Shape;486;p21"/>
            <p:cNvSpPr/>
            <p:nvPr/>
          </p:nvSpPr>
          <p:spPr>
            <a:xfrm flipH="1">
              <a:off x="1776" y="1632"/>
              <a:ext cx="432" cy="48"/>
            </a:xfrm>
            <a:prstGeom prst="parallelogram">
              <a:avLst>
                <a:gd fmla="val 2400"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87" name="Google Shape;487;p21"/>
          <p:cNvGrpSpPr/>
          <p:nvPr/>
        </p:nvGrpSpPr>
        <p:grpSpPr>
          <a:xfrm>
            <a:off x="6970712" y="5354637"/>
            <a:ext cx="365125" cy="365125"/>
            <a:chOff x="1935" y="1893"/>
            <a:chExt cx="432" cy="432"/>
          </a:xfrm>
        </p:grpSpPr>
        <p:sp>
          <p:nvSpPr>
            <p:cNvPr id="488" name="Google Shape;488;p21"/>
            <p:cNvSpPr/>
            <p:nvPr/>
          </p:nvSpPr>
          <p:spPr>
            <a:xfrm flipH="1">
              <a:off x="1935" y="1893"/>
              <a:ext cx="432" cy="432"/>
            </a:xfrm>
            <a:prstGeom prst="parallelogram">
              <a:avLst>
                <a:gd fmla="val 4150" name="adj"/>
              </a:avLst>
            </a:prstGeom>
            <a:solidFill>
              <a:schemeClr val="lt1"/>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orizontal hell" id="489" name="Google Shape;489;p21"/>
            <p:cNvSpPr/>
            <p:nvPr/>
          </p:nvSpPr>
          <p:spPr>
            <a:xfrm>
              <a:off x="1998" y="1937"/>
              <a:ext cx="330" cy="337"/>
            </a:xfrm>
            <a:custGeom>
              <a:rect b="b" l="l" r="r" t="t"/>
              <a:pathLst>
                <a:path extrusionOk="0" h="337" w="330">
                  <a:moveTo>
                    <a:pt x="0" y="0"/>
                  </a:moveTo>
                  <a:lnTo>
                    <a:pt x="243" y="0"/>
                  </a:lnTo>
                  <a:lnTo>
                    <a:pt x="261" y="36"/>
                  </a:lnTo>
                  <a:lnTo>
                    <a:pt x="228" y="87"/>
                  </a:lnTo>
                  <a:lnTo>
                    <a:pt x="281" y="111"/>
                  </a:lnTo>
                  <a:lnTo>
                    <a:pt x="245" y="141"/>
                  </a:lnTo>
                  <a:lnTo>
                    <a:pt x="287" y="153"/>
                  </a:lnTo>
                  <a:lnTo>
                    <a:pt x="276" y="174"/>
                  </a:lnTo>
                  <a:lnTo>
                    <a:pt x="299" y="199"/>
                  </a:lnTo>
                  <a:lnTo>
                    <a:pt x="248" y="232"/>
                  </a:lnTo>
                  <a:lnTo>
                    <a:pt x="309" y="252"/>
                  </a:lnTo>
                  <a:lnTo>
                    <a:pt x="279" y="282"/>
                  </a:lnTo>
                  <a:lnTo>
                    <a:pt x="329" y="288"/>
                  </a:lnTo>
                  <a:lnTo>
                    <a:pt x="318" y="307"/>
                  </a:lnTo>
                  <a:lnTo>
                    <a:pt x="330" y="336"/>
                  </a:lnTo>
                  <a:lnTo>
                    <a:pt x="44" y="337"/>
                  </a:lnTo>
                  <a:lnTo>
                    <a:pt x="86" y="291"/>
                  </a:lnTo>
                  <a:lnTo>
                    <a:pt x="36" y="268"/>
                  </a:lnTo>
                  <a:lnTo>
                    <a:pt x="54" y="232"/>
                  </a:lnTo>
                  <a:lnTo>
                    <a:pt x="32" y="199"/>
                  </a:lnTo>
                  <a:lnTo>
                    <a:pt x="65" y="157"/>
                  </a:lnTo>
                  <a:lnTo>
                    <a:pt x="23" y="130"/>
                  </a:lnTo>
                  <a:lnTo>
                    <a:pt x="23" y="90"/>
                  </a:lnTo>
                  <a:lnTo>
                    <a:pt x="62" y="69"/>
                  </a:lnTo>
                  <a:lnTo>
                    <a:pt x="3" y="61"/>
                  </a:lnTo>
                  <a:lnTo>
                    <a:pt x="18" y="28"/>
                  </a:lnTo>
                  <a:lnTo>
                    <a:pt x="0" y="0"/>
                  </a:lnTo>
                  <a:close/>
                </a:path>
              </a:pathLst>
            </a:custGeom>
            <a:blipFill rotWithShape="1">
              <a:blip r:embed="rId4">
                <a:alphaModFix/>
              </a:blip>
              <a:stretch>
                <a:fillRect b="0" l="0" r="0" t="0"/>
              </a:stretch>
            </a:blip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90" name="Google Shape;490;p21"/>
          <p:cNvSpPr txBox="1"/>
          <p:nvPr/>
        </p:nvSpPr>
        <p:spPr>
          <a:xfrm>
            <a:off x="3454400" y="4381500"/>
            <a:ext cx="215900" cy="215900"/>
          </a:xfrm>
          <a:prstGeom prst="rect">
            <a:avLst/>
          </a:prstGeom>
          <a:solidFill>
            <a:schemeClr val="lt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1" name="Google Shape;491;p21"/>
          <p:cNvSpPr/>
          <p:nvPr/>
        </p:nvSpPr>
        <p:spPr>
          <a:xfrm>
            <a:off x="4279900" y="4724400"/>
            <a:ext cx="1181100" cy="355600"/>
          </a:xfrm>
          <a:prstGeom prst="wedgeEllipseCallout">
            <a:avLst>
              <a:gd fmla="val 1306" name="adj1"/>
              <a:gd fmla="val 27193" name="adj2"/>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2000"/>
              <a:buFont typeface="Arial"/>
              <a:buNone/>
            </a:pPr>
            <a:r>
              <a:rPr b="1" i="1" lang="en-US" sz="2000" u="none">
                <a:solidFill>
                  <a:schemeClr val="dk1"/>
                </a:solidFill>
                <a:latin typeface="Arial"/>
                <a:ea typeface="Arial"/>
                <a:cs typeface="Arial"/>
                <a:sym typeface="Arial"/>
              </a:rPr>
              <a:t>beep</a:t>
            </a:r>
            <a:endParaRPr/>
          </a:p>
        </p:txBody>
      </p:sp>
      <p:sp>
        <p:nvSpPr>
          <p:cNvPr id="492" name="Google Shape;492;p21"/>
          <p:cNvSpPr/>
          <p:nvPr/>
        </p:nvSpPr>
        <p:spPr>
          <a:xfrm>
            <a:off x="4637087" y="5097462"/>
            <a:ext cx="1881187" cy="279400"/>
          </a:xfrm>
          <a:custGeom>
            <a:rect b="b" l="l" r="r" t="t"/>
            <a:pathLst>
              <a:path extrusionOk="0" h="176" w="1185">
                <a:moveTo>
                  <a:pt x="1178" y="0"/>
                </a:moveTo>
                <a:lnTo>
                  <a:pt x="429" y="56"/>
                </a:lnTo>
                <a:lnTo>
                  <a:pt x="623" y="104"/>
                </a:lnTo>
                <a:lnTo>
                  <a:pt x="146" y="119"/>
                </a:lnTo>
                <a:lnTo>
                  <a:pt x="224" y="68"/>
                </a:lnTo>
                <a:lnTo>
                  <a:pt x="0" y="134"/>
                </a:lnTo>
                <a:lnTo>
                  <a:pt x="221" y="176"/>
                </a:lnTo>
                <a:lnTo>
                  <a:pt x="144" y="135"/>
                </a:lnTo>
                <a:lnTo>
                  <a:pt x="786" y="123"/>
                </a:lnTo>
                <a:lnTo>
                  <a:pt x="530" y="65"/>
                </a:lnTo>
                <a:lnTo>
                  <a:pt x="1185" y="49"/>
                </a:lnTo>
                <a:lnTo>
                  <a:pt x="1130" y="27"/>
                </a:lnTo>
                <a:lnTo>
                  <a:pt x="1178" y="0"/>
                </a:lnTo>
                <a:close/>
              </a:path>
            </a:pathLst>
          </a:custGeom>
          <a:noFill/>
          <a:ln cap="flat" cmpd="sng" w="19050">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93" name="Google Shape;493;p21"/>
          <p:cNvGrpSpPr/>
          <p:nvPr/>
        </p:nvGrpSpPr>
        <p:grpSpPr>
          <a:xfrm>
            <a:off x="1538287" y="4787900"/>
            <a:ext cx="1022350" cy="709612"/>
            <a:chOff x="4457" y="2360"/>
            <a:chExt cx="829" cy="575"/>
          </a:xfrm>
        </p:grpSpPr>
        <p:grpSp>
          <p:nvGrpSpPr>
            <p:cNvPr id="494" name="Google Shape;494;p21"/>
            <p:cNvGrpSpPr/>
            <p:nvPr/>
          </p:nvGrpSpPr>
          <p:grpSpPr>
            <a:xfrm>
              <a:off x="4851" y="2360"/>
              <a:ext cx="435" cy="435"/>
              <a:chOff x="4851" y="2360"/>
              <a:chExt cx="435" cy="435"/>
            </a:xfrm>
          </p:grpSpPr>
          <p:sp>
            <p:nvSpPr>
              <p:cNvPr id="495" name="Google Shape;495;p21"/>
              <p:cNvSpPr/>
              <p:nvPr/>
            </p:nvSpPr>
            <p:spPr>
              <a:xfrm>
                <a:off x="4851" y="2360"/>
                <a:ext cx="435" cy="435"/>
              </a:xfrm>
              <a:custGeom>
                <a:rect b="b" l="l" r="r" t="t"/>
                <a:pathLst>
                  <a:path extrusionOk="0" h="869" w="870">
                    <a:moveTo>
                      <a:pt x="428" y="0"/>
                    </a:moveTo>
                    <a:lnTo>
                      <a:pt x="476" y="0"/>
                    </a:lnTo>
                    <a:lnTo>
                      <a:pt x="523" y="8"/>
                    </a:lnTo>
                    <a:lnTo>
                      <a:pt x="565" y="21"/>
                    </a:lnTo>
                    <a:lnTo>
                      <a:pt x="570" y="88"/>
                    </a:lnTo>
                    <a:lnTo>
                      <a:pt x="609" y="110"/>
                    </a:lnTo>
                    <a:lnTo>
                      <a:pt x="654" y="137"/>
                    </a:lnTo>
                    <a:lnTo>
                      <a:pt x="696" y="171"/>
                    </a:lnTo>
                    <a:lnTo>
                      <a:pt x="767" y="146"/>
                    </a:lnTo>
                    <a:lnTo>
                      <a:pt x="791" y="177"/>
                    </a:lnTo>
                    <a:lnTo>
                      <a:pt x="814" y="213"/>
                    </a:lnTo>
                    <a:lnTo>
                      <a:pt x="834" y="251"/>
                    </a:lnTo>
                    <a:lnTo>
                      <a:pt x="786" y="312"/>
                    </a:lnTo>
                    <a:lnTo>
                      <a:pt x="805" y="370"/>
                    </a:lnTo>
                    <a:lnTo>
                      <a:pt x="811" y="415"/>
                    </a:lnTo>
                    <a:lnTo>
                      <a:pt x="809" y="473"/>
                    </a:lnTo>
                    <a:lnTo>
                      <a:pt x="870" y="502"/>
                    </a:lnTo>
                    <a:lnTo>
                      <a:pt x="863" y="547"/>
                    </a:lnTo>
                    <a:lnTo>
                      <a:pt x="852" y="589"/>
                    </a:lnTo>
                    <a:lnTo>
                      <a:pt x="830" y="638"/>
                    </a:lnTo>
                    <a:lnTo>
                      <a:pt x="762" y="632"/>
                    </a:lnTo>
                    <a:lnTo>
                      <a:pt x="729" y="676"/>
                    </a:lnTo>
                    <a:lnTo>
                      <a:pt x="693" y="713"/>
                    </a:lnTo>
                    <a:lnTo>
                      <a:pt x="646" y="746"/>
                    </a:lnTo>
                    <a:lnTo>
                      <a:pt x="659" y="818"/>
                    </a:lnTo>
                    <a:lnTo>
                      <a:pt x="617" y="840"/>
                    </a:lnTo>
                    <a:lnTo>
                      <a:pt x="570" y="856"/>
                    </a:lnTo>
                    <a:lnTo>
                      <a:pt x="510" y="869"/>
                    </a:lnTo>
                    <a:lnTo>
                      <a:pt x="477" y="814"/>
                    </a:lnTo>
                    <a:lnTo>
                      <a:pt x="414" y="817"/>
                    </a:lnTo>
                    <a:lnTo>
                      <a:pt x="363" y="807"/>
                    </a:lnTo>
                    <a:lnTo>
                      <a:pt x="311" y="793"/>
                    </a:lnTo>
                    <a:lnTo>
                      <a:pt x="255" y="839"/>
                    </a:lnTo>
                    <a:lnTo>
                      <a:pt x="214" y="817"/>
                    </a:lnTo>
                    <a:lnTo>
                      <a:pt x="175" y="792"/>
                    </a:lnTo>
                    <a:lnTo>
                      <a:pt x="145" y="768"/>
                    </a:lnTo>
                    <a:lnTo>
                      <a:pt x="169" y="699"/>
                    </a:lnTo>
                    <a:lnTo>
                      <a:pt x="136" y="655"/>
                    </a:lnTo>
                    <a:lnTo>
                      <a:pt x="105" y="605"/>
                    </a:lnTo>
                    <a:lnTo>
                      <a:pt x="84" y="553"/>
                    </a:lnTo>
                    <a:lnTo>
                      <a:pt x="9" y="547"/>
                    </a:lnTo>
                    <a:lnTo>
                      <a:pt x="1" y="500"/>
                    </a:lnTo>
                    <a:lnTo>
                      <a:pt x="0" y="464"/>
                    </a:lnTo>
                    <a:lnTo>
                      <a:pt x="0" y="420"/>
                    </a:lnTo>
                    <a:lnTo>
                      <a:pt x="70" y="398"/>
                    </a:lnTo>
                    <a:lnTo>
                      <a:pt x="84" y="337"/>
                    </a:lnTo>
                    <a:lnTo>
                      <a:pt x="98" y="290"/>
                    </a:lnTo>
                    <a:lnTo>
                      <a:pt x="123" y="238"/>
                    </a:lnTo>
                    <a:lnTo>
                      <a:pt x="87" y="171"/>
                    </a:lnTo>
                    <a:lnTo>
                      <a:pt x="109" y="143"/>
                    </a:lnTo>
                    <a:lnTo>
                      <a:pt x="141" y="113"/>
                    </a:lnTo>
                    <a:lnTo>
                      <a:pt x="175" y="85"/>
                    </a:lnTo>
                    <a:lnTo>
                      <a:pt x="255" y="115"/>
                    </a:lnTo>
                    <a:lnTo>
                      <a:pt x="298" y="94"/>
                    </a:lnTo>
                    <a:lnTo>
                      <a:pt x="341" y="80"/>
                    </a:lnTo>
                    <a:lnTo>
                      <a:pt x="400" y="66"/>
                    </a:lnTo>
                    <a:lnTo>
                      <a:pt x="428" y="0"/>
                    </a:lnTo>
                    <a:close/>
                  </a:path>
                </a:pathLst>
              </a:custGeom>
              <a:solidFill>
                <a:srgbClr val="FF0000"/>
              </a:solid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6" name="Google Shape;496;p21"/>
              <p:cNvSpPr/>
              <p:nvPr/>
            </p:nvSpPr>
            <p:spPr>
              <a:xfrm>
                <a:off x="4987" y="2495"/>
                <a:ext cx="168" cy="168"/>
              </a:xfrm>
              <a:prstGeom prst="ellipse">
                <a:avLst/>
              </a:prstGeom>
              <a:solidFill>
                <a:srgbClr val="000000"/>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97" name="Google Shape;497;p21"/>
            <p:cNvGrpSpPr/>
            <p:nvPr/>
          </p:nvGrpSpPr>
          <p:grpSpPr>
            <a:xfrm>
              <a:off x="4457" y="2501"/>
              <a:ext cx="435" cy="434"/>
              <a:chOff x="4457" y="2501"/>
              <a:chExt cx="435" cy="434"/>
            </a:xfrm>
          </p:grpSpPr>
          <p:sp>
            <p:nvSpPr>
              <p:cNvPr id="498" name="Google Shape;498;p21"/>
              <p:cNvSpPr/>
              <p:nvPr/>
            </p:nvSpPr>
            <p:spPr>
              <a:xfrm>
                <a:off x="4457" y="2501"/>
                <a:ext cx="435" cy="434"/>
              </a:xfrm>
              <a:custGeom>
                <a:rect b="b" l="l" r="r" t="t"/>
                <a:pathLst>
                  <a:path extrusionOk="0" h="867" w="871">
                    <a:moveTo>
                      <a:pt x="443" y="867"/>
                    </a:moveTo>
                    <a:lnTo>
                      <a:pt x="396" y="867"/>
                    </a:lnTo>
                    <a:lnTo>
                      <a:pt x="349" y="860"/>
                    </a:lnTo>
                    <a:lnTo>
                      <a:pt x="307" y="847"/>
                    </a:lnTo>
                    <a:lnTo>
                      <a:pt x="302" y="780"/>
                    </a:lnTo>
                    <a:lnTo>
                      <a:pt x="263" y="758"/>
                    </a:lnTo>
                    <a:lnTo>
                      <a:pt x="217" y="731"/>
                    </a:lnTo>
                    <a:lnTo>
                      <a:pt x="175" y="698"/>
                    </a:lnTo>
                    <a:lnTo>
                      <a:pt x="104" y="722"/>
                    </a:lnTo>
                    <a:lnTo>
                      <a:pt x="81" y="692"/>
                    </a:lnTo>
                    <a:lnTo>
                      <a:pt x="56" y="656"/>
                    </a:lnTo>
                    <a:lnTo>
                      <a:pt x="36" y="618"/>
                    </a:lnTo>
                    <a:lnTo>
                      <a:pt x="86" y="557"/>
                    </a:lnTo>
                    <a:lnTo>
                      <a:pt x="66" y="499"/>
                    </a:lnTo>
                    <a:lnTo>
                      <a:pt x="60" y="453"/>
                    </a:lnTo>
                    <a:lnTo>
                      <a:pt x="61" y="395"/>
                    </a:lnTo>
                    <a:lnTo>
                      <a:pt x="0" y="367"/>
                    </a:lnTo>
                    <a:lnTo>
                      <a:pt x="8" y="322"/>
                    </a:lnTo>
                    <a:lnTo>
                      <a:pt x="19" y="279"/>
                    </a:lnTo>
                    <a:lnTo>
                      <a:pt x="41" y="231"/>
                    </a:lnTo>
                    <a:lnTo>
                      <a:pt x="109" y="237"/>
                    </a:lnTo>
                    <a:lnTo>
                      <a:pt x="142" y="193"/>
                    </a:lnTo>
                    <a:lnTo>
                      <a:pt x="178" y="155"/>
                    </a:lnTo>
                    <a:lnTo>
                      <a:pt x="225" y="122"/>
                    </a:lnTo>
                    <a:lnTo>
                      <a:pt x="213" y="50"/>
                    </a:lnTo>
                    <a:lnTo>
                      <a:pt x="255" y="28"/>
                    </a:lnTo>
                    <a:lnTo>
                      <a:pt x="302" y="13"/>
                    </a:lnTo>
                    <a:lnTo>
                      <a:pt x="361" y="0"/>
                    </a:lnTo>
                    <a:lnTo>
                      <a:pt x="394" y="55"/>
                    </a:lnTo>
                    <a:lnTo>
                      <a:pt x="457" y="52"/>
                    </a:lnTo>
                    <a:lnTo>
                      <a:pt x="509" y="61"/>
                    </a:lnTo>
                    <a:lnTo>
                      <a:pt x="560" y="75"/>
                    </a:lnTo>
                    <a:lnTo>
                      <a:pt x="617" y="30"/>
                    </a:lnTo>
                    <a:lnTo>
                      <a:pt x="658" y="52"/>
                    </a:lnTo>
                    <a:lnTo>
                      <a:pt x="695" y="77"/>
                    </a:lnTo>
                    <a:lnTo>
                      <a:pt x="725" y="100"/>
                    </a:lnTo>
                    <a:lnTo>
                      <a:pt x="701" y="169"/>
                    </a:lnTo>
                    <a:lnTo>
                      <a:pt x="734" y="213"/>
                    </a:lnTo>
                    <a:lnTo>
                      <a:pt x="766" y="264"/>
                    </a:lnTo>
                    <a:lnTo>
                      <a:pt x="786" y="315"/>
                    </a:lnTo>
                    <a:lnTo>
                      <a:pt x="861" y="322"/>
                    </a:lnTo>
                    <a:lnTo>
                      <a:pt x="869" y="369"/>
                    </a:lnTo>
                    <a:lnTo>
                      <a:pt x="871" y="405"/>
                    </a:lnTo>
                    <a:lnTo>
                      <a:pt x="871" y="449"/>
                    </a:lnTo>
                    <a:lnTo>
                      <a:pt x="800" y="471"/>
                    </a:lnTo>
                    <a:lnTo>
                      <a:pt x="786" y="532"/>
                    </a:lnTo>
                    <a:lnTo>
                      <a:pt x="772" y="579"/>
                    </a:lnTo>
                    <a:lnTo>
                      <a:pt x="747" y="631"/>
                    </a:lnTo>
                    <a:lnTo>
                      <a:pt x="783" y="698"/>
                    </a:lnTo>
                    <a:lnTo>
                      <a:pt x="761" y="725"/>
                    </a:lnTo>
                    <a:lnTo>
                      <a:pt x="730" y="754"/>
                    </a:lnTo>
                    <a:lnTo>
                      <a:pt x="695" y="783"/>
                    </a:lnTo>
                    <a:lnTo>
                      <a:pt x="617" y="753"/>
                    </a:lnTo>
                    <a:lnTo>
                      <a:pt x="573" y="773"/>
                    </a:lnTo>
                    <a:lnTo>
                      <a:pt x="531" y="787"/>
                    </a:lnTo>
                    <a:lnTo>
                      <a:pt x="471" y="802"/>
                    </a:lnTo>
                    <a:lnTo>
                      <a:pt x="443" y="867"/>
                    </a:lnTo>
                    <a:close/>
                  </a:path>
                </a:pathLst>
              </a:custGeom>
              <a:solidFill>
                <a:srgbClr val="0000FF"/>
              </a:solid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9" name="Google Shape;499;p21"/>
              <p:cNvSpPr/>
              <p:nvPr/>
            </p:nvSpPr>
            <p:spPr>
              <a:xfrm>
                <a:off x="4594" y="2637"/>
                <a:ext cx="168" cy="168"/>
              </a:xfrm>
              <a:prstGeom prst="ellipse">
                <a:avLst/>
              </a:prstGeom>
              <a:solidFill>
                <a:srgbClr val="000000"/>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500" name="Google Shape;500;p21"/>
          <p:cNvGrpSpPr/>
          <p:nvPr/>
        </p:nvGrpSpPr>
        <p:grpSpPr>
          <a:xfrm>
            <a:off x="3886200" y="4078287"/>
            <a:ext cx="566737" cy="365125"/>
            <a:chOff x="1680" y="1584"/>
            <a:chExt cx="672" cy="432"/>
          </a:xfrm>
        </p:grpSpPr>
        <p:sp>
          <p:nvSpPr>
            <p:cNvPr id="501" name="Google Shape;501;p21"/>
            <p:cNvSpPr/>
            <p:nvPr/>
          </p:nvSpPr>
          <p:spPr>
            <a:xfrm flipH="1">
              <a:off x="1680" y="1584"/>
              <a:ext cx="672" cy="432"/>
            </a:xfrm>
            <a:prstGeom prst="cube">
              <a:avLst>
                <a:gd fmla="val 9000" name="adj"/>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2" name="Google Shape;502;p21"/>
            <p:cNvSpPr/>
            <p:nvPr/>
          </p:nvSpPr>
          <p:spPr>
            <a:xfrm flipH="1">
              <a:off x="1920" y="1872"/>
              <a:ext cx="384" cy="48"/>
            </a:xfrm>
            <a:prstGeom prst="roundRect">
              <a:avLst>
                <a:gd fmla="val 16667"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3" name="Google Shape;503;p21"/>
            <p:cNvSpPr/>
            <p:nvPr/>
          </p:nvSpPr>
          <p:spPr>
            <a:xfrm flipH="1">
              <a:off x="1776" y="1632"/>
              <a:ext cx="432" cy="48"/>
            </a:xfrm>
            <a:prstGeom prst="parallelogram">
              <a:avLst>
                <a:gd fmla="val 2400"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04" name="Google Shape;504;p21"/>
          <p:cNvGrpSpPr/>
          <p:nvPr/>
        </p:nvGrpSpPr>
        <p:grpSpPr>
          <a:xfrm>
            <a:off x="6769100" y="4078287"/>
            <a:ext cx="566737" cy="365125"/>
            <a:chOff x="1680" y="1584"/>
            <a:chExt cx="672" cy="432"/>
          </a:xfrm>
        </p:grpSpPr>
        <p:sp>
          <p:nvSpPr>
            <p:cNvPr id="505" name="Google Shape;505;p21"/>
            <p:cNvSpPr/>
            <p:nvPr/>
          </p:nvSpPr>
          <p:spPr>
            <a:xfrm flipH="1">
              <a:off x="1680" y="1584"/>
              <a:ext cx="672" cy="432"/>
            </a:xfrm>
            <a:prstGeom prst="cube">
              <a:avLst>
                <a:gd fmla="val 9000" name="adj"/>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6" name="Google Shape;506;p21"/>
            <p:cNvSpPr/>
            <p:nvPr/>
          </p:nvSpPr>
          <p:spPr>
            <a:xfrm flipH="1">
              <a:off x="1920" y="1872"/>
              <a:ext cx="384" cy="48"/>
            </a:xfrm>
            <a:prstGeom prst="roundRect">
              <a:avLst>
                <a:gd fmla="val 16667"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7" name="Google Shape;507;p21"/>
            <p:cNvSpPr/>
            <p:nvPr/>
          </p:nvSpPr>
          <p:spPr>
            <a:xfrm flipH="1">
              <a:off x="1776" y="1632"/>
              <a:ext cx="432" cy="48"/>
            </a:xfrm>
            <a:prstGeom prst="parallelogram">
              <a:avLst>
                <a:gd fmla="val 2400"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508" name="Google Shape;508;p21"/>
          <p:cNvSpPr/>
          <p:nvPr/>
        </p:nvSpPr>
        <p:spPr>
          <a:xfrm>
            <a:off x="4652962" y="4097337"/>
            <a:ext cx="1930400" cy="354012"/>
          </a:xfrm>
          <a:custGeom>
            <a:rect b="b" l="l" r="r" t="t"/>
            <a:pathLst>
              <a:path extrusionOk="0" h="223" w="1216">
                <a:moveTo>
                  <a:pt x="0" y="0"/>
                </a:moveTo>
                <a:lnTo>
                  <a:pt x="902" y="77"/>
                </a:lnTo>
                <a:lnTo>
                  <a:pt x="642" y="130"/>
                </a:lnTo>
                <a:lnTo>
                  <a:pt x="1012" y="144"/>
                </a:lnTo>
                <a:lnTo>
                  <a:pt x="946" y="85"/>
                </a:lnTo>
                <a:lnTo>
                  <a:pt x="1216" y="165"/>
                </a:lnTo>
                <a:lnTo>
                  <a:pt x="936" y="223"/>
                </a:lnTo>
                <a:lnTo>
                  <a:pt x="1008" y="171"/>
                </a:lnTo>
                <a:lnTo>
                  <a:pt x="394" y="155"/>
                </a:lnTo>
                <a:lnTo>
                  <a:pt x="678" y="94"/>
                </a:lnTo>
                <a:lnTo>
                  <a:pt x="6" y="87"/>
                </a:lnTo>
                <a:lnTo>
                  <a:pt x="41" y="45"/>
                </a:lnTo>
                <a:lnTo>
                  <a:pt x="0" y="0"/>
                </a:lnTo>
                <a:close/>
              </a:path>
            </a:pathLst>
          </a:custGeom>
          <a:solidFill>
            <a:srgbClr val="FF99CC"/>
          </a:solidFill>
          <a:ln cap="flat" cmpd="sng" w="19050">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509" name="Google Shape;509;p21"/>
          <p:cNvGraphicFramePr/>
          <p:nvPr/>
        </p:nvGraphicFramePr>
        <p:xfrm>
          <a:off x="2568575" y="3649662"/>
          <a:ext cx="617537" cy="1114425"/>
        </p:xfrm>
        <a:graphic>
          <a:graphicData uri="http://schemas.openxmlformats.org/presentationml/2006/ole">
            <mc:AlternateContent>
              <mc:Choice Requires="v">
                <p:oleObj r:id="rId8" imgH="1114425" imgW="617537" progId="MS_ClipArt_Gallery.2" spid="_x0000_s2">
                  <p:embed/>
                </p:oleObj>
              </mc:Choice>
              <mc:Fallback>
                <p:oleObj r:id="rId9" imgH="1114425" imgW="617537" progId="MS_ClipArt_Gallery.2">
                  <p:embed/>
                  <p:pic>
                    <p:nvPicPr>
                      <p:cNvPr id="509" name="Google Shape;509;p21"/>
                      <p:cNvPicPr preferRelativeResize="0"/>
                      <p:nvPr/>
                    </p:nvPicPr>
                    <p:blipFill rotWithShape="1">
                      <a:blip r:embed="rId10">
                        <a:alphaModFix/>
                      </a:blip>
                      <a:srcRect b="0" l="45570" r="0" t="0"/>
                      <a:stretch/>
                    </p:blipFill>
                    <p:spPr>
                      <a:xfrm>
                        <a:off x="2568575" y="3649662"/>
                        <a:ext cx="617537" cy="1114425"/>
                      </a:xfrm>
                      <a:prstGeom prst="rect">
                        <a:avLst/>
                      </a:prstGeom>
                      <a:noFill/>
                      <a:ln>
                        <a:noFill/>
                      </a:ln>
                    </p:spPr>
                  </p:pic>
                </p:oleObj>
              </mc:Fallback>
            </mc:AlternateContent>
          </a:graphicData>
        </a:graphic>
      </p:graphicFrame>
      <p:grpSp>
        <p:nvGrpSpPr>
          <p:cNvPr id="510" name="Google Shape;510;p21"/>
          <p:cNvGrpSpPr/>
          <p:nvPr/>
        </p:nvGrpSpPr>
        <p:grpSpPr>
          <a:xfrm>
            <a:off x="1550987" y="3797300"/>
            <a:ext cx="1022350" cy="709612"/>
            <a:chOff x="4457" y="2360"/>
            <a:chExt cx="829" cy="575"/>
          </a:xfrm>
        </p:grpSpPr>
        <p:grpSp>
          <p:nvGrpSpPr>
            <p:cNvPr id="511" name="Google Shape;511;p21"/>
            <p:cNvGrpSpPr/>
            <p:nvPr/>
          </p:nvGrpSpPr>
          <p:grpSpPr>
            <a:xfrm>
              <a:off x="4851" y="2360"/>
              <a:ext cx="435" cy="435"/>
              <a:chOff x="4851" y="2360"/>
              <a:chExt cx="435" cy="435"/>
            </a:xfrm>
          </p:grpSpPr>
          <p:sp>
            <p:nvSpPr>
              <p:cNvPr id="512" name="Google Shape;512;p21"/>
              <p:cNvSpPr/>
              <p:nvPr/>
            </p:nvSpPr>
            <p:spPr>
              <a:xfrm>
                <a:off x="4851" y="2360"/>
                <a:ext cx="435" cy="435"/>
              </a:xfrm>
              <a:custGeom>
                <a:rect b="b" l="l" r="r" t="t"/>
                <a:pathLst>
                  <a:path extrusionOk="0" h="869" w="870">
                    <a:moveTo>
                      <a:pt x="428" y="0"/>
                    </a:moveTo>
                    <a:lnTo>
                      <a:pt x="476" y="0"/>
                    </a:lnTo>
                    <a:lnTo>
                      <a:pt x="523" y="8"/>
                    </a:lnTo>
                    <a:lnTo>
                      <a:pt x="565" y="21"/>
                    </a:lnTo>
                    <a:lnTo>
                      <a:pt x="570" y="88"/>
                    </a:lnTo>
                    <a:lnTo>
                      <a:pt x="609" y="110"/>
                    </a:lnTo>
                    <a:lnTo>
                      <a:pt x="654" y="137"/>
                    </a:lnTo>
                    <a:lnTo>
                      <a:pt x="696" y="171"/>
                    </a:lnTo>
                    <a:lnTo>
                      <a:pt x="767" y="146"/>
                    </a:lnTo>
                    <a:lnTo>
                      <a:pt x="791" y="177"/>
                    </a:lnTo>
                    <a:lnTo>
                      <a:pt x="814" y="213"/>
                    </a:lnTo>
                    <a:lnTo>
                      <a:pt x="834" y="251"/>
                    </a:lnTo>
                    <a:lnTo>
                      <a:pt x="786" y="312"/>
                    </a:lnTo>
                    <a:lnTo>
                      <a:pt x="805" y="370"/>
                    </a:lnTo>
                    <a:lnTo>
                      <a:pt x="811" y="415"/>
                    </a:lnTo>
                    <a:lnTo>
                      <a:pt x="809" y="473"/>
                    </a:lnTo>
                    <a:lnTo>
                      <a:pt x="870" y="502"/>
                    </a:lnTo>
                    <a:lnTo>
                      <a:pt x="863" y="547"/>
                    </a:lnTo>
                    <a:lnTo>
                      <a:pt x="852" y="589"/>
                    </a:lnTo>
                    <a:lnTo>
                      <a:pt x="830" y="638"/>
                    </a:lnTo>
                    <a:lnTo>
                      <a:pt x="762" y="632"/>
                    </a:lnTo>
                    <a:lnTo>
                      <a:pt x="729" y="676"/>
                    </a:lnTo>
                    <a:lnTo>
                      <a:pt x="693" y="713"/>
                    </a:lnTo>
                    <a:lnTo>
                      <a:pt x="646" y="746"/>
                    </a:lnTo>
                    <a:lnTo>
                      <a:pt x="659" y="818"/>
                    </a:lnTo>
                    <a:lnTo>
                      <a:pt x="617" y="840"/>
                    </a:lnTo>
                    <a:lnTo>
                      <a:pt x="570" y="856"/>
                    </a:lnTo>
                    <a:lnTo>
                      <a:pt x="510" y="869"/>
                    </a:lnTo>
                    <a:lnTo>
                      <a:pt x="477" y="814"/>
                    </a:lnTo>
                    <a:lnTo>
                      <a:pt x="414" y="817"/>
                    </a:lnTo>
                    <a:lnTo>
                      <a:pt x="363" y="807"/>
                    </a:lnTo>
                    <a:lnTo>
                      <a:pt x="311" y="793"/>
                    </a:lnTo>
                    <a:lnTo>
                      <a:pt x="255" y="839"/>
                    </a:lnTo>
                    <a:lnTo>
                      <a:pt x="214" y="817"/>
                    </a:lnTo>
                    <a:lnTo>
                      <a:pt x="175" y="792"/>
                    </a:lnTo>
                    <a:lnTo>
                      <a:pt x="145" y="768"/>
                    </a:lnTo>
                    <a:lnTo>
                      <a:pt x="169" y="699"/>
                    </a:lnTo>
                    <a:lnTo>
                      <a:pt x="136" y="655"/>
                    </a:lnTo>
                    <a:lnTo>
                      <a:pt x="105" y="605"/>
                    </a:lnTo>
                    <a:lnTo>
                      <a:pt x="84" y="553"/>
                    </a:lnTo>
                    <a:lnTo>
                      <a:pt x="9" y="547"/>
                    </a:lnTo>
                    <a:lnTo>
                      <a:pt x="1" y="500"/>
                    </a:lnTo>
                    <a:lnTo>
                      <a:pt x="0" y="464"/>
                    </a:lnTo>
                    <a:lnTo>
                      <a:pt x="0" y="420"/>
                    </a:lnTo>
                    <a:lnTo>
                      <a:pt x="70" y="398"/>
                    </a:lnTo>
                    <a:lnTo>
                      <a:pt x="84" y="337"/>
                    </a:lnTo>
                    <a:lnTo>
                      <a:pt x="98" y="290"/>
                    </a:lnTo>
                    <a:lnTo>
                      <a:pt x="123" y="238"/>
                    </a:lnTo>
                    <a:lnTo>
                      <a:pt x="87" y="171"/>
                    </a:lnTo>
                    <a:lnTo>
                      <a:pt x="109" y="143"/>
                    </a:lnTo>
                    <a:lnTo>
                      <a:pt x="141" y="113"/>
                    </a:lnTo>
                    <a:lnTo>
                      <a:pt x="175" y="85"/>
                    </a:lnTo>
                    <a:lnTo>
                      <a:pt x="255" y="115"/>
                    </a:lnTo>
                    <a:lnTo>
                      <a:pt x="298" y="94"/>
                    </a:lnTo>
                    <a:lnTo>
                      <a:pt x="341" y="80"/>
                    </a:lnTo>
                    <a:lnTo>
                      <a:pt x="400" y="66"/>
                    </a:lnTo>
                    <a:lnTo>
                      <a:pt x="428" y="0"/>
                    </a:lnTo>
                    <a:close/>
                  </a:path>
                </a:pathLst>
              </a:custGeom>
              <a:solidFill>
                <a:srgbClr val="FF0000"/>
              </a:solid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3" name="Google Shape;513;p21"/>
              <p:cNvSpPr/>
              <p:nvPr/>
            </p:nvSpPr>
            <p:spPr>
              <a:xfrm>
                <a:off x="4987" y="2495"/>
                <a:ext cx="168" cy="168"/>
              </a:xfrm>
              <a:prstGeom prst="ellipse">
                <a:avLst/>
              </a:prstGeom>
              <a:solidFill>
                <a:srgbClr val="000000"/>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14" name="Google Shape;514;p21"/>
            <p:cNvGrpSpPr/>
            <p:nvPr/>
          </p:nvGrpSpPr>
          <p:grpSpPr>
            <a:xfrm>
              <a:off x="4457" y="2501"/>
              <a:ext cx="435" cy="434"/>
              <a:chOff x="4457" y="2501"/>
              <a:chExt cx="435" cy="434"/>
            </a:xfrm>
          </p:grpSpPr>
          <p:sp>
            <p:nvSpPr>
              <p:cNvPr id="515" name="Google Shape;515;p21"/>
              <p:cNvSpPr/>
              <p:nvPr/>
            </p:nvSpPr>
            <p:spPr>
              <a:xfrm>
                <a:off x="4457" y="2501"/>
                <a:ext cx="435" cy="434"/>
              </a:xfrm>
              <a:custGeom>
                <a:rect b="b" l="l" r="r" t="t"/>
                <a:pathLst>
                  <a:path extrusionOk="0" h="867" w="871">
                    <a:moveTo>
                      <a:pt x="443" y="867"/>
                    </a:moveTo>
                    <a:lnTo>
                      <a:pt x="396" y="867"/>
                    </a:lnTo>
                    <a:lnTo>
                      <a:pt x="349" y="860"/>
                    </a:lnTo>
                    <a:lnTo>
                      <a:pt x="307" y="847"/>
                    </a:lnTo>
                    <a:lnTo>
                      <a:pt x="302" y="780"/>
                    </a:lnTo>
                    <a:lnTo>
                      <a:pt x="263" y="758"/>
                    </a:lnTo>
                    <a:lnTo>
                      <a:pt x="217" y="731"/>
                    </a:lnTo>
                    <a:lnTo>
                      <a:pt x="175" y="698"/>
                    </a:lnTo>
                    <a:lnTo>
                      <a:pt x="104" y="722"/>
                    </a:lnTo>
                    <a:lnTo>
                      <a:pt x="81" y="692"/>
                    </a:lnTo>
                    <a:lnTo>
                      <a:pt x="56" y="656"/>
                    </a:lnTo>
                    <a:lnTo>
                      <a:pt x="36" y="618"/>
                    </a:lnTo>
                    <a:lnTo>
                      <a:pt x="86" y="557"/>
                    </a:lnTo>
                    <a:lnTo>
                      <a:pt x="66" y="499"/>
                    </a:lnTo>
                    <a:lnTo>
                      <a:pt x="60" y="453"/>
                    </a:lnTo>
                    <a:lnTo>
                      <a:pt x="61" y="395"/>
                    </a:lnTo>
                    <a:lnTo>
                      <a:pt x="0" y="367"/>
                    </a:lnTo>
                    <a:lnTo>
                      <a:pt x="8" y="322"/>
                    </a:lnTo>
                    <a:lnTo>
                      <a:pt x="19" y="279"/>
                    </a:lnTo>
                    <a:lnTo>
                      <a:pt x="41" y="231"/>
                    </a:lnTo>
                    <a:lnTo>
                      <a:pt x="109" y="237"/>
                    </a:lnTo>
                    <a:lnTo>
                      <a:pt x="142" y="193"/>
                    </a:lnTo>
                    <a:lnTo>
                      <a:pt x="178" y="155"/>
                    </a:lnTo>
                    <a:lnTo>
                      <a:pt x="225" y="122"/>
                    </a:lnTo>
                    <a:lnTo>
                      <a:pt x="213" y="50"/>
                    </a:lnTo>
                    <a:lnTo>
                      <a:pt x="255" y="28"/>
                    </a:lnTo>
                    <a:lnTo>
                      <a:pt x="302" y="13"/>
                    </a:lnTo>
                    <a:lnTo>
                      <a:pt x="361" y="0"/>
                    </a:lnTo>
                    <a:lnTo>
                      <a:pt x="394" y="55"/>
                    </a:lnTo>
                    <a:lnTo>
                      <a:pt x="457" y="52"/>
                    </a:lnTo>
                    <a:lnTo>
                      <a:pt x="509" y="61"/>
                    </a:lnTo>
                    <a:lnTo>
                      <a:pt x="560" y="75"/>
                    </a:lnTo>
                    <a:lnTo>
                      <a:pt x="617" y="30"/>
                    </a:lnTo>
                    <a:lnTo>
                      <a:pt x="658" y="52"/>
                    </a:lnTo>
                    <a:lnTo>
                      <a:pt x="695" y="77"/>
                    </a:lnTo>
                    <a:lnTo>
                      <a:pt x="725" y="100"/>
                    </a:lnTo>
                    <a:lnTo>
                      <a:pt x="701" y="169"/>
                    </a:lnTo>
                    <a:lnTo>
                      <a:pt x="734" y="213"/>
                    </a:lnTo>
                    <a:lnTo>
                      <a:pt x="766" y="264"/>
                    </a:lnTo>
                    <a:lnTo>
                      <a:pt x="786" y="315"/>
                    </a:lnTo>
                    <a:lnTo>
                      <a:pt x="861" y="322"/>
                    </a:lnTo>
                    <a:lnTo>
                      <a:pt x="869" y="369"/>
                    </a:lnTo>
                    <a:lnTo>
                      <a:pt x="871" y="405"/>
                    </a:lnTo>
                    <a:lnTo>
                      <a:pt x="871" y="449"/>
                    </a:lnTo>
                    <a:lnTo>
                      <a:pt x="800" y="471"/>
                    </a:lnTo>
                    <a:lnTo>
                      <a:pt x="786" y="532"/>
                    </a:lnTo>
                    <a:lnTo>
                      <a:pt x="772" y="579"/>
                    </a:lnTo>
                    <a:lnTo>
                      <a:pt x="747" y="631"/>
                    </a:lnTo>
                    <a:lnTo>
                      <a:pt x="783" y="698"/>
                    </a:lnTo>
                    <a:lnTo>
                      <a:pt x="761" y="725"/>
                    </a:lnTo>
                    <a:lnTo>
                      <a:pt x="730" y="754"/>
                    </a:lnTo>
                    <a:lnTo>
                      <a:pt x="695" y="783"/>
                    </a:lnTo>
                    <a:lnTo>
                      <a:pt x="617" y="753"/>
                    </a:lnTo>
                    <a:lnTo>
                      <a:pt x="573" y="773"/>
                    </a:lnTo>
                    <a:lnTo>
                      <a:pt x="531" y="787"/>
                    </a:lnTo>
                    <a:lnTo>
                      <a:pt x="471" y="802"/>
                    </a:lnTo>
                    <a:lnTo>
                      <a:pt x="443" y="867"/>
                    </a:lnTo>
                    <a:close/>
                  </a:path>
                </a:pathLst>
              </a:custGeom>
              <a:solidFill>
                <a:srgbClr val="0000FF"/>
              </a:solid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6" name="Google Shape;516;p21"/>
              <p:cNvSpPr/>
              <p:nvPr/>
            </p:nvSpPr>
            <p:spPr>
              <a:xfrm>
                <a:off x="4594" y="2637"/>
                <a:ext cx="168" cy="168"/>
              </a:xfrm>
              <a:prstGeom prst="ellipse">
                <a:avLst/>
              </a:prstGeom>
              <a:solidFill>
                <a:srgbClr val="000000"/>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517" name="Google Shape;517;p21"/>
          <p:cNvSpPr/>
          <p:nvPr/>
        </p:nvSpPr>
        <p:spPr>
          <a:xfrm>
            <a:off x="2574925" y="3970337"/>
            <a:ext cx="261937" cy="428625"/>
          </a:xfrm>
          <a:custGeom>
            <a:rect b="b" l="l" r="r" t="t"/>
            <a:pathLst>
              <a:path extrusionOk="0" h="270" w="165">
                <a:moveTo>
                  <a:pt x="165" y="0"/>
                </a:moveTo>
                <a:lnTo>
                  <a:pt x="122" y="9"/>
                </a:lnTo>
                <a:lnTo>
                  <a:pt x="6" y="76"/>
                </a:lnTo>
                <a:lnTo>
                  <a:pt x="0" y="114"/>
                </a:lnTo>
                <a:lnTo>
                  <a:pt x="66" y="174"/>
                </a:lnTo>
                <a:lnTo>
                  <a:pt x="32" y="232"/>
                </a:lnTo>
                <a:lnTo>
                  <a:pt x="69" y="270"/>
                </a:lnTo>
                <a:lnTo>
                  <a:pt x="92" y="214"/>
                </a:lnTo>
                <a:lnTo>
                  <a:pt x="143" y="210"/>
                </a:lnTo>
                <a:lnTo>
                  <a:pt x="134" y="159"/>
                </a:lnTo>
                <a:lnTo>
                  <a:pt x="86" y="111"/>
                </a:lnTo>
                <a:lnTo>
                  <a:pt x="129" y="67"/>
                </a:lnTo>
                <a:lnTo>
                  <a:pt x="161" y="48"/>
                </a:lnTo>
                <a:lnTo>
                  <a:pt x="165" y="0"/>
                </a:lnTo>
                <a:close/>
              </a:path>
            </a:pathLst>
          </a:custGeom>
          <a:solidFill>
            <a:schemeClr val="lt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8" name="Google Shape;518;p21"/>
          <p:cNvSpPr/>
          <p:nvPr/>
        </p:nvSpPr>
        <p:spPr>
          <a:xfrm>
            <a:off x="2533650" y="4083050"/>
            <a:ext cx="211137" cy="147637"/>
          </a:xfrm>
          <a:custGeom>
            <a:rect b="b" l="l" r="r" t="t"/>
            <a:pathLst>
              <a:path extrusionOk="0" h="93" w="133">
                <a:moveTo>
                  <a:pt x="130" y="91"/>
                </a:moveTo>
                <a:lnTo>
                  <a:pt x="78" y="88"/>
                </a:lnTo>
                <a:lnTo>
                  <a:pt x="61" y="92"/>
                </a:lnTo>
                <a:lnTo>
                  <a:pt x="5" y="93"/>
                </a:lnTo>
                <a:lnTo>
                  <a:pt x="0" y="82"/>
                </a:lnTo>
                <a:lnTo>
                  <a:pt x="31" y="58"/>
                </a:lnTo>
                <a:lnTo>
                  <a:pt x="38" y="41"/>
                </a:lnTo>
                <a:lnTo>
                  <a:pt x="34" y="23"/>
                </a:lnTo>
                <a:lnTo>
                  <a:pt x="26" y="10"/>
                </a:lnTo>
                <a:lnTo>
                  <a:pt x="27" y="0"/>
                </a:lnTo>
                <a:lnTo>
                  <a:pt x="43" y="5"/>
                </a:lnTo>
                <a:lnTo>
                  <a:pt x="53" y="20"/>
                </a:lnTo>
                <a:lnTo>
                  <a:pt x="57" y="37"/>
                </a:lnTo>
                <a:lnTo>
                  <a:pt x="45" y="56"/>
                </a:lnTo>
                <a:lnTo>
                  <a:pt x="35" y="73"/>
                </a:lnTo>
                <a:lnTo>
                  <a:pt x="40" y="84"/>
                </a:lnTo>
                <a:lnTo>
                  <a:pt x="74" y="73"/>
                </a:lnTo>
                <a:lnTo>
                  <a:pt x="105" y="75"/>
                </a:lnTo>
                <a:lnTo>
                  <a:pt x="133" y="80"/>
                </a:lnTo>
                <a:lnTo>
                  <a:pt x="130" y="91"/>
                </a:lnTo>
                <a:close/>
              </a:path>
            </a:pathLst>
          </a:custGeom>
          <a:solidFill>
            <a:schemeClr val="dk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9" name="Google Shape;519;p21"/>
          <p:cNvSpPr/>
          <p:nvPr/>
        </p:nvSpPr>
        <p:spPr>
          <a:xfrm>
            <a:off x="2725737" y="3994150"/>
            <a:ext cx="139700" cy="239712"/>
          </a:xfrm>
          <a:custGeom>
            <a:rect b="b" l="l" r="r" t="t"/>
            <a:pathLst>
              <a:path extrusionOk="0" h="151" w="88">
                <a:moveTo>
                  <a:pt x="80" y="0"/>
                </a:moveTo>
                <a:lnTo>
                  <a:pt x="65" y="9"/>
                </a:lnTo>
                <a:lnTo>
                  <a:pt x="44" y="44"/>
                </a:lnTo>
                <a:lnTo>
                  <a:pt x="41" y="64"/>
                </a:lnTo>
                <a:lnTo>
                  <a:pt x="41" y="78"/>
                </a:lnTo>
                <a:lnTo>
                  <a:pt x="19" y="105"/>
                </a:lnTo>
                <a:lnTo>
                  <a:pt x="0" y="138"/>
                </a:lnTo>
                <a:lnTo>
                  <a:pt x="7" y="151"/>
                </a:lnTo>
                <a:lnTo>
                  <a:pt x="19" y="142"/>
                </a:lnTo>
                <a:lnTo>
                  <a:pt x="20" y="130"/>
                </a:lnTo>
                <a:lnTo>
                  <a:pt x="50" y="83"/>
                </a:lnTo>
                <a:lnTo>
                  <a:pt x="67" y="58"/>
                </a:lnTo>
                <a:lnTo>
                  <a:pt x="86" y="28"/>
                </a:lnTo>
                <a:lnTo>
                  <a:pt x="88" y="14"/>
                </a:lnTo>
                <a:lnTo>
                  <a:pt x="80" y="0"/>
                </a:lnTo>
                <a:close/>
              </a:path>
            </a:pathLst>
          </a:custGeom>
          <a:solidFill>
            <a:schemeClr val="dk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0" name="Google Shape;520;p21"/>
          <p:cNvSpPr txBox="1"/>
          <p:nvPr/>
        </p:nvSpPr>
        <p:spPr>
          <a:xfrm>
            <a:off x="3467100" y="2298700"/>
            <a:ext cx="215900" cy="215900"/>
          </a:xfrm>
          <a:prstGeom prst="rect">
            <a:avLst/>
          </a:prstGeom>
          <a:solidFill>
            <a:schemeClr val="lt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1" name="Google Shape;521;p21"/>
          <p:cNvSpPr txBox="1"/>
          <p:nvPr/>
        </p:nvSpPr>
        <p:spPr>
          <a:xfrm>
            <a:off x="468312" y="5721350"/>
            <a:ext cx="2692400" cy="228600"/>
          </a:xfrm>
          <a:prstGeom prst="rect">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non-blocking </a:t>
            </a:r>
            <a:r>
              <a:rPr b="0" i="0" lang="en-US" sz="1400" u="none">
                <a:solidFill>
                  <a:schemeClr val="dk1"/>
                </a:solidFill>
                <a:latin typeface="Arial"/>
                <a:ea typeface="Arial"/>
                <a:cs typeface="Arial"/>
                <a:sym typeface="Arial"/>
              </a:rPr>
              <a:t>synchronous send</a:t>
            </a:r>
            <a:endParaRPr/>
          </a:p>
        </p:txBody>
      </p:sp>
      <p:grpSp>
        <p:nvGrpSpPr>
          <p:cNvPr id="522" name="Google Shape;522;p21"/>
          <p:cNvGrpSpPr/>
          <p:nvPr/>
        </p:nvGrpSpPr>
        <p:grpSpPr>
          <a:xfrm>
            <a:off x="3286125" y="2571750"/>
            <a:ext cx="666750" cy="1122362"/>
            <a:chOff x="1632" y="1747"/>
            <a:chExt cx="582" cy="979"/>
          </a:xfrm>
        </p:grpSpPr>
        <p:graphicFrame>
          <p:nvGraphicFramePr>
            <p:cNvPr id="523" name="Google Shape;523;p21"/>
            <p:cNvGraphicFramePr/>
            <p:nvPr/>
          </p:nvGraphicFramePr>
          <p:xfrm>
            <a:off x="1632" y="1763"/>
            <a:ext cx="391" cy="963"/>
          </p:xfrm>
          <a:graphic>
            <a:graphicData uri="http://schemas.openxmlformats.org/presentationml/2006/ole">
              <mc:AlternateContent>
                <mc:Choice Requires="v">
                  <p:oleObj r:id="rId11" imgH="963" imgW="391" progId="MS_ClipArt_Gallery.2" spid="_x0000_s3">
                    <p:embed/>
                  </p:oleObj>
                </mc:Choice>
                <mc:Fallback>
                  <p:oleObj r:id="rId12" imgH="963" imgW="391" progId="MS_ClipArt_Gallery.2">
                    <p:embed/>
                    <p:pic>
                      <p:nvPicPr>
                        <p:cNvPr id="523" name="Google Shape;523;p21"/>
                        <p:cNvPicPr preferRelativeResize="0"/>
                        <p:nvPr/>
                      </p:nvPicPr>
                      <p:blipFill rotWithShape="1">
                        <a:blip r:embed="rId13">
                          <a:alphaModFix/>
                        </a:blip>
                        <a:srcRect b="0" l="0" r="0" t="18539"/>
                        <a:stretch/>
                      </p:blipFill>
                      <p:spPr>
                        <a:xfrm>
                          <a:off x="1632" y="1763"/>
                          <a:ext cx="391" cy="963"/>
                        </a:xfrm>
                        <a:prstGeom prst="rect">
                          <a:avLst/>
                        </a:prstGeom>
                        <a:noFill/>
                        <a:ln>
                          <a:noFill/>
                        </a:ln>
                      </p:spPr>
                    </p:pic>
                  </p:oleObj>
                </mc:Fallback>
              </mc:AlternateContent>
            </a:graphicData>
          </a:graphic>
        </p:graphicFrame>
        <p:sp>
          <p:nvSpPr>
            <p:cNvPr id="524" name="Google Shape;524;p21"/>
            <p:cNvSpPr/>
            <p:nvPr/>
          </p:nvSpPr>
          <p:spPr>
            <a:xfrm>
              <a:off x="1849" y="1747"/>
              <a:ext cx="194" cy="305"/>
            </a:xfrm>
            <a:custGeom>
              <a:rect b="b" l="l" r="r" t="t"/>
              <a:pathLst>
                <a:path extrusionOk="0" h="223" w="142">
                  <a:moveTo>
                    <a:pt x="81" y="0"/>
                  </a:moveTo>
                  <a:lnTo>
                    <a:pt x="142" y="3"/>
                  </a:lnTo>
                  <a:lnTo>
                    <a:pt x="136" y="93"/>
                  </a:lnTo>
                  <a:lnTo>
                    <a:pt x="130" y="141"/>
                  </a:lnTo>
                  <a:lnTo>
                    <a:pt x="100" y="175"/>
                  </a:lnTo>
                  <a:lnTo>
                    <a:pt x="51" y="211"/>
                  </a:lnTo>
                  <a:lnTo>
                    <a:pt x="31" y="223"/>
                  </a:lnTo>
                  <a:lnTo>
                    <a:pt x="15" y="214"/>
                  </a:lnTo>
                  <a:lnTo>
                    <a:pt x="0" y="189"/>
                  </a:lnTo>
                  <a:lnTo>
                    <a:pt x="19" y="162"/>
                  </a:lnTo>
                  <a:lnTo>
                    <a:pt x="69" y="114"/>
                  </a:lnTo>
                  <a:lnTo>
                    <a:pt x="93" y="93"/>
                  </a:lnTo>
                  <a:lnTo>
                    <a:pt x="81" y="0"/>
                  </a:lnTo>
                  <a:close/>
                </a:path>
              </a:pathLst>
            </a:custGeom>
            <a:solidFill>
              <a:schemeClr val="lt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5" name="Google Shape;525;p21"/>
            <p:cNvSpPr/>
            <p:nvPr/>
          </p:nvSpPr>
          <p:spPr>
            <a:xfrm rot="1740000">
              <a:off x="1825" y="2041"/>
              <a:ext cx="185" cy="89"/>
            </a:xfrm>
            <a:custGeom>
              <a:rect b="b" l="l" r="r" t="t"/>
              <a:pathLst>
                <a:path extrusionOk="0" h="65" w="135">
                  <a:moveTo>
                    <a:pt x="135" y="57"/>
                  </a:moveTo>
                  <a:cubicBezTo>
                    <a:pt x="133" y="59"/>
                    <a:pt x="133" y="65"/>
                    <a:pt x="125" y="65"/>
                  </a:cubicBezTo>
                  <a:cubicBezTo>
                    <a:pt x="117" y="65"/>
                    <a:pt x="98" y="60"/>
                    <a:pt x="87" y="58"/>
                  </a:cubicBezTo>
                  <a:cubicBezTo>
                    <a:pt x="76" y="55"/>
                    <a:pt x="70" y="52"/>
                    <a:pt x="61" y="50"/>
                  </a:cubicBezTo>
                  <a:cubicBezTo>
                    <a:pt x="52" y="47"/>
                    <a:pt x="40" y="45"/>
                    <a:pt x="31" y="42"/>
                  </a:cubicBezTo>
                  <a:cubicBezTo>
                    <a:pt x="21" y="38"/>
                    <a:pt x="14" y="35"/>
                    <a:pt x="9" y="31"/>
                  </a:cubicBezTo>
                  <a:cubicBezTo>
                    <a:pt x="4" y="27"/>
                    <a:pt x="3" y="21"/>
                    <a:pt x="1" y="17"/>
                  </a:cubicBezTo>
                  <a:cubicBezTo>
                    <a:pt x="0" y="13"/>
                    <a:pt x="0" y="9"/>
                    <a:pt x="2" y="7"/>
                  </a:cubicBezTo>
                  <a:cubicBezTo>
                    <a:pt x="4" y="4"/>
                    <a:pt x="10" y="0"/>
                    <a:pt x="16" y="1"/>
                  </a:cubicBezTo>
                  <a:cubicBezTo>
                    <a:pt x="23" y="2"/>
                    <a:pt x="34" y="9"/>
                    <a:pt x="44" y="11"/>
                  </a:cubicBezTo>
                  <a:cubicBezTo>
                    <a:pt x="55" y="14"/>
                    <a:pt x="68" y="14"/>
                    <a:pt x="78" y="19"/>
                  </a:cubicBezTo>
                  <a:cubicBezTo>
                    <a:pt x="88" y="23"/>
                    <a:pt x="99" y="31"/>
                    <a:pt x="107" y="36"/>
                  </a:cubicBezTo>
                  <a:cubicBezTo>
                    <a:pt x="114" y="40"/>
                    <a:pt x="124" y="44"/>
                    <a:pt x="127" y="46"/>
                  </a:cubicBezTo>
                </a:path>
              </a:pathLst>
            </a:custGeom>
            <a:solidFill>
              <a:schemeClr val="dk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6" name="Google Shape;526;p21"/>
            <p:cNvSpPr/>
            <p:nvPr/>
          </p:nvSpPr>
          <p:spPr>
            <a:xfrm>
              <a:off x="1965" y="2109"/>
              <a:ext cx="249" cy="64"/>
            </a:xfrm>
            <a:custGeom>
              <a:rect b="b" l="l" r="r" t="t"/>
              <a:pathLst>
                <a:path extrusionOk="0" h="64" w="249">
                  <a:moveTo>
                    <a:pt x="16" y="37"/>
                  </a:moveTo>
                  <a:cubicBezTo>
                    <a:pt x="23" y="38"/>
                    <a:pt x="24" y="40"/>
                    <a:pt x="37" y="39"/>
                  </a:cubicBezTo>
                  <a:cubicBezTo>
                    <a:pt x="50" y="37"/>
                    <a:pt x="80" y="32"/>
                    <a:pt x="96" y="29"/>
                  </a:cubicBezTo>
                  <a:cubicBezTo>
                    <a:pt x="111" y="27"/>
                    <a:pt x="122" y="24"/>
                    <a:pt x="135" y="21"/>
                  </a:cubicBezTo>
                  <a:cubicBezTo>
                    <a:pt x="145" y="19"/>
                    <a:pt x="155" y="16"/>
                    <a:pt x="162" y="13"/>
                  </a:cubicBezTo>
                  <a:cubicBezTo>
                    <a:pt x="169" y="10"/>
                    <a:pt x="172" y="4"/>
                    <a:pt x="176" y="2"/>
                  </a:cubicBezTo>
                  <a:cubicBezTo>
                    <a:pt x="180" y="0"/>
                    <a:pt x="185" y="0"/>
                    <a:pt x="189" y="2"/>
                  </a:cubicBezTo>
                  <a:cubicBezTo>
                    <a:pt x="193" y="4"/>
                    <a:pt x="189" y="10"/>
                    <a:pt x="198" y="12"/>
                  </a:cubicBezTo>
                  <a:cubicBezTo>
                    <a:pt x="207" y="14"/>
                    <a:pt x="235" y="15"/>
                    <a:pt x="242" y="17"/>
                  </a:cubicBezTo>
                  <a:cubicBezTo>
                    <a:pt x="249" y="19"/>
                    <a:pt x="246" y="25"/>
                    <a:pt x="240" y="26"/>
                  </a:cubicBezTo>
                  <a:cubicBezTo>
                    <a:pt x="234" y="27"/>
                    <a:pt x="213" y="19"/>
                    <a:pt x="206" y="23"/>
                  </a:cubicBezTo>
                  <a:cubicBezTo>
                    <a:pt x="199" y="27"/>
                    <a:pt x="200" y="43"/>
                    <a:pt x="194" y="48"/>
                  </a:cubicBezTo>
                  <a:cubicBezTo>
                    <a:pt x="188" y="53"/>
                    <a:pt x="176" y="56"/>
                    <a:pt x="170" y="55"/>
                  </a:cubicBezTo>
                  <a:cubicBezTo>
                    <a:pt x="164" y="54"/>
                    <a:pt x="160" y="45"/>
                    <a:pt x="155" y="43"/>
                  </a:cubicBezTo>
                  <a:cubicBezTo>
                    <a:pt x="150" y="41"/>
                    <a:pt x="143" y="44"/>
                    <a:pt x="132" y="44"/>
                  </a:cubicBezTo>
                  <a:cubicBezTo>
                    <a:pt x="123" y="44"/>
                    <a:pt x="109" y="49"/>
                    <a:pt x="96" y="51"/>
                  </a:cubicBezTo>
                  <a:cubicBezTo>
                    <a:pt x="83" y="52"/>
                    <a:pt x="69" y="59"/>
                    <a:pt x="58" y="59"/>
                  </a:cubicBezTo>
                  <a:cubicBezTo>
                    <a:pt x="47" y="61"/>
                    <a:pt x="32" y="60"/>
                    <a:pt x="24" y="60"/>
                  </a:cubicBezTo>
                  <a:cubicBezTo>
                    <a:pt x="18" y="60"/>
                    <a:pt x="10" y="64"/>
                    <a:pt x="6" y="61"/>
                  </a:cubicBezTo>
                  <a:cubicBezTo>
                    <a:pt x="1" y="58"/>
                    <a:pt x="0" y="47"/>
                    <a:pt x="2" y="44"/>
                  </a:cubicBezTo>
                  <a:cubicBezTo>
                    <a:pt x="3" y="40"/>
                    <a:pt x="13" y="38"/>
                    <a:pt x="16" y="37"/>
                  </a:cubicBezTo>
                  <a:close/>
                </a:path>
              </a:pathLst>
            </a:custGeom>
            <a:solidFill>
              <a:schemeClr val="dk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27" name="Google Shape;527;p21"/>
          <p:cNvGrpSpPr/>
          <p:nvPr/>
        </p:nvGrpSpPr>
        <p:grpSpPr>
          <a:xfrm>
            <a:off x="5334000" y="3962400"/>
            <a:ext cx="365125" cy="365125"/>
            <a:chOff x="1935" y="1893"/>
            <a:chExt cx="432" cy="432"/>
          </a:xfrm>
        </p:grpSpPr>
        <p:sp>
          <p:nvSpPr>
            <p:cNvPr id="528" name="Google Shape;528;p21"/>
            <p:cNvSpPr/>
            <p:nvPr/>
          </p:nvSpPr>
          <p:spPr>
            <a:xfrm flipH="1">
              <a:off x="1935" y="1893"/>
              <a:ext cx="432" cy="432"/>
            </a:xfrm>
            <a:prstGeom prst="parallelogram">
              <a:avLst>
                <a:gd fmla="val 4150" name="adj"/>
              </a:avLst>
            </a:prstGeom>
            <a:solidFill>
              <a:schemeClr val="lt1"/>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orizontal hell" id="529" name="Google Shape;529;p21"/>
            <p:cNvSpPr/>
            <p:nvPr/>
          </p:nvSpPr>
          <p:spPr>
            <a:xfrm>
              <a:off x="1998" y="1937"/>
              <a:ext cx="330" cy="337"/>
            </a:xfrm>
            <a:custGeom>
              <a:rect b="b" l="l" r="r" t="t"/>
              <a:pathLst>
                <a:path extrusionOk="0" h="337" w="330">
                  <a:moveTo>
                    <a:pt x="0" y="0"/>
                  </a:moveTo>
                  <a:lnTo>
                    <a:pt x="243" y="0"/>
                  </a:lnTo>
                  <a:lnTo>
                    <a:pt x="261" y="36"/>
                  </a:lnTo>
                  <a:lnTo>
                    <a:pt x="228" y="87"/>
                  </a:lnTo>
                  <a:lnTo>
                    <a:pt x="281" y="111"/>
                  </a:lnTo>
                  <a:lnTo>
                    <a:pt x="245" y="141"/>
                  </a:lnTo>
                  <a:lnTo>
                    <a:pt x="287" y="153"/>
                  </a:lnTo>
                  <a:lnTo>
                    <a:pt x="276" y="174"/>
                  </a:lnTo>
                  <a:lnTo>
                    <a:pt x="299" y="199"/>
                  </a:lnTo>
                  <a:lnTo>
                    <a:pt x="248" y="232"/>
                  </a:lnTo>
                  <a:lnTo>
                    <a:pt x="309" y="252"/>
                  </a:lnTo>
                  <a:lnTo>
                    <a:pt x="279" y="282"/>
                  </a:lnTo>
                  <a:lnTo>
                    <a:pt x="329" y="288"/>
                  </a:lnTo>
                  <a:lnTo>
                    <a:pt x="318" y="307"/>
                  </a:lnTo>
                  <a:lnTo>
                    <a:pt x="330" y="336"/>
                  </a:lnTo>
                  <a:lnTo>
                    <a:pt x="44" y="337"/>
                  </a:lnTo>
                  <a:lnTo>
                    <a:pt x="86" y="291"/>
                  </a:lnTo>
                  <a:lnTo>
                    <a:pt x="36" y="268"/>
                  </a:lnTo>
                  <a:lnTo>
                    <a:pt x="54" y="232"/>
                  </a:lnTo>
                  <a:lnTo>
                    <a:pt x="32" y="199"/>
                  </a:lnTo>
                  <a:lnTo>
                    <a:pt x="65" y="157"/>
                  </a:lnTo>
                  <a:lnTo>
                    <a:pt x="23" y="130"/>
                  </a:lnTo>
                  <a:lnTo>
                    <a:pt x="23" y="90"/>
                  </a:lnTo>
                  <a:lnTo>
                    <a:pt x="62" y="69"/>
                  </a:lnTo>
                  <a:lnTo>
                    <a:pt x="3" y="61"/>
                  </a:lnTo>
                  <a:lnTo>
                    <a:pt x="18" y="28"/>
                  </a:lnTo>
                  <a:lnTo>
                    <a:pt x="0" y="0"/>
                  </a:lnTo>
                  <a:close/>
                </a:path>
              </a:pathLst>
            </a:custGeom>
            <a:blipFill rotWithShape="1">
              <a:blip r:embed="rId4">
                <a:alphaModFix/>
              </a:blip>
              <a:stretch>
                <a:fillRect b="0" l="0" r="0" t="0"/>
              </a:stretch>
            </a:blip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530" name="Google Shape;530;p21"/>
          <p:cNvSpPr txBox="1"/>
          <p:nvPr/>
        </p:nvSpPr>
        <p:spPr>
          <a:xfrm>
            <a:off x="2714625" y="2273300"/>
            <a:ext cx="17033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800"/>
              <a:buFont typeface="Arial"/>
              <a:buNone/>
            </a:pPr>
            <a:r>
              <a:rPr b="1" i="0" lang="en-US" sz="1800" u="none">
                <a:solidFill>
                  <a:srgbClr val="0033CC"/>
                </a:solidFill>
                <a:latin typeface="Arial"/>
                <a:ea typeface="Arial"/>
                <a:cs typeface="Arial"/>
                <a:sym typeface="Arial"/>
              </a:rPr>
              <a:t>Отправитель</a:t>
            </a:r>
            <a:endParaRPr/>
          </a:p>
        </p:txBody>
      </p:sp>
      <p:sp>
        <p:nvSpPr>
          <p:cNvPr id="531" name="Google Shape;531;p21"/>
          <p:cNvSpPr txBox="1"/>
          <p:nvPr/>
        </p:nvSpPr>
        <p:spPr>
          <a:xfrm>
            <a:off x="6235700" y="2273300"/>
            <a:ext cx="15509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800"/>
              <a:buFont typeface="Arial"/>
              <a:buNone/>
            </a:pPr>
            <a:r>
              <a:rPr b="1" i="0" lang="en-US" sz="1800" u="none">
                <a:solidFill>
                  <a:srgbClr val="0033CC"/>
                </a:solidFill>
                <a:latin typeface="Arial"/>
                <a:ea typeface="Arial"/>
                <a:cs typeface="Arial"/>
                <a:sym typeface="Arial"/>
              </a:rPr>
              <a:t>Получатель</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Garamond"/>
              <a:buNone/>
            </a:pPr>
            <a:fld id="{00000000-1234-1234-1234-123412341234}" type="slidenum">
              <a:rPr b="0" i="0" lang="en-US" sz="1000" u="none">
                <a:solidFill>
                  <a:schemeClr val="dk1"/>
                </a:solidFill>
                <a:latin typeface="Garamond"/>
                <a:ea typeface="Garamond"/>
                <a:cs typeface="Garamond"/>
                <a:sym typeface="Garamond"/>
              </a:rPr>
              <a:t>‹#›</a:t>
            </a:fld>
            <a:endParaRPr/>
          </a:p>
        </p:txBody>
      </p:sp>
      <p:sp>
        <p:nvSpPr>
          <p:cNvPr id="537" name="Google Shape;537;p22"/>
          <p:cNvSpPr txBox="1"/>
          <p:nvPr>
            <p:ph type="title"/>
          </p:nvPr>
        </p:nvSpPr>
        <p:spPr>
          <a:xfrm>
            <a:off x="350837" y="566737"/>
            <a:ext cx="7245350" cy="558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MPI – Буферизированная посылка или </a:t>
            </a:r>
            <a:br>
              <a:rPr b="1" i="0" lang="en-US" sz="2800" u="none">
                <a:solidFill>
                  <a:schemeClr val="dk2"/>
                </a:solidFill>
                <a:latin typeface="Arial"/>
                <a:ea typeface="Arial"/>
                <a:cs typeface="Arial"/>
                <a:sym typeface="Arial"/>
              </a:rPr>
            </a:br>
            <a:r>
              <a:rPr b="1" i="0" lang="en-US" sz="2800" u="none">
                <a:solidFill>
                  <a:schemeClr val="dk2"/>
                </a:solidFill>
                <a:latin typeface="Arial"/>
                <a:ea typeface="Arial"/>
                <a:cs typeface="Arial"/>
                <a:sym typeface="Arial"/>
              </a:rPr>
              <a:t>Несинхронная посылка</a:t>
            </a:r>
            <a:endParaRPr/>
          </a:p>
        </p:txBody>
      </p:sp>
      <p:sp>
        <p:nvSpPr>
          <p:cNvPr id="538" name="Google Shape;538;p22"/>
          <p:cNvSpPr txBox="1"/>
          <p:nvPr>
            <p:ph idx="1" type="body"/>
          </p:nvPr>
        </p:nvSpPr>
        <p:spPr>
          <a:xfrm>
            <a:off x="395287" y="1262062"/>
            <a:ext cx="8229600" cy="654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Times New Roman"/>
                <a:ea typeface="Times New Roman"/>
                <a:cs typeface="Times New Roman"/>
                <a:sym typeface="Times New Roman"/>
              </a:rPr>
              <a:t>Процессор-отправитель знает только когда сообщение ушло.</a:t>
            </a:r>
            <a:endParaRPr/>
          </a:p>
        </p:txBody>
      </p:sp>
      <p:sp>
        <p:nvSpPr>
          <p:cNvPr id="539" name="Google Shape;539;p22"/>
          <p:cNvSpPr/>
          <p:nvPr/>
        </p:nvSpPr>
        <p:spPr>
          <a:xfrm>
            <a:off x="4259262" y="3651250"/>
            <a:ext cx="1930400" cy="354012"/>
          </a:xfrm>
          <a:custGeom>
            <a:rect b="b" l="l" r="r" t="t"/>
            <a:pathLst>
              <a:path extrusionOk="0" h="223" w="1216">
                <a:moveTo>
                  <a:pt x="0" y="0"/>
                </a:moveTo>
                <a:lnTo>
                  <a:pt x="902" y="77"/>
                </a:lnTo>
                <a:lnTo>
                  <a:pt x="642" y="130"/>
                </a:lnTo>
                <a:lnTo>
                  <a:pt x="1012" y="144"/>
                </a:lnTo>
                <a:lnTo>
                  <a:pt x="946" y="85"/>
                </a:lnTo>
                <a:lnTo>
                  <a:pt x="1216" y="165"/>
                </a:lnTo>
                <a:lnTo>
                  <a:pt x="936" y="223"/>
                </a:lnTo>
                <a:lnTo>
                  <a:pt x="1008" y="171"/>
                </a:lnTo>
                <a:lnTo>
                  <a:pt x="394" y="155"/>
                </a:lnTo>
                <a:lnTo>
                  <a:pt x="678" y="94"/>
                </a:lnTo>
                <a:lnTo>
                  <a:pt x="6" y="87"/>
                </a:lnTo>
                <a:lnTo>
                  <a:pt x="41" y="45"/>
                </a:lnTo>
                <a:lnTo>
                  <a:pt x="0" y="0"/>
                </a:lnTo>
                <a:close/>
              </a:path>
            </a:pathLst>
          </a:custGeom>
          <a:solidFill>
            <a:srgbClr val="FF99CC"/>
          </a:solidFill>
          <a:ln cap="flat" cmpd="sng" w="19050">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0" name="Google Shape;540;p22"/>
          <p:cNvSpPr txBox="1"/>
          <p:nvPr/>
        </p:nvSpPr>
        <p:spPr>
          <a:xfrm>
            <a:off x="2527300" y="2182812"/>
            <a:ext cx="215900" cy="215900"/>
          </a:xfrm>
          <a:prstGeom prst="rect">
            <a:avLst/>
          </a:prstGeom>
          <a:solidFill>
            <a:schemeClr val="lt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1" name="Google Shape;541;p22"/>
          <p:cNvSpPr txBox="1"/>
          <p:nvPr/>
        </p:nvSpPr>
        <p:spPr>
          <a:xfrm>
            <a:off x="2527300" y="4722812"/>
            <a:ext cx="215900" cy="215900"/>
          </a:xfrm>
          <a:prstGeom prst="rect">
            <a:avLst/>
          </a:prstGeom>
          <a:solidFill>
            <a:schemeClr val="lt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542" name="Google Shape;542;p22"/>
          <p:cNvGrpSpPr/>
          <p:nvPr/>
        </p:nvGrpSpPr>
        <p:grpSpPr>
          <a:xfrm>
            <a:off x="3162300" y="2322512"/>
            <a:ext cx="927100" cy="622300"/>
            <a:chOff x="1992" y="1256"/>
            <a:chExt cx="584" cy="392"/>
          </a:xfrm>
        </p:grpSpPr>
        <p:grpSp>
          <p:nvGrpSpPr>
            <p:cNvPr id="543" name="Google Shape;543;p22"/>
            <p:cNvGrpSpPr/>
            <p:nvPr/>
          </p:nvGrpSpPr>
          <p:grpSpPr>
            <a:xfrm>
              <a:off x="1992" y="1256"/>
              <a:ext cx="584" cy="392"/>
              <a:chOff x="2016" y="1248"/>
              <a:chExt cx="768" cy="480"/>
            </a:xfrm>
          </p:grpSpPr>
          <p:sp>
            <p:nvSpPr>
              <p:cNvPr id="544" name="Google Shape;544;p22"/>
              <p:cNvSpPr txBox="1"/>
              <p:nvPr/>
            </p:nvSpPr>
            <p:spPr>
              <a:xfrm>
                <a:off x="2112" y="1392"/>
                <a:ext cx="576" cy="33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5" name="Google Shape;545;p22"/>
              <p:cNvSpPr/>
              <p:nvPr/>
            </p:nvSpPr>
            <p:spPr>
              <a:xfrm>
                <a:off x="2016" y="1248"/>
                <a:ext cx="768" cy="144"/>
              </a:xfrm>
              <a:custGeom>
                <a:rect b="b" l="l" r="r" t="t"/>
                <a:pathLst>
                  <a:path extrusionOk="0" h="144" w="768">
                    <a:moveTo>
                      <a:pt x="0" y="144"/>
                    </a:moveTo>
                    <a:lnTo>
                      <a:pt x="768" y="144"/>
                    </a:lnTo>
                    <a:lnTo>
                      <a:pt x="384" y="0"/>
                    </a:lnTo>
                    <a:lnTo>
                      <a:pt x="0" y="144"/>
                    </a:lnTo>
                    <a:close/>
                  </a:path>
                </a:pathLst>
              </a:custGeom>
              <a:solidFill>
                <a:srgbClr val="FFFF00"/>
              </a:solidFill>
              <a:ln cap="flat" cmpd="sng" w="12700">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546" name="Google Shape;546;p22"/>
            <p:cNvSpPr/>
            <p:nvPr/>
          </p:nvSpPr>
          <p:spPr>
            <a:xfrm flipH="1">
              <a:off x="2144" y="1448"/>
              <a:ext cx="280" cy="26"/>
            </a:xfrm>
            <a:prstGeom prst="roundRect">
              <a:avLst>
                <a:gd fmla="val 16667"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47" name="Google Shape;547;p22"/>
          <p:cNvGrpSpPr/>
          <p:nvPr/>
        </p:nvGrpSpPr>
        <p:grpSpPr>
          <a:xfrm flipH="1">
            <a:off x="3465512" y="2282825"/>
            <a:ext cx="365125" cy="365125"/>
            <a:chOff x="1935" y="1893"/>
            <a:chExt cx="432" cy="432"/>
          </a:xfrm>
        </p:grpSpPr>
        <p:sp>
          <p:nvSpPr>
            <p:cNvPr id="548" name="Google Shape;548;p22"/>
            <p:cNvSpPr/>
            <p:nvPr/>
          </p:nvSpPr>
          <p:spPr>
            <a:xfrm flipH="1">
              <a:off x="1935" y="1893"/>
              <a:ext cx="432" cy="432"/>
            </a:xfrm>
            <a:prstGeom prst="parallelogram">
              <a:avLst>
                <a:gd fmla="val 4150" name="adj"/>
              </a:avLst>
            </a:prstGeom>
            <a:solidFill>
              <a:schemeClr val="lt1"/>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orizontal hell" id="549" name="Google Shape;549;p22"/>
            <p:cNvSpPr/>
            <p:nvPr/>
          </p:nvSpPr>
          <p:spPr>
            <a:xfrm>
              <a:off x="1998" y="1937"/>
              <a:ext cx="330" cy="337"/>
            </a:xfrm>
            <a:custGeom>
              <a:rect b="b" l="l" r="r" t="t"/>
              <a:pathLst>
                <a:path extrusionOk="0" h="337" w="330">
                  <a:moveTo>
                    <a:pt x="0" y="0"/>
                  </a:moveTo>
                  <a:lnTo>
                    <a:pt x="243" y="0"/>
                  </a:lnTo>
                  <a:lnTo>
                    <a:pt x="261" y="36"/>
                  </a:lnTo>
                  <a:lnTo>
                    <a:pt x="228" y="87"/>
                  </a:lnTo>
                  <a:lnTo>
                    <a:pt x="281" y="111"/>
                  </a:lnTo>
                  <a:lnTo>
                    <a:pt x="245" y="141"/>
                  </a:lnTo>
                  <a:lnTo>
                    <a:pt x="287" y="153"/>
                  </a:lnTo>
                  <a:lnTo>
                    <a:pt x="276" y="174"/>
                  </a:lnTo>
                  <a:lnTo>
                    <a:pt x="299" y="199"/>
                  </a:lnTo>
                  <a:lnTo>
                    <a:pt x="248" y="232"/>
                  </a:lnTo>
                  <a:lnTo>
                    <a:pt x="309" y="252"/>
                  </a:lnTo>
                  <a:lnTo>
                    <a:pt x="279" y="282"/>
                  </a:lnTo>
                  <a:lnTo>
                    <a:pt x="329" y="288"/>
                  </a:lnTo>
                  <a:lnTo>
                    <a:pt x="318" y="307"/>
                  </a:lnTo>
                  <a:lnTo>
                    <a:pt x="330" y="336"/>
                  </a:lnTo>
                  <a:lnTo>
                    <a:pt x="44" y="337"/>
                  </a:lnTo>
                  <a:lnTo>
                    <a:pt x="86" y="291"/>
                  </a:lnTo>
                  <a:lnTo>
                    <a:pt x="36" y="268"/>
                  </a:lnTo>
                  <a:lnTo>
                    <a:pt x="54" y="232"/>
                  </a:lnTo>
                  <a:lnTo>
                    <a:pt x="32" y="199"/>
                  </a:lnTo>
                  <a:lnTo>
                    <a:pt x="65" y="157"/>
                  </a:lnTo>
                  <a:lnTo>
                    <a:pt x="23" y="130"/>
                  </a:lnTo>
                  <a:lnTo>
                    <a:pt x="23" y="90"/>
                  </a:lnTo>
                  <a:lnTo>
                    <a:pt x="62" y="69"/>
                  </a:lnTo>
                  <a:lnTo>
                    <a:pt x="3" y="61"/>
                  </a:lnTo>
                  <a:lnTo>
                    <a:pt x="18" y="28"/>
                  </a:lnTo>
                  <a:lnTo>
                    <a:pt x="0" y="0"/>
                  </a:lnTo>
                  <a:close/>
                </a:path>
              </a:pathLst>
            </a:custGeom>
            <a:blipFill rotWithShape="1">
              <a:blip r:embed="rId4">
                <a:alphaModFix/>
              </a:blip>
              <a:stretch>
                <a:fillRect b="0" l="0" r="0" t="0"/>
              </a:stretch>
            </a:blip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aphicFrame>
        <p:nvGraphicFramePr>
          <p:cNvPr id="550" name="Google Shape;550;p22"/>
          <p:cNvGraphicFramePr/>
          <p:nvPr/>
        </p:nvGraphicFramePr>
        <p:xfrm>
          <a:off x="1714500" y="4386262"/>
          <a:ext cx="617537" cy="1114425"/>
        </p:xfrm>
        <a:graphic>
          <a:graphicData uri="http://schemas.openxmlformats.org/presentationml/2006/ole">
            <mc:AlternateContent>
              <mc:Choice Requires="v">
                <p:oleObj r:id="rId5" imgH="1114425" imgW="617537" progId="MS_ClipArt_Gallery.2" spid="_x0000_s1">
                  <p:embed/>
                </p:oleObj>
              </mc:Choice>
              <mc:Fallback>
                <p:oleObj r:id="rId6" imgH="1114425" imgW="617537" progId="MS_ClipArt_Gallery.2">
                  <p:embed/>
                  <p:pic>
                    <p:nvPicPr>
                      <p:cNvPr id="550" name="Google Shape;550;p22"/>
                      <p:cNvPicPr preferRelativeResize="0"/>
                      <p:nvPr/>
                    </p:nvPicPr>
                    <p:blipFill rotWithShape="1">
                      <a:blip r:embed="rId7">
                        <a:alphaModFix/>
                      </a:blip>
                      <a:srcRect b="0" l="45570" r="0" t="0"/>
                      <a:stretch/>
                    </p:blipFill>
                    <p:spPr>
                      <a:xfrm>
                        <a:off x="1714500" y="4386262"/>
                        <a:ext cx="617537" cy="1114425"/>
                      </a:xfrm>
                      <a:prstGeom prst="rect">
                        <a:avLst/>
                      </a:prstGeom>
                      <a:noFill/>
                      <a:ln>
                        <a:noFill/>
                      </a:ln>
                    </p:spPr>
                  </p:pic>
                </p:oleObj>
              </mc:Fallback>
            </mc:AlternateContent>
          </a:graphicData>
        </a:graphic>
      </p:graphicFrame>
      <p:grpSp>
        <p:nvGrpSpPr>
          <p:cNvPr id="551" name="Google Shape;551;p22"/>
          <p:cNvGrpSpPr/>
          <p:nvPr/>
        </p:nvGrpSpPr>
        <p:grpSpPr>
          <a:xfrm>
            <a:off x="3162300" y="3478212"/>
            <a:ext cx="927100" cy="622300"/>
            <a:chOff x="1992" y="1256"/>
            <a:chExt cx="584" cy="392"/>
          </a:xfrm>
        </p:grpSpPr>
        <p:grpSp>
          <p:nvGrpSpPr>
            <p:cNvPr id="552" name="Google Shape;552;p22"/>
            <p:cNvGrpSpPr/>
            <p:nvPr/>
          </p:nvGrpSpPr>
          <p:grpSpPr>
            <a:xfrm>
              <a:off x="1992" y="1256"/>
              <a:ext cx="584" cy="392"/>
              <a:chOff x="2016" y="1248"/>
              <a:chExt cx="768" cy="480"/>
            </a:xfrm>
          </p:grpSpPr>
          <p:sp>
            <p:nvSpPr>
              <p:cNvPr id="553" name="Google Shape;553;p22"/>
              <p:cNvSpPr txBox="1"/>
              <p:nvPr/>
            </p:nvSpPr>
            <p:spPr>
              <a:xfrm>
                <a:off x="2112" y="1392"/>
                <a:ext cx="576" cy="33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4" name="Google Shape;554;p22"/>
              <p:cNvSpPr/>
              <p:nvPr/>
            </p:nvSpPr>
            <p:spPr>
              <a:xfrm>
                <a:off x="2016" y="1248"/>
                <a:ext cx="768" cy="144"/>
              </a:xfrm>
              <a:custGeom>
                <a:rect b="b" l="l" r="r" t="t"/>
                <a:pathLst>
                  <a:path extrusionOk="0" h="144" w="768">
                    <a:moveTo>
                      <a:pt x="0" y="144"/>
                    </a:moveTo>
                    <a:lnTo>
                      <a:pt x="768" y="144"/>
                    </a:lnTo>
                    <a:lnTo>
                      <a:pt x="384" y="0"/>
                    </a:lnTo>
                    <a:lnTo>
                      <a:pt x="0" y="144"/>
                    </a:lnTo>
                    <a:close/>
                  </a:path>
                </a:pathLst>
              </a:custGeom>
              <a:solidFill>
                <a:srgbClr val="FFFF00"/>
              </a:solidFill>
              <a:ln cap="flat" cmpd="sng" w="12700">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555" name="Google Shape;555;p22"/>
            <p:cNvSpPr/>
            <p:nvPr/>
          </p:nvSpPr>
          <p:spPr>
            <a:xfrm flipH="1">
              <a:off x="2144" y="1448"/>
              <a:ext cx="280" cy="26"/>
            </a:xfrm>
            <a:prstGeom prst="roundRect">
              <a:avLst>
                <a:gd fmla="val 16667"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56" name="Google Shape;556;p22"/>
          <p:cNvGrpSpPr/>
          <p:nvPr/>
        </p:nvGrpSpPr>
        <p:grpSpPr>
          <a:xfrm>
            <a:off x="3162300" y="4633912"/>
            <a:ext cx="927100" cy="622300"/>
            <a:chOff x="1992" y="1256"/>
            <a:chExt cx="584" cy="392"/>
          </a:xfrm>
        </p:grpSpPr>
        <p:grpSp>
          <p:nvGrpSpPr>
            <p:cNvPr id="557" name="Google Shape;557;p22"/>
            <p:cNvGrpSpPr/>
            <p:nvPr/>
          </p:nvGrpSpPr>
          <p:grpSpPr>
            <a:xfrm>
              <a:off x="1992" y="1256"/>
              <a:ext cx="584" cy="392"/>
              <a:chOff x="2016" y="1248"/>
              <a:chExt cx="768" cy="480"/>
            </a:xfrm>
          </p:grpSpPr>
          <p:sp>
            <p:nvSpPr>
              <p:cNvPr id="558" name="Google Shape;558;p22"/>
              <p:cNvSpPr txBox="1"/>
              <p:nvPr/>
            </p:nvSpPr>
            <p:spPr>
              <a:xfrm>
                <a:off x="2112" y="1392"/>
                <a:ext cx="576" cy="336"/>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9" name="Google Shape;559;p22"/>
              <p:cNvSpPr/>
              <p:nvPr/>
            </p:nvSpPr>
            <p:spPr>
              <a:xfrm>
                <a:off x="2016" y="1248"/>
                <a:ext cx="768" cy="144"/>
              </a:xfrm>
              <a:custGeom>
                <a:rect b="b" l="l" r="r" t="t"/>
                <a:pathLst>
                  <a:path extrusionOk="0" h="144" w="768">
                    <a:moveTo>
                      <a:pt x="0" y="144"/>
                    </a:moveTo>
                    <a:lnTo>
                      <a:pt x="768" y="144"/>
                    </a:lnTo>
                    <a:lnTo>
                      <a:pt x="384" y="0"/>
                    </a:lnTo>
                    <a:lnTo>
                      <a:pt x="0" y="144"/>
                    </a:lnTo>
                    <a:close/>
                  </a:path>
                </a:pathLst>
              </a:custGeom>
              <a:solidFill>
                <a:srgbClr val="FFFF00"/>
              </a:solidFill>
              <a:ln cap="flat" cmpd="sng" w="12700">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560" name="Google Shape;560;p22"/>
            <p:cNvSpPr/>
            <p:nvPr/>
          </p:nvSpPr>
          <p:spPr>
            <a:xfrm flipH="1">
              <a:off x="2144" y="1448"/>
              <a:ext cx="280" cy="26"/>
            </a:xfrm>
            <a:prstGeom prst="roundRect">
              <a:avLst>
                <a:gd fmla="val 16667" name="adj"/>
              </a:avLst>
            </a:prstGeom>
            <a:solidFill>
              <a:srgbClr val="777777"/>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61" name="Google Shape;561;p22"/>
          <p:cNvGrpSpPr/>
          <p:nvPr/>
        </p:nvGrpSpPr>
        <p:grpSpPr>
          <a:xfrm>
            <a:off x="6443662" y="3376612"/>
            <a:ext cx="612775" cy="723900"/>
            <a:chOff x="3927" y="1077"/>
            <a:chExt cx="554" cy="655"/>
          </a:xfrm>
        </p:grpSpPr>
        <p:sp>
          <p:nvSpPr>
            <p:cNvPr id="562" name="Google Shape;562;p22"/>
            <p:cNvSpPr/>
            <p:nvPr/>
          </p:nvSpPr>
          <p:spPr>
            <a:xfrm>
              <a:off x="3929" y="1077"/>
              <a:ext cx="551" cy="653"/>
            </a:xfrm>
            <a:custGeom>
              <a:rect b="b" l="l" r="r" t="t"/>
              <a:pathLst>
                <a:path extrusionOk="0" h="653" w="551">
                  <a:moveTo>
                    <a:pt x="3" y="354"/>
                  </a:moveTo>
                  <a:cubicBezTo>
                    <a:pt x="0" y="341"/>
                    <a:pt x="11" y="312"/>
                    <a:pt x="21" y="290"/>
                  </a:cubicBezTo>
                  <a:cubicBezTo>
                    <a:pt x="31" y="268"/>
                    <a:pt x="43" y="249"/>
                    <a:pt x="64" y="222"/>
                  </a:cubicBezTo>
                  <a:cubicBezTo>
                    <a:pt x="85" y="195"/>
                    <a:pt x="125" y="155"/>
                    <a:pt x="147" y="131"/>
                  </a:cubicBezTo>
                  <a:cubicBezTo>
                    <a:pt x="169" y="107"/>
                    <a:pt x="180" y="94"/>
                    <a:pt x="198" y="76"/>
                  </a:cubicBezTo>
                  <a:cubicBezTo>
                    <a:pt x="216" y="58"/>
                    <a:pt x="231" y="35"/>
                    <a:pt x="257" y="22"/>
                  </a:cubicBezTo>
                  <a:cubicBezTo>
                    <a:pt x="283" y="9"/>
                    <a:pt x="323" y="0"/>
                    <a:pt x="354" y="0"/>
                  </a:cubicBezTo>
                  <a:cubicBezTo>
                    <a:pt x="385" y="0"/>
                    <a:pt x="417" y="9"/>
                    <a:pt x="443" y="21"/>
                  </a:cubicBezTo>
                  <a:cubicBezTo>
                    <a:pt x="469" y="33"/>
                    <a:pt x="493" y="56"/>
                    <a:pt x="509" y="73"/>
                  </a:cubicBezTo>
                  <a:cubicBezTo>
                    <a:pt x="525" y="90"/>
                    <a:pt x="530" y="107"/>
                    <a:pt x="537" y="126"/>
                  </a:cubicBezTo>
                  <a:cubicBezTo>
                    <a:pt x="544" y="145"/>
                    <a:pt x="547" y="171"/>
                    <a:pt x="549" y="190"/>
                  </a:cubicBezTo>
                  <a:cubicBezTo>
                    <a:pt x="551" y="209"/>
                    <a:pt x="549" y="198"/>
                    <a:pt x="549" y="238"/>
                  </a:cubicBezTo>
                  <a:cubicBezTo>
                    <a:pt x="549" y="278"/>
                    <a:pt x="550" y="394"/>
                    <a:pt x="549" y="433"/>
                  </a:cubicBezTo>
                  <a:cubicBezTo>
                    <a:pt x="548" y="472"/>
                    <a:pt x="548" y="461"/>
                    <a:pt x="542" y="472"/>
                  </a:cubicBezTo>
                  <a:cubicBezTo>
                    <a:pt x="536" y="483"/>
                    <a:pt x="536" y="475"/>
                    <a:pt x="514" y="500"/>
                  </a:cubicBezTo>
                  <a:cubicBezTo>
                    <a:pt x="492" y="525"/>
                    <a:pt x="429" y="597"/>
                    <a:pt x="408" y="620"/>
                  </a:cubicBezTo>
                  <a:cubicBezTo>
                    <a:pt x="387" y="643"/>
                    <a:pt x="392" y="636"/>
                    <a:pt x="385" y="641"/>
                  </a:cubicBezTo>
                  <a:cubicBezTo>
                    <a:pt x="378" y="646"/>
                    <a:pt x="383" y="649"/>
                    <a:pt x="367" y="651"/>
                  </a:cubicBezTo>
                  <a:cubicBezTo>
                    <a:pt x="351" y="653"/>
                    <a:pt x="333" y="651"/>
                    <a:pt x="291" y="651"/>
                  </a:cubicBezTo>
                  <a:cubicBezTo>
                    <a:pt x="249" y="651"/>
                    <a:pt x="160" y="651"/>
                    <a:pt x="115" y="651"/>
                  </a:cubicBezTo>
                  <a:cubicBezTo>
                    <a:pt x="70" y="651"/>
                    <a:pt x="38" y="653"/>
                    <a:pt x="19" y="650"/>
                  </a:cubicBezTo>
                  <a:cubicBezTo>
                    <a:pt x="0" y="647"/>
                    <a:pt x="6" y="644"/>
                    <a:pt x="3" y="635"/>
                  </a:cubicBezTo>
                  <a:cubicBezTo>
                    <a:pt x="0" y="626"/>
                    <a:pt x="0" y="641"/>
                    <a:pt x="0" y="594"/>
                  </a:cubicBezTo>
                  <a:cubicBezTo>
                    <a:pt x="0" y="547"/>
                    <a:pt x="3" y="404"/>
                    <a:pt x="3" y="354"/>
                  </a:cubicBezTo>
                  <a:close/>
                </a:path>
              </a:pathLst>
            </a:custGeom>
            <a:solidFill>
              <a:srgbClr val="C0C0C0"/>
            </a:solidFill>
            <a:ln cap="flat" cmpd="sng" w="19050">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63" name="Google Shape;563;p22"/>
            <p:cNvCxnSpPr/>
            <p:nvPr/>
          </p:nvCxnSpPr>
          <p:spPr>
            <a:xfrm flipH="1" rot="10800000">
              <a:off x="4319" y="1268"/>
              <a:ext cx="162" cy="165"/>
            </a:xfrm>
            <a:prstGeom prst="straightConnector1">
              <a:avLst/>
            </a:prstGeom>
            <a:noFill/>
            <a:ln cap="flat" cmpd="sng" w="19050">
              <a:solidFill>
                <a:schemeClr val="dk1"/>
              </a:solidFill>
              <a:prstDash val="solid"/>
              <a:miter lim="800000"/>
              <a:headEnd len="med" w="med" type="none"/>
              <a:tailEnd len="med" w="med" type="none"/>
            </a:ln>
          </p:spPr>
        </p:cxnSp>
        <p:cxnSp>
          <p:nvCxnSpPr>
            <p:cNvPr id="564" name="Google Shape;564;p22"/>
            <p:cNvCxnSpPr/>
            <p:nvPr/>
          </p:nvCxnSpPr>
          <p:spPr>
            <a:xfrm flipH="1" rot="10800000">
              <a:off x="4307" y="1216"/>
              <a:ext cx="162" cy="165"/>
            </a:xfrm>
            <a:prstGeom prst="straightConnector1">
              <a:avLst/>
            </a:prstGeom>
            <a:noFill/>
            <a:ln cap="flat" cmpd="sng" w="19050">
              <a:solidFill>
                <a:schemeClr val="dk1"/>
              </a:solidFill>
              <a:prstDash val="solid"/>
              <a:miter lim="800000"/>
              <a:headEnd len="med" w="med" type="none"/>
              <a:tailEnd len="med" w="med" type="none"/>
            </a:ln>
          </p:spPr>
        </p:cxnSp>
        <p:cxnSp>
          <p:nvCxnSpPr>
            <p:cNvPr id="565" name="Google Shape;565;p22"/>
            <p:cNvCxnSpPr/>
            <p:nvPr/>
          </p:nvCxnSpPr>
          <p:spPr>
            <a:xfrm flipH="1" rot="10800000">
              <a:off x="4287" y="1162"/>
              <a:ext cx="162" cy="165"/>
            </a:xfrm>
            <a:prstGeom prst="straightConnector1">
              <a:avLst/>
            </a:prstGeom>
            <a:noFill/>
            <a:ln cap="flat" cmpd="sng" w="19050">
              <a:solidFill>
                <a:schemeClr val="dk1"/>
              </a:solidFill>
              <a:prstDash val="solid"/>
              <a:miter lim="800000"/>
              <a:headEnd len="med" w="med" type="none"/>
              <a:tailEnd len="med" w="med" type="none"/>
            </a:ln>
          </p:spPr>
        </p:cxnSp>
        <p:cxnSp>
          <p:nvCxnSpPr>
            <p:cNvPr id="566" name="Google Shape;566;p22"/>
            <p:cNvCxnSpPr/>
            <p:nvPr/>
          </p:nvCxnSpPr>
          <p:spPr>
            <a:xfrm flipH="1" rot="10800000">
              <a:off x="4247" y="1124"/>
              <a:ext cx="162" cy="165"/>
            </a:xfrm>
            <a:prstGeom prst="straightConnector1">
              <a:avLst/>
            </a:prstGeom>
            <a:noFill/>
            <a:ln cap="flat" cmpd="sng" w="19050">
              <a:solidFill>
                <a:schemeClr val="dk1"/>
              </a:solidFill>
              <a:prstDash val="solid"/>
              <a:miter lim="800000"/>
              <a:headEnd len="med" w="med" type="none"/>
              <a:tailEnd len="med" w="med" type="none"/>
            </a:ln>
          </p:spPr>
        </p:cxnSp>
        <p:cxnSp>
          <p:nvCxnSpPr>
            <p:cNvPr id="567" name="Google Shape;567;p22"/>
            <p:cNvCxnSpPr/>
            <p:nvPr/>
          </p:nvCxnSpPr>
          <p:spPr>
            <a:xfrm flipH="1" rot="10800000">
              <a:off x="4190" y="1095"/>
              <a:ext cx="162" cy="165"/>
            </a:xfrm>
            <a:prstGeom prst="straightConnector1">
              <a:avLst/>
            </a:prstGeom>
            <a:noFill/>
            <a:ln cap="flat" cmpd="sng" w="19050">
              <a:solidFill>
                <a:schemeClr val="dk1"/>
              </a:solidFill>
              <a:prstDash val="solid"/>
              <a:miter lim="800000"/>
              <a:headEnd len="med" w="med" type="none"/>
              <a:tailEnd len="med" w="med" type="none"/>
            </a:ln>
          </p:spPr>
        </p:cxnSp>
        <p:cxnSp>
          <p:nvCxnSpPr>
            <p:cNvPr id="568" name="Google Shape;568;p22"/>
            <p:cNvCxnSpPr/>
            <p:nvPr/>
          </p:nvCxnSpPr>
          <p:spPr>
            <a:xfrm flipH="1" rot="10800000">
              <a:off x="4133" y="1082"/>
              <a:ext cx="162" cy="165"/>
            </a:xfrm>
            <a:prstGeom prst="straightConnector1">
              <a:avLst/>
            </a:prstGeom>
            <a:noFill/>
            <a:ln cap="flat" cmpd="sng" w="19050">
              <a:solidFill>
                <a:schemeClr val="dk1"/>
              </a:solidFill>
              <a:prstDash val="solid"/>
              <a:miter lim="800000"/>
              <a:headEnd len="med" w="med" type="none"/>
              <a:tailEnd len="med" w="med" type="none"/>
            </a:ln>
          </p:spPr>
        </p:cxnSp>
        <p:cxnSp>
          <p:nvCxnSpPr>
            <p:cNvPr id="569" name="Google Shape;569;p22"/>
            <p:cNvCxnSpPr/>
            <p:nvPr/>
          </p:nvCxnSpPr>
          <p:spPr>
            <a:xfrm flipH="1" rot="10800000">
              <a:off x="4066" y="1087"/>
              <a:ext cx="162" cy="165"/>
            </a:xfrm>
            <a:prstGeom prst="straightConnector1">
              <a:avLst/>
            </a:prstGeom>
            <a:noFill/>
            <a:ln cap="flat" cmpd="sng" w="19050">
              <a:solidFill>
                <a:schemeClr val="dk1"/>
              </a:solidFill>
              <a:prstDash val="solid"/>
              <a:miter lim="800000"/>
              <a:headEnd len="med" w="med" type="none"/>
              <a:tailEnd len="med" w="med" type="none"/>
            </a:ln>
          </p:spPr>
        </p:cxnSp>
        <p:sp>
          <p:nvSpPr>
            <p:cNvPr id="570" name="Google Shape;570;p22"/>
            <p:cNvSpPr/>
            <p:nvPr/>
          </p:nvSpPr>
          <p:spPr>
            <a:xfrm>
              <a:off x="3927" y="1250"/>
              <a:ext cx="395" cy="482"/>
            </a:xfrm>
            <a:custGeom>
              <a:rect b="b" l="l" r="r" t="t"/>
              <a:pathLst>
                <a:path extrusionOk="0" h="482" w="395">
                  <a:moveTo>
                    <a:pt x="12" y="474"/>
                  </a:moveTo>
                  <a:cubicBezTo>
                    <a:pt x="3" y="467"/>
                    <a:pt x="4" y="475"/>
                    <a:pt x="2" y="436"/>
                  </a:cubicBezTo>
                  <a:cubicBezTo>
                    <a:pt x="0" y="397"/>
                    <a:pt x="2" y="281"/>
                    <a:pt x="2" y="240"/>
                  </a:cubicBezTo>
                  <a:cubicBezTo>
                    <a:pt x="2" y="199"/>
                    <a:pt x="0" y="209"/>
                    <a:pt x="2" y="192"/>
                  </a:cubicBezTo>
                  <a:cubicBezTo>
                    <a:pt x="4" y="175"/>
                    <a:pt x="5" y="155"/>
                    <a:pt x="12" y="136"/>
                  </a:cubicBezTo>
                  <a:cubicBezTo>
                    <a:pt x="19" y="117"/>
                    <a:pt x="27" y="95"/>
                    <a:pt x="42" y="76"/>
                  </a:cubicBezTo>
                  <a:cubicBezTo>
                    <a:pt x="57" y="57"/>
                    <a:pt x="75" y="35"/>
                    <a:pt x="101" y="22"/>
                  </a:cubicBezTo>
                  <a:cubicBezTo>
                    <a:pt x="127" y="9"/>
                    <a:pt x="167" y="0"/>
                    <a:pt x="198" y="0"/>
                  </a:cubicBezTo>
                  <a:cubicBezTo>
                    <a:pt x="229" y="0"/>
                    <a:pt x="261" y="9"/>
                    <a:pt x="287" y="21"/>
                  </a:cubicBezTo>
                  <a:cubicBezTo>
                    <a:pt x="313" y="33"/>
                    <a:pt x="337" y="56"/>
                    <a:pt x="353" y="73"/>
                  </a:cubicBezTo>
                  <a:cubicBezTo>
                    <a:pt x="369" y="90"/>
                    <a:pt x="374" y="107"/>
                    <a:pt x="381" y="126"/>
                  </a:cubicBezTo>
                  <a:cubicBezTo>
                    <a:pt x="388" y="145"/>
                    <a:pt x="391" y="171"/>
                    <a:pt x="393" y="190"/>
                  </a:cubicBezTo>
                  <a:cubicBezTo>
                    <a:pt x="395" y="209"/>
                    <a:pt x="393" y="198"/>
                    <a:pt x="393" y="238"/>
                  </a:cubicBezTo>
                  <a:cubicBezTo>
                    <a:pt x="393" y="278"/>
                    <a:pt x="394" y="394"/>
                    <a:pt x="393" y="433"/>
                  </a:cubicBezTo>
                  <a:cubicBezTo>
                    <a:pt x="392" y="472"/>
                    <a:pt x="394" y="465"/>
                    <a:pt x="386" y="472"/>
                  </a:cubicBezTo>
                  <a:cubicBezTo>
                    <a:pt x="378" y="479"/>
                    <a:pt x="377" y="477"/>
                    <a:pt x="345" y="478"/>
                  </a:cubicBezTo>
                  <a:cubicBezTo>
                    <a:pt x="313" y="479"/>
                    <a:pt x="240" y="478"/>
                    <a:pt x="192" y="478"/>
                  </a:cubicBezTo>
                  <a:cubicBezTo>
                    <a:pt x="144" y="478"/>
                    <a:pt x="87" y="479"/>
                    <a:pt x="57" y="478"/>
                  </a:cubicBezTo>
                  <a:cubicBezTo>
                    <a:pt x="27" y="477"/>
                    <a:pt x="21" y="482"/>
                    <a:pt x="12" y="474"/>
                  </a:cubicBezTo>
                  <a:close/>
                </a:path>
              </a:pathLst>
            </a:custGeom>
            <a:solidFill>
              <a:srgbClr val="C0C0C0"/>
            </a:solidFill>
            <a:ln cap="flat" cmpd="sng" w="19050">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71" name="Google Shape;571;p22"/>
            <p:cNvCxnSpPr/>
            <p:nvPr/>
          </p:nvCxnSpPr>
          <p:spPr>
            <a:xfrm>
              <a:off x="3945" y="1497"/>
              <a:ext cx="60" cy="0"/>
            </a:xfrm>
            <a:prstGeom prst="straightConnector1">
              <a:avLst/>
            </a:prstGeom>
            <a:noFill/>
            <a:ln cap="flat" cmpd="sng" w="19050">
              <a:solidFill>
                <a:schemeClr val="dk1"/>
              </a:solidFill>
              <a:prstDash val="solid"/>
              <a:miter lim="800000"/>
              <a:headEnd len="med" w="med" type="none"/>
              <a:tailEnd len="med" w="med" type="none"/>
            </a:ln>
          </p:spPr>
        </p:cxnSp>
      </p:grpSp>
      <p:grpSp>
        <p:nvGrpSpPr>
          <p:cNvPr id="572" name="Google Shape;572;p22"/>
          <p:cNvGrpSpPr/>
          <p:nvPr/>
        </p:nvGrpSpPr>
        <p:grpSpPr>
          <a:xfrm>
            <a:off x="6443662" y="4530725"/>
            <a:ext cx="874712" cy="725487"/>
            <a:chOff x="4173" y="2539"/>
            <a:chExt cx="551" cy="457"/>
          </a:xfrm>
        </p:grpSpPr>
        <p:grpSp>
          <p:nvGrpSpPr>
            <p:cNvPr id="573" name="Google Shape;573;p22"/>
            <p:cNvGrpSpPr/>
            <p:nvPr/>
          </p:nvGrpSpPr>
          <p:grpSpPr>
            <a:xfrm>
              <a:off x="4173" y="2539"/>
              <a:ext cx="551" cy="457"/>
              <a:chOff x="4109" y="1035"/>
              <a:chExt cx="551" cy="457"/>
            </a:xfrm>
          </p:grpSpPr>
          <p:sp>
            <p:nvSpPr>
              <p:cNvPr id="574" name="Google Shape;574;p22"/>
              <p:cNvSpPr/>
              <p:nvPr/>
            </p:nvSpPr>
            <p:spPr>
              <a:xfrm>
                <a:off x="4110" y="1035"/>
                <a:ext cx="384" cy="455"/>
              </a:xfrm>
              <a:custGeom>
                <a:rect b="b" l="l" r="r" t="t"/>
                <a:pathLst>
                  <a:path extrusionOk="0" h="653" w="551">
                    <a:moveTo>
                      <a:pt x="3" y="354"/>
                    </a:moveTo>
                    <a:cubicBezTo>
                      <a:pt x="0" y="341"/>
                      <a:pt x="11" y="312"/>
                      <a:pt x="21" y="290"/>
                    </a:cubicBezTo>
                    <a:cubicBezTo>
                      <a:pt x="31" y="268"/>
                      <a:pt x="43" y="249"/>
                      <a:pt x="64" y="222"/>
                    </a:cubicBezTo>
                    <a:cubicBezTo>
                      <a:pt x="85" y="195"/>
                      <a:pt x="125" y="155"/>
                      <a:pt x="147" y="131"/>
                    </a:cubicBezTo>
                    <a:cubicBezTo>
                      <a:pt x="169" y="107"/>
                      <a:pt x="180" y="94"/>
                      <a:pt x="198" y="76"/>
                    </a:cubicBezTo>
                    <a:cubicBezTo>
                      <a:pt x="216" y="58"/>
                      <a:pt x="231" y="35"/>
                      <a:pt x="257" y="22"/>
                    </a:cubicBezTo>
                    <a:cubicBezTo>
                      <a:pt x="283" y="9"/>
                      <a:pt x="323" y="0"/>
                      <a:pt x="354" y="0"/>
                    </a:cubicBezTo>
                    <a:cubicBezTo>
                      <a:pt x="385" y="0"/>
                      <a:pt x="417" y="9"/>
                      <a:pt x="443" y="21"/>
                    </a:cubicBezTo>
                    <a:cubicBezTo>
                      <a:pt x="469" y="33"/>
                      <a:pt x="493" y="56"/>
                      <a:pt x="509" y="73"/>
                    </a:cubicBezTo>
                    <a:cubicBezTo>
                      <a:pt x="525" y="90"/>
                      <a:pt x="530" y="107"/>
                      <a:pt x="537" y="126"/>
                    </a:cubicBezTo>
                    <a:cubicBezTo>
                      <a:pt x="544" y="145"/>
                      <a:pt x="547" y="171"/>
                      <a:pt x="549" y="190"/>
                    </a:cubicBezTo>
                    <a:cubicBezTo>
                      <a:pt x="551" y="209"/>
                      <a:pt x="549" y="198"/>
                      <a:pt x="549" y="238"/>
                    </a:cubicBezTo>
                    <a:cubicBezTo>
                      <a:pt x="549" y="278"/>
                      <a:pt x="550" y="394"/>
                      <a:pt x="549" y="433"/>
                    </a:cubicBezTo>
                    <a:cubicBezTo>
                      <a:pt x="548" y="472"/>
                      <a:pt x="548" y="461"/>
                      <a:pt x="542" y="472"/>
                    </a:cubicBezTo>
                    <a:cubicBezTo>
                      <a:pt x="536" y="483"/>
                      <a:pt x="536" y="475"/>
                      <a:pt x="514" y="500"/>
                    </a:cubicBezTo>
                    <a:cubicBezTo>
                      <a:pt x="492" y="525"/>
                      <a:pt x="429" y="597"/>
                      <a:pt x="408" y="620"/>
                    </a:cubicBezTo>
                    <a:cubicBezTo>
                      <a:pt x="387" y="643"/>
                      <a:pt x="392" y="636"/>
                      <a:pt x="385" y="641"/>
                    </a:cubicBezTo>
                    <a:cubicBezTo>
                      <a:pt x="378" y="646"/>
                      <a:pt x="383" y="649"/>
                      <a:pt x="367" y="651"/>
                    </a:cubicBezTo>
                    <a:cubicBezTo>
                      <a:pt x="351" y="653"/>
                      <a:pt x="333" y="651"/>
                      <a:pt x="291" y="651"/>
                    </a:cubicBezTo>
                    <a:cubicBezTo>
                      <a:pt x="249" y="651"/>
                      <a:pt x="160" y="651"/>
                      <a:pt x="115" y="651"/>
                    </a:cubicBezTo>
                    <a:cubicBezTo>
                      <a:pt x="70" y="651"/>
                      <a:pt x="38" y="653"/>
                      <a:pt x="19" y="650"/>
                    </a:cubicBezTo>
                    <a:cubicBezTo>
                      <a:pt x="0" y="647"/>
                      <a:pt x="6" y="644"/>
                      <a:pt x="3" y="635"/>
                    </a:cubicBezTo>
                    <a:cubicBezTo>
                      <a:pt x="0" y="626"/>
                      <a:pt x="0" y="641"/>
                      <a:pt x="0" y="594"/>
                    </a:cubicBezTo>
                    <a:cubicBezTo>
                      <a:pt x="0" y="547"/>
                      <a:pt x="3" y="404"/>
                      <a:pt x="3" y="354"/>
                    </a:cubicBezTo>
                    <a:close/>
                  </a:path>
                </a:pathLst>
              </a:custGeom>
              <a:solidFill>
                <a:srgbClr val="C0C0C0"/>
              </a:solidFill>
              <a:ln cap="flat" cmpd="sng" w="19050">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75" name="Google Shape;575;p22"/>
              <p:cNvCxnSpPr/>
              <p:nvPr/>
            </p:nvCxnSpPr>
            <p:spPr>
              <a:xfrm flipH="1" rot="10800000">
                <a:off x="4382" y="1168"/>
                <a:ext cx="113" cy="115"/>
              </a:xfrm>
              <a:prstGeom prst="straightConnector1">
                <a:avLst/>
              </a:prstGeom>
              <a:noFill/>
              <a:ln cap="flat" cmpd="sng" w="19050">
                <a:solidFill>
                  <a:schemeClr val="dk1"/>
                </a:solidFill>
                <a:prstDash val="solid"/>
                <a:miter lim="800000"/>
                <a:headEnd len="med" w="med" type="none"/>
                <a:tailEnd len="med" w="med" type="none"/>
              </a:ln>
            </p:spPr>
          </p:cxnSp>
          <p:cxnSp>
            <p:nvCxnSpPr>
              <p:cNvPr id="576" name="Google Shape;576;p22"/>
              <p:cNvCxnSpPr/>
              <p:nvPr/>
            </p:nvCxnSpPr>
            <p:spPr>
              <a:xfrm flipH="1" rot="10800000">
                <a:off x="4374" y="1132"/>
                <a:ext cx="113" cy="115"/>
              </a:xfrm>
              <a:prstGeom prst="straightConnector1">
                <a:avLst/>
              </a:prstGeom>
              <a:noFill/>
              <a:ln cap="flat" cmpd="sng" w="19050">
                <a:solidFill>
                  <a:schemeClr val="dk1"/>
                </a:solidFill>
                <a:prstDash val="solid"/>
                <a:miter lim="800000"/>
                <a:headEnd len="med" w="med" type="none"/>
                <a:tailEnd len="med" w="med" type="none"/>
              </a:ln>
            </p:spPr>
          </p:cxnSp>
          <p:cxnSp>
            <p:nvCxnSpPr>
              <p:cNvPr id="577" name="Google Shape;577;p22"/>
              <p:cNvCxnSpPr/>
              <p:nvPr/>
            </p:nvCxnSpPr>
            <p:spPr>
              <a:xfrm flipH="1" rot="10800000">
                <a:off x="4360" y="1094"/>
                <a:ext cx="113" cy="115"/>
              </a:xfrm>
              <a:prstGeom prst="straightConnector1">
                <a:avLst/>
              </a:prstGeom>
              <a:noFill/>
              <a:ln cap="flat" cmpd="sng" w="19050">
                <a:solidFill>
                  <a:schemeClr val="dk1"/>
                </a:solidFill>
                <a:prstDash val="solid"/>
                <a:miter lim="800000"/>
                <a:headEnd len="med" w="med" type="none"/>
                <a:tailEnd len="med" w="med" type="none"/>
              </a:ln>
            </p:spPr>
          </p:cxnSp>
          <p:cxnSp>
            <p:nvCxnSpPr>
              <p:cNvPr id="578" name="Google Shape;578;p22"/>
              <p:cNvCxnSpPr/>
              <p:nvPr/>
            </p:nvCxnSpPr>
            <p:spPr>
              <a:xfrm flipH="1" rot="10800000">
                <a:off x="4332" y="1068"/>
                <a:ext cx="113" cy="115"/>
              </a:xfrm>
              <a:prstGeom prst="straightConnector1">
                <a:avLst/>
              </a:prstGeom>
              <a:noFill/>
              <a:ln cap="flat" cmpd="sng" w="19050">
                <a:solidFill>
                  <a:schemeClr val="dk1"/>
                </a:solidFill>
                <a:prstDash val="solid"/>
                <a:miter lim="800000"/>
                <a:headEnd len="med" w="med" type="none"/>
                <a:tailEnd len="med" w="med" type="none"/>
              </a:ln>
            </p:spPr>
          </p:cxnSp>
          <p:cxnSp>
            <p:nvCxnSpPr>
              <p:cNvPr id="579" name="Google Shape;579;p22"/>
              <p:cNvCxnSpPr/>
              <p:nvPr/>
            </p:nvCxnSpPr>
            <p:spPr>
              <a:xfrm flipH="1" rot="10800000">
                <a:off x="4292" y="1048"/>
                <a:ext cx="113" cy="114"/>
              </a:xfrm>
              <a:prstGeom prst="straightConnector1">
                <a:avLst/>
              </a:prstGeom>
              <a:noFill/>
              <a:ln cap="flat" cmpd="sng" w="19050">
                <a:solidFill>
                  <a:schemeClr val="dk1"/>
                </a:solidFill>
                <a:prstDash val="solid"/>
                <a:miter lim="800000"/>
                <a:headEnd len="med" w="med" type="none"/>
                <a:tailEnd len="med" w="med" type="none"/>
              </a:ln>
            </p:spPr>
          </p:cxnSp>
          <p:cxnSp>
            <p:nvCxnSpPr>
              <p:cNvPr id="580" name="Google Shape;580;p22"/>
              <p:cNvCxnSpPr/>
              <p:nvPr/>
            </p:nvCxnSpPr>
            <p:spPr>
              <a:xfrm flipH="1" rot="10800000">
                <a:off x="4253" y="1038"/>
                <a:ext cx="112" cy="115"/>
              </a:xfrm>
              <a:prstGeom prst="straightConnector1">
                <a:avLst/>
              </a:prstGeom>
              <a:noFill/>
              <a:ln cap="flat" cmpd="sng" w="19050">
                <a:solidFill>
                  <a:schemeClr val="dk1"/>
                </a:solidFill>
                <a:prstDash val="solid"/>
                <a:miter lim="800000"/>
                <a:headEnd len="med" w="med" type="none"/>
                <a:tailEnd len="med" w="med" type="none"/>
              </a:ln>
            </p:spPr>
          </p:cxnSp>
          <p:cxnSp>
            <p:nvCxnSpPr>
              <p:cNvPr id="581" name="Google Shape;581;p22"/>
              <p:cNvCxnSpPr/>
              <p:nvPr/>
            </p:nvCxnSpPr>
            <p:spPr>
              <a:xfrm flipH="1" rot="10800000">
                <a:off x="4206" y="1042"/>
                <a:ext cx="113" cy="115"/>
              </a:xfrm>
              <a:prstGeom prst="straightConnector1">
                <a:avLst/>
              </a:prstGeom>
              <a:noFill/>
              <a:ln cap="flat" cmpd="sng" w="19050">
                <a:solidFill>
                  <a:schemeClr val="dk1"/>
                </a:solidFill>
                <a:prstDash val="solid"/>
                <a:miter lim="800000"/>
                <a:headEnd len="med" w="med" type="none"/>
                <a:tailEnd len="med" w="med" type="none"/>
              </a:ln>
            </p:spPr>
          </p:cxnSp>
          <p:sp>
            <p:nvSpPr>
              <p:cNvPr id="582" name="Google Shape;582;p22"/>
              <p:cNvSpPr/>
              <p:nvPr/>
            </p:nvSpPr>
            <p:spPr>
              <a:xfrm>
                <a:off x="4109" y="1155"/>
                <a:ext cx="275" cy="336"/>
              </a:xfrm>
              <a:custGeom>
                <a:rect b="b" l="l" r="r" t="t"/>
                <a:pathLst>
                  <a:path extrusionOk="0" h="482" w="395">
                    <a:moveTo>
                      <a:pt x="12" y="474"/>
                    </a:moveTo>
                    <a:cubicBezTo>
                      <a:pt x="3" y="467"/>
                      <a:pt x="4" y="475"/>
                      <a:pt x="2" y="436"/>
                    </a:cubicBezTo>
                    <a:cubicBezTo>
                      <a:pt x="0" y="397"/>
                      <a:pt x="2" y="281"/>
                      <a:pt x="2" y="240"/>
                    </a:cubicBezTo>
                    <a:cubicBezTo>
                      <a:pt x="2" y="199"/>
                      <a:pt x="0" y="209"/>
                      <a:pt x="2" y="192"/>
                    </a:cubicBezTo>
                    <a:cubicBezTo>
                      <a:pt x="4" y="175"/>
                      <a:pt x="5" y="155"/>
                      <a:pt x="12" y="136"/>
                    </a:cubicBezTo>
                    <a:cubicBezTo>
                      <a:pt x="19" y="117"/>
                      <a:pt x="27" y="95"/>
                      <a:pt x="42" y="76"/>
                    </a:cubicBezTo>
                    <a:cubicBezTo>
                      <a:pt x="57" y="57"/>
                      <a:pt x="75" y="35"/>
                      <a:pt x="101" y="22"/>
                    </a:cubicBezTo>
                    <a:cubicBezTo>
                      <a:pt x="127" y="9"/>
                      <a:pt x="167" y="0"/>
                      <a:pt x="198" y="0"/>
                    </a:cubicBezTo>
                    <a:cubicBezTo>
                      <a:pt x="229" y="0"/>
                      <a:pt x="261" y="9"/>
                      <a:pt x="287" y="21"/>
                    </a:cubicBezTo>
                    <a:cubicBezTo>
                      <a:pt x="313" y="33"/>
                      <a:pt x="337" y="56"/>
                      <a:pt x="353" y="73"/>
                    </a:cubicBezTo>
                    <a:cubicBezTo>
                      <a:pt x="369" y="90"/>
                      <a:pt x="374" y="107"/>
                      <a:pt x="381" y="126"/>
                    </a:cubicBezTo>
                    <a:cubicBezTo>
                      <a:pt x="388" y="145"/>
                      <a:pt x="391" y="171"/>
                      <a:pt x="393" y="190"/>
                    </a:cubicBezTo>
                    <a:cubicBezTo>
                      <a:pt x="395" y="209"/>
                      <a:pt x="393" y="198"/>
                      <a:pt x="393" y="238"/>
                    </a:cubicBezTo>
                    <a:cubicBezTo>
                      <a:pt x="393" y="278"/>
                      <a:pt x="394" y="394"/>
                      <a:pt x="393" y="433"/>
                    </a:cubicBezTo>
                    <a:cubicBezTo>
                      <a:pt x="392" y="472"/>
                      <a:pt x="394" y="465"/>
                      <a:pt x="386" y="472"/>
                    </a:cubicBezTo>
                    <a:cubicBezTo>
                      <a:pt x="378" y="479"/>
                      <a:pt x="377" y="477"/>
                      <a:pt x="345" y="478"/>
                    </a:cubicBezTo>
                    <a:cubicBezTo>
                      <a:pt x="313" y="479"/>
                      <a:pt x="240" y="478"/>
                      <a:pt x="192" y="478"/>
                    </a:cubicBezTo>
                    <a:cubicBezTo>
                      <a:pt x="144" y="478"/>
                      <a:pt x="87" y="479"/>
                      <a:pt x="57" y="478"/>
                    </a:cubicBezTo>
                    <a:cubicBezTo>
                      <a:pt x="27" y="477"/>
                      <a:pt x="21" y="482"/>
                      <a:pt x="12" y="474"/>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3" name="Google Shape;583;p22"/>
              <p:cNvSpPr/>
              <p:nvPr/>
            </p:nvSpPr>
            <p:spPr>
              <a:xfrm>
                <a:off x="4385" y="1156"/>
                <a:ext cx="275" cy="336"/>
              </a:xfrm>
              <a:custGeom>
                <a:rect b="b" l="l" r="r" t="t"/>
                <a:pathLst>
                  <a:path extrusionOk="0" h="482" w="395">
                    <a:moveTo>
                      <a:pt x="12" y="474"/>
                    </a:moveTo>
                    <a:cubicBezTo>
                      <a:pt x="3" y="467"/>
                      <a:pt x="4" y="475"/>
                      <a:pt x="2" y="436"/>
                    </a:cubicBezTo>
                    <a:cubicBezTo>
                      <a:pt x="0" y="397"/>
                      <a:pt x="2" y="281"/>
                      <a:pt x="2" y="240"/>
                    </a:cubicBezTo>
                    <a:cubicBezTo>
                      <a:pt x="2" y="199"/>
                      <a:pt x="0" y="209"/>
                      <a:pt x="2" y="192"/>
                    </a:cubicBezTo>
                    <a:cubicBezTo>
                      <a:pt x="4" y="175"/>
                      <a:pt x="5" y="155"/>
                      <a:pt x="12" y="136"/>
                    </a:cubicBezTo>
                    <a:cubicBezTo>
                      <a:pt x="19" y="117"/>
                      <a:pt x="27" y="95"/>
                      <a:pt x="42" y="76"/>
                    </a:cubicBezTo>
                    <a:cubicBezTo>
                      <a:pt x="57" y="57"/>
                      <a:pt x="75" y="35"/>
                      <a:pt x="101" y="22"/>
                    </a:cubicBezTo>
                    <a:cubicBezTo>
                      <a:pt x="127" y="9"/>
                      <a:pt x="167" y="0"/>
                      <a:pt x="198" y="0"/>
                    </a:cubicBezTo>
                    <a:cubicBezTo>
                      <a:pt x="229" y="0"/>
                      <a:pt x="261" y="9"/>
                      <a:pt x="287" y="21"/>
                    </a:cubicBezTo>
                    <a:cubicBezTo>
                      <a:pt x="313" y="33"/>
                      <a:pt x="337" y="56"/>
                      <a:pt x="353" y="73"/>
                    </a:cubicBezTo>
                    <a:cubicBezTo>
                      <a:pt x="369" y="90"/>
                      <a:pt x="374" y="107"/>
                      <a:pt x="381" y="126"/>
                    </a:cubicBezTo>
                    <a:cubicBezTo>
                      <a:pt x="388" y="145"/>
                      <a:pt x="391" y="171"/>
                      <a:pt x="393" y="190"/>
                    </a:cubicBezTo>
                    <a:cubicBezTo>
                      <a:pt x="395" y="209"/>
                      <a:pt x="393" y="198"/>
                      <a:pt x="393" y="238"/>
                    </a:cubicBezTo>
                    <a:cubicBezTo>
                      <a:pt x="393" y="278"/>
                      <a:pt x="394" y="394"/>
                      <a:pt x="393" y="433"/>
                    </a:cubicBezTo>
                    <a:cubicBezTo>
                      <a:pt x="392" y="472"/>
                      <a:pt x="394" y="465"/>
                      <a:pt x="386" y="472"/>
                    </a:cubicBezTo>
                    <a:cubicBezTo>
                      <a:pt x="378" y="479"/>
                      <a:pt x="377" y="477"/>
                      <a:pt x="345" y="478"/>
                    </a:cubicBezTo>
                    <a:cubicBezTo>
                      <a:pt x="313" y="479"/>
                      <a:pt x="240" y="478"/>
                      <a:pt x="192" y="478"/>
                    </a:cubicBezTo>
                    <a:cubicBezTo>
                      <a:pt x="144" y="478"/>
                      <a:pt x="87" y="479"/>
                      <a:pt x="57" y="478"/>
                    </a:cubicBezTo>
                    <a:cubicBezTo>
                      <a:pt x="27" y="477"/>
                      <a:pt x="21" y="482"/>
                      <a:pt x="12" y="474"/>
                    </a:cubicBezTo>
                    <a:close/>
                  </a:path>
                </a:pathLst>
              </a:custGeom>
              <a:solidFill>
                <a:srgbClr val="C0C0C0"/>
              </a:solidFill>
              <a:ln cap="flat" cmpd="sng" w="19050">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84" name="Google Shape;584;p22"/>
              <p:cNvCxnSpPr/>
              <p:nvPr/>
            </p:nvCxnSpPr>
            <p:spPr>
              <a:xfrm>
                <a:off x="4593" y="1324"/>
                <a:ext cx="41" cy="0"/>
              </a:xfrm>
              <a:prstGeom prst="straightConnector1">
                <a:avLst/>
              </a:prstGeom>
              <a:noFill/>
              <a:ln cap="flat" cmpd="sng" w="19050">
                <a:solidFill>
                  <a:schemeClr val="dk1"/>
                </a:solidFill>
                <a:prstDash val="solid"/>
                <a:miter lim="800000"/>
                <a:headEnd len="med" w="med" type="none"/>
                <a:tailEnd len="med" w="med" type="none"/>
              </a:ln>
            </p:spPr>
          </p:cxnSp>
        </p:grpSp>
        <p:grpSp>
          <p:nvGrpSpPr>
            <p:cNvPr id="585" name="Google Shape;585;p22"/>
            <p:cNvGrpSpPr/>
            <p:nvPr/>
          </p:nvGrpSpPr>
          <p:grpSpPr>
            <a:xfrm flipH="1">
              <a:off x="4182" y="2746"/>
              <a:ext cx="230" cy="230"/>
              <a:chOff x="1935" y="1893"/>
              <a:chExt cx="432" cy="432"/>
            </a:xfrm>
          </p:grpSpPr>
          <p:sp>
            <p:nvSpPr>
              <p:cNvPr id="586" name="Google Shape;586;p22"/>
              <p:cNvSpPr/>
              <p:nvPr/>
            </p:nvSpPr>
            <p:spPr>
              <a:xfrm flipH="1">
                <a:off x="1935" y="1893"/>
                <a:ext cx="432" cy="432"/>
              </a:xfrm>
              <a:prstGeom prst="parallelogram">
                <a:avLst>
                  <a:gd fmla="val 4150" name="adj"/>
                </a:avLst>
              </a:prstGeom>
              <a:solidFill>
                <a:schemeClr val="lt1"/>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orizontal hell" id="587" name="Google Shape;587;p22"/>
              <p:cNvSpPr/>
              <p:nvPr/>
            </p:nvSpPr>
            <p:spPr>
              <a:xfrm>
                <a:off x="1998" y="1937"/>
                <a:ext cx="330" cy="337"/>
              </a:xfrm>
              <a:custGeom>
                <a:rect b="b" l="l" r="r" t="t"/>
                <a:pathLst>
                  <a:path extrusionOk="0" h="337" w="330">
                    <a:moveTo>
                      <a:pt x="0" y="0"/>
                    </a:moveTo>
                    <a:lnTo>
                      <a:pt x="243" y="0"/>
                    </a:lnTo>
                    <a:lnTo>
                      <a:pt x="261" y="36"/>
                    </a:lnTo>
                    <a:lnTo>
                      <a:pt x="228" y="87"/>
                    </a:lnTo>
                    <a:lnTo>
                      <a:pt x="281" y="111"/>
                    </a:lnTo>
                    <a:lnTo>
                      <a:pt x="245" y="141"/>
                    </a:lnTo>
                    <a:lnTo>
                      <a:pt x="287" y="153"/>
                    </a:lnTo>
                    <a:lnTo>
                      <a:pt x="276" y="174"/>
                    </a:lnTo>
                    <a:lnTo>
                      <a:pt x="299" y="199"/>
                    </a:lnTo>
                    <a:lnTo>
                      <a:pt x="248" y="232"/>
                    </a:lnTo>
                    <a:lnTo>
                      <a:pt x="309" y="252"/>
                    </a:lnTo>
                    <a:lnTo>
                      <a:pt x="279" y="282"/>
                    </a:lnTo>
                    <a:lnTo>
                      <a:pt x="329" y="288"/>
                    </a:lnTo>
                    <a:lnTo>
                      <a:pt x="318" y="307"/>
                    </a:lnTo>
                    <a:lnTo>
                      <a:pt x="330" y="336"/>
                    </a:lnTo>
                    <a:lnTo>
                      <a:pt x="44" y="337"/>
                    </a:lnTo>
                    <a:lnTo>
                      <a:pt x="86" y="291"/>
                    </a:lnTo>
                    <a:lnTo>
                      <a:pt x="36" y="268"/>
                    </a:lnTo>
                    <a:lnTo>
                      <a:pt x="54" y="232"/>
                    </a:lnTo>
                    <a:lnTo>
                      <a:pt x="32" y="199"/>
                    </a:lnTo>
                    <a:lnTo>
                      <a:pt x="65" y="157"/>
                    </a:lnTo>
                    <a:lnTo>
                      <a:pt x="23" y="130"/>
                    </a:lnTo>
                    <a:lnTo>
                      <a:pt x="23" y="90"/>
                    </a:lnTo>
                    <a:lnTo>
                      <a:pt x="62" y="69"/>
                    </a:lnTo>
                    <a:lnTo>
                      <a:pt x="3" y="61"/>
                    </a:lnTo>
                    <a:lnTo>
                      <a:pt x="18" y="28"/>
                    </a:lnTo>
                    <a:lnTo>
                      <a:pt x="0" y="0"/>
                    </a:lnTo>
                    <a:close/>
                  </a:path>
                </a:pathLst>
              </a:custGeom>
              <a:blipFill rotWithShape="1">
                <a:blip r:embed="rId4">
                  <a:alphaModFix/>
                </a:blip>
                <a:stretch>
                  <a:fillRect b="0" l="0" r="0" t="0"/>
                </a:stretch>
              </a:blip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588" name="Google Shape;588;p22"/>
          <p:cNvGrpSpPr/>
          <p:nvPr/>
        </p:nvGrpSpPr>
        <p:grpSpPr>
          <a:xfrm flipH="1">
            <a:off x="4987925" y="3582987"/>
            <a:ext cx="365125" cy="365125"/>
            <a:chOff x="1935" y="1893"/>
            <a:chExt cx="432" cy="432"/>
          </a:xfrm>
        </p:grpSpPr>
        <p:sp>
          <p:nvSpPr>
            <p:cNvPr id="589" name="Google Shape;589;p22"/>
            <p:cNvSpPr/>
            <p:nvPr/>
          </p:nvSpPr>
          <p:spPr>
            <a:xfrm flipH="1">
              <a:off x="1935" y="1893"/>
              <a:ext cx="432" cy="432"/>
            </a:xfrm>
            <a:prstGeom prst="parallelogram">
              <a:avLst>
                <a:gd fmla="val 4150" name="adj"/>
              </a:avLst>
            </a:prstGeom>
            <a:solidFill>
              <a:schemeClr val="lt1"/>
            </a:solid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Horizontal hell" id="590" name="Google Shape;590;p22"/>
            <p:cNvSpPr/>
            <p:nvPr/>
          </p:nvSpPr>
          <p:spPr>
            <a:xfrm>
              <a:off x="1998" y="1937"/>
              <a:ext cx="330" cy="337"/>
            </a:xfrm>
            <a:custGeom>
              <a:rect b="b" l="l" r="r" t="t"/>
              <a:pathLst>
                <a:path extrusionOk="0" h="337" w="330">
                  <a:moveTo>
                    <a:pt x="0" y="0"/>
                  </a:moveTo>
                  <a:lnTo>
                    <a:pt x="243" y="0"/>
                  </a:lnTo>
                  <a:lnTo>
                    <a:pt x="261" y="36"/>
                  </a:lnTo>
                  <a:lnTo>
                    <a:pt x="228" y="87"/>
                  </a:lnTo>
                  <a:lnTo>
                    <a:pt x="281" y="111"/>
                  </a:lnTo>
                  <a:lnTo>
                    <a:pt x="245" y="141"/>
                  </a:lnTo>
                  <a:lnTo>
                    <a:pt x="287" y="153"/>
                  </a:lnTo>
                  <a:lnTo>
                    <a:pt x="276" y="174"/>
                  </a:lnTo>
                  <a:lnTo>
                    <a:pt x="299" y="199"/>
                  </a:lnTo>
                  <a:lnTo>
                    <a:pt x="248" y="232"/>
                  </a:lnTo>
                  <a:lnTo>
                    <a:pt x="309" y="252"/>
                  </a:lnTo>
                  <a:lnTo>
                    <a:pt x="279" y="282"/>
                  </a:lnTo>
                  <a:lnTo>
                    <a:pt x="329" y="288"/>
                  </a:lnTo>
                  <a:lnTo>
                    <a:pt x="318" y="307"/>
                  </a:lnTo>
                  <a:lnTo>
                    <a:pt x="330" y="336"/>
                  </a:lnTo>
                  <a:lnTo>
                    <a:pt x="44" y="337"/>
                  </a:lnTo>
                  <a:lnTo>
                    <a:pt x="86" y="291"/>
                  </a:lnTo>
                  <a:lnTo>
                    <a:pt x="36" y="268"/>
                  </a:lnTo>
                  <a:lnTo>
                    <a:pt x="54" y="232"/>
                  </a:lnTo>
                  <a:lnTo>
                    <a:pt x="32" y="199"/>
                  </a:lnTo>
                  <a:lnTo>
                    <a:pt x="65" y="157"/>
                  </a:lnTo>
                  <a:lnTo>
                    <a:pt x="23" y="130"/>
                  </a:lnTo>
                  <a:lnTo>
                    <a:pt x="23" y="90"/>
                  </a:lnTo>
                  <a:lnTo>
                    <a:pt x="62" y="69"/>
                  </a:lnTo>
                  <a:lnTo>
                    <a:pt x="3" y="61"/>
                  </a:lnTo>
                  <a:lnTo>
                    <a:pt x="18" y="28"/>
                  </a:lnTo>
                  <a:lnTo>
                    <a:pt x="0" y="0"/>
                  </a:lnTo>
                  <a:close/>
                </a:path>
              </a:pathLst>
            </a:custGeom>
            <a:blipFill rotWithShape="1">
              <a:blip r:embed="rId4">
                <a:alphaModFix/>
              </a:blip>
              <a:stretch>
                <a:fillRect b="0" l="0" r="0" t="0"/>
              </a:stretch>
            </a:blip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91" name="Google Shape;591;p22"/>
          <p:cNvGrpSpPr/>
          <p:nvPr/>
        </p:nvGrpSpPr>
        <p:grpSpPr>
          <a:xfrm>
            <a:off x="6443662" y="2220912"/>
            <a:ext cx="612775" cy="723900"/>
            <a:chOff x="3927" y="1077"/>
            <a:chExt cx="554" cy="655"/>
          </a:xfrm>
        </p:grpSpPr>
        <p:sp>
          <p:nvSpPr>
            <p:cNvPr id="592" name="Google Shape;592;p22"/>
            <p:cNvSpPr/>
            <p:nvPr/>
          </p:nvSpPr>
          <p:spPr>
            <a:xfrm>
              <a:off x="3929" y="1077"/>
              <a:ext cx="551" cy="653"/>
            </a:xfrm>
            <a:custGeom>
              <a:rect b="b" l="l" r="r" t="t"/>
              <a:pathLst>
                <a:path extrusionOk="0" h="653" w="551">
                  <a:moveTo>
                    <a:pt x="3" y="354"/>
                  </a:moveTo>
                  <a:cubicBezTo>
                    <a:pt x="0" y="341"/>
                    <a:pt x="11" y="312"/>
                    <a:pt x="21" y="290"/>
                  </a:cubicBezTo>
                  <a:cubicBezTo>
                    <a:pt x="31" y="268"/>
                    <a:pt x="43" y="249"/>
                    <a:pt x="64" y="222"/>
                  </a:cubicBezTo>
                  <a:cubicBezTo>
                    <a:pt x="85" y="195"/>
                    <a:pt x="125" y="155"/>
                    <a:pt x="147" y="131"/>
                  </a:cubicBezTo>
                  <a:cubicBezTo>
                    <a:pt x="169" y="107"/>
                    <a:pt x="180" y="94"/>
                    <a:pt x="198" y="76"/>
                  </a:cubicBezTo>
                  <a:cubicBezTo>
                    <a:pt x="216" y="58"/>
                    <a:pt x="231" y="35"/>
                    <a:pt x="257" y="22"/>
                  </a:cubicBezTo>
                  <a:cubicBezTo>
                    <a:pt x="283" y="9"/>
                    <a:pt x="323" y="0"/>
                    <a:pt x="354" y="0"/>
                  </a:cubicBezTo>
                  <a:cubicBezTo>
                    <a:pt x="385" y="0"/>
                    <a:pt x="417" y="9"/>
                    <a:pt x="443" y="21"/>
                  </a:cubicBezTo>
                  <a:cubicBezTo>
                    <a:pt x="469" y="33"/>
                    <a:pt x="493" y="56"/>
                    <a:pt x="509" y="73"/>
                  </a:cubicBezTo>
                  <a:cubicBezTo>
                    <a:pt x="525" y="90"/>
                    <a:pt x="530" y="107"/>
                    <a:pt x="537" y="126"/>
                  </a:cubicBezTo>
                  <a:cubicBezTo>
                    <a:pt x="544" y="145"/>
                    <a:pt x="547" y="171"/>
                    <a:pt x="549" y="190"/>
                  </a:cubicBezTo>
                  <a:cubicBezTo>
                    <a:pt x="551" y="209"/>
                    <a:pt x="549" y="198"/>
                    <a:pt x="549" y="238"/>
                  </a:cubicBezTo>
                  <a:cubicBezTo>
                    <a:pt x="549" y="278"/>
                    <a:pt x="550" y="394"/>
                    <a:pt x="549" y="433"/>
                  </a:cubicBezTo>
                  <a:cubicBezTo>
                    <a:pt x="548" y="472"/>
                    <a:pt x="548" y="461"/>
                    <a:pt x="542" y="472"/>
                  </a:cubicBezTo>
                  <a:cubicBezTo>
                    <a:pt x="536" y="483"/>
                    <a:pt x="536" y="475"/>
                    <a:pt x="514" y="500"/>
                  </a:cubicBezTo>
                  <a:cubicBezTo>
                    <a:pt x="492" y="525"/>
                    <a:pt x="429" y="597"/>
                    <a:pt x="408" y="620"/>
                  </a:cubicBezTo>
                  <a:cubicBezTo>
                    <a:pt x="387" y="643"/>
                    <a:pt x="392" y="636"/>
                    <a:pt x="385" y="641"/>
                  </a:cubicBezTo>
                  <a:cubicBezTo>
                    <a:pt x="378" y="646"/>
                    <a:pt x="383" y="649"/>
                    <a:pt x="367" y="651"/>
                  </a:cubicBezTo>
                  <a:cubicBezTo>
                    <a:pt x="351" y="653"/>
                    <a:pt x="333" y="651"/>
                    <a:pt x="291" y="651"/>
                  </a:cubicBezTo>
                  <a:cubicBezTo>
                    <a:pt x="249" y="651"/>
                    <a:pt x="160" y="651"/>
                    <a:pt x="115" y="651"/>
                  </a:cubicBezTo>
                  <a:cubicBezTo>
                    <a:pt x="70" y="651"/>
                    <a:pt x="38" y="653"/>
                    <a:pt x="19" y="650"/>
                  </a:cubicBezTo>
                  <a:cubicBezTo>
                    <a:pt x="0" y="647"/>
                    <a:pt x="6" y="644"/>
                    <a:pt x="3" y="635"/>
                  </a:cubicBezTo>
                  <a:cubicBezTo>
                    <a:pt x="0" y="626"/>
                    <a:pt x="0" y="641"/>
                    <a:pt x="0" y="594"/>
                  </a:cubicBezTo>
                  <a:cubicBezTo>
                    <a:pt x="0" y="547"/>
                    <a:pt x="3" y="404"/>
                    <a:pt x="3" y="354"/>
                  </a:cubicBezTo>
                  <a:close/>
                </a:path>
              </a:pathLst>
            </a:custGeom>
            <a:solidFill>
              <a:srgbClr val="C0C0C0"/>
            </a:solidFill>
            <a:ln cap="flat" cmpd="sng" w="19050">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93" name="Google Shape;593;p22"/>
            <p:cNvCxnSpPr/>
            <p:nvPr/>
          </p:nvCxnSpPr>
          <p:spPr>
            <a:xfrm flipH="1" rot="10800000">
              <a:off x="4319" y="1268"/>
              <a:ext cx="162" cy="165"/>
            </a:xfrm>
            <a:prstGeom prst="straightConnector1">
              <a:avLst/>
            </a:prstGeom>
            <a:noFill/>
            <a:ln cap="flat" cmpd="sng" w="19050">
              <a:solidFill>
                <a:schemeClr val="dk1"/>
              </a:solidFill>
              <a:prstDash val="solid"/>
              <a:miter lim="800000"/>
              <a:headEnd len="med" w="med" type="none"/>
              <a:tailEnd len="med" w="med" type="none"/>
            </a:ln>
          </p:spPr>
        </p:cxnSp>
        <p:cxnSp>
          <p:nvCxnSpPr>
            <p:cNvPr id="594" name="Google Shape;594;p22"/>
            <p:cNvCxnSpPr/>
            <p:nvPr/>
          </p:nvCxnSpPr>
          <p:spPr>
            <a:xfrm flipH="1" rot="10800000">
              <a:off x="4307" y="1216"/>
              <a:ext cx="162" cy="165"/>
            </a:xfrm>
            <a:prstGeom prst="straightConnector1">
              <a:avLst/>
            </a:prstGeom>
            <a:noFill/>
            <a:ln cap="flat" cmpd="sng" w="19050">
              <a:solidFill>
                <a:schemeClr val="dk1"/>
              </a:solidFill>
              <a:prstDash val="solid"/>
              <a:miter lim="800000"/>
              <a:headEnd len="med" w="med" type="none"/>
              <a:tailEnd len="med" w="med" type="none"/>
            </a:ln>
          </p:spPr>
        </p:cxnSp>
        <p:cxnSp>
          <p:nvCxnSpPr>
            <p:cNvPr id="595" name="Google Shape;595;p22"/>
            <p:cNvCxnSpPr/>
            <p:nvPr/>
          </p:nvCxnSpPr>
          <p:spPr>
            <a:xfrm flipH="1" rot="10800000">
              <a:off x="4287" y="1162"/>
              <a:ext cx="162" cy="165"/>
            </a:xfrm>
            <a:prstGeom prst="straightConnector1">
              <a:avLst/>
            </a:prstGeom>
            <a:noFill/>
            <a:ln cap="flat" cmpd="sng" w="19050">
              <a:solidFill>
                <a:schemeClr val="dk1"/>
              </a:solidFill>
              <a:prstDash val="solid"/>
              <a:miter lim="800000"/>
              <a:headEnd len="med" w="med" type="none"/>
              <a:tailEnd len="med" w="med" type="none"/>
            </a:ln>
          </p:spPr>
        </p:cxnSp>
        <p:cxnSp>
          <p:nvCxnSpPr>
            <p:cNvPr id="596" name="Google Shape;596;p22"/>
            <p:cNvCxnSpPr/>
            <p:nvPr/>
          </p:nvCxnSpPr>
          <p:spPr>
            <a:xfrm flipH="1" rot="10800000">
              <a:off x="4247" y="1124"/>
              <a:ext cx="162" cy="165"/>
            </a:xfrm>
            <a:prstGeom prst="straightConnector1">
              <a:avLst/>
            </a:prstGeom>
            <a:noFill/>
            <a:ln cap="flat" cmpd="sng" w="19050">
              <a:solidFill>
                <a:schemeClr val="dk1"/>
              </a:solidFill>
              <a:prstDash val="solid"/>
              <a:miter lim="800000"/>
              <a:headEnd len="med" w="med" type="none"/>
              <a:tailEnd len="med" w="med" type="none"/>
            </a:ln>
          </p:spPr>
        </p:cxnSp>
        <p:cxnSp>
          <p:nvCxnSpPr>
            <p:cNvPr id="597" name="Google Shape;597;p22"/>
            <p:cNvCxnSpPr/>
            <p:nvPr/>
          </p:nvCxnSpPr>
          <p:spPr>
            <a:xfrm flipH="1" rot="10800000">
              <a:off x="4190" y="1095"/>
              <a:ext cx="162" cy="165"/>
            </a:xfrm>
            <a:prstGeom prst="straightConnector1">
              <a:avLst/>
            </a:prstGeom>
            <a:noFill/>
            <a:ln cap="flat" cmpd="sng" w="19050">
              <a:solidFill>
                <a:schemeClr val="dk1"/>
              </a:solidFill>
              <a:prstDash val="solid"/>
              <a:miter lim="800000"/>
              <a:headEnd len="med" w="med" type="none"/>
              <a:tailEnd len="med" w="med" type="none"/>
            </a:ln>
          </p:spPr>
        </p:cxnSp>
        <p:cxnSp>
          <p:nvCxnSpPr>
            <p:cNvPr id="598" name="Google Shape;598;p22"/>
            <p:cNvCxnSpPr/>
            <p:nvPr/>
          </p:nvCxnSpPr>
          <p:spPr>
            <a:xfrm flipH="1" rot="10800000">
              <a:off x="4133" y="1082"/>
              <a:ext cx="162" cy="165"/>
            </a:xfrm>
            <a:prstGeom prst="straightConnector1">
              <a:avLst/>
            </a:prstGeom>
            <a:noFill/>
            <a:ln cap="flat" cmpd="sng" w="19050">
              <a:solidFill>
                <a:schemeClr val="dk1"/>
              </a:solidFill>
              <a:prstDash val="solid"/>
              <a:miter lim="800000"/>
              <a:headEnd len="med" w="med" type="none"/>
              <a:tailEnd len="med" w="med" type="none"/>
            </a:ln>
          </p:spPr>
        </p:cxnSp>
        <p:cxnSp>
          <p:nvCxnSpPr>
            <p:cNvPr id="599" name="Google Shape;599;p22"/>
            <p:cNvCxnSpPr/>
            <p:nvPr/>
          </p:nvCxnSpPr>
          <p:spPr>
            <a:xfrm flipH="1" rot="10800000">
              <a:off x="4066" y="1087"/>
              <a:ext cx="162" cy="165"/>
            </a:xfrm>
            <a:prstGeom prst="straightConnector1">
              <a:avLst/>
            </a:prstGeom>
            <a:noFill/>
            <a:ln cap="flat" cmpd="sng" w="19050">
              <a:solidFill>
                <a:schemeClr val="dk1"/>
              </a:solidFill>
              <a:prstDash val="solid"/>
              <a:miter lim="800000"/>
              <a:headEnd len="med" w="med" type="none"/>
              <a:tailEnd len="med" w="med" type="none"/>
            </a:ln>
          </p:spPr>
        </p:cxnSp>
        <p:sp>
          <p:nvSpPr>
            <p:cNvPr id="600" name="Google Shape;600;p22"/>
            <p:cNvSpPr/>
            <p:nvPr/>
          </p:nvSpPr>
          <p:spPr>
            <a:xfrm>
              <a:off x="3927" y="1250"/>
              <a:ext cx="395" cy="482"/>
            </a:xfrm>
            <a:custGeom>
              <a:rect b="b" l="l" r="r" t="t"/>
              <a:pathLst>
                <a:path extrusionOk="0" h="482" w="395">
                  <a:moveTo>
                    <a:pt x="12" y="474"/>
                  </a:moveTo>
                  <a:cubicBezTo>
                    <a:pt x="3" y="467"/>
                    <a:pt x="4" y="475"/>
                    <a:pt x="2" y="436"/>
                  </a:cubicBezTo>
                  <a:cubicBezTo>
                    <a:pt x="0" y="397"/>
                    <a:pt x="2" y="281"/>
                    <a:pt x="2" y="240"/>
                  </a:cubicBezTo>
                  <a:cubicBezTo>
                    <a:pt x="2" y="199"/>
                    <a:pt x="0" y="209"/>
                    <a:pt x="2" y="192"/>
                  </a:cubicBezTo>
                  <a:cubicBezTo>
                    <a:pt x="4" y="175"/>
                    <a:pt x="5" y="155"/>
                    <a:pt x="12" y="136"/>
                  </a:cubicBezTo>
                  <a:cubicBezTo>
                    <a:pt x="19" y="117"/>
                    <a:pt x="27" y="95"/>
                    <a:pt x="42" y="76"/>
                  </a:cubicBezTo>
                  <a:cubicBezTo>
                    <a:pt x="57" y="57"/>
                    <a:pt x="75" y="35"/>
                    <a:pt x="101" y="22"/>
                  </a:cubicBezTo>
                  <a:cubicBezTo>
                    <a:pt x="127" y="9"/>
                    <a:pt x="167" y="0"/>
                    <a:pt x="198" y="0"/>
                  </a:cubicBezTo>
                  <a:cubicBezTo>
                    <a:pt x="229" y="0"/>
                    <a:pt x="261" y="9"/>
                    <a:pt x="287" y="21"/>
                  </a:cubicBezTo>
                  <a:cubicBezTo>
                    <a:pt x="313" y="33"/>
                    <a:pt x="337" y="56"/>
                    <a:pt x="353" y="73"/>
                  </a:cubicBezTo>
                  <a:cubicBezTo>
                    <a:pt x="369" y="90"/>
                    <a:pt x="374" y="107"/>
                    <a:pt x="381" y="126"/>
                  </a:cubicBezTo>
                  <a:cubicBezTo>
                    <a:pt x="388" y="145"/>
                    <a:pt x="391" y="171"/>
                    <a:pt x="393" y="190"/>
                  </a:cubicBezTo>
                  <a:cubicBezTo>
                    <a:pt x="395" y="209"/>
                    <a:pt x="393" y="198"/>
                    <a:pt x="393" y="238"/>
                  </a:cubicBezTo>
                  <a:cubicBezTo>
                    <a:pt x="393" y="278"/>
                    <a:pt x="394" y="394"/>
                    <a:pt x="393" y="433"/>
                  </a:cubicBezTo>
                  <a:cubicBezTo>
                    <a:pt x="392" y="472"/>
                    <a:pt x="394" y="465"/>
                    <a:pt x="386" y="472"/>
                  </a:cubicBezTo>
                  <a:cubicBezTo>
                    <a:pt x="378" y="479"/>
                    <a:pt x="377" y="477"/>
                    <a:pt x="345" y="478"/>
                  </a:cubicBezTo>
                  <a:cubicBezTo>
                    <a:pt x="313" y="479"/>
                    <a:pt x="240" y="478"/>
                    <a:pt x="192" y="478"/>
                  </a:cubicBezTo>
                  <a:cubicBezTo>
                    <a:pt x="144" y="478"/>
                    <a:pt x="87" y="479"/>
                    <a:pt x="57" y="478"/>
                  </a:cubicBezTo>
                  <a:cubicBezTo>
                    <a:pt x="27" y="477"/>
                    <a:pt x="21" y="482"/>
                    <a:pt x="12" y="474"/>
                  </a:cubicBezTo>
                  <a:close/>
                </a:path>
              </a:pathLst>
            </a:custGeom>
            <a:solidFill>
              <a:srgbClr val="C0C0C0"/>
            </a:solidFill>
            <a:ln cap="flat" cmpd="sng" w="19050">
              <a:solidFill>
                <a:schemeClr val="dk1"/>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01" name="Google Shape;601;p22"/>
            <p:cNvCxnSpPr/>
            <p:nvPr/>
          </p:nvCxnSpPr>
          <p:spPr>
            <a:xfrm>
              <a:off x="3945" y="1497"/>
              <a:ext cx="60" cy="0"/>
            </a:xfrm>
            <a:prstGeom prst="straightConnector1">
              <a:avLst/>
            </a:prstGeom>
            <a:noFill/>
            <a:ln cap="flat" cmpd="sng" w="19050">
              <a:solidFill>
                <a:schemeClr val="dk1"/>
              </a:solidFill>
              <a:prstDash val="solid"/>
              <a:miter lim="800000"/>
              <a:headEnd len="med" w="med" type="none"/>
              <a:tailEnd len="med" w="med" type="none"/>
            </a:ln>
          </p:spPr>
        </p:cxnSp>
      </p:grpSp>
      <p:grpSp>
        <p:nvGrpSpPr>
          <p:cNvPr id="602" name="Google Shape;602;p22"/>
          <p:cNvGrpSpPr/>
          <p:nvPr/>
        </p:nvGrpSpPr>
        <p:grpSpPr>
          <a:xfrm>
            <a:off x="2743200" y="2238375"/>
            <a:ext cx="666750" cy="1122362"/>
            <a:chOff x="1632" y="1747"/>
            <a:chExt cx="582" cy="979"/>
          </a:xfrm>
        </p:grpSpPr>
        <p:graphicFrame>
          <p:nvGraphicFramePr>
            <p:cNvPr id="603" name="Google Shape;603;p22"/>
            <p:cNvGraphicFramePr/>
            <p:nvPr/>
          </p:nvGraphicFramePr>
          <p:xfrm>
            <a:off x="1632" y="1763"/>
            <a:ext cx="391" cy="963"/>
          </p:xfrm>
          <a:graphic>
            <a:graphicData uri="http://schemas.openxmlformats.org/presentationml/2006/ole">
              <mc:AlternateContent>
                <mc:Choice Requires="v">
                  <p:oleObj r:id="rId8" imgH="963" imgW="391" progId="MS_ClipArt_Gallery.2" spid="_x0000_s2">
                    <p:embed/>
                  </p:oleObj>
                </mc:Choice>
                <mc:Fallback>
                  <p:oleObj r:id="rId9" imgH="963" imgW="391" progId="MS_ClipArt_Gallery.2">
                    <p:embed/>
                    <p:pic>
                      <p:nvPicPr>
                        <p:cNvPr id="603" name="Google Shape;603;p22"/>
                        <p:cNvPicPr preferRelativeResize="0"/>
                        <p:nvPr/>
                      </p:nvPicPr>
                      <p:blipFill rotWithShape="1">
                        <a:blip r:embed="rId10">
                          <a:alphaModFix/>
                        </a:blip>
                        <a:srcRect b="0" l="0" r="0" t="18539"/>
                        <a:stretch/>
                      </p:blipFill>
                      <p:spPr>
                        <a:xfrm>
                          <a:off x="1632" y="1763"/>
                          <a:ext cx="391" cy="963"/>
                        </a:xfrm>
                        <a:prstGeom prst="rect">
                          <a:avLst/>
                        </a:prstGeom>
                        <a:noFill/>
                        <a:ln>
                          <a:noFill/>
                        </a:ln>
                      </p:spPr>
                    </p:pic>
                  </p:oleObj>
                </mc:Fallback>
              </mc:AlternateContent>
            </a:graphicData>
          </a:graphic>
        </p:graphicFrame>
        <p:sp>
          <p:nvSpPr>
            <p:cNvPr id="604" name="Google Shape;604;p22"/>
            <p:cNvSpPr/>
            <p:nvPr/>
          </p:nvSpPr>
          <p:spPr>
            <a:xfrm>
              <a:off x="1849" y="1747"/>
              <a:ext cx="194" cy="305"/>
            </a:xfrm>
            <a:custGeom>
              <a:rect b="b" l="l" r="r" t="t"/>
              <a:pathLst>
                <a:path extrusionOk="0" h="223" w="142">
                  <a:moveTo>
                    <a:pt x="81" y="0"/>
                  </a:moveTo>
                  <a:lnTo>
                    <a:pt x="142" y="3"/>
                  </a:lnTo>
                  <a:lnTo>
                    <a:pt x="136" y="93"/>
                  </a:lnTo>
                  <a:lnTo>
                    <a:pt x="130" y="141"/>
                  </a:lnTo>
                  <a:lnTo>
                    <a:pt x="100" y="175"/>
                  </a:lnTo>
                  <a:lnTo>
                    <a:pt x="51" y="211"/>
                  </a:lnTo>
                  <a:lnTo>
                    <a:pt x="31" y="223"/>
                  </a:lnTo>
                  <a:lnTo>
                    <a:pt x="15" y="214"/>
                  </a:lnTo>
                  <a:lnTo>
                    <a:pt x="0" y="189"/>
                  </a:lnTo>
                  <a:lnTo>
                    <a:pt x="19" y="162"/>
                  </a:lnTo>
                  <a:lnTo>
                    <a:pt x="69" y="114"/>
                  </a:lnTo>
                  <a:lnTo>
                    <a:pt x="93" y="93"/>
                  </a:lnTo>
                  <a:lnTo>
                    <a:pt x="81" y="0"/>
                  </a:lnTo>
                  <a:close/>
                </a:path>
              </a:pathLst>
            </a:custGeom>
            <a:solidFill>
              <a:schemeClr val="lt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5" name="Google Shape;605;p22"/>
            <p:cNvSpPr/>
            <p:nvPr/>
          </p:nvSpPr>
          <p:spPr>
            <a:xfrm rot="1740000">
              <a:off x="1825" y="2041"/>
              <a:ext cx="185" cy="89"/>
            </a:xfrm>
            <a:custGeom>
              <a:rect b="b" l="l" r="r" t="t"/>
              <a:pathLst>
                <a:path extrusionOk="0" h="65" w="135">
                  <a:moveTo>
                    <a:pt x="135" y="57"/>
                  </a:moveTo>
                  <a:cubicBezTo>
                    <a:pt x="133" y="59"/>
                    <a:pt x="133" y="65"/>
                    <a:pt x="125" y="65"/>
                  </a:cubicBezTo>
                  <a:cubicBezTo>
                    <a:pt x="117" y="65"/>
                    <a:pt x="98" y="60"/>
                    <a:pt x="87" y="58"/>
                  </a:cubicBezTo>
                  <a:cubicBezTo>
                    <a:pt x="76" y="55"/>
                    <a:pt x="70" y="52"/>
                    <a:pt x="61" y="50"/>
                  </a:cubicBezTo>
                  <a:cubicBezTo>
                    <a:pt x="52" y="47"/>
                    <a:pt x="40" y="45"/>
                    <a:pt x="31" y="42"/>
                  </a:cubicBezTo>
                  <a:cubicBezTo>
                    <a:pt x="21" y="38"/>
                    <a:pt x="14" y="35"/>
                    <a:pt x="9" y="31"/>
                  </a:cubicBezTo>
                  <a:cubicBezTo>
                    <a:pt x="4" y="27"/>
                    <a:pt x="3" y="21"/>
                    <a:pt x="1" y="17"/>
                  </a:cubicBezTo>
                  <a:cubicBezTo>
                    <a:pt x="0" y="13"/>
                    <a:pt x="0" y="9"/>
                    <a:pt x="2" y="7"/>
                  </a:cubicBezTo>
                  <a:cubicBezTo>
                    <a:pt x="4" y="4"/>
                    <a:pt x="10" y="0"/>
                    <a:pt x="16" y="1"/>
                  </a:cubicBezTo>
                  <a:cubicBezTo>
                    <a:pt x="23" y="2"/>
                    <a:pt x="34" y="9"/>
                    <a:pt x="44" y="11"/>
                  </a:cubicBezTo>
                  <a:cubicBezTo>
                    <a:pt x="55" y="14"/>
                    <a:pt x="68" y="14"/>
                    <a:pt x="78" y="19"/>
                  </a:cubicBezTo>
                  <a:cubicBezTo>
                    <a:pt x="88" y="23"/>
                    <a:pt x="99" y="31"/>
                    <a:pt x="107" y="36"/>
                  </a:cubicBezTo>
                  <a:cubicBezTo>
                    <a:pt x="114" y="40"/>
                    <a:pt x="124" y="44"/>
                    <a:pt x="127" y="46"/>
                  </a:cubicBezTo>
                </a:path>
              </a:pathLst>
            </a:custGeom>
            <a:solidFill>
              <a:schemeClr val="dk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6" name="Google Shape;606;p22"/>
            <p:cNvSpPr/>
            <p:nvPr/>
          </p:nvSpPr>
          <p:spPr>
            <a:xfrm>
              <a:off x="1965" y="2109"/>
              <a:ext cx="249" cy="64"/>
            </a:xfrm>
            <a:custGeom>
              <a:rect b="b" l="l" r="r" t="t"/>
              <a:pathLst>
                <a:path extrusionOk="0" h="64" w="249">
                  <a:moveTo>
                    <a:pt x="16" y="37"/>
                  </a:moveTo>
                  <a:cubicBezTo>
                    <a:pt x="23" y="38"/>
                    <a:pt x="24" y="40"/>
                    <a:pt x="37" y="39"/>
                  </a:cubicBezTo>
                  <a:cubicBezTo>
                    <a:pt x="50" y="37"/>
                    <a:pt x="80" y="32"/>
                    <a:pt x="96" y="29"/>
                  </a:cubicBezTo>
                  <a:cubicBezTo>
                    <a:pt x="111" y="27"/>
                    <a:pt x="122" y="24"/>
                    <a:pt x="135" y="21"/>
                  </a:cubicBezTo>
                  <a:cubicBezTo>
                    <a:pt x="145" y="19"/>
                    <a:pt x="155" y="16"/>
                    <a:pt x="162" y="13"/>
                  </a:cubicBezTo>
                  <a:cubicBezTo>
                    <a:pt x="169" y="10"/>
                    <a:pt x="172" y="4"/>
                    <a:pt x="176" y="2"/>
                  </a:cubicBezTo>
                  <a:cubicBezTo>
                    <a:pt x="180" y="0"/>
                    <a:pt x="185" y="0"/>
                    <a:pt x="189" y="2"/>
                  </a:cubicBezTo>
                  <a:cubicBezTo>
                    <a:pt x="193" y="4"/>
                    <a:pt x="189" y="10"/>
                    <a:pt x="198" y="12"/>
                  </a:cubicBezTo>
                  <a:cubicBezTo>
                    <a:pt x="207" y="14"/>
                    <a:pt x="235" y="15"/>
                    <a:pt x="242" y="17"/>
                  </a:cubicBezTo>
                  <a:cubicBezTo>
                    <a:pt x="249" y="19"/>
                    <a:pt x="246" y="25"/>
                    <a:pt x="240" y="26"/>
                  </a:cubicBezTo>
                  <a:cubicBezTo>
                    <a:pt x="234" y="27"/>
                    <a:pt x="213" y="19"/>
                    <a:pt x="206" y="23"/>
                  </a:cubicBezTo>
                  <a:cubicBezTo>
                    <a:pt x="199" y="27"/>
                    <a:pt x="200" y="43"/>
                    <a:pt x="194" y="48"/>
                  </a:cubicBezTo>
                  <a:cubicBezTo>
                    <a:pt x="188" y="53"/>
                    <a:pt x="176" y="56"/>
                    <a:pt x="170" y="55"/>
                  </a:cubicBezTo>
                  <a:cubicBezTo>
                    <a:pt x="164" y="54"/>
                    <a:pt x="160" y="45"/>
                    <a:pt x="155" y="43"/>
                  </a:cubicBezTo>
                  <a:cubicBezTo>
                    <a:pt x="150" y="41"/>
                    <a:pt x="143" y="44"/>
                    <a:pt x="132" y="44"/>
                  </a:cubicBezTo>
                  <a:cubicBezTo>
                    <a:pt x="123" y="44"/>
                    <a:pt x="109" y="49"/>
                    <a:pt x="96" y="51"/>
                  </a:cubicBezTo>
                  <a:cubicBezTo>
                    <a:pt x="83" y="52"/>
                    <a:pt x="69" y="59"/>
                    <a:pt x="58" y="59"/>
                  </a:cubicBezTo>
                  <a:cubicBezTo>
                    <a:pt x="47" y="61"/>
                    <a:pt x="32" y="60"/>
                    <a:pt x="24" y="60"/>
                  </a:cubicBezTo>
                  <a:cubicBezTo>
                    <a:pt x="18" y="60"/>
                    <a:pt x="10" y="64"/>
                    <a:pt x="6" y="61"/>
                  </a:cubicBezTo>
                  <a:cubicBezTo>
                    <a:pt x="1" y="58"/>
                    <a:pt x="0" y="47"/>
                    <a:pt x="2" y="44"/>
                  </a:cubicBezTo>
                  <a:cubicBezTo>
                    <a:pt x="3" y="40"/>
                    <a:pt x="13" y="38"/>
                    <a:pt x="16" y="37"/>
                  </a:cubicBezTo>
                  <a:close/>
                </a:path>
              </a:pathLst>
            </a:custGeom>
            <a:solidFill>
              <a:schemeClr val="dk1"/>
            </a:solid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607" name="Google Shape;607;p22"/>
          <p:cNvSpPr txBox="1"/>
          <p:nvPr/>
        </p:nvSpPr>
        <p:spPr>
          <a:xfrm>
            <a:off x="2928937" y="1643062"/>
            <a:ext cx="17033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800"/>
              <a:buFont typeface="Arial"/>
              <a:buNone/>
            </a:pPr>
            <a:r>
              <a:rPr b="1" i="0" lang="en-US" sz="1800" u="none">
                <a:solidFill>
                  <a:srgbClr val="0033CC"/>
                </a:solidFill>
                <a:latin typeface="Arial"/>
                <a:ea typeface="Arial"/>
                <a:cs typeface="Arial"/>
                <a:sym typeface="Arial"/>
              </a:rPr>
              <a:t>Отправитель</a:t>
            </a:r>
            <a:endParaRPr/>
          </a:p>
        </p:txBody>
      </p:sp>
      <p:sp>
        <p:nvSpPr>
          <p:cNvPr id="608" name="Google Shape;608;p22"/>
          <p:cNvSpPr txBox="1"/>
          <p:nvPr/>
        </p:nvSpPr>
        <p:spPr>
          <a:xfrm>
            <a:off x="5715000" y="1643062"/>
            <a:ext cx="15509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800"/>
              <a:buFont typeface="Arial"/>
              <a:buNone/>
            </a:pPr>
            <a:r>
              <a:rPr b="1" i="0" lang="en-US" sz="1800" u="none">
                <a:solidFill>
                  <a:srgbClr val="0033CC"/>
                </a:solidFill>
                <a:latin typeface="Arial"/>
                <a:ea typeface="Arial"/>
                <a:cs typeface="Arial"/>
                <a:sym typeface="Arial"/>
              </a:rPr>
              <a:t>Получатель</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23"/>
          <p:cNvSpPr txBox="1"/>
          <p:nvPr>
            <p:ph type="title"/>
          </p:nvPr>
        </p:nvSpPr>
        <p:spPr>
          <a:xfrm>
            <a:off x="468312" y="404812"/>
            <a:ext cx="7162800" cy="7064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Двухточечные обмены</a:t>
            </a:r>
            <a:endParaRPr/>
          </a:p>
        </p:txBody>
      </p:sp>
      <p:sp>
        <p:nvSpPr>
          <p:cNvPr id="614" name="Google Shape;614;p23"/>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615" name="Google Shape;615;p23"/>
          <p:cNvSpPr txBox="1"/>
          <p:nvPr/>
        </p:nvSpPr>
        <p:spPr>
          <a:xfrm>
            <a:off x="719137" y="1628775"/>
            <a:ext cx="7669212" cy="41544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Правильно организованный двухточечный обмен сообщениями должен исключать возможность блокировки или некорректной работы параллельной MPI-программы.</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Примеры ошибок в организации двухточечных обменов:</a:t>
            </a:r>
            <a:endParaRPr/>
          </a:p>
          <a:p>
            <a:pPr indent="-152400" lvl="0" marL="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выполняется передача сообщения, но не выполняется его прием;</a:t>
            </a:r>
            <a:endParaRPr/>
          </a:p>
          <a:p>
            <a:pPr indent="-152400" lvl="0" marL="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процесс-источник и процесс-получатель одновременно пытаются выполнить блокирующие передачу или прием сообщения.</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24"/>
          <p:cNvSpPr txBox="1"/>
          <p:nvPr>
            <p:ph type="title"/>
          </p:nvPr>
        </p:nvSpPr>
        <p:spPr>
          <a:xfrm>
            <a:off x="719137" y="260350"/>
            <a:ext cx="6732587" cy="85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Двухточечные обмены</a:t>
            </a:r>
            <a:endParaRPr/>
          </a:p>
        </p:txBody>
      </p:sp>
      <p:sp>
        <p:nvSpPr>
          <p:cNvPr id="621" name="Google Shape;621;p24"/>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622" name="Google Shape;622;p24"/>
          <p:cNvSpPr txBox="1"/>
          <p:nvPr/>
        </p:nvSpPr>
        <p:spPr>
          <a:xfrm>
            <a:off x="3348037" y="1709737"/>
            <a:ext cx="2232025" cy="48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6868"/>
              </a:buClr>
              <a:buSzPts val="2500"/>
              <a:buFont typeface="Arial"/>
              <a:buNone/>
            </a:pPr>
            <a:r>
              <a:rPr b="1" i="1" lang="en-US" sz="2500" u="none">
                <a:solidFill>
                  <a:srgbClr val="456868"/>
                </a:solidFill>
                <a:latin typeface="Arial"/>
                <a:ea typeface="Arial"/>
                <a:cs typeface="Arial"/>
                <a:sym typeface="Arial"/>
              </a:rPr>
              <a:t>Правильно</a:t>
            </a:r>
            <a:endParaRPr/>
          </a:p>
        </p:txBody>
      </p:sp>
      <p:pic>
        <p:nvPicPr>
          <p:cNvPr descr="vs100" id="623" name="Google Shape;623;p24"/>
          <p:cNvPicPr preferRelativeResize="0"/>
          <p:nvPr/>
        </p:nvPicPr>
        <p:blipFill rotWithShape="1">
          <a:blip r:embed="rId3">
            <a:alphaModFix/>
          </a:blip>
          <a:srcRect b="0" l="0" r="0" t="0"/>
          <a:stretch/>
        </p:blipFill>
        <p:spPr>
          <a:xfrm>
            <a:off x="971550" y="2420937"/>
            <a:ext cx="6996112" cy="2965450"/>
          </a:xfrm>
          <a:prstGeom prst="rect">
            <a:avLst/>
          </a:prstGeom>
          <a:noFill/>
          <a:ln>
            <a:noFill/>
          </a:ln>
        </p:spPr>
      </p:pic>
      <p:sp>
        <p:nvSpPr>
          <p:cNvPr id="624" name="Google Shape;624;p24"/>
          <p:cNvSpPr txBox="1"/>
          <p:nvPr/>
        </p:nvSpPr>
        <p:spPr>
          <a:xfrm>
            <a:off x="1116012" y="3860800"/>
            <a:ext cx="2447925" cy="576262"/>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5" name="Google Shape;625;p24"/>
          <p:cNvSpPr txBox="1"/>
          <p:nvPr/>
        </p:nvSpPr>
        <p:spPr>
          <a:xfrm>
            <a:off x="5148262" y="3843337"/>
            <a:ext cx="2819400" cy="576262"/>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25"/>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pic>
        <p:nvPicPr>
          <p:cNvPr id="631" name="Google Shape;631;p25"/>
          <p:cNvPicPr preferRelativeResize="0"/>
          <p:nvPr/>
        </p:nvPicPr>
        <p:blipFill rotWithShape="1">
          <a:blip r:embed="rId3">
            <a:alphaModFix/>
          </a:blip>
          <a:srcRect b="0" l="0" r="0" t="0"/>
          <a:stretch/>
        </p:blipFill>
        <p:spPr>
          <a:xfrm>
            <a:off x="815975" y="2122487"/>
            <a:ext cx="7512050" cy="3429000"/>
          </a:xfrm>
          <a:prstGeom prst="rect">
            <a:avLst/>
          </a:prstGeom>
          <a:noFill/>
          <a:ln>
            <a:noFill/>
          </a:ln>
        </p:spPr>
      </p:pic>
      <p:sp>
        <p:nvSpPr>
          <p:cNvPr id="632" name="Google Shape;632;p25"/>
          <p:cNvSpPr txBox="1"/>
          <p:nvPr/>
        </p:nvSpPr>
        <p:spPr>
          <a:xfrm>
            <a:off x="3203575" y="1557337"/>
            <a:ext cx="2592387" cy="48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6868"/>
              </a:buClr>
              <a:buSzPts val="2500"/>
              <a:buFont typeface="Arial"/>
              <a:buNone/>
            </a:pPr>
            <a:r>
              <a:rPr b="1" i="1" lang="en-US" sz="2500" u="none">
                <a:solidFill>
                  <a:srgbClr val="456868"/>
                </a:solidFill>
                <a:latin typeface="Arial"/>
                <a:ea typeface="Arial"/>
                <a:cs typeface="Arial"/>
                <a:sym typeface="Arial"/>
              </a:rPr>
              <a:t>Неправильно</a:t>
            </a:r>
            <a:endParaRPr/>
          </a:p>
        </p:txBody>
      </p:sp>
      <p:sp>
        <p:nvSpPr>
          <p:cNvPr id="633" name="Google Shape;633;p25"/>
          <p:cNvSpPr txBox="1"/>
          <p:nvPr>
            <p:ph type="title"/>
          </p:nvPr>
        </p:nvSpPr>
        <p:spPr>
          <a:xfrm>
            <a:off x="719137" y="260350"/>
            <a:ext cx="6732587" cy="85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Двухточечные обмены</a:t>
            </a:r>
            <a:endParaRPr/>
          </a:p>
        </p:txBody>
      </p:sp>
      <p:sp>
        <p:nvSpPr>
          <p:cNvPr id="634" name="Google Shape;634;p25"/>
          <p:cNvSpPr txBox="1"/>
          <p:nvPr/>
        </p:nvSpPr>
        <p:spPr>
          <a:xfrm>
            <a:off x="971550" y="3827462"/>
            <a:ext cx="2447925" cy="576262"/>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26"/>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pic>
        <p:nvPicPr>
          <p:cNvPr descr="block" id="640" name="Google Shape;640;p26"/>
          <p:cNvPicPr preferRelativeResize="0"/>
          <p:nvPr/>
        </p:nvPicPr>
        <p:blipFill rotWithShape="1">
          <a:blip r:embed="rId3">
            <a:alphaModFix/>
          </a:blip>
          <a:srcRect b="0" l="0" r="0" t="0"/>
          <a:stretch/>
        </p:blipFill>
        <p:spPr>
          <a:xfrm>
            <a:off x="703262" y="2486025"/>
            <a:ext cx="7642225" cy="3260725"/>
          </a:xfrm>
          <a:prstGeom prst="rect">
            <a:avLst/>
          </a:prstGeom>
          <a:noFill/>
          <a:ln>
            <a:noFill/>
          </a:ln>
        </p:spPr>
      </p:pic>
      <p:sp>
        <p:nvSpPr>
          <p:cNvPr id="641" name="Google Shape;641;p26"/>
          <p:cNvSpPr txBox="1"/>
          <p:nvPr/>
        </p:nvSpPr>
        <p:spPr>
          <a:xfrm>
            <a:off x="3203575" y="1557337"/>
            <a:ext cx="2592387" cy="48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6868"/>
              </a:buClr>
              <a:buSzPts val="2500"/>
              <a:buFont typeface="Arial"/>
              <a:buNone/>
            </a:pPr>
            <a:r>
              <a:rPr b="1" i="1" lang="en-US" sz="2500" u="none">
                <a:solidFill>
                  <a:srgbClr val="456868"/>
                </a:solidFill>
                <a:latin typeface="Arial"/>
                <a:ea typeface="Arial"/>
                <a:cs typeface="Arial"/>
                <a:sym typeface="Arial"/>
              </a:rPr>
              <a:t>Неправильно</a:t>
            </a:r>
            <a:endParaRPr/>
          </a:p>
        </p:txBody>
      </p:sp>
      <p:sp>
        <p:nvSpPr>
          <p:cNvPr id="642" name="Google Shape;642;p26"/>
          <p:cNvSpPr txBox="1"/>
          <p:nvPr>
            <p:ph type="title"/>
          </p:nvPr>
        </p:nvSpPr>
        <p:spPr>
          <a:xfrm>
            <a:off x="719137" y="260350"/>
            <a:ext cx="6732587" cy="85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Двухточечные обмены</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27"/>
          <p:cNvSpPr txBox="1"/>
          <p:nvPr>
            <p:ph idx="1" type="body"/>
          </p:nvPr>
        </p:nvSpPr>
        <p:spPr>
          <a:xfrm>
            <a:off x="611187" y="1700212"/>
            <a:ext cx="789463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80"/>
              <a:buFont typeface="Noto Sans Symbols"/>
              <a:buChar char="●"/>
            </a:pPr>
            <a:r>
              <a:rPr b="0" i="0" lang="en-US" sz="2400" u="none" cap="none" strike="noStrike">
                <a:solidFill>
                  <a:schemeClr val="dk1"/>
                </a:solidFill>
                <a:latin typeface="Arial"/>
                <a:ea typeface="Arial"/>
                <a:cs typeface="Arial"/>
                <a:sym typeface="Arial"/>
              </a:rPr>
              <a:t>В MPI приняты следующие соглашения об именах подпрограмм двухточечного обмена:</a:t>
            </a:r>
            <a:endParaRPr/>
          </a:p>
          <a:p>
            <a:pPr indent="-342900" lvl="0" marL="342900" marR="0" rtl="0" algn="ctr">
              <a:lnSpc>
                <a:spcPct val="100000"/>
              </a:lnSpc>
              <a:spcBef>
                <a:spcPts val="480"/>
              </a:spcBef>
              <a:spcAft>
                <a:spcPts val="0"/>
              </a:spcAft>
              <a:buClr>
                <a:schemeClr val="dk2"/>
              </a:buClr>
              <a:buSzPts val="1680"/>
              <a:buFont typeface="Noto Sans Symbols"/>
              <a:buNone/>
            </a:pPr>
            <a:r>
              <a:rPr b="1" i="0" lang="en-US" sz="2400" u="none" cap="none" strike="noStrike">
                <a:solidFill>
                  <a:srgbClr val="456868"/>
                </a:solidFill>
                <a:latin typeface="Arial"/>
                <a:ea typeface="Arial"/>
                <a:cs typeface="Arial"/>
                <a:sym typeface="Arial"/>
              </a:rPr>
              <a:t>MPI_[I][R, S, B]Send</a:t>
            </a:r>
            <a:endParaRPr/>
          </a:p>
          <a:p>
            <a:pPr indent="-342900" lvl="0" marL="342900" marR="0" rtl="0" algn="l">
              <a:lnSpc>
                <a:spcPct val="100000"/>
              </a:lnSpc>
              <a:spcBef>
                <a:spcPts val="480"/>
              </a:spcBef>
              <a:spcAft>
                <a:spcPts val="0"/>
              </a:spcAft>
              <a:buClr>
                <a:schemeClr val="dk2"/>
              </a:buClr>
              <a:buSzPts val="1680"/>
              <a:buFont typeface="Noto Sans Symbols"/>
              <a:buChar char="●"/>
            </a:pPr>
            <a:r>
              <a:rPr b="0" i="0" lang="en-US" sz="2400" u="none" cap="none" strike="noStrike">
                <a:solidFill>
                  <a:schemeClr val="dk1"/>
                </a:solidFill>
                <a:latin typeface="Arial"/>
                <a:ea typeface="Arial"/>
                <a:cs typeface="Arial"/>
                <a:sym typeface="Arial"/>
              </a:rPr>
              <a:t>здесь префикс [I] (Immediate) обозначает неблокирующий режим. Префиксы [R, S, B] обозначают режимы обмена:</a:t>
            </a:r>
            <a:endParaRPr/>
          </a:p>
          <a:p>
            <a:pPr indent="-347662" lvl="1" marL="692150" marR="0" rtl="0" algn="l">
              <a:lnSpc>
                <a:spcPct val="100000"/>
              </a:lnSpc>
              <a:spcBef>
                <a:spcPts val="400"/>
              </a:spcBef>
              <a:spcAft>
                <a:spcPts val="0"/>
              </a:spcAft>
              <a:buClr>
                <a:schemeClr val="accent2"/>
              </a:buClr>
              <a:buSzPts val="1400"/>
              <a:buFont typeface="Noto Sans Symbols"/>
              <a:buChar char="●"/>
            </a:pPr>
            <a:r>
              <a:rPr b="1" i="1" lang="en-US" sz="2000" u="none" cap="none" strike="noStrike">
                <a:solidFill>
                  <a:schemeClr val="dk1"/>
                </a:solidFill>
                <a:latin typeface="Arial"/>
                <a:ea typeface="Arial"/>
                <a:cs typeface="Arial"/>
                <a:sym typeface="Arial"/>
              </a:rPr>
              <a:t>по готовности, синхронный и буферизованный. </a:t>
            </a:r>
            <a:endParaRPr/>
          </a:p>
          <a:p>
            <a:pPr indent="-342900" lvl="0" marL="342900" marR="0" rtl="0" algn="l">
              <a:lnSpc>
                <a:spcPct val="100000"/>
              </a:lnSpc>
              <a:spcBef>
                <a:spcPts val="480"/>
              </a:spcBef>
              <a:spcAft>
                <a:spcPts val="0"/>
              </a:spcAft>
              <a:buClr>
                <a:schemeClr val="dk2"/>
              </a:buClr>
              <a:buSzPts val="1680"/>
              <a:buFont typeface="Noto Sans Symbols"/>
              <a:buChar char="●"/>
            </a:pPr>
            <a:r>
              <a:rPr b="0" i="0" lang="en-US" sz="2400" u="none" cap="none" strike="noStrike">
                <a:solidFill>
                  <a:schemeClr val="dk1"/>
                </a:solidFill>
                <a:latin typeface="Arial"/>
                <a:ea typeface="Arial"/>
                <a:cs typeface="Arial"/>
                <a:sym typeface="Arial"/>
              </a:rPr>
              <a:t>Отсутствие префикса обозначает подпрограмму стандартного (блокирующего) обмена. Имеется 8 разновидностей операций передачи сообщений.</a:t>
            </a:r>
            <a:endParaRPr/>
          </a:p>
          <a:p>
            <a:pPr indent="-236220" lvl="0" marL="342900" marR="0" rtl="0" algn="l">
              <a:lnSpc>
                <a:spcPct val="100000"/>
              </a:lnSpc>
              <a:spcBef>
                <a:spcPts val="480"/>
              </a:spcBef>
              <a:spcAft>
                <a:spcPts val="0"/>
              </a:spcAft>
              <a:buClr>
                <a:schemeClr val="dk2"/>
              </a:buClr>
              <a:buSzPts val="1680"/>
              <a:buFont typeface="Noto Sans Symbols"/>
              <a:buNone/>
            </a:pPr>
            <a:r>
              <a:t/>
            </a:r>
            <a:endParaRPr b="0" i="0" sz="2400" u="none" cap="none" strike="noStrike">
              <a:solidFill>
                <a:schemeClr val="dk1"/>
              </a:solidFill>
              <a:latin typeface="Arial"/>
              <a:ea typeface="Arial"/>
              <a:cs typeface="Arial"/>
              <a:sym typeface="Arial"/>
            </a:endParaRPr>
          </a:p>
          <a:p>
            <a:pPr indent="-236220" lvl="0" marL="342900" marR="0" rtl="0" algn="l">
              <a:spcBef>
                <a:spcPts val="480"/>
              </a:spcBef>
              <a:spcAft>
                <a:spcPts val="0"/>
              </a:spcAft>
              <a:buClr>
                <a:schemeClr val="dk2"/>
              </a:buClr>
              <a:buSzPts val="1680"/>
              <a:buFont typeface="Noto Sans Symbols"/>
              <a:buNone/>
            </a:pPr>
            <a:r>
              <a:t/>
            </a:r>
            <a:endParaRPr b="0" i="0" sz="2400" u="none">
              <a:solidFill>
                <a:schemeClr val="dk1"/>
              </a:solidFill>
              <a:latin typeface="Arial"/>
              <a:ea typeface="Arial"/>
              <a:cs typeface="Arial"/>
              <a:sym typeface="Arial"/>
            </a:endParaRPr>
          </a:p>
        </p:txBody>
      </p:sp>
      <p:sp>
        <p:nvSpPr>
          <p:cNvPr id="648" name="Google Shape;648;p2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649" name="Google Shape;649;p27"/>
          <p:cNvSpPr txBox="1"/>
          <p:nvPr>
            <p:ph type="title"/>
          </p:nvPr>
        </p:nvSpPr>
        <p:spPr>
          <a:xfrm>
            <a:off x="719137" y="260350"/>
            <a:ext cx="6732587" cy="85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Двухточечные обмены</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28"/>
          <p:cNvSpPr txBox="1"/>
          <p:nvPr>
            <p:ph idx="1" type="body"/>
          </p:nvPr>
        </p:nvSpPr>
        <p:spPr>
          <a:xfrm>
            <a:off x="457200" y="1495425"/>
            <a:ext cx="8064500"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Для подпрограмм приема:</a:t>
            </a:r>
            <a:endParaRPr/>
          </a:p>
          <a:p>
            <a:pPr indent="-342900" lvl="0" marL="342900" marR="0" rtl="0" algn="ctr">
              <a:lnSpc>
                <a:spcPct val="100000"/>
              </a:lnSpc>
              <a:spcBef>
                <a:spcPts val="480"/>
              </a:spcBef>
              <a:spcAft>
                <a:spcPts val="0"/>
              </a:spcAft>
              <a:buClr>
                <a:schemeClr val="dk2"/>
              </a:buClr>
              <a:buSzPts val="1680"/>
              <a:buFont typeface="Noto Sans Symbols"/>
              <a:buNone/>
            </a:pPr>
            <a:r>
              <a:rPr b="1" i="0" lang="en-US" sz="2400" u="none">
                <a:solidFill>
                  <a:srgbClr val="456868"/>
                </a:solidFill>
                <a:latin typeface="Arial"/>
                <a:ea typeface="Arial"/>
                <a:cs typeface="Arial"/>
                <a:sym typeface="Arial"/>
              </a:rPr>
              <a:t>MPI_[I]Recv</a:t>
            </a:r>
            <a:endParaRPr/>
          </a:p>
          <a:p>
            <a:pPr indent="-342900" lvl="0" marL="342900" marR="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то есть всего 2 разновидности приема (блокирующий и неблокирующий).</a:t>
            </a:r>
            <a:endParaRPr/>
          </a:p>
          <a:p>
            <a:pPr indent="-342900" lvl="0" marL="342900" marR="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Arial"/>
                <a:ea typeface="Arial"/>
                <a:cs typeface="Arial"/>
                <a:sym typeface="Arial"/>
              </a:rPr>
              <a:t>Подпрограмма MPI_Irsend, например, выполняет передачу «по готовности» в неблокирующем режиме, MPI_Bsend буферизованную передачу с блокировкой, а MPI_Recv выполняет блокирующий прием сообщений. Подпрограмма приема любого типа может принять сообщения от любой подпрограммы передачи.</a:t>
            </a:r>
            <a:endParaRPr/>
          </a:p>
          <a:p>
            <a:pPr indent="-236220" lvl="0" marL="342900" marR="0" rtl="0" algn="l">
              <a:spcBef>
                <a:spcPts val="480"/>
              </a:spcBef>
              <a:spcAft>
                <a:spcPts val="0"/>
              </a:spcAft>
              <a:buClr>
                <a:schemeClr val="dk2"/>
              </a:buClr>
              <a:buSzPts val="1680"/>
              <a:buFont typeface="Noto Sans Symbols"/>
              <a:buNone/>
            </a:pPr>
            <a:r>
              <a:t/>
            </a:r>
            <a:endParaRPr b="0" i="0" sz="2400" u="none">
              <a:solidFill>
                <a:schemeClr val="dk1"/>
              </a:solidFill>
              <a:latin typeface="Arial"/>
              <a:ea typeface="Arial"/>
              <a:cs typeface="Arial"/>
              <a:sym typeface="Arial"/>
            </a:endParaRPr>
          </a:p>
        </p:txBody>
      </p:sp>
      <p:sp>
        <p:nvSpPr>
          <p:cNvPr id="655" name="Google Shape;655;p28"/>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656" name="Google Shape;656;p28"/>
          <p:cNvSpPr txBox="1"/>
          <p:nvPr/>
        </p:nvSpPr>
        <p:spPr>
          <a:xfrm>
            <a:off x="8027987" y="6248400"/>
            <a:ext cx="658812"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a:solidFill>
                  <a:schemeClr val="dk1"/>
                </a:solidFill>
                <a:latin typeface="Arial"/>
                <a:ea typeface="Arial"/>
                <a:cs typeface="Arial"/>
                <a:sym typeface="Arial"/>
              </a:rPr>
              <a:t>‹#›</a:t>
            </a:fld>
            <a:endParaRPr/>
          </a:p>
        </p:txBody>
      </p:sp>
      <p:sp>
        <p:nvSpPr>
          <p:cNvPr id="657" name="Google Shape;657;p28"/>
          <p:cNvSpPr txBox="1"/>
          <p:nvPr>
            <p:ph type="title"/>
          </p:nvPr>
        </p:nvSpPr>
        <p:spPr>
          <a:xfrm>
            <a:off x="719137" y="260350"/>
            <a:ext cx="6732587" cy="85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Двухточечные обмены</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29"/>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graphicFrame>
        <p:nvGraphicFramePr>
          <p:cNvPr id="663" name="Google Shape;663;p29"/>
          <p:cNvGraphicFramePr/>
          <p:nvPr/>
        </p:nvGraphicFramePr>
        <p:xfrm>
          <a:off x="528637" y="1989137"/>
          <a:ext cx="3000000" cy="3000000"/>
        </p:xfrm>
        <a:graphic>
          <a:graphicData uri="http://schemas.openxmlformats.org/drawingml/2006/table">
            <a:tbl>
              <a:tblPr>
                <a:noFill/>
                <a:tableStyleId>{0A942C9E-E5DF-47BD-AFB7-4D8CE67EEEB9}</a:tableStyleId>
              </a:tblPr>
              <a:tblGrid>
                <a:gridCol w="2493950"/>
                <a:gridCol w="2493950"/>
                <a:gridCol w="2493950"/>
              </a:tblGrid>
              <a:tr h="312725">
                <a:tc gridSpan="3">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Список коммуникационных функций типа точка-точка</a:t>
                      </a:r>
                      <a:endParaRPr/>
                    </a:p>
                  </a:txBody>
                  <a:tcPr marT="19025" marB="19025" marR="19050" marL="19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312725">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Режимы выполнения</a:t>
                      </a:r>
                      <a:endParaRPr/>
                    </a:p>
                  </a:txBody>
                  <a:tcPr marT="19025" marB="19025" marR="19050" marL="19050" anchor="ctr">
                    <a:lnT cap="flat" cmpd="sng" w="12700">
                      <a:solidFill>
                        <a:srgbClr val="000000"/>
                      </a:solidFill>
                      <a:prstDash val="solid"/>
                      <a:round/>
                      <a:headEnd len="sm" w="sm" type="none"/>
                      <a:tailEnd len="sm" w="sm" type="none"/>
                    </a:lnT>
                  </a:tcPr>
                </a:tc>
                <a:tc>
                  <a:txBody>
                    <a:bodyPr/>
                    <a:lstStyle/>
                    <a:p>
                      <a:pPr indent="0" lvl="0" marL="182562"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С блокировкой </a:t>
                      </a:r>
                      <a:endParaRPr/>
                    </a:p>
                  </a:txBody>
                  <a:tcPr marT="19025" marB="19025" marR="19050" marL="19050" anchor="ctr"/>
                </a:tc>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Без блокировки</a:t>
                      </a:r>
                      <a:endParaRPr/>
                    </a:p>
                  </a:txBody>
                  <a:tcPr marT="19025" marB="19025" marR="19050" marL="19050" anchor="ctr"/>
                </a:tc>
              </a:tr>
              <a:tr h="3111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Стандартная посылка </a:t>
                      </a:r>
                      <a:endParaRPr/>
                    </a:p>
                  </a:txBody>
                  <a:tcPr marT="19025" marB="19025" marR="19050" marL="19050" anchor="ctr"/>
                </a:tc>
                <a:tc>
                  <a:txBody>
                    <a:bodyPr/>
                    <a:lstStyle/>
                    <a:p>
                      <a:pPr indent="0" lvl="0" marL="182562"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MPI_Send </a:t>
                      </a:r>
                      <a:endParaRPr/>
                    </a:p>
                  </a:txBody>
                  <a:tcPr marT="19025" marB="19025" marR="19050" marL="19050" anchor="ct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MPI_Isend</a:t>
                      </a:r>
                      <a:endParaRPr/>
                    </a:p>
                  </a:txBody>
                  <a:tcPr marT="19025" marB="19025" marR="19050" marL="19050" anchor="ctr"/>
                </a:tc>
              </a:tr>
              <a:tr h="31272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Синхронная посылка </a:t>
                      </a:r>
                      <a:endParaRPr/>
                    </a:p>
                  </a:txBody>
                  <a:tcPr marT="19025" marB="19025" marR="19050" marL="19050" anchor="ctr"/>
                </a:tc>
                <a:tc>
                  <a:txBody>
                    <a:bodyPr/>
                    <a:lstStyle/>
                    <a:p>
                      <a:pPr indent="0" lvl="0" marL="182562"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MPI_Ssend </a:t>
                      </a:r>
                      <a:endParaRPr/>
                    </a:p>
                  </a:txBody>
                  <a:tcPr marT="19025" marB="19025" marR="19050" marL="19050" anchor="ct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MPI_Issend</a:t>
                      </a:r>
                      <a:endParaRPr/>
                    </a:p>
                  </a:txBody>
                  <a:tcPr marT="19025" marB="19025" marR="19050" marL="19050" anchor="ctr"/>
                </a:tc>
              </a:tr>
              <a:tr h="5873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Буферизованная посылка </a:t>
                      </a:r>
                      <a:endParaRPr/>
                    </a:p>
                  </a:txBody>
                  <a:tcPr marT="19025" marB="19025" marR="19050" marL="19050" anchor="ctr"/>
                </a:tc>
                <a:tc>
                  <a:txBody>
                    <a:bodyPr/>
                    <a:lstStyle/>
                    <a:p>
                      <a:pPr indent="0" lvl="0" marL="182562"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MPI_Bsend </a:t>
                      </a:r>
                      <a:endParaRPr/>
                    </a:p>
                  </a:txBody>
                  <a:tcPr marT="19025" marB="19025" marR="19050" marL="19050" anchor="ct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MPI_Ibsend</a:t>
                      </a:r>
                      <a:endParaRPr/>
                    </a:p>
                  </a:txBody>
                  <a:tcPr marT="19025" marB="19025" marR="19050" marL="19050" anchor="ctr"/>
                </a:tc>
              </a:tr>
              <a:tr h="86042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Согласованная посылка (по готовности)</a:t>
                      </a:r>
                      <a:endParaRPr/>
                    </a:p>
                  </a:txBody>
                  <a:tcPr marT="19025" marB="19025" marR="19050" marL="19050" anchor="ctr"/>
                </a:tc>
                <a:tc>
                  <a:txBody>
                    <a:bodyPr/>
                    <a:lstStyle/>
                    <a:p>
                      <a:pPr indent="0" lvl="0" marL="182562"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MPI_Rsend </a:t>
                      </a:r>
                      <a:endParaRPr/>
                    </a:p>
                  </a:txBody>
                  <a:tcPr marT="19025" marB="19025" marR="19050" marL="19050" anchor="ct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MPI_Irsend</a:t>
                      </a:r>
                      <a:endParaRPr/>
                    </a:p>
                  </a:txBody>
                  <a:tcPr marT="19025" marB="19025" marR="19050" marL="19050" anchor="ctr"/>
                </a:tc>
              </a:tr>
              <a:tr h="31272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Прием информации </a:t>
                      </a:r>
                      <a:endParaRPr/>
                    </a:p>
                  </a:txBody>
                  <a:tcPr marT="19025" marB="19025" marR="19050" marL="19050" anchor="ctr"/>
                </a:tc>
                <a:tc>
                  <a:txBody>
                    <a:bodyPr/>
                    <a:lstStyle/>
                    <a:p>
                      <a:pPr indent="0" lvl="0" marL="182562"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MPI_Recv </a:t>
                      </a:r>
                      <a:endParaRPr/>
                    </a:p>
                  </a:txBody>
                  <a:tcPr marT="19025" marB="19025" marR="19050" marL="19050" anchor="ct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MPI_Irecv</a:t>
                      </a:r>
                      <a:endParaRPr/>
                    </a:p>
                  </a:txBody>
                  <a:tcPr marT="19025" marB="19025" marR="19050" marL="19050" anchor="ctr"/>
                </a:tc>
              </a:tr>
            </a:tbl>
          </a:graphicData>
        </a:graphic>
      </p:graphicFrame>
      <p:sp>
        <p:nvSpPr>
          <p:cNvPr id="664" name="Google Shape;664;p2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665" name="Google Shape;665;p29"/>
          <p:cNvSpPr txBox="1"/>
          <p:nvPr>
            <p:ph type="title"/>
          </p:nvPr>
        </p:nvSpPr>
        <p:spPr>
          <a:xfrm>
            <a:off x="719137" y="260350"/>
            <a:ext cx="6732587" cy="85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Двухточечные обмены</a:t>
            </a:r>
            <a:endParaRPr/>
          </a:p>
        </p:txBody>
      </p:sp>
      <p:graphicFrame>
        <p:nvGraphicFramePr>
          <p:cNvPr id="666" name="Google Shape;666;p29"/>
          <p:cNvGraphicFramePr/>
          <p:nvPr/>
        </p:nvGraphicFramePr>
        <p:xfrm>
          <a:off x="395287" y="5226050"/>
          <a:ext cx="3000000" cy="3000000"/>
        </p:xfrm>
        <a:graphic>
          <a:graphicData uri="http://schemas.openxmlformats.org/drawingml/2006/table">
            <a:tbl>
              <a:tblPr>
                <a:noFill/>
                <a:tableStyleId>{0A942C9E-E5DF-47BD-AFB7-4D8CE67EEEB9}</a:tableStyleId>
              </a:tblPr>
              <a:tblGrid>
                <a:gridCol w="1577975"/>
                <a:gridCol w="1365250"/>
                <a:gridCol w="1363650"/>
                <a:gridCol w="1435100"/>
                <a:gridCol w="1436675"/>
                <a:gridCol w="1435100"/>
              </a:tblGrid>
              <a:tr h="396875">
                <a:tc>
                  <a:txBody>
                    <a:bodyPr/>
                    <a:lstStyle/>
                    <a:p>
                      <a:pPr indent="0" lvl="0" marL="0" marR="0" rtl="0" algn="ctr">
                        <a:lnSpc>
                          <a:spcPct val="100000"/>
                        </a:lnSpc>
                        <a:spcBef>
                          <a:spcPts val="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Blocking</a:t>
                      </a:r>
                      <a:endParaRPr/>
                    </a:p>
                  </a:txBody>
                  <a:tcPr marT="45800" marB="458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CDCDDA"/>
                    </a:solidFill>
                  </a:tcPr>
                </a:tc>
                <a:tc>
                  <a:txBody>
                    <a:bodyPr/>
                    <a:lstStyle/>
                    <a:p>
                      <a:pPr indent="0" lvl="0" marL="0" marR="0" rtl="0" algn="ctr">
                        <a:lnSpc>
                          <a:spcPct val="100000"/>
                        </a:lnSpc>
                        <a:spcBef>
                          <a:spcPts val="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MPI_Send</a:t>
                      </a:r>
                      <a:endParaRPr/>
                    </a:p>
                  </a:txBody>
                  <a:tcPr marT="45800" marB="458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CDCDDA"/>
                    </a:solidFill>
                  </a:tcPr>
                </a:tc>
                <a:tc>
                  <a:txBody>
                    <a:bodyPr/>
                    <a:lstStyle/>
                    <a:p>
                      <a:pPr indent="0" lvl="0" marL="0" marR="0" rtl="0" algn="ctr">
                        <a:lnSpc>
                          <a:spcPct val="100000"/>
                        </a:lnSpc>
                        <a:spcBef>
                          <a:spcPts val="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MPI_Bsend</a:t>
                      </a:r>
                      <a:endParaRPr/>
                    </a:p>
                  </a:txBody>
                  <a:tcPr marT="45800" marB="458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CDCDDA"/>
                    </a:solidFill>
                  </a:tcPr>
                </a:tc>
                <a:tc>
                  <a:txBody>
                    <a:bodyPr/>
                    <a:lstStyle/>
                    <a:p>
                      <a:pPr indent="0" lvl="0" marL="0" marR="0" rtl="0" algn="ctr">
                        <a:lnSpc>
                          <a:spcPct val="100000"/>
                        </a:lnSpc>
                        <a:spcBef>
                          <a:spcPts val="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MPI_Ssend</a:t>
                      </a:r>
                      <a:endParaRPr/>
                    </a:p>
                  </a:txBody>
                  <a:tcPr marT="45800" marB="458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CDCDDA"/>
                    </a:solidFill>
                  </a:tcPr>
                </a:tc>
                <a:tc>
                  <a:txBody>
                    <a:bodyPr/>
                    <a:lstStyle/>
                    <a:p>
                      <a:pPr indent="0" lvl="0" marL="0" marR="0" rtl="0" algn="ctr">
                        <a:lnSpc>
                          <a:spcPct val="100000"/>
                        </a:lnSpc>
                        <a:spcBef>
                          <a:spcPts val="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MPI_Rsend</a:t>
                      </a:r>
                      <a:endParaRPr/>
                    </a:p>
                  </a:txBody>
                  <a:tcPr marT="45800" marB="458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CDCDDA"/>
                    </a:solidFill>
                  </a:tcPr>
                </a:tc>
                <a:tc>
                  <a:txBody>
                    <a:bodyPr/>
                    <a:lstStyle/>
                    <a:p>
                      <a:pPr indent="0" lvl="0" marL="0" marR="0" rtl="0" algn="ctr">
                        <a:lnSpc>
                          <a:spcPct val="100000"/>
                        </a:lnSpc>
                        <a:spcBef>
                          <a:spcPts val="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MPI_Recv</a:t>
                      </a:r>
                      <a:endParaRPr/>
                    </a:p>
                  </a:txBody>
                  <a:tcPr marT="45800" marB="458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CDCDDA"/>
                    </a:solidFill>
                  </a:tcPr>
                </a:tc>
              </a:tr>
              <a:tr h="396875">
                <a:tc>
                  <a:txBody>
                    <a:bodyPr/>
                    <a:lstStyle/>
                    <a:p>
                      <a:pPr indent="0" lvl="0" marL="0" marR="0" rtl="0" algn="ctr">
                        <a:lnSpc>
                          <a:spcPct val="100000"/>
                        </a:lnSpc>
                        <a:spcBef>
                          <a:spcPts val="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Non-blocking</a:t>
                      </a:r>
                      <a:endParaRPr/>
                    </a:p>
                  </a:txBody>
                  <a:tcPr marT="45800" marB="458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E8E8ED"/>
                    </a:solidFill>
                  </a:tcPr>
                </a:tc>
                <a:tc>
                  <a:txBody>
                    <a:bodyPr/>
                    <a:lstStyle/>
                    <a:p>
                      <a:pPr indent="0" lvl="0" marL="0" marR="0" rtl="0" algn="ctr">
                        <a:lnSpc>
                          <a:spcPct val="100000"/>
                        </a:lnSpc>
                        <a:spcBef>
                          <a:spcPts val="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MPI_Isend</a:t>
                      </a:r>
                      <a:endParaRPr/>
                    </a:p>
                  </a:txBody>
                  <a:tcPr marT="45800" marB="458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E8E8ED"/>
                    </a:solidFill>
                  </a:tcPr>
                </a:tc>
                <a:tc>
                  <a:txBody>
                    <a:bodyPr/>
                    <a:lstStyle/>
                    <a:p>
                      <a:pPr indent="0" lvl="0" marL="0" marR="0" rtl="0" algn="ctr">
                        <a:lnSpc>
                          <a:spcPct val="100000"/>
                        </a:lnSpc>
                        <a:spcBef>
                          <a:spcPts val="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MPI_Ibsend</a:t>
                      </a:r>
                      <a:endParaRPr/>
                    </a:p>
                  </a:txBody>
                  <a:tcPr marT="45800" marB="458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E8E8ED"/>
                    </a:solidFill>
                  </a:tcPr>
                </a:tc>
                <a:tc>
                  <a:txBody>
                    <a:bodyPr/>
                    <a:lstStyle/>
                    <a:p>
                      <a:pPr indent="0" lvl="0" marL="0" marR="0" rtl="0" algn="ctr">
                        <a:lnSpc>
                          <a:spcPct val="100000"/>
                        </a:lnSpc>
                        <a:spcBef>
                          <a:spcPts val="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MPI_Issend</a:t>
                      </a:r>
                      <a:endParaRPr/>
                    </a:p>
                  </a:txBody>
                  <a:tcPr marT="45800" marB="458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E8E8ED"/>
                    </a:solidFill>
                  </a:tcPr>
                </a:tc>
                <a:tc>
                  <a:txBody>
                    <a:bodyPr/>
                    <a:lstStyle/>
                    <a:p>
                      <a:pPr indent="0" lvl="0" marL="0" marR="0" rtl="0" algn="ctr">
                        <a:lnSpc>
                          <a:spcPct val="100000"/>
                        </a:lnSpc>
                        <a:spcBef>
                          <a:spcPts val="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MPI_Irsend</a:t>
                      </a:r>
                      <a:endParaRPr/>
                    </a:p>
                  </a:txBody>
                  <a:tcPr marT="45800" marB="458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E8E8ED"/>
                    </a:solidFill>
                  </a:tcPr>
                </a:tc>
                <a:tc>
                  <a:txBody>
                    <a:bodyPr/>
                    <a:lstStyle/>
                    <a:p>
                      <a:pPr indent="0" lvl="0" marL="0" marR="0" rtl="0" algn="ctr">
                        <a:lnSpc>
                          <a:spcPct val="100000"/>
                        </a:lnSpc>
                        <a:spcBef>
                          <a:spcPts val="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MPI_Irecv</a:t>
                      </a:r>
                      <a:endParaRPr/>
                    </a:p>
                  </a:txBody>
                  <a:tcPr marT="45800" marB="45800" marR="91450" marL="91450">
                    <a:lnL cap="flat" cmpd="sng" w="12700">
                      <a:solidFill>
                        <a:srgbClr val="2D2D8A"/>
                      </a:solidFill>
                      <a:prstDash val="solid"/>
                      <a:round/>
                      <a:headEnd len="sm" w="sm" type="none"/>
                      <a:tailEnd len="sm" w="sm" type="none"/>
                    </a:lnL>
                    <a:lnR cap="flat" cmpd="sng" w="12700">
                      <a:solidFill>
                        <a:srgbClr val="2D2D8A"/>
                      </a:solidFill>
                      <a:prstDash val="solid"/>
                      <a:round/>
                      <a:headEnd len="sm" w="sm" type="none"/>
                      <a:tailEnd len="sm" w="sm" type="none"/>
                    </a:lnR>
                    <a:lnT cap="flat" cmpd="sng" w="12700">
                      <a:solidFill>
                        <a:srgbClr val="2D2D8A"/>
                      </a:solidFill>
                      <a:prstDash val="solid"/>
                      <a:round/>
                      <a:headEnd len="sm" w="sm" type="none"/>
                      <a:tailEnd len="sm" w="sm" type="none"/>
                    </a:lnT>
                    <a:lnB cap="flat" cmpd="sng" w="12700">
                      <a:solidFill>
                        <a:srgbClr val="2D2D8A"/>
                      </a:solidFill>
                      <a:prstDash val="solid"/>
                      <a:round/>
                      <a:headEnd len="sm" w="sm" type="none"/>
                      <a:tailEnd len="sm" w="sm" type="none"/>
                    </a:lnB>
                    <a:solidFill>
                      <a:srgbClr val="E8E8ED"/>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История MPI</a:t>
            </a:r>
            <a:endParaRPr/>
          </a:p>
        </p:txBody>
      </p:sp>
      <p:sp>
        <p:nvSpPr>
          <p:cNvPr id="214" name="Google Shape;214;p3"/>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100"/>
              <a:buNone/>
            </a:pPr>
            <a:r>
              <a:rPr b="0" i="0" lang="en-US" sz="3000" u="none">
                <a:solidFill>
                  <a:schemeClr val="dk1"/>
                </a:solidFill>
                <a:latin typeface="Arial"/>
                <a:ea typeface="Arial"/>
                <a:cs typeface="Arial"/>
                <a:sym typeface="Arial"/>
              </a:rPr>
              <a:t>   </a:t>
            </a:r>
            <a:r>
              <a:rPr b="1" i="0" lang="en-US" sz="3000" u="none">
                <a:solidFill>
                  <a:schemeClr val="dk1"/>
                </a:solidFill>
                <a:latin typeface="Arial"/>
                <a:ea typeface="Arial"/>
                <a:cs typeface="Arial"/>
                <a:sym typeface="Arial"/>
              </a:rPr>
              <a:t>Стандарт</a:t>
            </a:r>
            <a:r>
              <a:rPr b="0" i="0" lang="en-US" sz="3000" u="none">
                <a:solidFill>
                  <a:schemeClr val="dk1"/>
                </a:solidFill>
                <a:latin typeface="Arial"/>
                <a:ea typeface="Arial"/>
                <a:cs typeface="Arial"/>
                <a:sym typeface="Arial"/>
              </a:rPr>
              <a:t> MPI 1.0 1995 год, MPI 2.0 1998 год. Определяет API (варианты для Си, C++, Fortran, Java).</a:t>
            </a:r>
            <a:endParaRPr/>
          </a:p>
        </p:txBody>
      </p:sp>
      <p:sp>
        <p:nvSpPr>
          <p:cNvPr id="215" name="Google Shape;215;p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pic>
        <p:nvPicPr>
          <p:cNvPr id="216" name="Google Shape;216;p3"/>
          <p:cNvPicPr preferRelativeResize="0"/>
          <p:nvPr/>
        </p:nvPicPr>
        <p:blipFill rotWithShape="1">
          <a:blip r:embed="rId3">
            <a:alphaModFix/>
          </a:blip>
          <a:srcRect b="0" l="0" r="0" t="0"/>
          <a:stretch/>
        </p:blipFill>
        <p:spPr>
          <a:xfrm>
            <a:off x="487362" y="4292600"/>
            <a:ext cx="8453437" cy="106838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0"/>
          <p:cNvSpPr txBox="1"/>
          <p:nvPr>
            <p:ph idx="1" type="body"/>
          </p:nvPr>
        </p:nvSpPr>
        <p:spPr>
          <a:xfrm>
            <a:off x="107950" y="1495425"/>
            <a:ext cx="8856662"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400"/>
              <a:buFont typeface="Noto Sans Symbols"/>
              <a:buChar char="●"/>
            </a:pPr>
            <a:r>
              <a:rPr b="1" i="1" lang="en-US" sz="2000" u="none">
                <a:solidFill>
                  <a:schemeClr val="dk1"/>
                </a:solidFill>
                <a:latin typeface="Arial"/>
                <a:ea typeface="Arial"/>
                <a:cs typeface="Arial"/>
                <a:sym typeface="Arial"/>
              </a:rPr>
              <a:t>Блокирующие вызовы </a:t>
            </a:r>
            <a:r>
              <a:rPr b="0" i="0" lang="en-US" sz="2000" u="none">
                <a:solidFill>
                  <a:schemeClr val="dk1"/>
                </a:solidFill>
                <a:latin typeface="Arial"/>
                <a:ea typeface="Arial"/>
                <a:cs typeface="Arial"/>
                <a:sym typeface="Arial"/>
              </a:rPr>
              <a:t>отправки и получения приостанавливают исполнение программы до момента, когда данные будут отправлены (скопированы из буфера отправки), но они не обязаны быть получены получающей задачей. Содержимое буфера отправки теперь может быть  безопасно модифицировано без воздействия на отправленное сообщение. Завершение блокирующего обмена подразумевает, что данные в буфере получения правильные. </a:t>
            </a:r>
            <a:endParaRPr/>
          </a:p>
          <a:p>
            <a:pPr indent="-342900" lvl="0" marL="342900" marR="0" rtl="0" algn="l">
              <a:lnSpc>
                <a:spcPct val="100000"/>
              </a:lnSpc>
              <a:spcBef>
                <a:spcPts val="400"/>
              </a:spcBef>
              <a:spcAft>
                <a:spcPts val="0"/>
              </a:spcAft>
              <a:buClr>
                <a:schemeClr val="dk2"/>
              </a:buClr>
              <a:buSzPts val="1400"/>
              <a:buFont typeface="Noto Sans Symbols"/>
              <a:buChar char="●"/>
            </a:pPr>
            <a:r>
              <a:rPr b="1" i="1" lang="en-US" sz="2000" u="none">
                <a:solidFill>
                  <a:schemeClr val="dk1"/>
                </a:solidFill>
                <a:latin typeface="Arial"/>
                <a:ea typeface="Arial"/>
                <a:cs typeface="Arial"/>
                <a:sym typeface="Arial"/>
              </a:rPr>
              <a:t>Неблокирующие вызовы </a:t>
            </a:r>
            <a:r>
              <a:rPr b="0" i="0" lang="en-US" sz="2000" u="none">
                <a:solidFill>
                  <a:schemeClr val="dk1"/>
                </a:solidFill>
                <a:latin typeface="Arial"/>
                <a:ea typeface="Arial"/>
                <a:cs typeface="Arial"/>
                <a:sym typeface="Arial"/>
              </a:rPr>
              <a:t>возвращаются немедленно после инициации коммуникации. Программист не знает скопированы ли отправляемые данные из буфера отправки, или являются ли передаваемые данные прибывшими к получателю. Таким образом, перед очередным использованием </a:t>
            </a:r>
            <a:r>
              <a:rPr b="0" i="1" lang="en-US" sz="2000" u="none">
                <a:solidFill>
                  <a:schemeClr val="dk1"/>
                </a:solidFill>
                <a:latin typeface="Arial"/>
                <a:ea typeface="Arial"/>
                <a:cs typeface="Arial"/>
                <a:sym typeface="Arial"/>
              </a:rPr>
              <a:t>буфера сообщения </a:t>
            </a:r>
            <a:r>
              <a:rPr b="0" i="0" lang="en-US" sz="2000" u="none">
                <a:solidFill>
                  <a:schemeClr val="dk1"/>
                </a:solidFill>
                <a:latin typeface="Arial"/>
                <a:ea typeface="Arial"/>
                <a:cs typeface="Arial"/>
                <a:sym typeface="Arial"/>
              </a:rPr>
              <a:t>программист должен проверить его статус (команды Wait или Test).</a:t>
            </a:r>
            <a:endParaRPr/>
          </a:p>
          <a:p>
            <a:pPr indent="-254000" lvl="0" marL="342900" marR="0" rtl="0" algn="l">
              <a:spcBef>
                <a:spcPts val="400"/>
              </a:spcBef>
              <a:spcAft>
                <a:spcPts val="0"/>
              </a:spcAft>
              <a:buClr>
                <a:schemeClr val="dk2"/>
              </a:buClr>
              <a:buSzPts val="1400"/>
              <a:buFont typeface="Noto Sans Symbols"/>
              <a:buNone/>
            </a:pPr>
            <a:r>
              <a:t/>
            </a:r>
            <a:endParaRPr b="0" i="0" sz="2000" u="none">
              <a:solidFill>
                <a:schemeClr val="dk1"/>
              </a:solidFill>
              <a:latin typeface="Arial"/>
              <a:ea typeface="Arial"/>
              <a:cs typeface="Arial"/>
              <a:sym typeface="Arial"/>
            </a:endParaRPr>
          </a:p>
        </p:txBody>
      </p:sp>
      <p:sp>
        <p:nvSpPr>
          <p:cNvPr id="672" name="Google Shape;672;p30"/>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673" name="Google Shape;673;p3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674" name="Google Shape;674;p30"/>
          <p:cNvSpPr txBox="1"/>
          <p:nvPr>
            <p:ph type="title"/>
          </p:nvPr>
        </p:nvSpPr>
        <p:spPr>
          <a:xfrm>
            <a:off x="719137" y="260350"/>
            <a:ext cx="6732587" cy="85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Двухточечные обмены</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1"/>
          <p:cNvSpPr txBox="1"/>
          <p:nvPr>
            <p:ph type="title"/>
          </p:nvPr>
        </p:nvSpPr>
        <p:spPr>
          <a:xfrm>
            <a:off x="457200" y="157162"/>
            <a:ext cx="7543800" cy="8953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Пример простейшей блокирующей пересылки</a:t>
            </a:r>
            <a:endParaRPr/>
          </a:p>
        </p:txBody>
      </p:sp>
      <p:sp>
        <p:nvSpPr>
          <p:cNvPr id="680" name="Google Shape;680;p31"/>
          <p:cNvSpPr txBox="1"/>
          <p:nvPr/>
        </p:nvSpPr>
        <p:spPr>
          <a:xfrm>
            <a:off x="323850" y="1412875"/>
            <a:ext cx="8318500" cy="535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#include &lt;stdio.h&gt;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#include &lt;mpi.h&gt;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main(int argc, char* argv[])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int rank;</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MPI_Status st;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char buf[64];</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MPI_Init(&amp;argc, &amp;argv);</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MPI_Comm_rank(MPI_COMM_WORLD, &amp;rank);</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if(rank == 0)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sprintf(buf, "Hello from processor 0");</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MPI_Send(buf, 64, MPI_CHAR, 1, 0, MPI_COMM_WORLD);</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else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MPI_Recv(buf, 64, MPI_CHAR, 0, 0, MPI_COMM_WORLD, &amp;st);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printf("Process %d received %s \n", rank, buf);</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MPI_Finalize();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681" name="Google Shape;681;p31"/>
          <p:cNvSpPr txBox="1"/>
          <p:nvPr/>
        </p:nvSpPr>
        <p:spPr>
          <a:xfrm>
            <a:off x="5103812" y="1125537"/>
            <a:ext cx="2592387" cy="830262"/>
          </a:xfrm>
          <a:prstGeom prst="rect">
            <a:avLst/>
          </a:prstGeom>
          <a:solidFill>
            <a:srgbClr val="DDE9E9"/>
          </a:solidFill>
          <a:ln cap="flat" cmpd="sng" w="9525">
            <a:solidFill>
              <a:srgbClr val="629797"/>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1600"/>
              <a:buFont typeface="Courier New"/>
              <a:buNone/>
            </a:pPr>
            <a:r>
              <a:rPr b="1" i="0" lang="en-US" sz="1600" u="none">
                <a:solidFill>
                  <a:srgbClr val="003366"/>
                </a:solidFill>
                <a:latin typeface="Courier New"/>
                <a:ea typeface="Courier New"/>
                <a:cs typeface="Courier New"/>
                <a:sym typeface="Courier New"/>
              </a:rPr>
              <a:t>buf</a:t>
            </a:r>
            <a:r>
              <a:rPr b="0" i="0" lang="en-US" sz="1600" u="none">
                <a:solidFill>
                  <a:srgbClr val="000000"/>
                </a:solidFill>
                <a:latin typeface="Courier New"/>
                <a:ea typeface="Courier New"/>
                <a:cs typeface="Courier New"/>
                <a:sym typeface="Courier New"/>
              </a:rPr>
              <a:t> - адрес начала буфера посылаемых данных</a:t>
            </a:r>
            <a:endParaRPr/>
          </a:p>
        </p:txBody>
      </p:sp>
      <p:sp>
        <p:nvSpPr>
          <p:cNvPr id="682" name="Google Shape;682;p31"/>
          <p:cNvSpPr txBox="1"/>
          <p:nvPr/>
        </p:nvSpPr>
        <p:spPr>
          <a:xfrm>
            <a:off x="5545137" y="2063750"/>
            <a:ext cx="2914650" cy="1077912"/>
          </a:xfrm>
          <a:prstGeom prst="rect">
            <a:avLst/>
          </a:prstGeom>
          <a:solidFill>
            <a:srgbClr val="DDE9E9"/>
          </a:solidFill>
          <a:ln cap="flat" cmpd="sng" w="9525">
            <a:solidFill>
              <a:srgbClr val="629797"/>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1600"/>
              <a:buFont typeface="Courier New"/>
              <a:buNone/>
            </a:pPr>
            <a:r>
              <a:rPr b="1" i="0" lang="en-US" sz="1600" u="none">
                <a:solidFill>
                  <a:srgbClr val="003366"/>
                </a:solidFill>
                <a:latin typeface="Courier New"/>
                <a:ea typeface="Courier New"/>
                <a:cs typeface="Courier New"/>
                <a:sym typeface="Courier New"/>
              </a:rPr>
              <a:t>count</a:t>
            </a:r>
            <a:r>
              <a:rPr b="0" i="0" lang="en-US" sz="1600" u="none">
                <a:solidFill>
                  <a:srgbClr val="000000"/>
                </a:solidFill>
                <a:latin typeface="Courier New"/>
                <a:ea typeface="Courier New"/>
                <a:cs typeface="Courier New"/>
                <a:sym typeface="Courier New"/>
              </a:rPr>
              <a:t> - число пересылаемых объектов типа, соответствующего datatype</a:t>
            </a:r>
            <a:endParaRPr/>
          </a:p>
        </p:txBody>
      </p:sp>
      <p:sp>
        <p:nvSpPr>
          <p:cNvPr id="683" name="Google Shape;683;p31"/>
          <p:cNvSpPr txBox="1"/>
          <p:nvPr/>
        </p:nvSpPr>
        <p:spPr>
          <a:xfrm>
            <a:off x="6084887" y="3216275"/>
            <a:ext cx="2557462" cy="584200"/>
          </a:xfrm>
          <a:prstGeom prst="rect">
            <a:avLst/>
          </a:prstGeom>
          <a:solidFill>
            <a:srgbClr val="DDE9E9"/>
          </a:solidFill>
          <a:ln cap="flat" cmpd="sng" w="9525">
            <a:solidFill>
              <a:srgbClr val="629797"/>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1600"/>
              <a:buFont typeface="Courier New"/>
              <a:buNone/>
            </a:pPr>
            <a:r>
              <a:rPr b="1" i="0" lang="en-US" sz="1600" u="none">
                <a:solidFill>
                  <a:srgbClr val="003366"/>
                </a:solidFill>
                <a:latin typeface="Courier New"/>
                <a:ea typeface="Courier New"/>
                <a:cs typeface="Courier New"/>
                <a:sym typeface="Courier New"/>
              </a:rPr>
              <a:t>dest</a:t>
            </a:r>
            <a:r>
              <a:rPr b="0" i="0" lang="en-US" sz="1600" u="none">
                <a:solidFill>
                  <a:srgbClr val="000000"/>
                </a:solidFill>
                <a:latin typeface="Courier New"/>
                <a:ea typeface="Courier New"/>
                <a:cs typeface="Courier New"/>
                <a:sym typeface="Courier New"/>
              </a:rPr>
              <a:t> - номер процесса-приемника</a:t>
            </a:r>
            <a:endParaRPr/>
          </a:p>
        </p:txBody>
      </p:sp>
      <p:sp>
        <p:nvSpPr>
          <p:cNvPr id="684" name="Google Shape;684;p31"/>
          <p:cNvSpPr txBox="1"/>
          <p:nvPr/>
        </p:nvSpPr>
        <p:spPr>
          <a:xfrm>
            <a:off x="6443662" y="3860800"/>
            <a:ext cx="2411412" cy="831850"/>
          </a:xfrm>
          <a:prstGeom prst="rect">
            <a:avLst/>
          </a:prstGeom>
          <a:solidFill>
            <a:srgbClr val="DDE9E9"/>
          </a:solidFill>
          <a:ln cap="flat" cmpd="sng" w="9525">
            <a:solidFill>
              <a:srgbClr val="629797"/>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1600"/>
              <a:buFont typeface="Courier New"/>
              <a:buNone/>
            </a:pPr>
            <a:r>
              <a:rPr b="1" i="0" lang="en-US" sz="1600" u="none">
                <a:solidFill>
                  <a:srgbClr val="003366"/>
                </a:solidFill>
                <a:latin typeface="Courier New"/>
                <a:ea typeface="Courier New"/>
                <a:cs typeface="Courier New"/>
                <a:sym typeface="Courier New"/>
              </a:rPr>
              <a:t>tag</a:t>
            </a:r>
            <a:r>
              <a:rPr b="0" i="0" lang="en-US" sz="1600" u="none">
                <a:solidFill>
                  <a:srgbClr val="000000"/>
                </a:solidFill>
                <a:latin typeface="Courier New"/>
                <a:ea typeface="Courier New"/>
                <a:cs typeface="Courier New"/>
                <a:sym typeface="Courier New"/>
              </a:rPr>
              <a:t> - уникальный тэг, идентифицир-й сообщение</a:t>
            </a:r>
            <a:endParaRPr/>
          </a:p>
        </p:txBody>
      </p:sp>
      <p:sp>
        <p:nvSpPr>
          <p:cNvPr id="685" name="Google Shape;685;p31"/>
          <p:cNvSpPr/>
          <p:nvPr/>
        </p:nvSpPr>
        <p:spPr>
          <a:xfrm>
            <a:off x="2051050" y="4764087"/>
            <a:ext cx="649287" cy="320675"/>
          </a:xfrm>
          <a:prstGeom prst="flowChartAlternateProcess">
            <a:avLst/>
          </a:prstGeom>
          <a:solidFill>
            <a:srgbClr val="000000">
              <a:alpha val="9803"/>
            </a:srgbClr>
          </a:solidFill>
          <a:ln cap="flat" cmpd="sng" w="25400">
            <a:solidFill>
              <a:srgbClr val="BCD2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6" name="Google Shape;686;p31"/>
          <p:cNvSpPr/>
          <p:nvPr/>
        </p:nvSpPr>
        <p:spPr>
          <a:xfrm>
            <a:off x="2843212" y="4764087"/>
            <a:ext cx="414337" cy="320675"/>
          </a:xfrm>
          <a:prstGeom prst="flowChartAlternateProcess">
            <a:avLst/>
          </a:prstGeom>
          <a:solidFill>
            <a:srgbClr val="000000">
              <a:alpha val="9803"/>
            </a:srgbClr>
          </a:solidFill>
          <a:ln cap="flat" cmpd="sng" w="25400">
            <a:solidFill>
              <a:srgbClr val="BCD2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7" name="Google Shape;687;p31"/>
          <p:cNvSpPr/>
          <p:nvPr/>
        </p:nvSpPr>
        <p:spPr>
          <a:xfrm>
            <a:off x="4778375" y="4764087"/>
            <a:ext cx="152400" cy="304800"/>
          </a:xfrm>
          <a:prstGeom prst="flowChartAlternateProcess">
            <a:avLst/>
          </a:prstGeom>
          <a:solidFill>
            <a:srgbClr val="000000">
              <a:alpha val="9803"/>
            </a:srgbClr>
          </a:solidFill>
          <a:ln cap="flat" cmpd="sng" w="25400">
            <a:solidFill>
              <a:srgbClr val="BCD2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8" name="Google Shape;688;p31"/>
          <p:cNvSpPr/>
          <p:nvPr/>
        </p:nvSpPr>
        <p:spPr>
          <a:xfrm>
            <a:off x="5178425" y="4749800"/>
            <a:ext cx="152400" cy="304800"/>
          </a:xfrm>
          <a:prstGeom prst="flowChartAlternateProcess">
            <a:avLst/>
          </a:prstGeom>
          <a:solidFill>
            <a:srgbClr val="000000">
              <a:alpha val="9803"/>
            </a:srgbClr>
          </a:solidFill>
          <a:ln cap="flat" cmpd="sng" w="25400">
            <a:solidFill>
              <a:srgbClr val="BCD2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9" name="Google Shape;689;p3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500"/>
                                        <p:tgtEl>
                                          <p:spTgt spid="685"/>
                                        </p:tgtEl>
                                      </p:cBhvr>
                                    </p:animEffect>
                                  </p:childTnLst>
                                </p:cTn>
                              </p:par>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500"/>
                                        <p:tgtEl>
                                          <p:spTgt spid="6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500"/>
                                        <p:tgtEl>
                                          <p:spTgt spid="686"/>
                                        </p:tgtEl>
                                      </p:cBhvr>
                                    </p:animEffec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500"/>
                                        <p:tgtEl>
                                          <p:spTgt spid="6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500"/>
                                        <p:tgtEl>
                                          <p:spTgt spid="687"/>
                                        </p:tgtEl>
                                      </p:cBhvr>
                                    </p:animEffect>
                                  </p:childTnLst>
                                </p:cTn>
                              </p:par>
                              <p:par>
                                <p:cTn fill="hold" nodeType="with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500"/>
                                        <p:tgtEl>
                                          <p:spTgt spid="6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500"/>
                                        <p:tgtEl>
                                          <p:spTgt spid="688"/>
                                        </p:tgtEl>
                                      </p:cBhvr>
                                    </p:animEffect>
                                  </p:childTnLst>
                                </p:cTn>
                              </p:par>
                              <p:par>
                                <p:cTn fill="hold" nodeType="with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500"/>
                                        <p:tgtEl>
                                          <p:spTgt spid="6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32"/>
          <p:cNvSpPr txBox="1"/>
          <p:nvPr>
            <p:ph type="title"/>
          </p:nvPr>
        </p:nvSpPr>
        <p:spPr>
          <a:xfrm>
            <a:off x="457200" y="122237"/>
            <a:ext cx="7543800" cy="785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Функции обменов точка-точка</a:t>
            </a:r>
            <a:endParaRPr/>
          </a:p>
        </p:txBody>
      </p:sp>
      <p:sp>
        <p:nvSpPr>
          <p:cNvPr id="695" name="Google Shape;695;p32"/>
          <p:cNvSpPr txBox="1"/>
          <p:nvPr/>
        </p:nvSpPr>
        <p:spPr>
          <a:xfrm>
            <a:off x="441325" y="1411287"/>
            <a:ext cx="8218487" cy="535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int MPI_Send( buf, count, datatype, dest, tag, comm )</a:t>
            </a:r>
            <a:endParaRPr/>
          </a:p>
          <a:p>
            <a:pPr indent="0" lvl="0" marL="0" marR="0" rtl="0" algn="l">
              <a:lnSpc>
                <a:spcPct val="100000"/>
              </a:lnSpc>
              <a:spcBef>
                <a:spcPts val="0"/>
              </a:spcBef>
              <a:spcAft>
                <a:spcPts val="0"/>
              </a:spcAft>
              <a:buClr>
                <a:schemeClr val="dk1"/>
              </a:buClr>
              <a:buSzPts val="1800"/>
              <a:buFont typeface="Arial"/>
              <a:buNone/>
            </a:pPr>
            <a:r>
              <a:t/>
            </a:r>
            <a:endParaRPr b="1" i="0" sz="1800" u="none">
              <a:solidFill>
                <a:srgbClr val="0033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void *buf;                       /* in */</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int  count, dest, tag;           /* in */</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MPI_Datatype datatype;           /* in */</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MPI_Comm comm;                   /* in */</a:t>
            </a:r>
            <a:endParaRPr/>
          </a:p>
          <a:p>
            <a:pPr indent="0" lvl="0" marL="0" marR="0" rtl="0" algn="l">
              <a:lnSpc>
                <a:spcPct val="100000"/>
              </a:lnSpc>
              <a:spcBef>
                <a:spcPts val="0"/>
              </a:spcBef>
              <a:spcAft>
                <a:spcPts val="0"/>
              </a:spcAft>
              <a:buClr>
                <a:schemeClr val="dk1"/>
              </a:buClr>
              <a:buSzPts val="1800"/>
              <a:buFont typeface="Arial"/>
              <a:buNone/>
            </a:pPr>
            <a:r>
              <a:t/>
            </a:r>
            <a:endParaRPr b="1" i="0" sz="1800" u="none">
              <a:solidFill>
                <a:srgbClr val="0033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buf</a:t>
            </a:r>
            <a:r>
              <a:rPr b="0" i="0" lang="en-US" sz="1800" u="none">
                <a:solidFill>
                  <a:schemeClr val="dk1"/>
                </a:solidFill>
                <a:latin typeface="Courier New"/>
                <a:ea typeface="Courier New"/>
                <a:cs typeface="Courier New"/>
                <a:sym typeface="Courier New"/>
              </a:rPr>
              <a:t> - адрес начала буфера посылаемых данных</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count</a:t>
            </a:r>
            <a:r>
              <a:rPr b="0" i="0" lang="en-US" sz="1800" u="none">
                <a:solidFill>
                  <a:schemeClr val="dk1"/>
                </a:solidFill>
                <a:latin typeface="Courier New"/>
                <a:ea typeface="Courier New"/>
                <a:cs typeface="Courier New"/>
                <a:sym typeface="Courier New"/>
              </a:rPr>
              <a:t> - число пересылаемых объектов типа, соответствующего datatype</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datatype</a:t>
            </a:r>
            <a:r>
              <a:rPr b="0" i="0" lang="en-US" sz="1800" u="none">
                <a:solidFill>
                  <a:schemeClr val="dk1"/>
                </a:solidFill>
                <a:latin typeface="Courier New"/>
                <a:ea typeface="Courier New"/>
                <a:cs typeface="Courier New"/>
                <a:sym typeface="Courier New"/>
              </a:rPr>
              <a:t> - MPI-тип принимаемых данных</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dest</a:t>
            </a:r>
            <a:r>
              <a:rPr b="0" i="0" lang="en-US" sz="1800" u="none">
                <a:solidFill>
                  <a:schemeClr val="dk1"/>
                </a:solidFill>
                <a:latin typeface="Courier New"/>
                <a:ea typeface="Courier New"/>
                <a:cs typeface="Courier New"/>
                <a:sym typeface="Courier New"/>
              </a:rPr>
              <a:t> - номер процесса-приемника. Ранг процесса-получателя сообщения ( целое число от 0 до n – 1, где n  число процессов в области взаимодействия);</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tag</a:t>
            </a:r>
            <a:r>
              <a:rPr b="0" i="0" lang="en-US" sz="1800" u="none">
                <a:solidFill>
                  <a:schemeClr val="dk1"/>
                </a:solidFill>
                <a:latin typeface="Courier New"/>
                <a:ea typeface="Courier New"/>
                <a:cs typeface="Courier New"/>
                <a:sym typeface="Courier New"/>
              </a:rPr>
              <a:t> – уникальное число от 0 до 32767, идентифицирующий сообщение. Позволяет различать сообщения, приходящие от одного процесса. Теги могут использоваться и для соблюдения определенного порядка приема сообщений.</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comm</a:t>
            </a:r>
            <a:r>
              <a:rPr b="0" i="0" lang="en-US" sz="1800" u="none">
                <a:solidFill>
                  <a:schemeClr val="dk1"/>
                </a:solidFill>
                <a:latin typeface="Courier New"/>
                <a:ea typeface="Courier New"/>
                <a:cs typeface="Courier New"/>
                <a:sym typeface="Courier New"/>
              </a:rPr>
              <a:t> - коммуникатор</a:t>
            </a:r>
            <a:endParaRPr/>
          </a:p>
        </p:txBody>
      </p:sp>
      <p:sp>
        <p:nvSpPr>
          <p:cNvPr id="696" name="Google Shape;696;p32"/>
          <p:cNvSpPr txBox="1"/>
          <p:nvPr/>
        </p:nvSpPr>
        <p:spPr>
          <a:xfrm>
            <a:off x="1979612" y="1011237"/>
            <a:ext cx="52466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Стандартная блокирующая передача на C</a:t>
            </a:r>
            <a:endParaRPr/>
          </a:p>
        </p:txBody>
      </p:sp>
      <p:sp>
        <p:nvSpPr>
          <p:cNvPr id="697" name="Google Shape;697;p32"/>
          <p:cNvSpPr txBox="1"/>
          <p:nvPr/>
        </p:nvSpPr>
        <p:spPr>
          <a:xfrm>
            <a:off x="8001000" y="6248400"/>
            <a:ext cx="685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a:solidFill>
                  <a:schemeClr val="dk1"/>
                </a:solidFill>
                <a:latin typeface="Arial"/>
                <a:ea typeface="Arial"/>
                <a:cs typeface="Arial"/>
                <a:sym typeface="Arial"/>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33"/>
          <p:cNvSpPr txBox="1"/>
          <p:nvPr>
            <p:ph type="title"/>
          </p:nvPr>
        </p:nvSpPr>
        <p:spPr>
          <a:xfrm>
            <a:off x="457200" y="122237"/>
            <a:ext cx="7543800" cy="785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Функции обменов точка-точка</a:t>
            </a:r>
            <a:endParaRPr/>
          </a:p>
        </p:txBody>
      </p:sp>
      <p:sp>
        <p:nvSpPr>
          <p:cNvPr id="703" name="Google Shape;703;p33"/>
          <p:cNvSpPr txBox="1"/>
          <p:nvPr/>
        </p:nvSpPr>
        <p:spPr>
          <a:xfrm>
            <a:off x="360362" y="2314575"/>
            <a:ext cx="8434387" cy="3970337"/>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JAVA:</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public void Send(java.lang.Object buf, int offset, int count, </a:t>
            </a:r>
            <a:r>
              <a:rPr b="1" i="0" lang="en-US" sz="1800" u="sng">
                <a:solidFill>
                  <a:srgbClr val="003366"/>
                </a:solidFill>
                <a:latin typeface="Arial"/>
                <a:ea typeface="Arial"/>
                <a:cs typeface="Arial"/>
                <a:sym typeface="Arial"/>
                <a:hlinkClick r:id="rId3">
                  <a:extLst>
                    <a:ext uri="{A12FA001-AC4F-418D-AE19-62706E023703}">
                      <ahyp:hlinkClr val="tx"/>
                    </a:ext>
                  </a:extLst>
                </a:hlinkClick>
              </a:rPr>
              <a:t>Datatype</a:t>
            </a:r>
            <a:r>
              <a:rPr b="1" i="0" lang="en-US" sz="1800" u="none">
                <a:solidFill>
                  <a:srgbClr val="003366"/>
                </a:solidFill>
                <a:latin typeface="Courier New"/>
                <a:ea typeface="Courier New"/>
                <a:cs typeface="Courier New"/>
                <a:sym typeface="Courier New"/>
              </a:rPr>
              <a:t>public void Send(java.lang.Object buf, int offset, int count, Datatype datatype, int dest, int tag) throws </a:t>
            </a:r>
            <a:r>
              <a:rPr b="1" i="0" lang="en-US" sz="1800" u="sng">
                <a:solidFill>
                  <a:srgbClr val="003366"/>
                </a:solidFill>
                <a:latin typeface="Arial"/>
                <a:ea typeface="Arial"/>
                <a:cs typeface="Arial"/>
                <a:sym typeface="Arial"/>
                <a:hlinkClick r:id="rId4">
                  <a:extLst>
                    <a:ext uri="{A12FA001-AC4F-418D-AE19-62706E023703}">
                      <ahyp:hlinkClr val="tx"/>
                    </a:ext>
                  </a:extLst>
                </a:hlinkClick>
              </a:rPr>
              <a:t>MPIException</a:t>
            </a:r>
            <a:r>
              <a:rPr b="1" i="0" lang="en-US" sz="1800" u="none">
                <a:solidFill>
                  <a:srgbClr val="003366"/>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Arial"/>
              <a:buNone/>
            </a:pPr>
            <a:r>
              <a:t/>
            </a:r>
            <a:endParaRPr b="1" i="0" sz="1800" u="none">
              <a:solidFill>
                <a:srgbClr val="0033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buf</a:t>
            </a:r>
            <a:r>
              <a:rPr b="0" i="0" lang="en-US" sz="1800" u="none">
                <a:solidFill>
                  <a:schemeClr val="dk1"/>
                </a:solidFill>
                <a:latin typeface="Courier New"/>
                <a:ea typeface="Courier New"/>
                <a:cs typeface="Courier New"/>
                <a:sym typeface="Courier New"/>
              </a:rPr>
              <a:t> - адрес начала буфера посылаемых данных(одномерный массив)</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offset</a:t>
            </a:r>
            <a:r>
              <a:rPr b="0" i="0" lang="en-US" sz="1800" u="none">
                <a:solidFill>
                  <a:schemeClr val="dk1"/>
                </a:solidFill>
                <a:latin typeface="Courier New"/>
                <a:ea typeface="Courier New"/>
                <a:cs typeface="Courier New"/>
                <a:sym typeface="Courier New"/>
              </a:rPr>
              <a:t> – сдвиг в пересылаемом буфере, </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count  - </a:t>
            </a:r>
            <a:r>
              <a:rPr b="0" i="0" lang="en-US" sz="1800" u="none">
                <a:solidFill>
                  <a:schemeClr val="dk1"/>
                </a:solidFill>
                <a:latin typeface="Courier New"/>
                <a:ea typeface="Courier New"/>
                <a:cs typeface="Courier New"/>
                <a:sym typeface="Courier New"/>
              </a:rPr>
              <a:t>число пересылаемых данных,</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datatype</a:t>
            </a:r>
            <a:r>
              <a:rPr b="0" i="0" lang="en-US" sz="1800" u="none">
                <a:solidFill>
                  <a:schemeClr val="dk1"/>
                </a:solidFill>
                <a:latin typeface="Courier New"/>
                <a:ea typeface="Courier New"/>
                <a:cs typeface="Courier New"/>
                <a:sym typeface="Courier New"/>
              </a:rPr>
              <a:t> - MPI-тип каждого из значений в отправляемом буфере</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dest</a:t>
            </a:r>
            <a:r>
              <a:rPr b="0" i="0" lang="en-US" sz="1800" u="none">
                <a:solidFill>
                  <a:schemeClr val="dk1"/>
                </a:solidFill>
                <a:latin typeface="Courier New"/>
                <a:ea typeface="Courier New"/>
                <a:cs typeface="Courier New"/>
                <a:sym typeface="Courier New"/>
              </a:rPr>
              <a:t> - номер процесса-приемника. Ранг процесса-получателя сообщения ( целое число от 0 до n – 1, где n  число процессов в области взаимодействия);</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tag</a:t>
            </a:r>
            <a:r>
              <a:rPr b="0" i="0" lang="en-US" sz="1800" u="none">
                <a:solidFill>
                  <a:schemeClr val="dk1"/>
                </a:solidFill>
                <a:latin typeface="Courier New"/>
                <a:ea typeface="Courier New"/>
                <a:cs typeface="Courier New"/>
                <a:sym typeface="Courier New"/>
              </a:rPr>
              <a:t> - уникальный тэг, идентифицирующий сообщение</a:t>
            </a:r>
            <a:endParaRPr/>
          </a:p>
        </p:txBody>
      </p:sp>
      <p:sp>
        <p:nvSpPr>
          <p:cNvPr id="704" name="Google Shape;704;p33"/>
          <p:cNvSpPr txBox="1"/>
          <p:nvPr/>
        </p:nvSpPr>
        <p:spPr>
          <a:xfrm>
            <a:off x="1979612" y="1011237"/>
            <a:ext cx="51958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Стандартная блокирующая передача JAVA</a:t>
            </a:r>
            <a:endParaRPr/>
          </a:p>
        </p:txBody>
      </p:sp>
      <p:sp>
        <p:nvSpPr>
          <p:cNvPr id="705" name="Google Shape;705;p3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06" name="Google Shape;706;p33"/>
          <p:cNvSpPr txBox="1"/>
          <p:nvPr/>
        </p:nvSpPr>
        <p:spPr>
          <a:xfrm>
            <a:off x="457200" y="1774825"/>
            <a:ext cx="807085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Courier New"/>
              <a:buNone/>
            </a:pPr>
            <a:r>
              <a:rPr b="1" i="0" lang="en-US" sz="1800" u="none">
                <a:solidFill>
                  <a:srgbClr val="7F7F7F"/>
                </a:solidFill>
                <a:latin typeface="Courier New"/>
                <a:ea typeface="Courier New"/>
                <a:cs typeface="Courier New"/>
                <a:sym typeface="Courier New"/>
              </a:rPr>
              <a:t>С: int MPI_Send(buf, count, datatype, dest, tag, comm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34"/>
          <p:cNvSpPr txBox="1"/>
          <p:nvPr/>
        </p:nvSpPr>
        <p:spPr>
          <a:xfrm>
            <a:off x="457200" y="2133600"/>
            <a:ext cx="7859712" cy="27717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100"/>
              <a:buFont typeface="Arial"/>
              <a:buChar char="•"/>
            </a:pPr>
            <a:r>
              <a:rPr b="0" i="0" lang="en-US" sz="2100" u="none">
                <a:solidFill>
                  <a:schemeClr val="dk1"/>
                </a:solidFill>
                <a:latin typeface="Times New Roman"/>
                <a:ea typeface="Times New Roman"/>
                <a:cs typeface="Times New Roman"/>
                <a:sym typeface="Times New Roman"/>
              </a:rPr>
              <a:t>При стандартной </a:t>
            </a:r>
            <a:r>
              <a:rPr b="1" i="0" lang="en-US" sz="2100" u="none">
                <a:solidFill>
                  <a:srgbClr val="7030A0"/>
                </a:solidFill>
                <a:latin typeface="Times New Roman"/>
                <a:ea typeface="Times New Roman"/>
                <a:cs typeface="Times New Roman"/>
                <a:sym typeface="Times New Roman"/>
              </a:rPr>
              <a:t>блокирующей</a:t>
            </a:r>
            <a:r>
              <a:rPr b="0" i="0" lang="en-US" sz="2100" u="none">
                <a:solidFill>
                  <a:schemeClr val="dk1"/>
                </a:solidFill>
                <a:latin typeface="Times New Roman"/>
                <a:ea typeface="Times New Roman"/>
                <a:cs typeface="Times New Roman"/>
                <a:sym typeface="Times New Roman"/>
              </a:rPr>
              <a:t> передаче после завершения вызова (после возврата из функции/процедуры передачи) можно использовать любые переменные, использовавшиеся в списке параметров. Такое использование не повлияет на корректность обмена.</a:t>
            </a:r>
            <a:endParaRPr/>
          </a:p>
          <a:p>
            <a:pPr indent="-342900" lvl="0" marL="342900" marR="0" rtl="0" algn="l">
              <a:lnSpc>
                <a:spcPct val="100000"/>
              </a:lnSpc>
              <a:spcBef>
                <a:spcPts val="0"/>
              </a:spcBef>
              <a:spcAft>
                <a:spcPts val="0"/>
              </a:spcAft>
              <a:buClr>
                <a:schemeClr val="dk1"/>
              </a:buClr>
              <a:buSzPts val="2100"/>
              <a:buFont typeface="Arial"/>
              <a:buChar char="•"/>
            </a:pPr>
            <a:r>
              <a:rPr b="0" i="0" lang="en-US" sz="2100" u="none">
                <a:solidFill>
                  <a:schemeClr val="dk1"/>
                </a:solidFill>
                <a:latin typeface="Times New Roman"/>
                <a:ea typeface="Times New Roman"/>
                <a:cs typeface="Times New Roman"/>
                <a:sym typeface="Times New Roman"/>
              </a:rPr>
              <a:t>Дальнейшая «судьба» сообщения зависит от реализации MPI. Сообщение может быть сразу передано процессу-получателю или может быть скопировано в буфер передачи.</a:t>
            </a:r>
            <a:endParaRPr/>
          </a:p>
        </p:txBody>
      </p:sp>
      <p:sp>
        <p:nvSpPr>
          <p:cNvPr id="712" name="Google Shape;712;p34"/>
          <p:cNvSpPr txBox="1"/>
          <p:nvPr/>
        </p:nvSpPr>
        <p:spPr>
          <a:xfrm>
            <a:off x="457200" y="122237"/>
            <a:ext cx="7543800" cy="78581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Функции обменов точка-точка</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35"/>
          <p:cNvSpPr txBox="1"/>
          <p:nvPr/>
        </p:nvSpPr>
        <p:spPr>
          <a:xfrm>
            <a:off x="323850" y="1322387"/>
            <a:ext cx="8640762" cy="48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int MPI_Recv(buf, count, datatype, source, tag, comm, status)</a:t>
            </a:r>
            <a:endParaRPr/>
          </a:p>
          <a:p>
            <a:pPr indent="0" lvl="0" marL="0" marR="0" rtl="0" algn="l">
              <a:lnSpc>
                <a:spcPct val="100000"/>
              </a:lnSpc>
              <a:spcBef>
                <a:spcPts val="0"/>
              </a:spcBef>
              <a:spcAft>
                <a:spcPts val="0"/>
              </a:spcAft>
              <a:buClr>
                <a:schemeClr val="dk1"/>
              </a:buClr>
              <a:buSzPts val="1800"/>
              <a:buFont typeface="Arial"/>
              <a:buNone/>
            </a:pPr>
            <a:r>
              <a:t/>
            </a:r>
            <a:endParaRPr b="1" i="0" sz="1800" u="none">
              <a:solidFill>
                <a:srgbClr val="0033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void *buf;               /* in */</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int count, source, tag;  /* in */</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MPI_Datatype datatype;   /* in */</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MPI_Comm comm;           /* in */</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MPI_Status *status;      /* out */</a:t>
            </a:r>
            <a:endParaRPr/>
          </a:p>
          <a:p>
            <a:pPr indent="0" lvl="0" marL="0" marR="0" rtl="0" algn="l">
              <a:lnSpc>
                <a:spcPct val="100000"/>
              </a:lnSpc>
              <a:spcBef>
                <a:spcPts val="0"/>
              </a:spcBef>
              <a:spcAft>
                <a:spcPts val="0"/>
              </a:spcAft>
              <a:buClr>
                <a:schemeClr val="dk1"/>
              </a:buClr>
              <a:buSzPts val="1800"/>
              <a:buFont typeface="Arial"/>
              <a:buNone/>
            </a:pPr>
            <a:r>
              <a:t/>
            </a:r>
            <a:endParaRPr b="1" i="0" sz="1800" u="none">
              <a:solidFill>
                <a:srgbClr val="0033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buf</a:t>
            </a:r>
            <a:r>
              <a:rPr b="0" i="0" lang="en-US" sz="1800" u="none">
                <a:solidFill>
                  <a:schemeClr val="dk1"/>
                </a:solidFill>
                <a:latin typeface="Courier New"/>
                <a:ea typeface="Courier New"/>
                <a:cs typeface="Courier New"/>
                <a:sym typeface="Courier New"/>
              </a:rPr>
              <a:t> - адрес буфера для приема сообщения</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count</a:t>
            </a:r>
            <a:r>
              <a:rPr b="0" i="0" lang="en-US" sz="1800" u="none">
                <a:solidFill>
                  <a:schemeClr val="dk1"/>
                </a:solidFill>
                <a:latin typeface="Courier New"/>
                <a:ea typeface="Courier New"/>
                <a:cs typeface="Courier New"/>
                <a:sym typeface="Courier New"/>
              </a:rPr>
              <a:t> - максимальное число объектов типа datatype, которое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может быть записано в буфер</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source</a:t>
            </a:r>
            <a:r>
              <a:rPr b="0" i="0" lang="en-US" sz="1800" u="none">
                <a:solidFill>
                  <a:schemeClr val="dk1"/>
                </a:solidFill>
                <a:latin typeface="Courier New"/>
                <a:ea typeface="Courier New"/>
                <a:cs typeface="Courier New"/>
                <a:sym typeface="Courier New"/>
              </a:rPr>
              <a:t> - ранг процесса-отправителя сообщения (целое число от 0 до n – 1, где n  число процессов в области взаимодействия);</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tag</a:t>
            </a:r>
            <a:r>
              <a:rPr b="0" i="0" lang="en-US" sz="1800" u="none">
                <a:solidFill>
                  <a:schemeClr val="dk1"/>
                </a:solidFill>
                <a:latin typeface="Courier New"/>
                <a:ea typeface="Courier New"/>
                <a:cs typeface="Courier New"/>
                <a:sym typeface="Courier New"/>
              </a:rPr>
              <a:t> - уникальный тэг, идентифицирующий сообщение</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datatype</a:t>
            </a:r>
            <a:r>
              <a:rPr b="0" i="0" lang="en-US" sz="1800" u="none">
                <a:solidFill>
                  <a:schemeClr val="dk1"/>
                </a:solidFill>
                <a:latin typeface="Courier New"/>
                <a:ea typeface="Courier New"/>
                <a:cs typeface="Courier New"/>
                <a:sym typeface="Courier New"/>
              </a:rPr>
              <a:t> - MPI-тип принимаемых данных</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comm</a:t>
            </a:r>
            <a:r>
              <a:rPr b="0" i="0" lang="en-US" sz="1800" u="none">
                <a:solidFill>
                  <a:schemeClr val="dk1"/>
                </a:solidFill>
                <a:latin typeface="Courier New"/>
                <a:ea typeface="Courier New"/>
                <a:cs typeface="Courier New"/>
                <a:sym typeface="Courier New"/>
              </a:rPr>
              <a:t> - коммуникатор</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status</a:t>
            </a:r>
            <a:r>
              <a:rPr b="0" i="0" lang="en-US" sz="1800" u="none">
                <a:solidFill>
                  <a:schemeClr val="dk1"/>
                </a:solidFill>
                <a:latin typeface="Courier New"/>
                <a:ea typeface="Courier New"/>
                <a:cs typeface="Courier New"/>
                <a:sym typeface="Courier New"/>
              </a:rPr>
              <a:t> - статус завершения </a:t>
            </a:r>
            <a:endParaRPr/>
          </a:p>
        </p:txBody>
      </p:sp>
      <p:sp>
        <p:nvSpPr>
          <p:cNvPr id="718" name="Google Shape;718;p35"/>
          <p:cNvSpPr txBox="1"/>
          <p:nvPr/>
        </p:nvSpPr>
        <p:spPr>
          <a:xfrm>
            <a:off x="457200" y="122237"/>
            <a:ext cx="7543800" cy="785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Функции обменов точка-точка</a:t>
            </a:r>
            <a:endParaRPr/>
          </a:p>
        </p:txBody>
      </p:sp>
      <p:sp>
        <p:nvSpPr>
          <p:cNvPr id="719" name="Google Shape;719;p35"/>
          <p:cNvSpPr txBox="1"/>
          <p:nvPr/>
        </p:nvSpPr>
        <p:spPr>
          <a:xfrm>
            <a:off x="1979612" y="908050"/>
            <a:ext cx="431006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Стандартный блокирующий прием</a:t>
            </a:r>
            <a:endParaRPr/>
          </a:p>
        </p:txBody>
      </p:sp>
      <p:sp>
        <p:nvSpPr>
          <p:cNvPr id="720" name="Google Shape;720;p3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36"/>
          <p:cNvSpPr txBox="1"/>
          <p:nvPr/>
        </p:nvSpPr>
        <p:spPr>
          <a:xfrm>
            <a:off x="536575" y="2436812"/>
            <a:ext cx="8150225" cy="34163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mo"/>
              <a:buNone/>
            </a:pPr>
            <a:r>
              <a:rPr b="0" i="0" lang="en-US" sz="1800" u="none">
                <a:solidFill>
                  <a:schemeClr val="dk1"/>
                </a:solidFill>
                <a:latin typeface="Arimo"/>
                <a:ea typeface="Arimo"/>
                <a:cs typeface="Arimo"/>
                <a:sym typeface="Arimo"/>
              </a:rPr>
              <a:t>public</a:t>
            </a:r>
            <a:r>
              <a:rPr b="0" i="0" lang="en-US" sz="1800" u="none">
                <a:solidFill>
                  <a:schemeClr val="dk1"/>
                </a:solidFill>
                <a:latin typeface="Arial"/>
                <a:ea typeface="Arial"/>
                <a:cs typeface="Arial"/>
                <a:sym typeface="Arial"/>
              </a:rPr>
              <a:t> </a:t>
            </a:r>
            <a:r>
              <a:rPr b="0" i="0" lang="en-US" sz="1800" u="sng">
                <a:solidFill>
                  <a:schemeClr val="dk1"/>
                </a:solidFill>
                <a:latin typeface="Arial"/>
                <a:ea typeface="Arial"/>
                <a:cs typeface="Arial"/>
                <a:sym typeface="Arial"/>
                <a:hlinkClick r:id="rId3">
                  <a:extLst>
                    <a:ext uri="{A12FA001-AC4F-418D-AE19-62706E023703}">
                      <ahyp:hlinkClr val="tx"/>
                    </a:ext>
                  </a:extLst>
                </a:hlinkClick>
              </a:rPr>
              <a:t>Status</a:t>
            </a:r>
            <a:r>
              <a:rPr b="0" i="0" lang="en-US" sz="1800" u="none">
                <a:solidFill>
                  <a:schemeClr val="dk1"/>
                </a:solidFill>
                <a:latin typeface="Arial"/>
                <a:ea typeface="Arial"/>
                <a:cs typeface="Arial"/>
                <a:sym typeface="Arial"/>
              </a:rPr>
              <a:t> </a:t>
            </a:r>
            <a:r>
              <a:rPr b="0" i="0" lang="en-US" sz="1800" u="none">
                <a:solidFill>
                  <a:schemeClr val="dk1"/>
                </a:solidFill>
                <a:latin typeface="Arimo"/>
                <a:ea typeface="Arimo"/>
                <a:cs typeface="Arimo"/>
                <a:sym typeface="Arimo"/>
              </a:rPr>
              <a:t>Recv(java.lang.Object</a:t>
            </a:r>
            <a:r>
              <a:rPr b="0" i="0" lang="en-US" sz="1800" u="none">
                <a:solidFill>
                  <a:schemeClr val="dk1"/>
                </a:solidFill>
                <a:latin typeface="Arial"/>
                <a:ea typeface="Arial"/>
                <a:cs typeface="Arial"/>
                <a:sym typeface="Arial"/>
              </a:rPr>
              <a:t> </a:t>
            </a:r>
            <a:r>
              <a:rPr b="0" i="0" lang="en-US" sz="1800" u="none">
                <a:solidFill>
                  <a:schemeClr val="dk1"/>
                </a:solidFill>
                <a:latin typeface="Arimo"/>
                <a:ea typeface="Arimo"/>
                <a:cs typeface="Arimo"/>
                <a:sym typeface="Arimo"/>
              </a:rPr>
              <a:t>buf, int</a:t>
            </a:r>
            <a:r>
              <a:rPr b="0" i="0" lang="en-US" sz="1800" u="none">
                <a:solidFill>
                  <a:schemeClr val="dk1"/>
                </a:solidFill>
                <a:latin typeface="Arial"/>
                <a:ea typeface="Arial"/>
                <a:cs typeface="Arial"/>
                <a:sym typeface="Arial"/>
              </a:rPr>
              <a:t> </a:t>
            </a:r>
            <a:r>
              <a:rPr b="0" i="0" lang="en-US" sz="1800" u="none">
                <a:solidFill>
                  <a:schemeClr val="dk1"/>
                </a:solidFill>
                <a:latin typeface="Arimo"/>
                <a:ea typeface="Arimo"/>
                <a:cs typeface="Arimo"/>
                <a:sym typeface="Arimo"/>
              </a:rPr>
              <a:t>offset, int</a:t>
            </a:r>
            <a:r>
              <a:rPr b="0" i="0" lang="en-US" sz="1800" u="none">
                <a:solidFill>
                  <a:schemeClr val="dk1"/>
                </a:solidFill>
                <a:latin typeface="Arial"/>
                <a:ea typeface="Arial"/>
                <a:cs typeface="Arial"/>
                <a:sym typeface="Arial"/>
              </a:rPr>
              <a:t> </a:t>
            </a:r>
            <a:r>
              <a:rPr b="0" i="0" lang="en-US" sz="1800" u="none">
                <a:solidFill>
                  <a:schemeClr val="dk1"/>
                </a:solidFill>
                <a:latin typeface="Arimo"/>
                <a:ea typeface="Arimo"/>
                <a:cs typeface="Arimo"/>
                <a:sym typeface="Arimo"/>
              </a:rPr>
              <a:t>count, </a:t>
            </a:r>
            <a:r>
              <a:rPr b="0" i="0" lang="en-US" sz="1800" u="sng">
                <a:solidFill>
                  <a:schemeClr val="dk1"/>
                </a:solidFill>
                <a:latin typeface="Arial"/>
                <a:ea typeface="Arial"/>
                <a:cs typeface="Arial"/>
                <a:sym typeface="Arial"/>
                <a:hlinkClick r:id="rId4">
                  <a:extLst>
                    <a:ext uri="{A12FA001-AC4F-418D-AE19-62706E023703}">
                      <ahyp:hlinkClr val="tx"/>
                    </a:ext>
                  </a:extLst>
                </a:hlinkClick>
              </a:rPr>
              <a:t>Datatype</a:t>
            </a:r>
            <a:r>
              <a:rPr b="0" i="0" lang="en-US" sz="1800" u="none">
                <a:solidFill>
                  <a:schemeClr val="dk1"/>
                </a:solidFill>
                <a:latin typeface="Arial"/>
                <a:ea typeface="Arial"/>
                <a:cs typeface="Arial"/>
                <a:sym typeface="Arial"/>
              </a:rPr>
              <a:t> </a:t>
            </a:r>
            <a:r>
              <a:rPr b="0" i="0" lang="en-US" sz="1800" u="none">
                <a:solidFill>
                  <a:schemeClr val="dk1"/>
                </a:solidFill>
                <a:latin typeface="Arimo"/>
                <a:ea typeface="Arimo"/>
                <a:cs typeface="Arimo"/>
                <a:sym typeface="Arimo"/>
              </a:rPr>
              <a:t>datatype, int</a:t>
            </a:r>
            <a:r>
              <a:rPr b="0" i="0" lang="en-US" sz="1800" u="none">
                <a:solidFill>
                  <a:schemeClr val="dk1"/>
                </a:solidFill>
                <a:latin typeface="Arial"/>
                <a:ea typeface="Arial"/>
                <a:cs typeface="Arial"/>
                <a:sym typeface="Arial"/>
              </a:rPr>
              <a:t> </a:t>
            </a:r>
            <a:r>
              <a:rPr b="0" i="0" lang="en-US" sz="1800" u="none">
                <a:solidFill>
                  <a:schemeClr val="dk1"/>
                </a:solidFill>
                <a:latin typeface="Arimo"/>
                <a:ea typeface="Arimo"/>
                <a:cs typeface="Arimo"/>
                <a:sym typeface="Arimo"/>
              </a:rPr>
              <a:t>source, int</a:t>
            </a:r>
            <a:r>
              <a:rPr b="0" i="0" lang="en-US" sz="1800" u="none">
                <a:solidFill>
                  <a:schemeClr val="dk1"/>
                </a:solidFill>
                <a:latin typeface="Arial"/>
                <a:ea typeface="Arial"/>
                <a:cs typeface="Arial"/>
                <a:sym typeface="Arial"/>
              </a:rPr>
              <a:t> </a:t>
            </a:r>
            <a:r>
              <a:rPr b="0" i="0" lang="en-US" sz="1800" u="none">
                <a:solidFill>
                  <a:schemeClr val="dk1"/>
                </a:solidFill>
                <a:latin typeface="Arimo"/>
                <a:ea typeface="Arimo"/>
                <a:cs typeface="Arimo"/>
                <a:sym typeface="Arimo"/>
              </a:rPr>
              <a:t>tag) throws </a:t>
            </a:r>
            <a:r>
              <a:rPr b="0" i="0" lang="en-US" sz="1800" u="sng">
                <a:solidFill>
                  <a:schemeClr val="dk1"/>
                </a:solidFill>
                <a:latin typeface="Arial"/>
                <a:ea typeface="Arial"/>
                <a:cs typeface="Arial"/>
                <a:sym typeface="Arial"/>
                <a:hlinkClick r:id="rId5">
                  <a:extLst>
                    <a:ext uri="{A12FA001-AC4F-418D-AE19-62706E023703}">
                      <ahyp:hlinkClr val="tx"/>
                    </a:ext>
                  </a:extLst>
                </a:hlinkClick>
              </a:rPr>
              <a:t>MPIException</a:t>
            </a:r>
            <a:r>
              <a:rPr b="0" i="0" lang="en-US" sz="1400" u="none">
                <a:solidFill>
                  <a:schemeClr val="dk1"/>
                </a:solidFill>
                <a:latin typeface="Arial"/>
                <a:ea typeface="Arial"/>
                <a:cs typeface="Arial"/>
                <a:sym typeface="Arial"/>
              </a:rPr>
              <a:t> </a:t>
            </a:r>
            <a:endParaRPr b="0" i="0" sz="4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1" i="0" sz="1800" u="none">
              <a:solidFill>
                <a:srgbClr val="0033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buf</a:t>
            </a:r>
            <a:r>
              <a:rPr b="0" i="0" lang="en-US" sz="1800" u="none">
                <a:solidFill>
                  <a:schemeClr val="dk1"/>
                </a:solidFill>
                <a:latin typeface="Courier New"/>
                <a:ea typeface="Courier New"/>
                <a:cs typeface="Courier New"/>
                <a:sym typeface="Courier New"/>
              </a:rPr>
              <a:t> - адрес начала буфера посылаемых данных(одномерный массив)</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offset</a:t>
            </a:r>
            <a:r>
              <a:rPr b="0" i="0" lang="en-US" sz="1800" u="none">
                <a:solidFill>
                  <a:schemeClr val="dk1"/>
                </a:solidFill>
                <a:latin typeface="Courier New"/>
                <a:ea typeface="Courier New"/>
                <a:cs typeface="Courier New"/>
                <a:sym typeface="Courier New"/>
              </a:rPr>
              <a:t> – сдвиг в получаемом буфере, </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count  - </a:t>
            </a:r>
            <a:r>
              <a:rPr b="0" i="0" lang="en-US" sz="1800" u="none">
                <a:solidFill>
                  <a:schemeClr val="dk1"/>
                </a:solidFill>
                <a:latin typeface="Courier New"/>
                <a:ea typeface="Courier New"/>
                <a:cs typeface="Courier New"/>
                <a:sym typeface="Courier New"/>
              </a:rPr>
              <a:t>число получаемых данных,</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datatype</a:t>
            </a:r>
            <a:r>
              <a:rPr b="0" i="0" lang="en-US" sz="1800" u="none">
                <a:solidFill>
                  <a:schemeClr val="dk1"/>
                </a:solidFill>
                <a:latin typeface="Courier New"/>
                <a:ea typeface="Courier New"/>
                <a:cs typeface="Courier New"/>
                <a:sym typeface="Courier New"/>
              </a:rPr>
              <a:t> - MPI-тип каждого из значений в отправляемом буфере</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source</a:t>
            </a:r>
            <a:r>
              <a:rPr b="0" i="0" lang="en-US" sz="1800" u="none">
                <a:solidFill>
                  <a:schemeClr val="dk1"/>
                </a:solidFill>
                <a:latin typeface="Courier New"/>
                <a:ea typeface="Courier New"/>
                <a:cs typeface="Courier New"/>
                <a:sym typeface="Courier New"/>
              </a:rPr>
              <a:t> - номер процесса-отправителя (ранг процесса) </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tag</a:t>
            </a:r>
            <a:r>
              <a:rPr b="0" i="0" lang="en-US" sz="1800" u="none">
                <a:solidFill>
                  <a:schemeClr val="dk1"/>
                </a:solidFill>
                <a:latin typeface="Courier New"/>
                <a:ea typeface="Courier New"/>
                <a:cs typeface="Courier New"/>
                <a:sym typeface="Courier New"/>
              </a:rPr>
              <a:t> - уникальный тэг - сообщение</a:t>
            </a:r>
            <a:endParaRPr/>
          </a:p>
          <a:p>
            <a:pPr indent="0" lvl="0" marL="0" marR="0" rtl="0" algn="l">
              <a:lnSpc>
                <a:spcPct val="100000"/>
              </a:lnSpc>
              <a:spcBef>
                <a:spcPts val="0"/>
              </a:spcBef>
              <a:spcAft>
                <a:spcPts val="0"/>
              </a:spcAft>
              <a:buClr>
                <a:srgbClr val="003366"/>
              </a:buClr>
              <a:buSzPts val="1800"/>
              <a:buFont typeface="Courier New"/>
              <a:buNone/>
            </a:pPr>
            <a:r>
              <a:rPr b="1" i="0" lang="en-US" sz="1800" u="none">
                <a:solidFill>
                  <a:srgbClr val="003366"/>
                </a:solidFill>
                <a:latin typeface="Courier New"/>
                <a:ea typeface="Courier New"/>
                <a:cs typeface="Courier New"/>
                <a:sym typeface="Courier New"/>
              </a:rPr>
              <a:t>status</a:t>
            </a:r>
            <a:r>
              <a:rPr b="0" i="0" lang="en-US" sz="1800" u="none">
                <a:solidFill>
                  <a:schemeClr val="dk1"/>
                </a:solidFill>
                <a:latin typeface="Courier New"/>
                <a:ea typeface="Courier New"/>
                <a:cs typeface="Courier New"/>
                <a:sym typeface="Courier New"/>
              </a:rPr>
              <a:t> –возвращает статус завершения </a:t>
            </a:r>
            <a:endParaRPr/>
          </a:p>
        </p:txBody>
      </p:sp>
      <p:sp>
        <p:nvSpPr>
          <p:cNvPr id="726" name="Google Shape;726;p36"/>
          <p:cNvSpPr txBox="1"/>
          <p:nvPr/>
        </p:nvSpPr>
        <p:spPr>
          <a:xfrm>
            <a:off x="457200" y="122237"/>
            <a:ext cx="7543800" cy="785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Функции обменов точка-точка</a:t>
            </a:r>
            <a:endParaRPr/>
          </a:p>
        </p:txBody>
      </p:sp>
      <p:sp>
        <p:nvSpPr>
          <p:cNvPr id="727" name="Google Shape;727;p36"/>
          <p:cNvSpPr txBox="1"/>
          <p:nvPr/>
        </p:nvSpPr>
        <p:spPr>
          <a:xfrm>
            <a:off x="1979612" y="908050"/>
            <a:ext cx="499427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Стандартный блокирующий прием JAVA</a:t>
            </a:r>
            <a:endParaRPr/>
          </a:p>
        </p:txBody>
      </p:sp>
      <p:sp>
        <p:nvSpPr>
          <p:cNvPr id="728" name="Google Shape;728;p3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29" name="Google Shape;729;p36"/>
          <p:cNvSpPr txBox="1"/>
          <p:nvPr/>
        </p:nvSpPr>
        <p:spPr>
          <a:xfrm>
            <a:off x="323850" y="1851025"/>
            <a:ext cx="88201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6A6A6"/>
              </a:buClr>
              <a:buSzPts val="1800"/>
              <a:buFont typeface="Courier New"/>
              <a:buNone/>
            </a:pPr>
            <a:r>
              <a:rPr b="1" i="0" lang="en-US" sz="1800" u="none">
                <a:solidFill>
                  <a:srgbClr val="A6A6A6"/>
                </a:solidFill>
                <a:latin typeface="Courier New"/>
                <a:ea typeface="Courier New"/>
                <a:cs typeface="Courier New"/>
                <a:sym typeface="Courier New"/>
              </a:rPr>
              <a:t>C:int MPI_Recv(buf, count, datatype, source, tag, comm, status)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37"/>
          <p:cNvSpPr txBox="1"/>
          <p:nvPr/>
        </p:nvSpPr>
        <p:spPr>
          <a:xfrm>
            <a:off x="1042987" y="1844675"/>
            <a:ext cx="6481762" cy="4708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Courier New"/>
              <a:buNone/>
            </a:pPr>
            <a:r>
              <a:rPr b="1" i="0" lang="en-US" sz="2000" u="none">
                <a:solidFill>
                  <a:srgbClr val="003366"/>
                </a:solidFill>
                <a:latin typeface="Courier New"/>
                <a:ea typeface="Courier New"/>
                <a:cs typeface="Courier New"/>
                <a:sym typeface="Courier New"/>
              </a:rPr>
              <a:t>typedef struct</a:t>
            </a:r>
            <a:endParaRPr/>
          </a:p>
          <a:p>
            <a:pPr indent="0" lvl="0" marL="0" marR="0" rtl="0" algn="l">
              <a:lnSpc>
                <a:spcPct val="100000"/>
              </a:lnSpc>
              <a:spcBef>
                <a:spcPts val="0"/>
              </a:spcBef>
              <a:spcAft>
                <a:spcPts val="0"/>
              </a:spcAft>
              <a:buClr>
                <a:srgbClr val="003366"/>
              </a:buClr>
              <a:buSzPts val="2000"/>
              <a:buFont typeface="Courier New"/>
              <a:buNone/>
            </a:pPr>
            <a:r>
              <a:rPr b="1" i="0" lang="en-US" sz="2000" u="none">
                <a:solidFill>
                  <a:srgbClr val="003366"/>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3366"/>
              </a:buClr>
              <a:buSzPts val="2000"/>
              <a:buFont typeface="Courier New"/>
              <a:buNone/>
            </a:pPr>
            <a:r>
              <a:rPr b="1" i="0" lang="en-US" sz="2000" u="none">
                <a:solidFill>
                  <a:srgbClr val="003366"/>
                </a:solidFill>
                <a:latin typeface="Courier New"/>
                <a:ea typeface="Courier New"/>
                <a:cs typeface="Courier New"/>
                <a:sym typeface="Courier New"/>
              </a:rPr>
              <a:t>    int count;</a:t>
            </a:r>
            <a:endParaRPr/>
          </a:p>
          <a:p>
            <a:pPr indent="0" lvl="0" marL="0" marR="0" rtl="0" algn="l">
              <a:lnSpc>
                <a:spcPct val="100000"/>
              </a:lnSpc>
              <a:spcBef>
                <a:spcPts val="0"/>
              </a:spcBef>
              <a:spcAft>
                <a:spcPts val="0"/>
              </a:spcAft>
              <a:buClr>
                <a:srgbClr val="003366"/>
              </a:buClr>
              <a:buSzPts val="2000"/>
              <a:buFont typeface="Courier New"/>
              <a:buNone/>
            </a:pPr>
            <a:r>
              <a:rPr b="1" i="0" lang="en-US" sz="2000" u="none">
                <a:solidFill>
                  <a:srgbClr val="003366"/>
                </a:solidFill>
                <a:latin typeface="Courier New"/>
                <a:ea typeface="Courier New"/>
                <a:cs typeface="Courier New"/>
                <a:sym typeface="Courier New"/>
              </a:rPr>
              <a:t>    int MPI_SOURCE;</a:t>
            </a:r>
            <a:endParaRPr/>
          </a:p>
          <a:p>
            <a:pPr indent="0" lvl="0" marL="0" marR="0" rtl="0" algn="l">
              <a:lnSpc>
                <a:spcPct val="100000"/>
              </a:lnSpc>
              <a:spcBef>
                <a:spcPts val="0"/>
              </a:spcBef>
              <a:spcAft>
                <a:spcPts val="0"/>
              </a:spcAft>
              <a:buClr>
                <a:srgbClr val="003366"/>
              </a:buClr>
              <a:buSzPts val="2000"/>
              <a:buFont typeface="Courier New"/>
              <a:buNone/>
            </a:pPr>
            <a:r>
              <a:rPr b="1" i="0" lang="en-US" sz="2000" u="none">
                <a:solidFill>
                  <a:srgbClr val="003366"/>
                </a:solidFill>
                <a:latin typeface="Courier New"/>
                <a:ea typeface="Courier New"/>
                <a:cs typeface="Courier New"/>
                <a:sym typeface="Courier New"/>
              </a:rPr>
              <a:t>    int MPI_TAG;</a:t>
            </a:r>
            <a:endParaRPr/>
          </a:p>
          <a:p>
            <a:pPr indent="0" lvl="0" marL="0" marR="0" rtl="0" algn="l">
              <a:lnSpc>
                <a:spcPct val="100000"/>
              </a:lnSpc>
              <a:spcBef>
                <a:spcPts val="0"/>
              </a:spcBef>
              <a:spcAft>
                <a:spcPts val="0"/>
              </a:spcAft>
              <a:buClr>
                <a:srgbClr val="003366"/>
              </a:buClr>
              <a:buSzPts val="2000"/>
              <a:buFont typeface="Courier New"/>
              <a:buNone/>
            </a:pPr>
            <a:r>
              <a:rPr b="1" i="0" lang="en-US" sz="2000" u="none">
                <a:solidFill>
                  <a:srgbClr val="003366"/>
                </a:solidFill>
                <a:latin typeface="Courier New"/>
                <a:ea typeface="Courier New"/>
                <a:cs typeface="Courier New"/>
                <a:sym typeface="Courier New"/>
              </a:rPr>
              <a:t>    int MPI_ERROR;</a:t>
            </a:r>
            <a:endParaRPr/>
          </a:p>
          <a:p>
            <a:pPr indent="0" lvl="0" marL="0" marR="0" rtl="0" algn="l">
              <a:lnSpc>
                <a:spcPct val="100000"/>
              </a:lnSpc>
              <a:spcBef>
                <a:spcPts val="0"/>
              </a:spcBef>
              <a:spcAft>
                <a:spcPts val="0"/>
              </a:spcAft>
              <a:buClr>
                <a:srgbClr val="003366"/>
              </a:buClr>
              <a:buSzPts val="2000"/>
              <a:buFont typeface="Courier New"/>
              <a:buNone/>
            </a:pPr>
            <a:r>
              <a:rPr b="1" i="0" lang="en-US" sz="2000" u="none">
                <a:solidFill>
                  <a:srgbClr val="003366"/>
                </a:solidFill>
                <a:latin typeface="Courier New"/>
                <a:ea typeface="Courier New"/>
                <a:cs typeface="Courier New"/>
                <a:sym typeface="Courier New"/>
              </a:rPr>
              <a:t>} MPI_Status;</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rgbClr val="0033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3366"/>
              </a:buClr>
              <a:buSzPts val="2000"/>
              <a:buFont typeface="Courier New"/>
              <a:buNone/>
            </a:pPr>
            <a:r>
              <a:rPr b="1" i="0" lang="en-US" sz="2000" u="none">
                <a:solidFill>
                  <a:srgbClr val="003366"/>
                </a:solidFill>
                <a:latin typeface="Courier New"/>
                <a:ea typeface="Courier New"/>
                <a:cs typeface="Courier New"/>
                <a:sym typeface="Courier New"/>
              </a:rPr>
              <a:t>count</a:t>
            </a:r>
            <a:r>
              <a:rPr b="0" i="0" lang="en-US" sz="2000" u="none">
                <a:solidFill>
                  <a:schemeClr val="dk1"/>
                </a:solidFill>
                <a:latin typeface="Courier New"/>
                <a:ea typeface="Courier New"/>
                <a:cs typeface="Courier New"/>
                <a:sym typeface="Courier New"/>
              </a:rPr>
              <a:t> - число полученных элементов</a:t>
            </a:r>
            <a:endParaRPr/>
          </a:p>
          <a:p>
            <a:pPr indent="0" lvl="0" marL="0" marR="0" rtl="0" algn="l">
              <a:lnSpc>
                <a:spcPct val="100000"/>
              </a:lnSpc>
              <a:spcBef>
                <a:spcPts val="0"/>
              </a:spcBef>
              <a:spcAft>
                <a:spcPts val="0"/>
              </a:spcAft>
              <a:buClr>
                <a:srgbClr val="003366"/>
              </a:buClr>
              <a:buSzPts val="2000"/>
              <a:buFont typeface="Courier New"/>
              <a:buNone/>
            </a:pPr>
            <a:r>
              <a:rPr b="1" i="0" lang="en-US" sz="2000" u="none">
                <a:solidFill>
                  <a:srgbClr val="003366"/>
                </a:solidFill>
                <a:latin typeface="Courier New"/>
                <a:ea typeface="Courier New"/>
                <a:cs typeface="Courier New"/>
                <a:sym typeface="Courier New"/>
              </a:rPr>
              <a:t>MPI_SOURCE</a:t>
            </a:r>
            <a:r>
              <a:rPr b="0" i="0" lang="en-US" sz="2000" u="none">
                <a:solidFill>
                  <a:schemeClr val="dk1"/>
                </a:solidFill>
                <a:latin typeface="Courier New"/>
                <a:ea typeface="Courier New"/>
                <a:cs typeface="Courier New"/>
                <a:sym typeface="Courier New"/>
              </a:rPr>
              <a:t> - ранг процесса-передатчика данных</a:t>
            </a:r>
            <a:endParaRPr/>
          </a:p>
          <a:p>
            <a:pPr indent="0" lvl="0" marL="0" marR="0" rtl="0" algn="l">
              <a:lnSpc>
                <a:spcPct val="100000"/>
              </a:lnSpc>
              <a:spcBef>
                <a:spcPts val="0"/>
              </a:spcBef>
              <a:spcAft>
                <a:spcPts val="0"/>
              </a:spcAft>
              <a:buClr>
                <a:srgbClr val="003366"/>
              </a:buClr>
              <a:buSzPts val="2000"/>
              <a:buFont typeface="Courier New"/>
              <a:buNone/>
            </a:pPr>
            <a:r>
              <a:rPr b="1" i="0" lang="en-US" sz="2000" u="none">
                <a:solidFill>
                  <a:srgbClr val="003366"/>
                </a:solidFill>
                <a:latin typeface="Courier New"/>
                <a:ea typeface="Courier New"/>
                <a:cs typeface="Courier New"/>
                <a:sym typeface="Courier New"/>
              </a:rPr>
              <a:t>MPI_TAG</a:t>
            </a:r>
            <a:r>
              <a:rPr b="0" i="0" lang="en-US" sz="2000" u="none">
                <a:solidFill>
                  <a:schemeClr val="dk1"/>
                </a:solidFill>
                <a:latin typeface="Courier New"/>
                <a:ea typeface="Courier New"/>
                <a:cs typeface="Courier New"/>
                <a:sym typeface="Courier New"/>
              </a:rPr>
              <a:t> - тэг сообщения</a:t>
            </a:r>
            <a:endParaRPr/>
          </a:p>
          <a:p>
            <a:pPr indent="0" lvl="0" marL="0" marR="0" rtl="0" algn="l">
              <a:lnSpc>
                <a:spcPct val="100000"/>
              </a:lnSpc>
              <a:spcBef>
                <a:spcPts val="0"/>
              </a:spcBef>
              <a:spcAft>
                <a:spcPts val="0"/>
              </a:spcAft>
              <a:buClr>
                <a:srgbClr val="003366"/>
              </a:buClr>
              <a:buSzPts val="2000"/>
              <a:buFont typeface="Courier New"/>
              <a:buNone/>
            </a:pPr>
            <a:r>
              <a:rPr b="1" i="0" lang="en-US" sz="2000" u="none">
                <a:solidFill>
                  <a:srgbClr val="003366"/>
                </a:solidFill>
                <a:latin typeface="Courier New"/>
                <a:ea typeface="Courier New"/>
                <a:cs typeface="Courier New"/>
                <a:sym typeface="Courier New"/>
              </a:rPr>
              <a:t>MPI_ERROR</a:t>
            </a:r>
            <a:r>
              <a:rPr b="0" i="0" lang="en-US" sz="2000" u="none">
                <a:solidFill>
                  <a:schemeClr val="dk1"/>
                </a:solidFill>
                <a:latin typeface="Courier New"/>
                <a:ea typeface="Courier New"/>
                <a:cs typeface="Courier New"/>
                <a:sym typeface="Courier New"/>
              </a:rPr>
              <a:t> - код ошибки</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2000" u="none">
              <a:solidFill>
                <a:schemeClr val="dk1"/>
              </a:solidFill>
              <a:latin typeface="Courier New"/>
              <a:ea typeface="Courier New"/>
              <a:cs typeface="Courier New"/>
              <a:sym typeface="Courier New"/>
            </a:endParaRPr>
          </a:p>
        </p:txBody>
      </p:sp>
      <p:sp>
        <p:nvSpPr>
          <p:cNvPr id="735" name="Google Shape;735;p37"/>
          <p:cNvSpPr txBox="1"/>
          <p:nvPr/>
        </p:nvSpPr>
        <p:spPr>
          <a:xfrm>
            <a:off x="457200" y="122237"/>
            <a:ext cx="7543800" cy="785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Функции обменов точка-точка</a:t>
            </a:r>
            <a:endParaRPr/>
          </a:p>
        </p:txBody>
      </p:sp>
      <p:sp>
        <p:nvSpPr>
          <p:cNvPr id="736" name="Google Shape;736;p37"/>
          <p:cNvSpPr txBox="1"/>
          <p:nvPr/>
        </p:nvSpPr>
        <p:spPr>
          <a:xfrm>
            <a:off x="1979612" y="1052512"/>
            <a:ext cx="44164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Содержимое статуса завершения (С)</a:t>
            </a:r>
            <a:endParaRPr/>
          </a:p>
        </p:txBody>
      </p:sp>
      <p:sp>
        <p:nvSpPr>
          <p:cNvPr id="737" name="Google Shape;737;p3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38"/>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743" name="Google Shape;743;p38"/>
          <p:cNvSpPr txBox="1"/>
          <p:nvPr/>
        </p:nvSpPr>
        <p:spPr>
          <a:xfrm>
            <a:off x="719137" y="1557337"/>
            <a:ext cx="7813675" cy="378618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Значение параметра </a:t>
            </a:r>
            <a:r>
              <a:rPr b="1" i="1" lang="en-US" sz="2000" u="none">
                <a:solidFill>
                  <a:schemeClr val="dk1"/>
                </a:solidFill>
                <a:latin typeface="Courier New"/>
                <a:ea typeface="Courier New"/>
                <a:cs typeface="Courier New"/>
                <a:sym typeface="Courier New"/>
              </a:rPr>
              <a:t>count</a:t>
            </a:r>
            <a:r>
              <a:rPr b="0" i="0" lang="en-US" sz="2400" u="none">
                <a:solidFill>
                  <a:schemeClr val="dk1"/>
                </a:solidFill>
                <a:latin typeface="Times New Roman"/>
                <a:ea typeface="Times New Roman"/>
                <a:cs typeface="Times New Roman"/>
                <a:sym typeface="Times New Roman"/>
              </a:rPr>
              <a:t> может оказаться больше, чем количество элементов в принятом сообщении. В этом случае после выполнения приёма в буфере изменится значение только тех элементов, которые соответствуют элементам фактически принятого сообщения.</a:t>
            </a:r>
            <a:endParaRPr/>
          </a:p>
          <a:p>
            <a:pPr indent="-190500" lvl="0" marL="3429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Для функции </a:t>
            </a:r>
            <a:r>
              <a:rPr b="1" i="0" lang="en-US" sz="2400" u="none">
                <a:solidFill>
                  <a:schemeClr val="dk1"/>
                </a:solidFill>
                <a:latin typeface="Courier New"/>
                <a:ea typeface="Courier New"/>
                <a:cs typeface="Courier New"/>
                <a:sym typeface="Courier New"/>
              </a:rPr>
              <a:t>MPI_Recv</a:t>
            </a:r>
            <a:r>
              <a:rPr b="0" i="0" lang="en-US" sz="2400" u="none">
                <a:solidFill>
                  <a:schemeClr val="dk1"/>
                </a:solidFill>
                <a:latin typeface="Times New Roman"/>
                <a:ea typeface="Times New Roman"/>
                <a:cs typeface="Times New Roman"/>
                <a:sym typeface="Times New Roman"/>
              </a:rPr>
              <a:t> </a:t>
            </a:r>
            <a:r>
              <a:rPr b="1" i="1" lang="en-US" sz="2400" u="none">
                <a:solidFill>
                  <a:schemeClr val="dk1"/>
                </a:solidFill>
                <a:latin typeface="Times New Roman"/>
                <a:ea typeface="Times New Roman"/>
                <a:cs typeface="Times New Roman"/>
                <a:sym typeface="Times New Roman"/>
              </a:rPr>
              <a:t>гарантируется, что после завершения вызова сообщение принято и размещено в буфере приема.</a:t>
            </a:r>
            <a:endParaRPr/>
          </a:p>
        </p:txBody>
      </p:sp>
      <p:sp>
        <p:nvSpPr>
          <p:cNvPr id="744" name="Google Shape;744;p38"/>
          <p:cNvSpPr txBox="1"/>
          <p:nvPr/>
        </p:nvSpPr>
        <p:spPr>
          <a:xfrm>
            <a:off x="457200" y="122237"/>
            <a:ext cx="7543800" cy="785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Функции обменов точка-точка</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39"/>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750" name="Google Shape;750;p39"/>
          <p:cNvSpPr txBox="1"/>
          <p:nvPr/>
        </p:nvSpPr>
        <p:spPr>
          <a:xfrm>
            <a:off x="611187" y="1079500"/>
            <a:ext cx="7969250" cy="5214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Специфические коды завершения:</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Times New Roman"/>
              <a:ea typeface="Times New Roman"/>
              <a:cs typeface="Times New Roman"/>
              <a:sym typeface="Times New Roman"/>
            </a:endParaRPr>
          </a:p>
          <a:p>
            <a:pPr indent="-139700" lvl="0" marL="0" marR="0" rtl="0" algn="l">
              <a:lnSpc>
                <a:spcPct val="100000"/>
              </a:lnSpc>
              <a:spcBef>
                <a:spcPts val="0"/>
              </a:spcBef>
              <a:spcAft>
                <a:spcPts val="0"/>
              </a:spcAft>
              <a:buClr>
                <a:schemeClr val="dk1"/>
              </a:buClr>
              <a:buSzPts val="2200"/>
              <a:buFont typeface="Arial"/>
              <a:buChar char="•"/>
            </a:pPr>
            <a:r>
              <a:rPr b="1" i="1" lang="en-US" sz="2200" u="none">
                <a:solidFill>
                  <a:schemeClr val="dk1"/>
                </a:solidFill>
                <a:latin typeface="Courier New"/>
                <a:ea typeface="Courier New"/>
                <a:cs typeface="Courier New"/>
                <a:sym typeface="Courier New"/>
              </a:rPr>
              <a:t>MPI_ERR_COMM</a:t>
            </a:r>
            <a:r>
              <a:rPr b="0" i="0" lang="en-US" sz="2200" u="none">
                <a:solidFill>
                  <a:schemeClr val="dk1"/>
                </a:solidFill>
                <a:latin typeface="Times New Roman"/>
                <a:ea typeface="Times New Roman"/>
                <a:cs typeface="Times New Roman"/>
                <a:sym typeface="Times New Roman"/>
              </a:rPr>
              <a:t> - неправильно указан коммуникатор. Часто возникает при использовании «пустого» коммуникатора;</a:t>
            </a:r>
            <a:endParaRPr/>
          </a:p>
          <a:p>
            <a:pPr indent="-139700" lvl="0" marL="0" marR="0" rtl="0" algn="l">
              <a:lnSpc>
                <a:spcPct val="100000"/>
              </a:lnSpc>
              <a:spcBef>
                <a:spcPts val="0"/>
              </a:spcBef>
              <a:spcAft>
                <a:spcPts val="0"/>
              </a:spcAft>
              <a:buClr>
                <a:schemeClr val="dk1"/>
              </a:buClr>
              <a:buSzPts val="2200"/>
              <a:buFont typeface="Arial"/>
              <a:buChar char="•"/>
            </a:pPr>
            <a:r>
              <a:rPr b="1" i="1" lang="en-US" sz="2200" u="none">
                <a:solidFill>
                  <a:schemeClr val="dk1"/>
                </a:solidFill>
                <a:latin typeface="Courier New"/>
                <a:ea typeface="Courier New"/>
                <a:cs typeface="Courier New"/>
                <a:sym typeface="Courier New"/>
              </a:rPr>
              <a:t>MPI_ERR_COUNT</a:t>
            </a:r>
            <a:r>
              <a:rPr b="0" i="0" lang="en-US" sz="2200" u="none">
                <a:solidFill>
                  <a:schemeClr val="dk1"/>
                </a:solidFill>
                <a:latin typeface="Times New Roman"/>
                <a:ea typeface="Times New Roman"/>
                <a:cs typeface="Times New Roman"/>
                <a:sym typeface="Times New Roman"/>
              </a:rPr>
              <a:t> - неправильное значение аргумента </a:t>
            </a:r>
            <a:r>
              <a:rPr b="1" i="1" lang="en-US" sz="2000" u="none">
                <a:solidFill>
                  <a:schemeClr val="dk1"/>
                </a:solidFill>
                <a:latin typeface="Courier New"/>
                <a:ea typeface="Courier New"/>
                <a:cs typeface="Courier New"/>
                <a:sym typeface="Courier New"/>
              </a:rPr>
              <a:t>count</a:t>
            </a:r>
            <a:r>
              <a:rPr b="0" i="0" lang="en-US" sz="2200" u="none">
                <a:solidFill>
                  <a:schemeClr val="dk1"/>
                </a:solidFill>
                <a:latin typeface="Times New Roman"/>
                <a:ea typeface="Times New Roman"/>
                <a:cs typeface="Times New Roman"/>
                <a:sym typeface="Times New Roman"/>
              </a:rPr>
              <a:t>  (количество пересылаемых значений);</a:t>
            </a:r>
            <a:endParaRPr/>
          </a:p>
          <a:p>
            <a:pPr indent="-139700" lvl="0" marL="0" marR="0" rtl="0" algn="l">
              <a:lnSpc>
                <a:spcPct val="100000"/>
              </a:lnSpc>
              <a:spcBef>
                <a:spcPts val="0"/>
              </a:spcBef>
              <a:spcAft>
                <a:spcPts val="0"/>
              </a:spcAft>
              <a:buClr>
                <a:schemeClr val="dk1"/>
              </a:buClr>
              <a:buSzPts val="2200"/>
              <a:buFont typeface="Arial"/>
              <a:buChar char="•"/>
            </a:pPr>
            <a:r>
              <a:rPr b="1" i="1" lang="en-US" sz="2200" u="none">
                <a:solidFill>
                  <a:schemeClr val="dk1"/>
                </a:solidFill>
                <a:latin typeface="Courier New"/>
                <a:ea typeface="Courier New"/>
                <a:cs typeface="Courier New"/>
                <a:sym typeface="Courier New"/>
              </a:rPr>
              <a:t>MPI_ERR_TYPE</a:t>
            </a:r>
            <a:r>
              <a:rPr b="0" i="0" lang="en-US" sz="2200" u="none">
                <a:solidFill>
                  <a:schemeClr val="dk1"/>
                </a:solidFill>
                <a:latin typeface="Times New Roman"/>
                <a:ea typeface="Times New Roman"/>
                <a:cs typeface="Times New Roman"/>
                <a:sym typeface="Times New Roman"/>
              </a:rPr>
              <a:t> - неправильное значение аргумента, задающего тип данных;</a:t>
            </a:r>
            <a:endParaRPr/>
          </a:p>
          <a:p>
            <a:pPr indent="-139700" lvl="0" marL="0" marR="0" rtl="0" algn="l">
              <a:lnSpc>
                <a:spcPct val="100000"/>
              </a:lnSpc>
              <a:spcBef>
                <a:spcPts val="0"/>
              </a:spcBef>
              <a:spcAft>
                <a:spcPts val="0"/>
              </a:spcAft>
              <a:buClr>
                <a:schemeClr val="dk1"/>
              </a:buClr>
              <a:buSzPts val="2200"/>
              <a:buFont typeface="Arial"/>
              <a:buChar char="•"/>
            </a:pPr>
            <a:r>
              <a:rPr b="1" i="1" lang="en-US" sz="2200" u="none">
                <a:solidFill>
                  <a:schemeClr val="dk1"/>
                </a:solidFill>
                <a:latin typeface="Courier New"/>
                <a:ea typeface="Courier New"/>
                <a:cs typeface="Courier New"/>
                <a:sym typeface="Courier New"/>
              </a:rPr>
              <a:t>MPI_ERR_TAG</a:t>
            </a:r>
            <a:r>
              <a:rPr b="0" i="0" lang="en-US" sz="2200" u="none">
                <a:solidFill>
                  <a:schemeClr val="dk1"/>
                </a:solidFill>
                <a:latin typeface="Times New Roman"/>
                <a:ea typeface="Times New Roman"/>
                <a:cs typeface="Times New Roman"/>
                <a:sym typeface="Times New Roman"/>
              </a:rPr>
              <a:t> -  неправильно указан тег сообщения;</a:t>
            </a:r>
            <a:endParaRPr/>
          </a:p>
          <a:p>
            <a:pPr indent="-139700" lvl="0" marL="0" marR="0" rtl="0" algn="l">
              <a:lnSpc>
                <a:spcPct val="100000"/>
              </a:lnSpc>
              <a:spcBef>
                <a:spcPts val="0"/>
              </a:spcBef>
              <a:spcAft>
                <a:spcPts val="0"/>
              </a:spcAft>
              <a:buClr>
                <a:schemeClr val="dk1"/>
              </a:buClr>
              <a:buSzPts val="2200"/>
              <a:buFont typeface="Arial"/>
              <a:buChar char="•"/>
            </a:pPr>
            <a:r>
              <a:rPr b="1" i="1" lang="en-US" sz="2200" u="none">
                <a:solidFill>
                  <a:schemeClr val="dk1"/>
                </a:solidFill>
                <a:latin typeface="Courier New"/>
                <a:ea typeface="Courier New"/>
                <a:cs typeface="Courier New"/>
                <a:sym typeface="Courier New"/>
              </a:rPr>
              <a:t>MPI_ERR_RANK</a:t>
            </a:r>
            <a:r>
              <a:rPr b="0" i="0" lang="en-US" sz="2200" u="none">
                <a:solidFill>
                  <a:schemeClr val="dk1"/>
                </a:solidFill>
                <a:latin typeface="Times New Roman"/>
                <a:ea typeface="Times New Roman"/>
                <a:cs typeface="Times New Roman"/>
                <a:sym typeface="Times New Roman"/>
              </a:rPr>
              <a:t> -  неправильно указан ранг источника или адресата сообщения;</a:t>
            </a:r>
            <a:endParaRPr/>
          </a:p>
          <a:p>
            <a:pPr indent="-139700" lvl="0" marL="0" marR="0" rtl="0" algn="l">
              <a:lnSpc>
                <a:spcPct val="100000"/>
              </a:lnSpc>
              <a:spcBef>
                <a:spcPts val="0"/>
              </a:spcBef>
              <a:spcAft>
                <a:spcPts val="0"/>
              </a:spcAft>
              <a:buClr>
                <a:schemeClr val="dk1"/>
              </a:buClr>
              <a:buSzPts val="2200"/>
              <a:buFont typeface="Arial"/>
              <a:buChar char="•"/>
            </a:pPr>
            <a:r>
              <a:rPr b="1" i="1" lang="en-US" sz="2200" u="none">
                <a:solidFill>
                  <a:schemeClr val="dk1"/>
                </a:solidFill>
                <a:latin typeface="Courier New"/>
                <a:ea typeface="Courier New"/>
                <a:cs typeface="Courier New"/>
                <a:sym typeface="Courier New"/>
              </a:rPr>
              <a:t>MPI_ERR_ARG</a:t>
            </a:r>
            <a:r>
              <a:rPr b="0" i="0" lang="en-US" sz="2200" u="none">
                <a:solidFill>
                  <a:schemeClr val="dk1"/>
                </a:solidFill>
                <a:latin typeface="Times New Roman"/>
                <a:ea typeface="Times New Roman"/>
                <a:cs typeface="Times New Roman"/>
                <a:sym typeface="Times New Roman"/>
              </a:rPr>
              <a:t> -  неправильный аргумент, ошибочное задание которого не попадает ни в один класс ошибок;</a:t>
            </a:r>
            <a:endParaRPr/>
          </a:p>
          <a:p>
            <a:pPr indent="-139700" lvl="0" marL="0" marR="0" rtl="0" algn="l">
              <a:lnSpc>
                <a:spcPct val="100000"/>
              </a:lnSpc>
              <a:spcBef>
                <a:spcPts val="0"/>
              </a:spcBef>
              <a:spcAft>
                <a:spcPts val="0"/>
              </a:spcAft>
              <a:buClr>
                <a:schemeClr val="dk1"/>
              </a:buClr>
              <a:buSzPts val="2200"/>
              <a:buFont typeface="Arial"/>
              <a:buChar char="•"/>
            </a:pPr>
            <a:r>
              <a:rPr b="1" i="1" lang="en-US" sz="2200" u="none">
                <a:solidFill>
                  <a:schemeClr val="dk1"/>
                </a:solidFill>
                <a:latin typeface="Courier New"/>
                <a:ea typeface="Courier New"/>
                <a:cs typeface="Courier New"/>
                <a:sym typeface="Courier New"/>
              </a:rPr>
              <a:t>MPI_ERR_REQUEST</a:t>
            </a:r>
            <a:r>
              <a:rPr b="0" i="0" lang="en-US" sz="2200" u="none">
                <a:solidFill>
                  <a:schemeClr val="dk1"/>
                </a:solidFill>
                <a:latin typeface="Times New Roman"/>
                <a:ea typeface="Times New Roman"/>
                <a:cs typeface="Times New Roman"/>
                <a:sym typeface="Times New Roman"/>
              </a:rPr>
              <a:t> -  неправильный запрос на выполнение операции.</a:t>
            </a:r>
            <a:endParaRPr/>
          </a:p>
        </p:txBody>
      </p:sp>
      <p:sp>
        <p:nvSpPr>
          <p:cNvPr id="751" name="Google Shape;751;p39"/>
          <p:cNvSpPr txBox="1"/>
          <p:nvPr/>
        </p:nvSpPr>
        <p:spPr>
          <a:xfrm>
            <a:off x="457200" y="122237"/>
            <a:ext cx="7543800" cy="785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Функции обменов точка-точка</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«Комплект поставки» MPI</a:t>
            </a:r>
            <a:endParaRPr/>
          </a:p>
        </p:txBody>
      </p:sp>
      <p:sp>
        <p:nvSpPr>
          <p:cNvPr id="222" name="Google Shape;222;p4"/>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Библиотека.</a:t>
            </a:r>
            <a:endParaRPr/>
          </a:p>
          <a:p>
            <a:pPr indent="-342900" lvl="0" marL="34290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Средства компиляции и запуска приложения.</a:t>
            </a:r>
            <a:endParaRPr/>
          </a:p>
          <a:p>
            <a:pPr indent="-209550" lvl="0" marL="342900" rtl="0" algn="l">
              <a:spcBef>
                <a:spcPts val="600"/>
              </a:spcBef>
              <a:spcAft>
                <a:spcPts val="0"/>
              </a:spcAft>
              <a:buSzPts val="2100"/>
              <a:buNone/>
            </a:pPr>
            <a:r>
              <a:t/>
            </a:r>
            <a:endParaRPr b="0" i="0" sz="3000" u="none">
              <a:solidFill>
                <a:schemeClr val="dk1"/>
              </a:solidFill>
              <a:latin typeface="Arial"/>
              <a:ea typeface="Arial"/>
              <a:cs typeface="Arial"/>
              <a:sym typeface="Arial"/>
            </a:endParaRPr>
          </a:p>
        </p:txBody>
      </p:sp>
      <p:sp>
        <p:nvSpPr>
          <p:cNvPr id="223" name="Google Shape;223;p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0"/>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757" name="Google Shape;757;p40"/>
          <p:cNvSpPr txBox="1"/>
          <p:nvPr/>
        </p:nvSpPr>
        <p:spPr>
          <a:xfrm>
            <a:off x="828675" y="1628775"/>
            <a:ext cx="7486650" cy="4141787"/>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accent2"/>
              </a:buClr>
              <a:buSzPts val="2500"/>
              <a:buFont typeface="Times New Roman"/>
              <a:buNone/>
            </a:pPr>
            <a:r>
              <a:rPr b="1" i="0" lang="en-US" sz="2500" u="none" cap="none" strike="noStrike">
                <a:solidFill>
                  <a:schemeClr val="accent2"/>
                </a:solidFill>
                <a:latin typeface="Times New Roman"/>
                <a:ea typeface="Times New Roman"/>
                <a:cs typeface="Times New Roman"/>
                <a:sym typeface="Times New Roman"/>
              </a:rPr>
              <a:t>«Джокеры» для приема сообщений</a:t>
            </a:r>
            <a:endParaRPr/>
          </a:p>
          <a:p>
            <a:pPr indent="0" lvl="1" marL="457200" marR="0" rtl="0" algn="l">
              <a:lnSpc>
                <a:spcPct val="100000"/>
              </a:lnSpc>
              <a:spcBef>
                <a:spcPts val="0"/>
              </a:spcBef>
              <a:spcAft>
                <a:spcPts val="0"/>
              </a:spcAft>
              <a:buClr>
                <a:schemeClr val="dk1"/>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В качестве ранга источника сообщения и в качестве тега сообщения можно использовать «джокеры» :</a:t>
            </a:r>
            <a:endParaRPr/>
          </a:p>
          <a:p>
            <a:pPr indent="0" lvl="1" marL="4572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152400" lvl="1" marL="457200" marR="0" rtl="0" algn="l">
              <a:lnSpc>
                <a:spcPct val="100000"/>
              </a:lnSpc>
              <a:spcBef>
                <a:spcPts val="0"/>
              </a:spcBef>
              <a:spcAft>
                <a:spcPts val="0"/>
              </a:spcAft>
              <a:buClr>
                <a:schemeClr val="dk1"/>
              </a:buClr>
              <a:buSzPts val="2400"/>
              <a:buFont typeface="Arial"/>
              <a:buChar char="•"/>
            </a:pPr>
            <a:r>
              <a:rPr b="1" i="1" lang="en-US" sz="2400" u="none" cap="none" strike="noStrike">
                <a:solidFill>
                  <a:schemeClr val="dk1"/>
                </a:solidFill>
                <a:latin typeface="Courier New"/>
                <a:ea typeface="Courier New"/>
                <a:cs typeface="Courier New"/>
                <a:sym typeface="Courier New"/>
              </a:rPr>
              <a:t>MPI_ANY_SOURCE</a:t>
            </a:r>
            <a:r>
              <a:rPr b="0" i="0" lang="en-US" sz="2400" u="none" cap="none" strike="noStrike">
                <a:solidFill>
                  <a:schemeClr val="dk1"/>
                </a:solidFill>
                <a:latin typeface="Times New Roman"/>
                <a:ea typeface="Times New Roman"/>
                <a:cs typeface="Times New Roman"/>
                <a:sym typeface="Times New Roman"/>
              </a:rPr>
              <a:t> - любой источник;</a:t>
            </a:r>
            <a:endParaRPr/>
          </a:p>
          <a:p>
            <a:pPr indent="-152400" lvl="1" marL="457200" marR="0" rtl="0" algn="l">
              <a:lnSpc>
                <a:spcPct val="100000"/>
              </a:lnSpc>
              <a:spcBef>
                <a:spcPts val="0"/>
              </a:spcBef>
              <a:spcAft>
                <a:spcPts val="0"/>
              </a:spcAft>
              <a:buClr>
                <a:schemeClr val="dk1"/>
              </a:buClr>
              <a:buSzPts val="2400"/>
              <a:buFont typeface="Arial"/>
              <a:buChar char="•"/>
            </a:pPr>
            <a:r>
              <a:rPr b="1" i="1" lang="en-US" sz="2400" u="none" cap="none" strike="noStrike">
                <a:solidFill>
                  <a:schemeClr val="dk1"/>
                </a:solidFill>
                <a:latin typeface="Courier New"/>
                <a:ea typeface="Courier New"/>
                <a:cs typeface="Courier New"/>
                <a:sym typeface="Courier New"/>
              </a:rPr>
              <a:t>MPI_ANY_TAG</a:t>
            </a:r>
            <a:r>
              <a:rPr b="0" i="0" lang="en-US" sz="2400" u="none" cap="none" strike="noStrike">
                <a:solidFill>
                  <a:schemeClr val="dk1"/>
                </a:solidFill>
                <a:latin typeface="Times New Roman"/>
                <a:ea typeface="Times New Roman"/>
                <a:cs typeface="Times New Roman"/>
                <a:sym typeface="Times New Roman"/>
              </a:rPr>
              <a:t> - любой тег.</a:t>
            </a:r>
            <a:endParaRPr/>
          </a:p>
          <a:p>
            <a:pPr indent="0" lvl="1" marL="4572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При использовании «джокеров» есть опасность приема сообщения, не предназначенного данному процессу.</a:t>
            </a:r>
            <a:endParaRPr/>
          </a:p>
        </p:txBody>
      </p:sp>
      <p:sp>
        <p:nvSpPr>
          <p:cNvPr id="758" name="Google Shape;758;p40"/>
          <p:cNvSpPr txBox="1"/>
          <p:nvPr/>
        </p:nvSpPr>
        <p:spPr>
          <a:xfrm>
            <a:off x="395287" y="290512"/>
            <a:ext cx="7543800" cy="785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Функции обменов точка-точка</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41"/>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764" name="Google Shape;764;p41"/>
          <p:cNvSpPr txBox="1"/>
          <p:nvPr/>
        </p:nvSpPr>
        <p:spPr>
          <a:xfrm>
            <a:off x="414337" y="1868487"/>
            <a:ext cx="7686675" cy="3784600"/>
          </a:xfrm>
          <a:prstGeom prst="rect">
            <a:avLst/>
          </a:prstGeom>
          <a:noFill/>
          <a:ln>
            <a:noFill/>
          </a:ln>
        </p:spPr>
        <p:txBody>
          <a:bodyPr anchorCtr="0" anchor="t" bIns="45700" lIns="91425" spcFirstLastPara="1" rIns="91425" wrap="square" tIns="45700">
            <a:spAutoFit/>
          </a:bodyPr>
          <a:lstStyle/>
          <a:p>
            <a:pPr indent="-361949" lvl="1" marL="449262"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Подпрограмма </a:t>
            </a:r>
            <a:r>
              <a:rPr b="1" i="0" lang="en-US" sz="2400" u="none" cap="none" strike="noStrike">
                <a:solidFill>
                  <a:schemeClr val="dk1"/>
                </a:solidFill>
                <a:latin typeface="Courier New"/>
                <a:ea typeface="Courier New"/>
                <a:cs typeface="Courier New"/>
                <a:sym typeface="Courier New"/>
              </a:rPr>
              <a:t>MPI_Recv</a:t>
            </a: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может принимать сообщения, отправленные </a:t>
            </a:r>
            <a:r>
              <a:rPr b="1" i="1" lang="en-US" sz="2400" u="none" cap="none" strike="noStrike">
                <a:solidFill>
                  <a:srgbClr val="002060"/>
                </a:solidFill>
                <a:latin typeface="Times New Roman"/>
                <a:ea typeface="Times New Roman"/>
                <a:cs typeface="Times New Roman"/>
                <a:sym typeface="Times New Roman"/>
              </a:rPr>
              <a:t>в любом режиме</a:t>
            </a:r>
            <a:r>
              <a:rPr b="1" i="0" lang="en-US" sz="2400" u="none" cap="none" strike="noStrike">
                <a:solidFill>
                  <a:schemeClr val="dk1"/>
                </a:solidFill>
                <a:latin typeface="Times New Roman"/>
                <a:ea typeface="Times New Roman"/>
                <a:cs typeface="Times New Roman"/>
                <a:sym typeface="Times New Roman"/>
              </a:rPr>
              <a:t>. </a:t>
            </a:r>
            <a:endParaRPr/>
          </a:p>
          <a:p>
            <a:pPr indent="-361949" lvl="1" marL="449262"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Прием может выполняться от произвольного процесса, а в операции передачи должен быть указан вполне определенный адрес. Приемник может использовать «джокеры» для источника и для тега. Процесс может отправить сообщение и самому себе, но следует учитывать, что использование в этом случае блокирующих операций может привести к «тупику».</a:t>
            </a:r>
            <a:endParaRPr/>
          </a:p>
        </p:txBody>
      </p:sp>
      <p:sp>
        <p:nvSpPr>
          <p:cNvPr id="765" name="Google Shape;765;p41"/>
          <p:cNvSpPr txBox="1"/>
          <p:nvPr/>
        </p:nvSpPr>
        <p:spPr>
          <a:xfrm>
            <a:off x="395287" y="290512"/>
            <a:ext cx="7543800" cy="785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Функции обменов точка-точка</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42"/>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771" name="Google Shape;771;p42"/>
          <p:cNvSpPr txBox="1"/>
          <p:nvPr/>
        </p:nvSpPr>
        <p:spPr>
          <a:xfrm>
            <a:off x="323850" y="638175"/>
            <a:ext cx="8696325" cy="6234112"/>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#include &lt;mpi.h&gt;</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#include &lt;stdio.h&gt;</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int main (int argc, char *argv[])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int ProcNum, ProcRank, tmp;</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MPI_Status status;</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MPI_Init ( &amp;argc, &amp;argv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MPI_Comm_size (MPI_COMM_WORLD, &amp;ProcNum);</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MPI_Comm_rank (MPI_COMM_WORLD, &amp;ProcRank);</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if (ProcRank == 0){</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printf("Send message from process %i \n", ProcRank);</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for(int i = 1; i &lt; ProcNum; i++)</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MPI_Recv(&amp;tmp,1, MPI_INT, MPI_ANY_SOURCE,0,MPI_COMM_WORLD, &amp;status);</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printf("Message reсived from process %d \n", tmp);</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endParaRPr/>
          </a:p>
          <a:p>
            <a:pPr indent="0" lvl="1"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}else{ MPI_Send(&amp;ProcRank,1,MPI_INT,0,0,MPI_COMM_WORLD);}</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MPI_Finalize();</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return 0;</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72" name="Google Shape;772;p42"/>
          <p:cNvSpPr txBox="1"/>
          <p:nvPr/>
        </p:nvSpPr>
        <p:spPr>
          <a:xfrm>
            <a:off x="3492500" y="188912"/>
            <a:ext cx="4679950" cy="120015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accent2"/>
              </a:buClr>
              <a:buSzPts val="2400"/>
              <a:buFont typeface="Times New Roman"/>
              <a:buNone/>
            </a:pPr>
            <a:r>
              <a:rPr b="0" i="0" lang="en-US" sz="2400" u="none" cap="none" strike="noStrike">
                <a:solidFill>
                  <a:schemeClr val="accent2"/>
                </a:solidFill>
                <a:latin typeface="Times New Roman"/>
                <a:ea typeface="Times New Roman"/>
                <a:cs typeface="Times New Roman"/>
                <a:sym typeface="Times New Roman"/>
              </a:rPr>
              <a:t>Пример использования операции блокирующего двухточечного обмена  на </a:t>
            </a:r>
            <a:r>
              <a:rPr b="0" i="0" lang="en-US" sz="2400" u="none" cap="none" strike="noStrike">
                <a:solidFill>
                  <a:srgbClr val="FF0000"/>
                </a:solidFill>
                <a:latin typeface="Times New Roman"/>
                <a:ea typeface="Times New Roman"/>
                <a:cs typeface="Times New Roman"/>
                <a:sym typeface="Times New Roman"/>
              </a:rPr>
              <a:t>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43"/>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778" name="Google Shape;778;p43"/>
          <p:cNvSpPr txBox="1"/>
          <p:nvPr/>
        </p:nvSpPr>
        <p:spPr>
          <a:xfrm>
            <a:off x="250825" y="293687"/>
            <a:ext cx="8697912" cy="6234112"/>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package mpiapp;</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import java.util.*;</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import mpi.*;</a:t>
            </a:r>
            <a:endParaRPr/>
          </a:p>
          <a:p>
            <a:pPr indent="0" lvl="1"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public class MPIAPP {</a:t>
            </a:r>
            <a:endParaRPr/>
          </a:p>
          <a:p>
            <a:pPr indent="0" lvl="1"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public static void main(String[] args) throws Exception{</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MPI.Init(args);</a:t>
            </a:r>
            <a:endParaRPr/>
          </a:p>
          <a:p>
            <a:pPr indent="0" lvl="1"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int myrank = MPI.COMM_WORLD.Rank();</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int size=MPI.COMM_WORLD.Size();</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if(myrank == 0)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char[] message ="Hello from boss!".toCharArray();</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for (int i=1;i&lt;size;i++)</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MPI.COMM_WORLD.Send(message, 0, message.length, MPI.CHAR, i, 1)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char[] backmessage = new char[15];</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for (int i=1;i&lt;size;i++)</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{MPI.COMM_WORLD.Recv(backmessage, 0, 15, MPI.CHAR, i, 2)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System.out.println("received: from rank "+i+ " "+new String(backmessage))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endParaRPr/>
          </a:p>
        </p:txBody>
      </p:sp>
      <p:sp>
        <p:nvSpPr>
          <p:cNvPr id="779" name="Google Shape;779;p43"/>
          <p:cNvSpPr txBox="1"/>
          <p:nvPr/>
        </p:nvSpPr>
        <p:spPr>
          <a:xfrm>
            <a:off x="3132137" y="188912"/>
            <a:ext cx="5040312" cy="120015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accent2"/>
              </a:buClr>
              <a:buSzPts val="2400"/>
              <a:buFont typeface="Times New Roman"/>
              <a:buNone/>
            </a:pPr>
            <a:r>
              <a:rPr b="0" i="0" lang="en-US" sz="2400" u="none" cap="none" strike="noStrike">
                <a:solidFill>
                  <a:schemeClr val="accent2"/>
                </a:solidFill>
                <a:latin typeface="Times New Roman"/>
                <a:ea typeface="Times New Roman"/>
                <a:cs typeface="Times New Roman"/>
                <a:sym typeface="Times New Roman"/>
              </a:rPr>
              <a:t>Пример использования операции блокирующего двухточечного обмена на </a:t>
            </a:r>
            <a:r>
              <a:rPr b="0" i="0" lang="en-US" sz="2400" u="none" cap="none" strike="noStrike">
                <a:solidFill>
                  <a:srgbClr val="FF0000"/>
                </a:solidFill>
                <a:latin typeface="Times New Roman"/>
                <a:ea typeface="Times New Roman"/>
                <a:cs typeface="Times New Roman"/>
                <a:sym typeface="Times New Roman"/>
              </a:rPr>
              <a:t>JAVA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4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85" name="Google Shape;785;p44"/>
          <p:cNvSpPr txBox="1"/>
          <p:nvPr/>
        </p:nvSpPr>
        <p:spPr>
          <a:xfrm>
            <a:off x="250825" y="1484312"/>
            <a:ext cx="8697912" cy="3163887"/>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else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char[] message = new char[20]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MPI.COMM_WORLD.Recv(message, 0, 20, MPI.CHAR, 0, 1)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System.out.println("received: from rank "+myrank+ " "+new String(message))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char [] backmessage="Hello, master".toCharArray();</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MPI.COMM_WORLD.Send(backmessage, 0, backmessage.length, MPI.CHAR, 0, 2)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MPI.Finalize();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 </a:t>
            </a:r>
            <a:endParaRPr/>
          </a:p>
          <a:p>
            <a:pPr indent="0" lvl="1"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86" name="Google Shape;786;p44"/>
          <p:cNvSpPr txBox="1"/>
          <p:nvPr/>
        </p:nvSpPr>
        <p:spPr>
          <a:xfrm>
            <a:off x="468312" y="188912"/>
            <a:ext cx="7704137" cy="830262"/>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accent2"/>
              </a:buClr>
              <a:buSzPts val="2400"/>
              <a:buFont typeface="Times New Roman"/>
              <a:buNone/>
            </a:pPr>
            <a:r>
              <a:rPr b="0" i="0" lang="en-US" sz="2400" u="none" cap="none" strike="noStrike">
                <a:solidFill>
                  <a:schemeClr val="accent2"/>
                </a:solidFill>
                <a:latin typeface="Times New Roman"/>
                <a:ea typeface="Times New Roman"/>
                <a:cs typeface="Times New Roman"/>
                <a:sym typeface="Times New Roman"/>
              </a:rPr>
              <a:t>Пример использования операции блокирующего двухточечного обмена на </a:t>
            </a:r>
            <a:r>
              <a:rPr b="0" i="0" lang="en-US" sz="2400" u="none" cap="none" strike="noStrike">
                <a:solidFill>
                  <a:srgbClr val="FF0000"/>
                </a:solidFill>
                <a:latin typeface="Times New Roman"/>
                <a:ea typeface="Times New Roman"/>
                <a:cs typeface="Times New Roman"/>
                <a:sym typeface="Times New Roman"/>
              </a:rPr>
              <a:t>JAVA</a:t>
            </a:r>
            <a:r>
              <a:rPr b="0" i="0" lang="en-US" sz="2400" u="none" cap="none" strike="noStrike">
                <a:solidFill>
                  <a:schemeClr val="accent2"/>
                </a:solidFill>
                <a:latin typeface="Times New Roman"/>
                <a:ea typeface="Times New Roman"/>
                <a:cs typeface="Times New Roman"/>
                <a:sym typeface="Times New Roman"/>
              </a:rPr>
              <a:t> (окончание)</a:t>
            </a:r>
            <a:endParaRPr/>
          </a:p>
        </p:txBody>
      </p:sp>
      <p:pic>
        <p:nvPicPr>
          <p:cNvPr id="787" name="Google Shape;787;p44"/>
          <p:cNvPicPr preferRelativeResize="0"/>
          <p:nvPr/>
        </p:nvPicPr>
        <p:blipFill rotWithShape="1">
          <a:blip r:embed="rId3">
            <a:alphaModFix/>
          </a:blip>
          <a:srcRect b="0" l="0" r="0" t="0"/>
          <a:stretch/>
        </p:blipFill>
        <p:spPr>
          <a:xfrm>
            <a:off x="900112" y="4251325"/>
            <a:ext cx="5518150" cy="22145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500"/>
                                        <p:tgtEl>
                                          <p:spTgt spid="7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4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793" name="Google Shape;793;p45"/>
          <p:cNvSpPr txBox="1"/>
          <p:nvPr/>
        </p:nvSpPr>
        <p:spPr>
          <a:xfrm>
            <a:off x="539750" y="1484312"/>
            <a:ext cx="8147050" cy="3778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100"/>
              <a:buFont typeface="Arial"/>
              <a:buChar char="•"/>
            </a:pPr>
            <a:r>
              <a:rPr b="0" i="0" lang="en-US" sz="2100" u="none">
                <a:solidFill>
                  <a:schemeClr val="dk1"/>
                </a:solidFill>
                <a:latin typeface="Times New Roman"/>
                <a:ea typeface="Times New Roman"/>
                <a:cs typeface="Times New Roman"/>
                <a:sym typeface="Times New Roman"/>
              </a:rPr>
              <a:t>В исходном тексте программы на языке C (след. слайд) предусмотрена некая схема обмена сообщениями между процессами параллельной программы. </a:t>
            </a:r>
            <a:endParaRPr/>
          </a:p>
          <a:p>
            <a:pPr indent="-342900" lvl="0" marL="342900" marR="0" rtl="0" algn="l">
              <a:lnSpc>
                <a:spcPct val="100000"/>
              </a:lnSpc>
              <a:spcBef>
                <a:spcPts val="0"/>
              </a:spcBef>
              <a:spcAft>
                <a:spcPts val="0"/>
              </a:spcAft>
              <a:buClr>
                <a:schemeClr val="dk1"/>
              </a:buClr>
              <a:buSzPts val="2100"/>
              <a:buFont typeface="Arial"/>
              <a:buChar char="•"/>
            </a:pPr>
            <a:r>
              <a:rPr b="0" i="0" lang="en-US" sz="2100" u="none">
                <a:solidFill>
                  <a:schemeClr val="dk1"/>
                </a:solidFill>
                <a:latin typeface="Times New Roman"/>
                <a:ea typeface="Times New Roman"/>
                <a:cs typeface="Times New Roman"/>
                <a:sym typeface="Times New Roman"/>
              </a:rPr>
              <a:t>Определите схему обмена. </a:t>
            </a:r>
            <a:endParaRPr/>
          </a:p>
          <a:p>
            <a:pPr indent="-342900" lvl="0" marL="342900" marR="0" rtl="0" algn="l">
              <a:lnSpc>
                <a:spcPct val="100000"/>
              </a:lnSpc>
              <a:spcBef>
                <a:spcPts val="0"/>
              </a:spcBef>
              <a:spcAft>
                <a:spcPts val="0"/>
              </a:spcAft>
              <a:buClr>
                <a:schemeClr val="dk1"/>
              </a:buClr>
              <a:buSzPts val="2100"/>
              <a:buFont typeface="Arial"/>
              <a:buChar char="•"/>
            </a:pPr>
            <a:r>
              <a:rPr b="0" i="0" lang="en-US" sz="2100" u="none">
                <a:solidFill>
                  <a:schemeClr val="dk1"/>
                </a:solidFill>
                <a:latin typeface="Times New Roman"/>
                <a:ea typeface="Times New Roman"/>
                <a:cs typeface="Times New Roman"/>
                <a:sym typeface="Times New Roman"/>
              </a:rPr>
              <a:t>В исходном тексте программы на языке C пропущены вызовы процедур двухточечного обмена. Предполагается, что при запуске четного числа процессов, те из них, которые имеют четный ранг, отправляют сообщение следующим по величине ранга процессам. Добавить эти вызовы, откомпилировать и запустить программу (на C либо на Java).</a:t>
            </a:r>
            <a:br>
              <a:rPr b="0" i="0" lang="en-US" sz="2000" u="none">
                <a:solidFill>
                  <a:srgbClr val="000000"/>
                </a:solidFill>
                <a:latin typeface="Lucida Sans"/>
                <a:ea typeface="Lucida Sans"/>
                <a:cs typeface="Lucida Sans"/>
                <a:sym typeface="Lucida Sans"/>
              </a:rPr>
            </a:br>
            <a:endParaRPr/>
          </a:p>
        </p:txBody>
      </p:sp>
      <p:sp>
        <p:nvSpPr>
          <p:cNvPr id="794" name="Google Shape;794;p45"/>
          <p:cNvSpPr txBox="1"/>
          <p:nvPr>
            <p:ph type="title"/>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Задание 1</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46"/>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800" name="Google Shape;800;p46"/>
          <p:cNvSpPr txBox="1"/>
          <p:nvPr/>
        </p:nvSpPr>
        <p:spPr>
          <a:xfrm>
            <a:off x="260350" y="163512"/>
            <a:ext cx="8415337" cy="657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#include "mpi.h"</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#include &lt;stdio.h&gt;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int main(int argc,char *argv[])</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int myrank, size, message;</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int TAG = 0;</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MPI_Status status;</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MPI_Init(&amp;argc, &amp;argv);</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MPI_Comm_rank(MPI_COMM_WORLD, &amp;myrank);</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MPI_Comm_size(MPI_COMM_WORLD, &amp;size);</a:t>
            </a:r>
            <a:endParaRPr/>
          </a:p>
          <a:p>
            <a:pPr indent="0" lvl="0" marL="0" marR="0" rtl="0" algn="l">
              <a:lnSpc>
                <a:spcPct val="100000"/>
              </a:lnSpc>
              <a:spcBef>
                <a:spcPts val="0"/>
              </a:spcBef>
              <a:spcAft>
                <a:spcPts val="0"/>
              </a:spcAft>
              <a:buClr>
                <a:srgbClr val="FF0000"/>
              </a:buClr>
              <a:buSzPts val="1800"/>
              <a:buFont typeface="Times New Roman"/>
              <a:buNone/>
            </a:pPr>
            <a:r>
              <a:rPr b="0" i="0" lang="en-US" sz="1800" u="none">
                <a:solidFill>
                  <a:srgbClr val="FF0000"/>
                </a:solidFill>
                <a:latin typeface="Times New Roman"/>
                <a:ea typeface="Times New Roman"/>
                <a:cs typeface="Times New Roman"/>
                <a:sym typeface="Times New Roman"/>
              </a:rPr>
              <a:t>message = myrank;</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if((myrank % 2) == 0)</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if((myrank + 1) != size)</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0" i="0" lang="en-US" sz="1800" u="none">
                <a:solidFill>
                  <a:srgbClr val="FF0000"/>
                </a:solidFill>
                <a:latin typeface="Times New Roman"/>
                <a:ea typeface="Times New Roman"/>
                <a:cs typeface="Times New Roman"/>
                <a:sym typeface="Times New Roman"/>
              </a:rPr>
              <a:t>MPI_Send(...);</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}else</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  if(myrank != 0)</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0" i="0" lang="en-US" sz="1800" u="none">
                <a:solidFill>
                  <a:srgbClr val="FF0000"/>
                </a:solidFill>
                <a:latin typeface="Times New Roman"/>
                <a:ea typeface="Times New Roman"/>
                <a:cs typeface="Times New Roman"/>
                <a:sym typeface="Times New Roman"/>
              </a:rPr>
              <a:t>MPI_Recv(...);</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printf("received :%i\n", message);</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MPI_Finalize();</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return 0;</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47"/>
          <p:cNvSpPr txBox="1"/>
          <p:nvPr>
            <p:ph type="title"/>
          </p:nvPr>
        </p:nvSpPr>
        <p:spPr>
          <a:xfrm>
            <a:off x="392112" y="2057400"/>
            <a:ext cx="8229600" cy="1146175"/>
          </a:xfrm>
          <a:prstGeom prst="rect">
            <a:avLst/>
          </a:prstGeom>
          <a:noFill/>
          <a:ln>
            <a:noFill/>
          </a:ln>
        </p:spPr>
        <p:txBody>
          <a:bodyPr anchorCtr="0" anchor="b" bIns="45700" lIns="91425" spcFirstLastPara="1" rIns="91425" wrap="square" tIns="45700">
            <a:noAutofit/>
          </a:bodyPr>
          <a:lstStyle/>
          <a:p>
            <a:pPr indent="-195262" lvl="0" marL="195262" rtl="0" algn="ctr">
              <a:lnSpc>
                <a:spcPct val="100000"/>
              </a:lnSpc>
              <a:spcBef>
                <a:spcPts val="0"/>
              </a:spcBef>
              <a:spcAft>
                <a:spcPts val="0"/>
              </a:spcAft>
              <a:buClr>
                <a:schemeClr val="accent2"/>
              </a:buClr>
              <a:buSzPts val="3900"/>
              <a:buFont typeface="Arial"/>
              <a:buNone/>
            </a:pPr>
            <a:r>
              <a:rPr b="1" i="0" lang="en-US" sz="3900" u="none">
                <a:solidFill>
                  <a:schemeClr val="accent2"/>
                </a:solidFill>
                <a:latin typeface="Arial"/>
                <a:ea typeface="Arial"/>
                <a:cs typeface="Arial"/>
                <a:sym typeface="Arial"/>
              </a:rPr>
              <a:t>Блокирующий двухточечный обмен с буферизацией</a:t>
            </a:r>
            <a:endParaRPr/>
          </a:p>
        </p:txBody>
      </p:sp>
      <p:sp>
        <p:nvSpPr>
          <p:cNvPr id="806" name="Google Shape;806;p4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48"/>
          <p:cNvSpPr txBox="1"/>
          <p:nvPr>
            <p:ph type="title"/>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 </a:t>
            </a:r>
            <a:r>
              <a:rPr b="1" i="0" lang="en-US" sz="2400" u="none">
                <a:solidFill>
                  <a:schemeClr val="dk2"/>
                </a:solidFill>
                <a:latin typeface="Arial"/>
                <a:ea typeface="Arial"/>
                <a:cs typeface="Arial"/>
                <a:sym typeface="Arial"/>
              </a:rPr>
              <a:t>(буферизация)</a:t>
            </a:r>
            <a:endParaRPr/>
          </a:p>
        </p:txBody>
      </p:sp>
      <p:sp>
        <p:nvSpPr>
          <p:cNvPr id="812" name="Google Shape;812;p48"/>
          <p:cNvSpPr txBox="1"/>
          <p:nvPr/>
        </p:nvSpPr>
        <p:spPr>
          <a:xfrm>
            <a:off x="323850" y="1133475"/>
            <a:ext cx="8351837" cy="24368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100"/>
              <a:buFont typeface="Arial"/>
              <a:buChar char="•"/>
            </a:pPr>
            <a:r>
              <a:rPr b="0" i="0" lang="en-US" sz="2100" u="none">
                <a:solidFill>
                  <a:schemeClr val="dk1"/>
                </a:solidFill>
                <a:latin typeface="Times New Roman"/>
                <a:ea typeface="Times New Roman"/>
                <a:cs typeface="Times New Roman"/>
                <a:sym typeface="Times New Roman"/>
              </a:rPr>
              <a:t>Передача сообщения в буферизованном режиме может быть начата независимо от того, зарегистрирован ли соответствующий прием. Источник копирует сообщение в буфер, а затем передает его в неблокирующем режиме. Эта операция локальна, поскольку ее выполнение не зависит от наличия соответствующего приема. Если объем буфера недостаточен, возникает ошибка. Выделение буфера и его размер контролируются программистом. </a:t>
            </a:r>
            <a:endParaRPr/>
          </a:p>
        </p:txBody>
      </p:sp>
      <p:sp>
        <p:nvSpPr>
          <p:cNvPr id="813" name="Google Shape;813;p48"/>
          <p:cNvSpPr txBox="1"/>
          <p:nvPr/>
        </p:nvSpPr>
        <p:spPr>
          <a:xfrm>
            <a:off x="534987" y="3592512"/>
            <a:ext cx="3810000" cy="29035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Процесс-</a:t>
            </a:r>
            <a:r>
              <a:rPr b="1" i="0" lang="en-US" sz="2000" u="none">
                <a:solidFill>
                  <a:schemeClr val="dk1"/>
                </a:solidFill>
                <a:latin typeface="Arial"/>
                <a:ea typeface="Arial"/>
                <a:cs typeface="Arial"/>
                <a:sym typeface="Arial"/>
              </a:rPr>
              <a:t>отправитель</a:t>
            </a:r>
            <a:r>
              <a:rPr b="0" i="0" lang="en-US" sz="2000" u="none">
                <a:solidFill>
                  <a:schemeClr val="dk1"/>
                </a:solidFill>
                <a:latin typeface="Arial"/>
                <a:ea typeface="Arial"/>
                <a:cs typeface="Arial"/>
                <a:sym typeface="Arial"/>
              </a:rPr>
              <a:t> выделяет буфер и регистрирует его в системе.</a:t>
            </a:r>
            <a:endParaRPr/>
          </a:p>
          <a:p>
            <a:pPr indent="-342900" lvl="0" marL="342900" marR="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Функция </a:t>
            </a:r>
            <a:r>
              <a:rPr b="0" i="0" lang="en-US" sz="2000" u="none">
                <a:solidFill>
                  <a:schemeClr val="dk1"/>
                </a:solidFill>
                <a:latin typeface="Courier New"/>
                <a:ea typeface="Courier New"/>
                <a:cs typeface="Courier New"/>
                <a:sym typeface="Courier New"/>
              </a:rPr>
              <a:t>MPI_Bsend</a:t>
            </a:r>
            <a:r>
              <a:rPr b="0" i="0" lang="en-US" sz="2000" u="none">
                <a:solidFill>
                  <a:schemeClr val="dk1"/>
                </a:solidFill>
                <a:latin typeface="Arial"/>
                <a:ea typeface="Arial"/>
                <a:cs typeface="Arial"/>
                <a:sym typeface="Arial"/>
              </a:rPr>
              <a:t> помещает данные в выделенный буфер.</a:t>
            </a:r>
            <a:endParaRPr/>
          </a:p>
        </p:txBody>
      </p:sp>
      <p:pic>
        <p:nvPicPr>
          <p:cNvPr descr="bufsend" id="814" name="Google Shape;814;p48"/>
          <p:cNvPicPr preferRelativeResize="0"/>
          <p:nvPr/>
        </p:nvPicPr>
        <p:blipFill rotWithShape="1">
          <a:blip r:embed="rId3">
            <a:alphaModFix/>
          </a:blip>
          <a:srcRect b="0" l="0" r="0" t="0"/>
          <a:stretch/>
        </p:blipFill>
        <p:spPr>
          <a:xfrm>
            <a:off x="4346575" y="3592512"/>
            <a:ext cx="4608512" cy="290353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4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20" name="Google Shape;820;p49"/>
          <p:cNvSpPr txBox="1"/>
          <p:nvPr>
            <p:ph type="title"/>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 </a:t>
            </a:r>
            <a:r>
              <a:rPr b="1" i="0" lang="en-US" sz="2400" u="none">
                <a:solidFill>
                  <a:schemeClr val="dk2"/>
                </a:solidFill>
                <a:latin typeface="Arial"/>
                <a:ea typeface="Arial"/>
                <a:cs typeface="Arial"/>
                <a:sym typeface="Arial"/>
              </a:rPr>
              <a:t>(буферизация)</a:t>
            </a:r>
            <a:endParaRPr/>
          </a:p>
        </p:txBody>
      </p:sp>
      <p:sp>
        <p:nvSpPr>
          <p:cNvPr id="821" name="Google Shape;821;p49"/>
          <p:cNvSpPr txBox="1"/>
          <p:nvPr/>
        </p:nvSpPr>
        <p:spPr>
          <a:xfrm>
            <a:off x="168275" y="1084262"/>
            <a:ext cx="8710612" cy="22463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Lucida Sans"/>
              <a:buNone/>
            </a:pPr>
            <a:r>
              <a:rPr b="0" i="0" lang="en-US" sz="2000" u="none">
                <a:solidFill>
                  <a:srgbClr val="000000"/>
                </a:solidFill>
                <a:latin typeface="Lucida Sans"/>
                <a:ea typeface="Lucida Sans"/>
                <a:cs typeface="Lucida Sans"/>
                <a:sym typeface="Lucida Sans"/>
              </a:rPr>
              <a:t>Блокирующая буферизованная отправка MPI_Bsend () копирует данные из буфера сообщения в буфер предложенный пользователем. </a:t>
            </a:r>
            <a:endParaRPr/>
          </a:p>
          <a:p>
            <a:pPr indent="0" lvl="0" marL="0" marR="0" rtl="0" algn="l">
              <a:lnSpc>
                <a:spcPct val="100000"/>
              </a:lnSpc>
              <a:spcBef>
                <a:spcPts val="0"/>
              </a:spcBef>
              <a:spcAft>
                <a:spcPts val="0"/>
              </a:spcAft>
              <a:buClr>
                <a:srgbClr val="000000"/>
              </a:buClr>
              <a:buSzPts val="2000"/>
              <a:buFont typeface="Lucida Sans"/>
              <a:buNone/>
            </a:pPr>
            <a:r>
              <a:rPr b="0" i="0" lang="en-US" sz="2000" u="none">
                <a:solidFill>
                  <a:srgbClr val="000000"/>
                </a:solidFill>
                <a:latin typeface="Lucida Sans"/>
                <a:ea typeface="Lucida Sans"/>
                <a:cs typeface="Lucida Sans"/>
                <a:sym typeface="Lucida Sans"/>
              </a:rPr>
              <a:t>Отправляющая задача может поэтому выполнять вычисления, которые модифицируют оригинальный буфер сообщения зная что эти модификации не будут отражены в данных уже отправленных. Данные будут скопированы из предложенного пользователем буфера в сеть, когда будет получено уведомление "готов получить". </a:t>
            </a:r>
            <a:endParaRPr/>
          </a:p>
        </p:txBody>
      </p:sp>
      <p:sp>
        <p:nvSpPr>
          <p:cNvPr id="822" name="Google Shape;822;p49"/>
          <p:cNvSpPr txBox="1"/>
          <p:nvPr/>
        </p:nvSpPr>
        <p:spPr>
          <a:xfrm>
            <a:off x="150812" y="3330575"/>
            <a:ext cx="4492625" cy="31940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Буферизованный способ испытывает дополнительную системную накладку (ожидание) из-за дополнительного копирования буфера сообщения в пользовательский буфер. </a:t>
            </a:r>
            <a:endParaRPr/>
          </a:p>
          <a:p>
            <a:pPr indent="-342900" lvl="0" marL="342900" marR="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Синхронизационная накладка исключается на задаче отправки -- время получения теперь не имеет отношения к отправителю. </a:t>
            </a:r>
            <a:endParaRPr/>
          </a:p>
        </p:txBody>
      </p:sp>
      <p:pic>
        <p:nvPicPr>
          <p:cNvPr id="823" name="Google Shape;823;p49"/>
          <p:cNvPicPr preferRelativeResize="0"/>
          <p:nvPr/>
        </p:nvPicPr>
        <p:blipFill rotWithShape="1">
          <a:blip r:embed="rId3">
            <a:alphaModFix/>
          </a:blip>
          <a:srcRect b="0" l="0" r="0" t="0"/>
          <a:stretch/>
        </p:blipFill>
        <p:spPr>
          <a:xfrm>
            <a:off x="4476750" y="3689350"/>
            <a:ext cx="4648200" cy="255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
          <p:cNvSpPr txBox="1"/>
          <p:nvPr>
            <p:ph type="title"/>
          </p:nvPr>
        </p:nvSpPr>
        <p:spPr>
          <a:xfrm>
            <a:off x="457200" y="122237"/>
            <a:ext cx="7543800" cy="10207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SIMD (SPMD)-модель</a:t>
            </a:r>
            <a:endParaRPr/>
          </a:p>
        </p:txBody>
      </p:sp>
      <p:sp>
        <p:nvSpPr>
          <p:cNvPr id="229" name="Google Shape;229;p5"/>
          <p:cNvSpPr txBox="1"/>
          <p:nvPr/>
        </p:nvSpPr>
        <p:spPr>
          <a:xfrm>
            <a:off x="1600200" y="1981200"/>
            <a:ext cx="914400" cy="2667000"/>
          </a:xfrm>
          <a:prstGeom prst="rect">
            <a:avLst/>
          </a:prstGeom>
          <a:solidFill>
            <a:srgbClr val="00B0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0</a:t>
            </a:r>
            <a:endParaRPr/>
          </a:p>
        </p:txBody>
      </p:sp>
      <p:sp>
        <p:nvSpPr>
          <p:cNvPr id="230" name="Google Shape;230;p5"/>
          <p:cNvSpPr txBox="1"/>
          <p:nvPr/>
        </p:nvSpPr>
        <p:spPr>
          <a:xfrm>
            <a:off x="3276600" y="2438400"/>
            <a:ext cx="914400" cy="2667000"/>
          </a:xfrm>
          <a:prstGeom prst="rect">
            <a:avLst/>
          </a:prstGeom>
          <a:solidFill>
            <a:srgbClr val="00B0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1</a:t>
            </a:r>
            <a:endParaRPr/>
          </a:p>
        </p:txBody>
      </p:sp>
      <p:sp>
        <p:nvSpPr>
          <p:cNvPr id="231" name="Google Shape;231;p5"/>
          <p:cNvSpPr txBox="1"/>
          <p:nvPr/>
        </p:nvSpPr>
        <p:spPr>
          <a:xfrm>
            <a:off x="4953000" y="2895600"/>
            <a:ext cx="914400" cy="2667000"/>
          </a:xfrm>
          <a:prstGeom prst="rect">
            <a:avLst/>
          </a:prstGeom>
          <a:solidFill>
            <a:srgbClr val="00B0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2</a:t>
            </a:r>
            <a:endParaRPr/>
          </a:p>
        </p:txBody>
      </p:sp>
      <p:sp>
        <p:nvSpPr>
          <p:cNvPr id="232" name="Google Shape;232;p5"/>
          <p:cNvSpPr txBox="1"/>
          <p:nvPr/>
        </p:nvSpPr>
        <p:spPr>
          <a:xfrm>
            <a:off x="6629400" y="3429000"/>
            <a:ext cx="914400" cy="2667000"/>
          </a:xfrm>
          <a:prstGeom prst="rect">
            <a:avLst/>
          </a:prstGeom>
          <a:solidFill>
            <a:srgbClr val="00B0F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3</a:t>
            </a:r>
            <a:endParaRPr/>
          </a:p>
        </p:txBody>
      </p:sp>
      <p:cxnSp>
        <p:nvCxnSpPr>
          <p:cNvPr id="233" name="Google Shape;233;p5"/>
          <p:cNvCxnSpPr/>
          <p:nvPr/>
        </p:nvCxnSpPr>
        <p:spPr>
          <a:xfrm>
            <a:off x="2667000" y="3276600"/>
            <a:ext cx="381000" cy="457200"/>
          </a:xfrm>
          <a:prstGeom prst="straightConnector1">
            <a:avLst/>
          </a:prstGeom>
          <a:noFill/>
          <a:ln cap="flat" cmpd="sng" w="57150">
            <a:solidFill>
              <a:schemeClr val="dk1"/>
            </a:solidFill>
            <a:prstDash val="solid"/>
            <a:miter lim="800000"/>
            <a:headEnd len="med" w="med" type="triangle"/>
            <a:tailEnd len="med" w="med" type="triangle"/>
          </a:ln>
        </p:spPr>
      </p:cxnSp>
      <p:cxnSp>
        <p:nvCxnSpPr>
          <p:cNvPr id="234" name="Google Shape;234;p5"/>
          <p:cNvCxnSpPr/>
          <p:nvPr/>
        </p:nvCxnSpPr>
        <p:spPr>
          <a:xfrm>
            <a:off x="4343400" y="3886200"/>
            <a:ext cx="381000" cy="457200"/>
          </a:xfrm>
          <a:prstGeom prst="straightConnector1">
            <a:avLst/>
          </a:prstGeom>
          <a:noFill/>
          <a:ln cap="flat" cmpd="sng" w="57150">
            <a:solidFill>
              <a:schemeClr val="dk1"/>
            </a:solidFill>
            <a:prstDash val="solid"/>
            <a:miter lim="800000"/>
            <a:headEnd len="med" w="med" type="triangle"/>
            <a:tailEnd len="med" w="med" type="triangle"/>
          </a:ln>
        </p:spPr>
      </p:cxnSp>
      <p:cxnSp>
        <p:nvCxnSpPr>
          <p:cNvPr id="235" name="Google Shape;235;p5"/>
          <p:cNvCxnSpPr/>
          <p:nvPr/>
        </p:nvCxnSpPr>
        <p:spPr>
          <a:xfrm>
            <a:off x="6019800" y="4419600"/>
            <a:ext cx="381000" cy="457200"/>
          </a:xfrm>
          <a:prstGeom prst="straightConnector1">
            <a:avLst/>
          </a:prstGeom>
          <a:noFill/>
          <a:ln cap="flat" cmpd="sng" w="57150">
            <a:solidFill>
              <a:schemeClr val="dk1"/>
            </a:solidFill>
            <a:prstDash val="solid"/>
            <a:miter lim="800000"/>
            <a:headEnd len="med" w="med" type="triangle"/>
            <a:tailEnd len="med" w="med" type="triangle"/>
          </a:ln>
        </p:spPr>
      </p:cxnSp>
      <p:sp>
        <p:nvSpPr>
          <p:cNvPr id="236" name="Google Shape;236;p5"/>
          <p:cNvSpPr txBox="1"/>
          <p:nvPr/>
        </p:nvSpPr>
        <p:spPr>
          <a:xfrm>
            <a:off x="1600200" y="1981200"/>
            <a:ext cx="914400" cy="457200"/>
          </a:xfrm>
          <a:prstGeom prst="rect">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 name="Google Shape;237;p5"/>
          <p:cNvSpPr txBox="1"/>
          <p:nvPr/>
        </p:nvSpPr>
        <p:spPr>
          <a:xfrm>
            <a:off x="3276600" y="4267200"/>
            <a:ext cx="914400" cy="457200"/>
          </a:xfrm>
          <a:prstGeom prst="rect">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8" name="Google Shape;238;p5"/>
          <p:cNvSpPr txBox="1"/>
          <p:nvPr/>
        </p:nvSpPr>
        <p:spPr>
          <a:xfrm>
            <a:off x="4953000" y="3124200"/>
            <a:ext cx="914400" cy="457200"/>
          </a:xfrm>
          <a:prstGeom prst="rect">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9" name="Google Shape;239;p5"/>
          <p:cNvSpPr txBox="1"/>
          <p:nvPr/>
        </p:nvSpPr>
        <p:spPr>
          <a:xfrm>
            <a:off x="6629400" y="3886200"/>
            <a:ext cx="914400" cy="457200"/>
          </a:xfrm>
          <a:prstGeom prst="rect">
            <a:avLst/>
          </a:prstGeom>
          <a:solidFill>
            <a:srgbClr val="FFC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 name="Google Shape;240;p5"/>
          <p:cNvSpPr txBox="1"/>
          <p:nvPr/>
        </p:nvSpPr>
        <p:spPr>
          <a:xfrm>
            <a:off x="669925" y="5070475"/>
            <a:ext cx="23018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1" name="Google Shape;241;p5"/>
          <p:cNvSpPr txBox="1"/>
          <p:nvPr/>
        </p:nvSpPr>
        <p:spPr>
          <a:xfrm>
            <a:off x="533400" y="5334000"/>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2" name="Google Shape;242;p5"/>
          <p:cNvSpPr txBox="1"/>
          <p:nvPr/>
        </p:nvSpPr>
        <p:spPr>
          <a:xfrm>
            <a:off x="669925" y="4994275"/>
            <a:ext cx="321627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ABCBC"/>
              </a:buClr>
              <a:buSzPts val="1800"/>
              <a:buFont typeface="Arial"/>
              <a:buNone/>
            </a:pPr>
            <a:r>
              <a:rPr b="1" i="0" lang="en-US" sz="1800" u="none">
                <a:solidFill>
                  <a:srgbClr val="9ABCBC"/>
                </a:solidFill>
                <a:latin typeface="Arial"/>
                <a:ea typeface="Arial"/>
                <a:cs typeface="Arial"/>
                <a:sym typeface="Arial"/>
              </a:rPr>
              <a:t>Разные процессы</a:t>
            </a:r>
            <a:endParaRPr/>
          </a:p>
          <a:p>
            <a:pPr indent="0" lvl="0" marL="0" marR="0" rtl="0" algn="l">
              <a:lnSpc>
                <a:spcPct val="100000"/>
              </a:lnSpc>
              <a:spcBef>
                <a:spcPts val="0"/>
              </a:spcBef>
              <a:spcAft>
                <a:spcPts val="0"/>
              </a:spcAft>
              <a:buClr>
                <a:srgbClr val="9ABCBC"/>
              </a:buClr>
              <a:buSzPts val="1800"/>
              <a:buFont typeface="Arial"/>
              <a:buNone/>
            </a:pPr>
            <a:r>
              <a:rPr b="1" i="0" lang="en-US" sz="1800" u="none">
                <a:solidFill>
                  <a:srgbClr val="9ABCBC"/>
                </a:solidFill>
                <a:latin typeface="Arial"/>
                <a:ea typeface="Arial"/>
                <a:cs typeface="Arial"/>
                <a:sym typeface="Arial"/>
              </a:rPr>
              <a:t>выполняют  разные части</a:t>
            </a:r>
            <a:endParaRPr/>
          </a:p>
          <a:p>
            <a:pPr indent="0" lvl="0" marL="0" marR="0" rtl="0" algn="l">
              <a:lnSpc>
                <a:spcPct val="100000"/>
              </a:lnSpc>
              <a:spcBef>
                <a:spcPts val="0"/>
              </a:spcBef>
              <a:spcAft>
                <a:spcPts val="0"/>
              </a:spcAft>
              <a:buClr>
                <a:srgbClr val="9ABCBC"/>
              </a:buClr>
              <a:buSzPts val="1800"/>
              <a:buFont typeface="Arial"/>
              <a:buNone/>
            </a:pPr>
            <a:r>
              <a:rPr b="1" i="0" lang="en-US" sz="1800" u="none">
                <a:solidFill>
                  <a:srgbClr val="9ABCBC"/>
                </a:solidFill>
                <a:latin typeface="Arial"/>
                <a:ea typeface="Arial"/>
                <a:cs typeface="Arial"/>
                <a:sym typeface="Arial"/>
              </a:rPr>
              <a:t>одного и того же кода.</a:t>
            </a:r>
            <a:endParaRPr/>
          </a:p>
        </p:txBody>
      </p:sp>
      <p:sp>
        <p:nvSpPr>
          <p:cNvPr id="243" name="Google Shape;243;p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5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29" name="Google Shape;829;p50"/>
          <p:cNvSpPr txBox="1"/>
          <p:nvPr>
            <p:ph type="title"/>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 </a:t>
            </a:r>
            <a:r>
              <a:rPr b="1" i="0" lang="en-US" sz="2400" u="none">
                <a:solidFill>
                  <a:schemeClr val="dk2"/>
                </a:solidFill>
                <a:latin typeface="Arial"/>
                <a:ea typeface="Arial"/>
                <a:cs typeface="Arial"/>
                <a:sym typeface="Arial"/>
              </a:rPr>
              <a:t>(буферизация)</a:t>
            </a:r>
            <a:endParaRPr/>
          </a:p>
        </p:txBody>
      </p:sp>
      <p:sp>
        <p:nvSpPr>
          <p:cNvPr id="830" name="Google Shape;830;p50"/>
          <p:cNvSpPr txBox="1"/>
          <p:nvPr/>
        </p:nvSpPr>
        <p:spPr>
          <a:xfrm>
            <a:off x="327025" y="1339850"/>
            <a:ext cx="8164512" cy="5118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Размер буфера должен превосходить размер сообщения на величину MPI_BSEND_OVERHEAD. Это дополнительное пространство используется подпрограммой буферизованной передачи для своих целей.</a:t>
            </a:r>
            <a:endParaRPr/>
          </a:p>
          <a:p>
            <a:pPr indent="-254000" lvl="0" marL="342900" marR="0" rtl="0" algn="l">
              <a:lnSpc>
                <a:spcPct val="100000"/>
              </a:lnSpc>
              <a:spcBef>
                <a:spcPts val="400"/>
              </a:spcBef>
              <a:spcAft>
                <a:spcPts val="0"/>
              </a:spcAft>
              <a:buClr>
                <a:schemeClr val="dk2"/>
              </a:buClr>
              <a:buSzPts val="1400"/>
              <a:buFont typeface="Noto Sans Symbols"/>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Если перед выполнением операции буферизованного обмена не выделен буфер, MPI ведет себя так, как если бы с процессом был связан буфер нулевого размера. Работа с таким буфером обычно завершается сбоем программы.</a:t>
            </a:r>
            <a:endParaRPr/>
          </a:p>
          <a:p>
            <a:pPr indent="-254000" lvl="0" marL="342900" marR="0" rtl="0" algn="l">
              <a:lnSpc>
                <a:spcPct val="100000"/>
              </a:lnSpc>
              <a:spcBef>
                <a:spcPts val="400"/>
              </a:spcBef>
              <a:spcAft>
                <a:spcPts val="0"/>
              </a:spcAft>
              <a:buClr>
                <a:schemeClr val="dk2"/>
              </a:buClr>
              <a:buSzPts val="1400"/>
              <a:buFont typeface="Noto Sans Symbols"/>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Arial"/>
                <a:ea typeface="Arial"/>
                <a:cs typeface="Arial"/>
                <a:sym typeface="Arial"/>
              </a:rPr>
              <a:t>Буферизованный обмен рекомендуется использовать в тех ситуациях, когда программисту требуется больший контроль над распределением памяти. Этот режим удобен и для отладки, поскольку причину переполнения буфера определить легче, чем причину тупика.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5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36" name="Google Shape;836;p51"/>
          <p:cNvSpPr txBox="1"/>
          <p:nvPr>
            <p:ph type="title"/>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 </a:t>
            </a:r>
            <a:r>
              <a:rPr b="1" i="0" lang="en-US" sz="2400" u="none">
                <a:solidFill>
                  <a:schemeClr val="dk2"/>
                </a:solidFill>
                <a:latin typeface="Arial"/>
                <a:ea typeface="Arial"/>
                <a:cs typeface="Arial"/>
                <a:sym typeface="Arial"/>
              </a:rPr>
              <a:t>(буферизация)</a:t>
            </a:r>
            <a:endParaRPr/>
          </a:p>
        </p:txBody>
      </p:sp>
      <p:sp>
        <p:nvSpPr>
          <p:cNvPr id="837" name="Google Shape;837;p51"/>
          <p:cNvSpPr txBox="1"/>
          <p:nvPr/>
        </p:nvSpPr>
        <p:spPr>
          <a:xfrm>
            <a:off x="522287" y="1773237"/>
            <a:ext cx="8164512" cy="40306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При выполнении буферизованного обмена программист должен заранее создать буфер достаточного размера:</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int MPI_Buffer_attach(void *buf, size)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MPI_Buffer_attach(buf, size, ierr)</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В результате вызова создается буфер </a:t>
            </a:r>
            <a:r>
              <a:rPr b="0" i="0" lang="en-US" sz="2000" u="none">
                <a:solidFill>
                  <a:schemeClr val="dk1"/>
                </a:solidFill>
                <a:latin typeface="Courier New"/>
                <a:ea typeface="Courier New"/>
                <a:cs typeface="Courier New"/>
                <a:sym typeface="Courier New"/>
              </a:rPr>
              <a:t>buf</a:t>
            </a:r>
            <a:r>
              <a:rPr b="0" i="0" lang="en-US" sz="2400" u="none">
                <a:solidFill>
                  <a:schemeClr val="dk1"/>
                </a:solidFill>
                <a:latin typeface="Times New Roman"/>
                <a:ea typeface="Times New Roman"/>
                <a:cs typeface="Times New Roman"/>
                <a:sym typeface="Times New Roman"/>
              </a:rPr>
              <a:t> размером </a:t>
            </a:r>
            <a:r>
              <a:rPr b="0" i="0" lang="en-US" sz="2000" u="none">
                <a:solidFill>
                  <a:schemeClr val="dk1"/>
                </a:solidFill>
                <a:latin typeface="Courier New"/>
                <a:ea typeface="Courier New"/>
                <a:cs typeface="Courier New"/>
                <a:sym typeface="Courier New"/>
              </a:rPr>
              <a:t>size</a:t>
            </a:r>
            <a:r>
              <a:rPr b="0" i="0" lang="en-US" sz="2400" u="none">
                <a:solidFill>
                  <a:schemeClr val="dk1"/>
                </a:solidFill>
                <a:latin typeface="Times New Roman"/>
                <a:ea typeface="Times New Roman"/>
                <a:cs typeface="Times New Roman"/>
                <a:sym typeface="Times New Roman"/>
              </a:rPr>
              <a:t> байтов. В программах на языке Fortran роль буфера может играть массив. За один раз к процессу может быть подключен только один буфер.</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5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43" name="Google Shape;843;p52"/>
          <p:cNvSpPr txBox="1"/>
          <p:nvPr>
            <p:ph type="title"/>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 </a:t>
            </a:r>
            <a:r>
              <a:rPr b="1" i="0" lang="en-US" sz="2400" u="none">
                <a:solidFill>
                  <a:schemeClr val="dk2"/>
                </a:solidFill>
                <a:latin typeface="Arial"/>
                <a:ea typeface="Arial"/>
                <a:cs typeface="Arial"/>
                <a:sym typeface="Arial"/>
              </a:rPr>
              <a:t>(буферизация)</a:t>
            </a:r>
            <a:endParaRPr/>
          </a:p>
        </p:txBody>
      </p:sp>
      <p:sp>
        <p:nvSpPr>
          <p:cNvPr id="844" name="Google Shape;844;p52"/>
          <p:cNvSpPr txBox="1"/>
          <p:nvPr/>
        </p:nvSpPr>
        <p:spPr>
          <a:xfrm>
            <a:off x="719137" y="1814512"/>
            <a:ext cx="7848600" cy="378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Буферизованная передача завершается сразу, поскольку сообщение немедленно копируется в буфер для последующей передачи. В отличие от стандартного обмена, в этом случае работа источника и адресата не синхронизована:</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MPI_Bsend(void *buf, int count, MPI_Datatype datatype, int 	dest, int tag, MPI_Comm comm)</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MPI_Bsend(buf, count, datatype, dest, tag, comm, ierr)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50" name="Google Shape;850;p53"/>
          <p:cNvSpPr txBox="1"/>
          <p:nvPr>
            <p:ph type="title"/>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 </a:t>
            </a:r>
            <a:r>
              <a:rPr b="1" i="0" lang="en-US" sz="2400" u="none">
                <a:solidFill>
                  <a:schemeClr val="dk2"/>
                </a:solidFill>
                <a:latin typeface="Arial"/>
                <a:ea typeface="Arial"/>
                <a:cs typeface="Arial"/>
                <a:sym typeface="Arial"/>
              </a:rPr>
              <a:t>(буферизация)</a:t>
            </a:r>
            <a:endParaRPr/>
          </a:p>
        </p:txBody>
      </p:sp>
      <p:pic>
        <p:nvPicPr>
          <p:cNvPr id="851" name="Google Shape;851;p53"/>
          <p:cNvPicPr preferRelativeResize="0"/>
          <p:nvPr/>
        </p:nvPicPr>
        <p:blipFill rotWithShape="1">
          <a:blip r:embed="rId3">
            <a:alphaModFix/>
          </a:blip>
          <a:srcRect b="0" l="0" r="0" t="0"/>
          <a:stretch/>
        </p:blipFill>
        <p:spPr>
          <a:xfrm>
            <a:off x="2174875" y="4098925"/>
            <a:ext cx="4918075" cy="2655887"/>
          </a:xfrm>
          <a:prstGeom prst="rect">
            <a:avLst/>
          </a:prstGeom>
          <a:noFill/>
          <a:ln>
            <a:noFill/>
          </a:ln>
        </p:spPr>
      </p:pic>
      <p:sp>
        <p:nvSpPr>
          <p:cNvPr id="852" name="Google Shape;852;p53"/>
          <p:cNvSpPr txBox="1"/>
          <p:nvPr/>
        </p:nvSpPr>
        <p:spPr>
          <a:xfrm>
            <a:off x="444500" y="1316037"/>
            <a:ext cx="8591550" cy="2749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Системный буфер MPI</a:t>
            </a:r>
            <a:endParaRPr/>
          </a:p>
          <a:p>
            <a:pPr indent="-139700" lvl="0" marL="0" marR="0" rtl="0" algn="l">
              <a:lnSpc>
                <a:spcPct val="100000"/>
              </a:lnSpc>
              <a:spcBef>
                <a:spcPts val="50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Полностью скрыт от программиста и вся работа осуществляется средствами библиотеки</a:t>
            </a:r>
            <a:endParaRPr/>
          </a:p>
          <a:p>
            <a:pPr indent="-139700" lvl="0" marL="0" marR="0" rtl="0" algn="l">
              <a:lnSpc>
                <a:spcPct val="100000"/>
              </a:lnSpc>
              <a:spcBef>
                <a:spcPts val="50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Ограниченный ресурс, за размеры которого легко вылезти</a:t>
            </a:r>
            <a:endParaRPr/>
          </a:p>
          <a:p>
            <a:pPr indent="-139700" lvl="0" marL="0" marR="0" rtl="0" algn="l">
              <a:lnSpc>
                <a:spcPct val="100000"/>
              </a:lnSpc>
              <a:spcBef>
                <a:spcPts val="50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Может быть на отсылающей, на принимающей или обоих сторонах</a:t>
            </a:r>
            <a:endParaRPr/>
          </a:p>
          <a:p>
            <a:pPr indent="-139700" lvl="0" marL="0" marR="0" rtl="0" algn="l">
              <a:lnSpc>
                <a:spcPct val="100000"/>
              </a:lnSpc>
              <a:spcBef>
                <a:spcPts val="50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Иногда позволяет увеличить скорость работы программы за счет асинхронных взаимодействий</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5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58" name="Google Shape;858;p54"/>
          <p:cNvSpPr txBox="1"/>
          <p:nvPr>
            <p:ph type="title"/>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 </a:t>
            </a:r>
            <a:r>
              <a:rPr b="1" i="0" lang="en-US" sz="2400" u="none">
                <a:solidFill>
                  <a:schemeClr val="dk2"/>
                </a:solidFill>
                <a:latin typeface="Arial"/>
                <a:ea typeface="Arial"/>
                <a:cs typeface="Arial"/>
                <a:sym typeface="Arial"/>
              </a:rPr>
              <a:t>(буферизация)</a:t>
            </a:r>
            <a:endParaRPr/>
          </a:p>
        </p:txBody>
      </p:sp>
      <p:sp>
        <p:nvSpPr>
          <p:cNvPr id="859" name="Google Shape;859;p54"/>
          <p:cNvSpPr txBox="1"/>
          <p:nvPr/>
        </p:nvSpPr>
        <p:spPr>
          <a:xfrm>
            <a:off x="395287" y="1633537"/>
            <a:ext cx="8291512" cy="4832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После завершения работы с буфером его необходимо отключить:</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int MPI_Buffer_detach(void *buf, int *size)</a:t>
            </a:r>
            <a:endParaRPr/>
          </a:p>
          <a:p>
            <a:pPr indent="0" lvl="0" marL="0" marR="0" rtl="0" algn="l">
              <a:lnSpc>
                <a:spcPct val="100000"/>
              </a:lnSpc>
              <a:spcBef>
                <a:spcPts val="0"/>
              </a:spcBef>
              <a:spcAft>
                <a:spcPts val="0"/>
              </a:spcAft>
              <a:buClr>
                <a:schemeClr val="dk1"/>
              </a:buClr>
              <a:buSzPts val="2200"/>
              <a:buFont typeface="Arial"/>
              <a:buNone/>
            </a:pPr>
            <a:r>
              <a:t/>
            </a:r>
            <a:endParaRPr b="1" i="0" sz="2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200"/>
              <a:buFont typeface="Courier New"/>
              <a:buNone/>
            </a:pPr>
            <a:r>
              <a:rPr b="1" i="0" lang="en-US" sz="2200" u="none">
                <a:solidFill>
                  <a:schemeClr val="dk1"/>
                </a:solidFill>
                <a:latin typeface="Courier New"/>
                <a:ea typeface="Courier New"/>
                <a:cs typeface="Courier New"/>
                <a:sym typeface="Courier New"/>
              </a:rPr>
              <a:t>MPI_Buffer_detach(buf, size, ierr)</a:t>
            </a:r>
            <a:endParaRPr/>
          </a:p>
          <a:p>
            <a:pPr indent="0" lvl="0" marL="0" marR="0" rtl="0" algn="l">
              <a:lnSpc>
                <a:spcPct val="100000"/>
              </a:lnSpc>
              <a:spcBef>
                <a:spcPts val="0"/>
              </a:spcBef>
              <a:spcAft>
                <a:spcPts val="0"/>
              </a:spcAft>
              <a:buClr>
                <a:schemeClr val="dk1"/>
              </a:buClr>
              <a:buSzPts val="2200"/>
              <a:buFont typeface="Arial"/>
              <a:buNone/>
            </a:pPr>
            <a:r>
              <a:t/>
            </a:r>
            <a:endParaRPr b="0" i="0" sz="2200" u="none">
              <a:solidFill>
                <a:schemeClr val="dk1"/>
              </a:solidFill>
              <a:latin typeface="Courier New"/>
              <a:ea typeface="Courier New"/>
              <a:cs typeface="Courier New"/>
              <a:sym typeface="Courier New"/>
            </a:endParaRPr>
          </a:p>
          <a:p>
            <a:pPr indent="-139700" lvl="0" marL="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Передается адрес (</a:t>
            </a:r>
            <a:r>
              <a:rPr b="0" i="0" lang="en-US" sz="2200" u="none">
                <a:solidFill>
                  <a:schemeClr val="dk1"/>
                </a:solidFill>
                <a:latin typeface="Courier New"/>
                <a:ea typeface="Courier New"/>
                <a:cs typeface="Courier New"/>
                <a:sym typeface="Courier New"/>
              </a:rPr>
              <a:t>buf</a:t>
            </a:r>
            <a:r>
              <a:rPr b="0" i="0" lang="en-US" sz="2200" u="none">
                <a:solidFill>
                  <a:schemeClr val="dk1"/>
                </a:solidFill>
                <a:latin typeface="Times New Roman"/>
                <a:ea typeface="Times New Roman"/>
                <a:cs typeface="Times New Roman"/>
                <a:sym typeface="Times New Roman"/>
              </a:rPr>
              <a:t>) и размер отключаемого буфера (</a:t>
            </a:r>
            <a:r>
              <a:rPr b="0" i="0" lang="en-US" sz="2200" u="none">
                <a:solidFill>
                  <a:schemeClr val="dk1"/>
                </a:solidFill>
                <a:latin typeface="Courier New"/>
                <a:ea typeface="Courier New"/>
                <a:cs typeface="Courier New"/>
                <a:sym typeface="Courier New"/>
              </a:rPr>
              <a:t>size</a:t>
            </a:r>
            <a:r>
              <a:rPr b="0" i="0" lang="en-US" sz="2200" u="none">
                <a:solidFill>
                  <a:schemeClr val="dk1"/>
                </a:solidFill>
                <a:latin typeface="Times New Roman"/>
                <a:ea typeface="Times New Roman"/>
                <a:cs typeface="Times New Roman"/>
                <a:sym typeface="Times New Roman"/>
              </a:rPr>
              <a:t>). Эта операция блокирует работу процесса до тех пор, пока все сообщения, находящиеся в буфере, не будут обработаны. </a:t>
            </a:r>
            <a:endParaRPr/>
          </a:p>
          <a:p>
            <a:pPr indent="-139700" lvl="0" marL="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Вызов данной подпрограммы можно использовать для форсированной передачи сообщений. После завершения вызова можно вновь использовать память, которую занимал буфер. В языке C данный вызов не освобождает автоматически память, отведенную для буфера.</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55"/>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865" name="Google Shape;865;p55"/>
          <p:cNvSpPr txBox="1"/>
          <p:nvPr/>
        </p:nvSpPr>
        <p:spPr>
          <a:xfrm>
            <a:off x="0" y="188912"/>
            <a:ext cx="8948737" cy="6740525"/>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#include "mpi.h"</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#include &lt;stdio.h&gt;</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int main(int argc,char *argv[])</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int *buffer;</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int myrank;</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MPI_Status status;</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int buffsize = 1;</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int TAG = 0;</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MPI_Init(&amp;argc, &amp;argv);</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MPI_Comm_rank(MPI_COMM_WORLD, &amp;myrank);</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if (myrank == 0)</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buffer = (int *) malloc(buffsize + MPI_BSEND_OVERHEAD);</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MPI_Buffer_attach(buffer, buffsize + MPI_BSEND_OVERHEAD);</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buffer = (int *) 10;</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MPI_Bsend(&amp;buffer, buffsize, MPI_INT, 1, TAG, MPI_COMM_WORLD);</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MPI_Buffer_detach(&amp;buffer, &amp;buffsize);</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else</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MPI_Recv(&amp;buffer, buffsize, MPI_INT, 0, TAG, MPI_COMM_WORLD, &amp;status);</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printf("received: %i\n", buffer);</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MPI_Finalize();</a:t>
            </a:r>
            <a:endParaRPr/>
          </a:p>
          <a:p>
            <a:pPr indent="0" lvl="1" marL="45720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return 0;} </a:t>
            </a:r>
            <a:endParaRPr/>
          </a:p>
        </p:txBody>
      </p:sp>
      <p:sp>
        <p:nvSpPr>
          <p:cNvPr id="866" name="Google Shape;866;p55"/>
          <p:cNvSpPr txBox="1"/>
          <p:nvPr/>
        </p:nvSpPr>
        <p:spPr>
          <a:xfrm>
            <a:off x="3995737" y="188912"/>
            <a:ext cx="3744912" cy="1096962"/>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chemeClr val="accent2"/>
              </a:buClr>
              <a:buSzPts val="2100"/>
              <a:buFont typeface="Times New Roman"/>
              <a:buNone/>
            </a:pPr>
            <a:r>
              <a:rPr b="1" i="0" lang="en-US" sz="2100" u="none" cap="none" strike="noStrike">
                <a:solidFill>
                  <a:schemeClr val="accent2"/>
                </a:solidFill>
                <a:latin typeface="Times New Roman"/>
                <a:ea typeface="Times New Roman"/>
                <a:cs typeface="Times New Roman"/>
                <a:sym typeface="Times New Roman"/>
              </a:rPr>
              <a:t>Пример программы на </a:t>
            </a:r>
            <a:r>
              <a:rPr b="1" i="0" lang="en-US" sz="2100" u="none" cap="none" strike="noStrike">
                <a:solidFill>
                  <a:srgbClr val="FF0000"/>
                </a:solidFill>
                <a:latin typeface="Times New Roman"/>
                <a:ea typeface="Times New Roman"/>
                <a:cs typeface="Times New Roman"/>
                <a:sym typeface="Times New Roman"/>
              </a:rPr>
              <a:t>C</a:t>
            </a:r>
            <a:r>
              <a:rPr b="1" i="0" lang="en-US" sz="2100" u="none" cap="none" strike="noStrike">
                <a:solidFill>
                  <a:schemeClr val="accent2"/>
                </a:solidFill>
                <a:latin typeface="Times New Roman"/>
                <a:ea typeface="Times New Roman"/>
                <a:cs typeface="Times New Roman"/>
                <a:sym typeface="Times New Roman"/>
              </a:rPr>
              <a:t>, использующей обмен с буферизацией</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56"/>
          <p:cNvSpPr txBox="1"/>
          <p:nvPr>
            <p:ph type="title"/>
          </p:nvPr>
        </p:nvSpPr>
        <p:spPr>
          <a:xfrm>
            <a:off x="755650" y="2708275"/>
            <a:ext cx="7416800" cy="1146175"/>
          </a:xfrm>
          <a:prstGeom prst="rect">
            <a:avLst/>
          </a:prstGeom>
          <a:noFill/>
          <a:ln>
            <a:noFill/>
          </a:ln>
        </p:spPr>
        <p:txBody>
          <a:bodyPr anchorCtr="0" anchor="b" bIns="45700" lIns="91425" spcFirstLastPara="1" rIns="91425" wrap="square" tIns="45700">
            <a:noAutofit/>
          </a:bodyPr>
          <a:lstStyle/>
          <a:p>
            <a:pPr indent="-195262" lvl="0" marL="195262" rtl="0" algn="ctr">
              <a:lnSpc>
                <a:spcPct val="100000"/>
              </a:lnSpc>
              <a:spcBef>
                <a:spcPts val="0"/>
              </a:spcBef>
              <a:spcAft>
                <a:spcPts val="0"/>
              </a:spcAft>
              <a:buClr>
                <a:schemeClr val="accent2"/>
              </a:buClr>
              <a:buSzPts val="3900"/>
              <a:buFont typeface="Arial"/>
              <a:buNone/>
            </a:pPr>
            <a:r>
              <a:rPr b="1" i="0" lang="en-US" sz="3900" u="none">
                <a:solidFill>
                  <a:schemeClr val="accent2"/>
                </a:solidFill>
                <a:latin typeface="Arial"/>
                <a:ea typeface="Arial"/>
                <a:cs typeface="Arial"/>
                <a:sym typeface="Arial"/>
              </a:rPr>
              <a:t>Другие разновидности двухточечного блокирующего обмена</a:t>
            </a:r>
            <a:endParaRPr/>
          </a:p>
        </p:txBody>
      </p:sp>
      <p:sp>
        <p:nvSpPr>
          <p:cNvPr id="872" name="Google Shape;872;p5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5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78" name="Google Shape;878;p57"/>
          <p:cNvSpPr txBox="1"/>
          <p:nvPr/>
        </p:nvSpPr>
        <p:spPr>
          <a:xfrm>
            <a:off x="260350" y="1143000"/>
            <a:ext cx="8426450" cy="204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ABCBC"/>
              </a:buClr>
              <a:buSzPts val="2500"/>
              <a:buFont typeface="Times New Roman"/>
              <a:buNone/>
            </a:pPr>
            <a:r>
              <a:rPr b="1" i="0" lang="en-US" sz="2500" u="none">
                <a:solidFill>
                  <a:srgbClr val="9ABCBC"/>
                </a:solidFill>
                <a:latin typeface="Times New Roman"/>
                <a:ea typeface="Times New Roman"/>
                <a:cs typeface="Times New Roman"/>
                <a:sym typeface="Times New Roman"/>
              </a:rPr>
              <a:t>Синхронный обмен</a:t>
            </a:r>
            <a:endParaRPr/>
          </a:p>
          <a:p>
            <a:pPr indent="0" lvl="0" marL="0" marR="0" rtl="0" algn="l">
              <a:lnSpc>
                <a:spcPct val="100000"/>
              </a:lnSpc>
              <a:spcBef>
                <a:spcPts val="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Lucida Sans"/>
              <a:buNone/>
            </a:pPr>
            <a:r>
              <a:rPr b="0" i="0" lang="en-US" sz="2000" u="none">
                <a:solidFill>
                  <a:srgbClr val="000000"/>
                </a:solidFill>
                <a:latin typeface="Lucida Sans"/>
                <a:ea typeface="Lucida Sans"/>
                <a:cs typeface="Lucida Sans"/>
                <a:sym typeface="Lucida Sans"/>
              </a:rPr>
              <a:t>Линия</a:t>
            </a:r>
            <a:r>
              <a:rPr b="1" i="0" lang="en-US" sz="2000" u="none">
                <a:solidFill>
                  <a:srgbClr val="000000"/>
                </a:solidFill>
                <a:latin typeface="Lucida Sans"/>
                <a:ea typeface="Lucida Sans"/>
                <a:cs typeface="Lucida Sans"/>
                <a:sym typeface="Lucida Sans"/>
              </a:rPr>
              <a:t> S -</a:t>
            </a:r>
            <a:r>
              <a:rPr b="0" i="0" lang="en-US" sz="2000" u="none">
                <a:solidFill>
                  <a:srgbClr val="000000"/>
                </a:solidFill>
                <a:latin typeface="Lucida Sans"/>
                <a:ea typeface="Lucida Sans"/>
                <a:cs typeface="Lucida Sans"/>
                <a:sym typeface="Lucida Sans"/>
              </a:rPr>
              <a:t> время исполнения для задачи отправки (на одном </a:t>
            </a:r>
            <a:r>
              <a:rPr b="1" i="1" lang="en-US" sz="2000" u="none">
                <a:solidFill>
                  <a:srgbClr val="000000"/>
                </a:solidFill>
                <a:latin typeface="Lucida Sans"/>
                <a:ea typeface="Lucida Sans"/>
                <a:cs typeface="Lucida Sans"/>
                <a:sym typeface="Lucida Sans"/>
              </a:rPr>
              <a:t>узле</a:t>
            </a:r>
            <a:r>
              <a:rPr b="0" i="0" lang="en-US" sz="2000" u="none">
                <a:solidFill>
                  <a:srgbClr val="000000"/>
                </a:solidFill>
                <a:latin typeface="Lucida Sans"/>
                <a:ea typeface="Lucida Sans"/>
                <a:cs typeface="Lucida Sans"/>
                <a:sym typeface="Lucida Sans"/>
              </a:rPr>
              <a:t>), </a:t>
            </a:r>
            <a:endParaRPr/>
          </a:p>
          <a:p>
            <a:pPr indent="0" lvl="0" marL="0" marR="0" rtl="0" algn="l">
              <a:lnSpc>
                <a:spcPct val="100000"/>
              </a:lnSpc>
              <a:spcBef>
                <a:spcPts val="0"/>
              </a:spcBef>
              <a:spcAft>
                <a:spcPts val="0"/>
              </a:spcAft>
              <a:buClr>
                <a:srgbClr val="000000"/>
              </a:buClr>
              <a:buSzPts val="2000"/>
              <a:buFont typeface="Lucida Sans"/>
              <a:buNone/>
            </a:pPr>
            <a:r>
              <a:rPr b="0" i="0" lang="en-US" sz="2000" u="none">
                <a:solidFill>
                  <a:srgbClr val="000000"/>
                </a:solidFill>
                <a:latin typeface="Lucida Sans"/>
                <a:ea typeface="Lucida Sans"/>
                <a:cs typeface="Lucida Sans"/>
                <a:sym typeface="Lucida Sans"/>
              </a:rPr>
              <a:t>линия </a:t>
            </a:r>
            <a:r>
              <a:rPr b="1" i="0" lang="en-US" sz="2000" u="none">
                <a:solidFill>
                  <a:srgbClr val="000000"/>
                </a:solidFill>
                <a:latin typeface="Lucida Sans"/>
                <a:ea typeface="Lucida Sans"/>
                <a:cs typeface="Lucida Sans"/>
                <a:sym typeface="Lucida Sans"/>
              </a:rPr>
              <a:t>R</a:t>
            </a:r>
            <a:r>
              <a:rPr b="0" i="0" lang="en-US" sz="2000" u="none">
                <a:solidFill>
                  <a:srgbClr val="000000"/>
                </a:solidFill>
                <a:latin typeface="Lucida Sans"/>
                <a:ea typeface="Lucida Sans"/>
                <a:cs typeface="Lucida Sans"/>
                <a:sym typeface="Lucida Sans"/>
              </a:rPr>
              <a:t> - время исполнения для задачи получения (на втором узле). Разрывы в этих линиях представляют прерывания, обусловленные событием передачи сообщения. </a:t>
            </a:r>
            <a:endParaRPr/>
          </a:p>
        </p:txBody>
      </p:sp>
      <p:sp>
        <p:nvSpPr>
          <p:cNvPr id="879" name="Google Shape;879;p57"/>
          <p:cNvSpPr txBox="1"/>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a:t>
            </a:r>
            <a:endParaRPr/>
          </a:p>
        </p:txBody>
      </p:sp>
      <p:pic>
        <p:nvPicPr>
          <p:cNvPr descr="http://www.ccas.ru/mmes/educat/lab04k/gifs/synch.gif" id="880" name="Google Shape;880;p57"/>
          <p:cNvPicPr preferRelativeResize="0"/>
          <p:nvPr/>
        </p:nvPicPr>
        <p:blipFill rotWithShape="1">
          <a:blip r:embed="rId3">
            <a:alphaModFix/>
          </a:blip>
          <a:srcRect b="0" l="0" r="0" t="0"/>
          <a:stretch/>
        </p:blipFill>
        <p:spPr>
          <a:xfrm>
            <a:off x="719137" y="3419475"/>
            <a:ext cx="5291137" cy="2819400"/>
          </a:xfrm>
          <a:prstGeom prst="rect">
            <a:avLst/>
          </a:prstGeom>
          <a:noFill/>
          <a:ln>
            <a:noFill/>
          </a:ln>
        </p:spPr>
      </p:pic>
      <p:sp>
        <p:nvSpPr>
          <p:cNvPr id="881" name="Google Shape;881;p57"/>
          <p:cNvSpPr txBox="1"/>
          <p:nvPr/>
        </p:nvSpPr>
        <p:spPr>
          <a:xfrm>
            <a:off x="6010275" y="3192462"/>
            <a:ext cx="2882900" cy="2862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Задача отправки передает задаче получения сообщение "готова к отправке".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Когда задача получателя исполняет вызов получения, и посылает сообщение "готова к получению". Затем данные передаются.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5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87" name="Google Shape;887;p58"/>
          <p:cNvSpPr txBox="1"/>
          <p:nvPr/>
        </p:nvSpPr>
        <p:spPr>
          <a:xfrm>
            <a:off x="250825" y="1641475"/>
            <a:ext cx="8642350" cy="449421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Есть небольшая, но важная разница между MPI_Send и MPI_Ssend (вы можете найти ее в документе стандарта MPI в разделе 3.4). </a:t>
            </a:r>
            <a:endParaRPr/>
          </a:p>
          <a:p>
            <a:pPr indent="-285750" lvl="0" marL="28575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С обычной MPI_SEND, реализация вернется в приложение, когда буфер станет доступен для повторного использования. Это возможно перед тем, как процесс-получатель фактически разместил сообщение о приеме. Например, это может быть, когда небольшое сообщение было скопировано во внутренний буфер и буфер приложения больше не требуется. </a:t>
            </a:r>
            <a:endParaRPr/>
          </a:p>
          <a:p>
            <a:pPr indent="-285750" lvl="0" marL="28575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Однако, для больших сообщений, которые не могут быть  буферизованы сразу целиком, вызов не может быть возвращен, пока достаточная часть сообщения не была отправлена на удаленный процесс.</a:t>
            </a:r>
            <a:endParaRPr/>
          </a:p>
        </p:txBody>
      </p:sp>
      <p:sp>
        <p:nvSpPr>
          <p:cNvPr id="888" name="Google Shape;888;p58"/>
          <p:cNvSpPr txBox="1"/>
          <p:nvPr/>
        </p:nvSpPr>
        <p:spPr>
          <a:xfrm>
            <a:off x="611187" y="263525"/>
            <a:ext cx="6373812" cy="777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a:t>
            </a:r>
            <a:endParaRPr/>
          </a:p>
        </p:txBody>
      </p:sp>
      <p:sp>
        <p:nvSpPr>
          <p:cNvPr id="889" name="Google Shape;889;p58"/>
          <p:cNvSpPr txBox="1"/>
          <p:nvPr/>
        </p:nvSpPr>
        <p:spPr>
          <a:xfrm>
            <a:off x="468312" y="1041400"/>
            <a:ext cx="6975475" cy="48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ABCBC"/>
              </a:buClr>
              <a:buSzPts val="2500"/>
              <a:buFont typeface="Times New Roman"/>
              <a:buNone/>
            </a:pPr>
            <a:r>
              <a:rPr b="1" i="0" lang="en-US" sz="2500" u="none">
                <a:solidFill>
                  <a:srgbClr val="9ABCBC"/>
                </a:solidFill>
                <a:latin typeface="Times New Roman"/>
                <a:ea typeface="Times New Roman"/>
                <a:cs typeface="Times New Roman"/>
                <a:sym typeface="Times New Roman"/>
              </a:rPr>
              <a:t>Синхронный обмен (отличие от MPI_SEND)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5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895" name="Google Shape;895;p59"/>
          <p:cNvSpPr txBox="1"/>
          <p:nvPr/>
        </p:nvSpPr>
        <p:spPr>
          <a:xfrm>
            <a:off x="611187" y="263525"/>
            <a:ext cx="6373812" cy="777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a:t>
            </a:r>
            <a:endParaRPr/>
          </a:p>
        </p:txBody>
      </p:sp>
      <p:sp>
        <p:nvSpPr>
          <p:cNvPr id="896" name="Google Shape;896;p59"/>
          <p:cNvSpPr txBox="1"/>
          <p:nvPr/>
        </p:nvSpPr>
        <p:spPr>
          <a:xfrm>
            <a:off x="468312" y="1041400"/>
            <a:ext cx="6975475" cy="48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ABCBC"/>
              </a:buClr>
              <a:buSzPts val="2500"/>
              <a:buFont typeface="Times New Roman"/>
              <a:buNone/>
            </a:pPr>
            <a:r>
              <a:rPr b="1" i="0" lang="en-US" sz="2500" u="none">
                <a:solidFill>
                  <a:srgbClr val="9ABCBC"/>
                </a:solidFill>
                <a:latin typeface="Times New Roman"/>
                <a:ea typeface="Times New Roman"/>
                <a:cs typeface="Times New Roman"/>
                <a:sym typeface="Times New Roman"/>
              </a:rPr>
              <a:t>Синхронный обмен (отличие от MPI_SEND)</a:t>
            </a:r>
            <a:endParaRPr/>
          </a:p>
        </p:txBody>
      </p:sp>
      <p:pic>
        <p:nvPicPr>
          <p:cNvPr id="897" name="Google Shape;897;p59"/>
          <p:cNvPicPr preferRelativeResize="0"/>
          <p:nvPr/>
        </p:nvPicPr>
        <p:blipFill rotWithShape="1">
          <a:blip r:embed="rId3">
            <a:alphaModFix/>
          </a:blip>
          <a:srcRect b="0" l="0" r="0" t="0"/>
          <a:stretch/>
        </p:blipFill>
        <p:spPr>
          <a:xfrm>
            <a:off x="468312" y="1454150"/>
            <a:ext cx="3681412" cy="5251450"/>
          </a:xfrm>
          <a:prstGeom prst="rect">
            <a:avLst/>
          </a:prstGeom>
          <a:noFill/>
          <a:ln>
            <a:noFill/>
          </a:ln>
        </p:spPr>
      </p:pic>
      <p:pic>
        <p:nvPicPr>
          <p:cNvPr id="898" name="Google Shape;898;p59"/>
          <p:cNvPicPr preferRelativeResize="0"/>
          <p:nvPr/>
        </p:nvPicPr>
        <p:blipFill rotWithShape="1">
          <a:blip r:embed="rId4">
            <a:alphaModFix/>
          </a:blip>
          <a:srcRect b="0" l="0" r="0" t="0"/>
          <a:stretch/>
        </p:blipFill>
        <p:spPr>
          <a:xfrm>
            <a:off x="4565650" y="1700212"/>
            <a:ext cx="3975100" cy="42148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6"/>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Сборка MPI-приложения.</a:t>
            </a:r>
            <a:endParaRPr/>
          </a:p>
        </p:txBody>
      </p:sp>
      <p:sp>
        <p:nvSpPr>
          <p:cNvPr id="249" name="Google Shape;249;p6"/>
          <p:cNvSpPr txBox="1"/>
          <p:nvPr/>
        </p:nvSpPr>
        <p:spPr>
          <a:xfrm>
            <a:off x="1203325" y="1946275"/>
            <a:ext cx="6940550" cy="31702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Сборка MPI-приложения осуществляется с помощью</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специальной утилиты. В случае Си – </a:t>
            </a:r>
            <a:r>
              <a:rPr b="1" i="0" lang="en-US" sz="2000" u="none">
                <a:solidFill>
                  <a:schemeClr val="dk1"/>
                </a:solidFill>
                <a:latin typeface="Arial"/>
                <a:ea typeface="Arial"/>
                <a:cs typeface="Arial"/>
                <a:sym typeface="Arial"/>
              </a:rPr>
              <a:t>mpicc</a:t>
            </a:r>
            <a:r>
              <a:rPr b="0" i="0" lang="en-US" sz="2000" u="none">
                <a:solidFill>
                  <a:schemeClr val="dk1"/>
                </a:solidFill>
                <a:latin typeface="Arial"/>
                <a:ea typeface="Arial"/>
                <a:cs typeface="Arial"/>
                <a:sym typeface="Arial"/>
              </a:rPr>
              <a:t>. Пример:</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	</a:t>
            </a:r>
            <a:r>
              <a:rPr b="0" i="0" lang="en-US" sz="2000" u="none">
                <a:solidFill>
                  <a:schemeClr val="dk1"/>
                </a:solidFill>
                <a:latin typeface="Courier New"/>
                <a:ea typeface="Courier New"/>
                <a:cs typeface="Courier New"/>
                <a:sym typeface="Courier New"/>
              </a:rPr>
              <a:t>mpicc –o mpihello mpihello.c</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Запуск MPI-приложения осуществляется с помощью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команды </a:t>
            </a:r>
            <a:r>
              <a:rPr b="1" i="0" lang="en-US" sz="2000" u="none">
                <a:solidFill>
                  <a:srgbClr val="FF0000"/>
                </a:solidFill>
                <a:latin typeface="Arial"/>
                <a:ea typeface="Arial"/>
                <a:cs typeface="Arial"/>
                <a:sym typeface="Arial"/>
              </a:rPr>
              <a:t>mpirun</a:t>
            </a:r>
            <a:r>
              <a:rPr b="1" i="0" lang="en-US" sz="20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mpirun –np 4 mpihello</a:t>
            </a:r>
            <a:endParaRPr/>
          </a:p>
          <a:p>
            <a:pPr indent="0" lvl="0" marL="0" marR="0" rtl="0" algn="l">
              <a:lnSpc>
                <a:spcPct val="100000"/>
              </a:lnSpc>
              <a:spcBef>
                <a:spcPts val="0"/>
              </a:spcBef>
              <a:spcAft>
                <a:spcPts val="0"/>
              </a:spcAft>
              <a:buNone/>
            </a:pPr>
            <a:r>
              <a:t/>
            </a:r>
            <a:endParaRPr b="0" i="0" sz="2000" u="none">
              <a:solidFill>
                <a:schemeClr val="dk1"/>
              </a:solidFill>
              <a:latin typeface="Courier New"/>
              <a:ea typeface="Courier New"/>
              <a:cs typeface="Courier New"/>
              <a:sym typeface="Courier New"/>
            </a:endParaRPr>
          </a:p>
        </p:txBody>
      </p:sp>
      <p:sp>
        <p:nvSpPr>
          <p:cNvPr id="250" name="Google Shape;250;p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6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904" name="Google Shape;904;p60"/>
          <p:cNvSpPr txBox="1"/>
          <p:nvPr/>
        </p:nvSpPr>
        <p:spPr>
          <a:xfrm>
            <a:off x="611187" y="263525"/>
            <a:ext cx="6373812" cy="777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a:t>
            </a:r>
            <a:endParaRPr/>
          </a:p>
        </p:txBody>
      </p:sp>
      <p:sp>
        <p:nvSpPr>
          <p:cNvPr id="905" name="Google Shape;905;p60"/>
          <p:cNvSpPr txBox="1"/>
          <p:nvPr/>
        </p:nvSpPr>
        <p:spPr>
          <a:xfrm>
            <a:off x="414337" y="1728787"/>
            <a:ext cx="338455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Размер сообщения меньше или равен пороговому значению.</a:t>
            </a:r>
            <a:endParaRPr/>
          </a:p>
        </p:txBody>
      </p:sp>
      <p:pic>
        <p:nvPicPr>
          <p:cNvPr id="906" name="Google Shape;906;p60"/>
          <p:cNvPicPr preferRelativeResize="0"/>
          <p:nvPr/>
        </p:nvPicPr>
        <p:blipFill rotWithShape="1">
          <a:blip r:embed="rId3">
            <a:alphaModFix/>
          </a:blip>
          <a:srcRect b="0" l="0" r="0" t="0"/>
          <a:stretch/>
        </p:blipFill>
        <p:spPr>
          <a:xfrm>
            <a:off x="4008437" y="1570037"/>
            <a:ext cx="4797425" cy="2003425"/>
          </a:xfrm>
          <a:prstGeom prst="rect">
            <a:avLst/>
          </a:prstGeom>
          <a:noFill/>
          <a:ln>
            <a:noFill/>
          </a:ln>
        </p:spPr>
      </p:pic>
      <p:sp>
        <p:nvSpPr>
          <p:cNvPr id="907" name="Google Shape;907;p60"/>
          <p:cNvSpPr txBox="1"/>
          <p:nvPr/>
        </p:nvSpPr>
        <p:spPr>
          <a:xfrm>
            <a:off x="468312" y="1041400"/>
            <a:ext cx="6975475" cy="48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ABCBC"/>
              </a:buClr>
              <a:buSzPts val="2500"/>
              <a:buFont typeface="Times New Roman"/>
              <a:buNone/>
            </a:pPr>
            <a:r>
              <a:rPr b="1" i="0" lang="en-US" sz="2500" u="none">
                <a:solidFill>
                  <a:srgbClr val="9ABCBC"/>
                </a:solidFill>
                <a:latin typeface="Times New Roman"/>
                <a:ea typeface="Times New Roman"/>
                <a:cs typeface="Times New Roman"/>
                <a:sym typeface="Times New Roman"/>
              </a:rPr>
              <a:t>Синхронный обмен (отличие от MPI_SEND)</a:t>
            </a:r>
            <a:endParaRPr/>
          </a:p>
        </p:txBody>
      </p:sp>
      <p:pic>
        <p:nvPicPr>
          <p:cNvPr id="908" name="Google Shape;908;p60"/>
          <p:cNvPicPr preferRelativeResize="0"/>
          <p:nvPr/>
        </p:nvPicPr>
        <p:blipFill rotWithShape="1">
          <a:blip r:embed="rId4">
            <a:alphaModFix/>
          </a:blip>
          <a:srcRect b="0" l="0" r="0" t="0"/>
          <a:stretch/>
        </p:blipFill>
        <p:spPr>
          <a:xfrm>
            <a:off x="3632200" y="3897312"/>
            <a:ext cx="5173662" cy="2381250"/>
          </a:xfrm>
          <a:prstGeom prst="rect">
            <a:avLst/>
          </a:prstGeom>
          <a:noFill/>
          <a:ln>
            <a:noFill/>
          </a:ln>
        </p:spPr>
      </p:pic>
      <p:sp>
        <p:nvSpPr>
          <p:cNvPr id="909" name="Google Shape;909;p60"/>
          <p:cNvSpPr txBox="1"/>
          <p:nvPr/>
        </p:nvSpPr>
        <p:spPr>
          <a:xfrm>
            <a:off x="414337" y="3414712"/>
            <a:ext cx="3379787" cy="2554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Когда размер сообщения больше порогового значения, поведение блокирующей стандартной отправки MPI_Send, по существу, то же самое, как и в случае синхронного способа.</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6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915" name="Google Shape;915;p61"/>
          <p:cNvSpPr txBox="1"/>
          <p:nvPr/>
        </p:nvSpPr>
        <p:spPr>
          <a:xfrm>
            <a:off x="611187" y="263525"/>
            <a:ext cx="6373812" cy="777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a:t>
            </a:r>
            <a:endParaRPr/>
          </a:p>
        </p:txBody>
      </p:sp>
      <p:sp>
        <p:nvSpPr>
          <p:cNvPr id="916" name="Google Shape;916;p61"/>
          <p:cNvSpPr txBox="1"/>
          <p:nvPr/>
        </p:nvSpPr>
        <p:spPr>
          <a:xfrm>
            <a:off x="468312" y="1041400"/>
            <a:ext cx="6975475" cy="48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ABCBC"/>
              </a:buClr>
              <a:buSzPts val="2500"/>
              <a:buFont typeface="Times New Roman"/>
              <a:buNone/>
            </a:pPr>
            <a:r>
              <a:rPr b="1" i="0" lang="en-US" sz="2500" u="none">
                <a:solidFill>
                  <a:srgbClr val="9ABCBC"/>
                </a:solidFill>
                <a:latin typeface="Times New Roman"/>
                <a:ea typeface="Times New Roman"/>
                <a:cs typeface="Times New Roman"/>
                <a:sym typeface="Times New Roman"/>
              </a:rPr>
              <a:t>Ограничения на объем сообщений</a:t>
            </a:r>
            <a:endParaRPr/>
          </a:p>
        </p:txBody>
      </p:sp>
      <p:sp>
        <p:nvSpPr>
          <p:cNvPr id="917" name="Google Shape;917;p61"/>
          <p:cNvSpPr txBox="1"/>
          <p:nvPr/>
        </p:nvSpPr>
        <p:spPr>
          <a:xfrm>
            <a:off x="468312" y="1649412"/>
            <a:ext cx="8424862" cy="1477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For standard mode, the library implementer specifies the system behavior that will work best for most users on the target system. For IBM's MPI, there are two scenarios, depending on whether the message size is greater or smaller than a threshold value (called the </a:t>
            </a:r>
            <a:r>
              <a:rPr b="1" i="0" lang="en-US" sz="1800" u="none">
                <a:solidFill>
                  <a:schemeClr val="dk1"/>
                </a:solidFill>
                <a:latin typeface="Arial"/>
                <a:ea typeface="Arial"/>
                <a:cs typeface="Arial"/>
                <a:sym typeface="Arial"/>
              </a:rPr>
              <a:t>eager limit</a:t>
            </a:r>
            <a:r>
              <a:rPr b="0" i="0" lang="en-US" sz="1800" u="none">
                <a:solidFill>
                  <a:schemeClr val="dk1"/>
                </a:solidFill>
                <a:latin typeface="Arial"/>
                <a:ea typeface="Arial"/>
                <a:cs typeface="Arial"/>
                <a:sym typeface="Arial"/>
              </a:rPr>
              <a:t>). The eager limit depends on the number of tasks in the application: </a:t>
            </a:r>
            <a:endParaRPr/>
          </a:p>
        </p:txBody>
      </p:sp>
      <p:graphicFrame>
        <p:nvGraphicFramePr>
          <p:cNvPr id="918" name="Google Shape;918;p61"/>
          <p:cNvGraphicFramePr/>
          <p:nvPr/>
        </p:nvGraphicFramePr>
        <p:xfrm>
          <a:off x="2001837" y="3282950"/>
          <a:ext cx="3000000" cy="3000000"/>
        </p:xfrm>
        <a:graphic>
          <a:graphicData uri="http://schemas.openxmlformats.org/drawingml/2006/table">
            <a:tbl>
              <a:tblPr>
                <a:noFill/>
                <a:tableStyleId>{0A942C9E-E5DF-47BD-AFB7-4D8CE67EEEB9}</a:tableStyleId>
              </a:tblPr>
              <a:tblGrid>
                <a:gridCol w="2492375"/>
                <a:gridCol w="2490775"/>
              </a:tblGrid>
              <a:tr h="828675">
                <a:tc>
                  <a:txBody>
                    <a:bodyPr/>
                    <a:lstStyle/>
                    <a:p>
                      <a:pPr indent="0" lvl="0" marL="0" marR="0" rtl="0" algn="ctr">
                        <a:lnSpc>
                          <a:spcPct val="107000"/>
                        </a:lnSpc>
                        <a:spcBef>
                          <a:spcPts val="0"/>
                        </a:spcBef>
                        <a:spcAft>
                          <a:spcPts val="0"/>
                        </a:spcAft>
                        <a:buClr>
                          <a:srgbClr val="002060"/>
                        </a:buClr>
                        <a:buSzPts val="1600"/>
                        <a:buFont typeface="Arial"/>
                        <a:buNone/>
                      </a:pPr>
                      <a:r>
                        <a:rPr b="1" i="0" lang="en-US" sz="1600" u="none" cap="none" strike="noStrike">
                          <a:solidFill>
                            <a:srgbClr val="002060"/>
                          </a:solidFill>
                          <a:latin typeface="Arial"/>
                          <a:ea typeface="Arial"/>
                          <a:cs typeface="Arial"/>
                          <a:sym typeface="Arial"/>
                        </a:rPr>
                        <a:t>Number of Tasks</a:t>
                      </a:r>
                      <a:endParaRPr/>
                    </a:p>
                  </a:txBody>
                  <a:tcPr marT="9525" marB="9525" marR="9525" marL="95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BCD2D2"/>
                    </a:solidFill>
                  </a:tcPr>
                </a:tc>
                <a:tc>
                  <a:txBody>
                    <a:bodyPr/>
                    <a:lstStyle/>
                    <a:p>
                      <a:pPr indent="0" lvl="0" marL="0" marR="0" rtl="0" algn="ctr">
                        <a:lnSpc>
                          <a:spcPct val="107000"/>
                        </a:lnSpc>
                        <a:spcBef>
                          <a:spcPts val="0"/>
                        </a:spcBef>
                        <a:spcAft>
                          <a:spcPts val="0"/>
                        </a:spcAft>
                        <a:buClr>
                          <a:srgbClr val="002060"/>
                        </a:buClr>
                        <a:buSzPts val="1600"/>
                        <a:buFont typeface="Arial"/>
                        <a:buNone/>
                      </a:pPr>
                      <a:r>
                        <a:rPr b="1" i="0" lang="en-US" sz="1600" u="none" cap="none" strike="noStrike">
                          <a:solidFill>
                            <a:srgbClr val="002060"/>
                          </a:solidFill>
                          <a:latin typeface="Arial"/>
                          <a:ea typeface="Arial"/>
                          <a:cs typeface="Arial"/>
                          <a:sym typeface="Arial"/>
                        </a:rPr>
                        <a:t>Eager Limit (bytes)</a:t>
                      </a:r>
                      <a:br>
                        <a:rPr b="1" i="0" lang="en-US" sz="1600" u="none" cap="none" strike="noStrike">
                          <a:solidFill>
                            <a:srgbClr val="002060"/>
                          </a:solidFill>
                          <a:latin typeface="Arial"/>
                          <a:ea typeface="Arial"/>
                          <a:cs typeface="Arial"/>
                          <a:sym typeface="Arial"/>
                        </a:rPr>
                      </a:br>
                      <a:r>
                        <a:rPr b="1" i="0" lang="en-US" sz="1600" u="none" cap="none" strike="noStrike">
                          <a:solidFill>
                            <a:srgbClr val="002060"/>
                          </a:solidFill>
                          <a:latin typeface="Arial"/>
                          <a:ea typeface="Arial"/>
                          <a:cs typeface="Arial"/>
                          <a:sym typeface="Arial"/>
                        </a:rPr>
                        <a:t>= threshold</a:t>
                      </a:r>
                      <a:endParaRPr/>
                    </a:p>
                  </a:txBody>
                  <a:tcPr marT="9525" marB="9525" marR="9525" marL="95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BCD2D2"/>
                    </a:solidFill>
                  </a:tcPr>
                </a:tc>
              </a:tr>
              <a:tr h="423850">
                <a:tc>
                  <a:txBody>
                    <a:bodyPr/>
                    <a:lstStyle/>
                    <a:p>
                      <a:pPr indent="0" lvl="0" marL="0" marR="0" rtl="0" algn="ctr">
                        <a:lnSpc>
                          <a:spcPct val="107000"/>
                        </a:lnSpc>
                        <a:spcBef>
                          <a:spcPts val="0"/>
                        </a:spcBef>
                        <a:spcAft>
                          <a:spcPts val="0"/>
                        </a:spcAft>
                        <a:buClr>
                          <a:srgbClr val="002060"/>
                        </a:buClr>
                        <a:buSzPts val="1600"/>
                        <a:buFont typeface="Arial"/>
                        <a:buNone/>
                      </a:pPr>
                      <a:r>
                        <a:rPr b="1" i="0" lang="en-US" sz="1600" u="none" cap="none" strike="noStrike">
                          <a:solidFill>
                            <a:srgbClr val="002060"/>
                          </a:solidFill>
                          <a:latin typeface="Arial"/>
                          <a:ea typeface="Arial"/>
                          <a:cs typeface="Arial"/>
                          <a:sym typeface="Arial"/>
                        </a:rPr>
                        <a:t>1 - 16</a:t>
                      </a:r>
                      <a:endParaRPr/>
                    </a:p>
                  </a:txBody>
                  <a:tcPr marT="9525" marB="9525" marR="9525" marL="95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BCD2D2"/>
                    </a:solidFill>
                  </a:tcP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4096</a:t>
                      </a:r>
                      <a:endParaRPr/>
                    </a:p>
                  </a:txBody>
                  <a:tcPr marT="9525" marB="9525" marR="9525" marL="95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r>
              <a:tr h="422275">
                <a:tc>
                  <a:txBody>
                    <a:bodyPr/>
                    <a:lstStyle/>
                    <a:p>
                      <a:pPr indent="0" lvl="0" marL="0" marR="0" rtl="0" algn="ctr">
                        <a:lnSpc>
                          <a:spcPct val="107000"/>
                        </a:lnSpc>
                        <a:spcBef>
                          <a:spcPts val="0"/>
                        </a:spcBef>
                        <a:spcAft>
                          <a:spcPts val="0"/>
                        </a:spcAft>
                        <a:buClr>
                          <a:srgbClr val="002060"/>
                        </a:buClr>
                        <a:buSzPts val="1600"/>
                        <a:buFont typeface="Arial"/>
                        <a:buNone/>
                      </a:pPr>
                      <a:r>
                        <a:rPr b="1" i="0" lang="en-US" sz="1600" u="none" cap="none" strike="noStrike">
                          <a:solidFill>
                            <a:srgbClr val="002060"/>
                          </a:solidFill>
                          <a:latin typeface="Arial"/>
                          <a:ea typeface="Arial"/>
                          <a:cs typeface="Arial"/>
                          <a:sym typeface="Arial"/>
                        </a:rPr>
                        <a:t>17 - 32</a:t>
                      </a:r>
                      <a:endParaRPr/>
                    </a:p>
                  </a:txBody>
                  <a:tcPr marT="9525" marB="9525" marR="9525" marL="95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BCD2D2"/>
                    </a:solidFill>
                  </a:tcP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2048</a:t>
                      </a:r>
                      <a:endParaRPr/>
                    </a:p>
                  </a:txBody>
                  <a:tcPr marT="9525" marB="9525" marR="9525" marL="95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F6E7"/>
                    </a:solidFill>
                  </a:tcPr>
                </a:tc>
              </a:tr>
              <a:tr h="423850">
                <a:tc>
                  <a:txBody>
                    <a:bodyPr/>
                    <a:lstStyle/>
                    <a:p>
                      <a:pPr indent="0" lvl="0" marL="0" marR="0" rtl="0" algn="ctr">
                        <a:lnSpc>
                          <a:spcPct val="107000"/>
                        </a:lnSpc>
                        <a:spcBef>
                          <a:spcPts val="0"/>
                        </a:spcBef>
                        <a:spcAft>
                          <a:spcPts val="0"/>
                        </a:spcAft>
                        <a:buClr>
                          <a:srgbClr val="002060"/>
                        </a:buClr>
                        <a:buSzPts val="1600"/>
                        <a:buFont typeface="Arial"/>
                        <a:buNone/>
                      </a:pPr>
                      <a:r>
                        <a:rPr b="1" i="0" lang="en-US" sz="1600" u="none" cap="none" strike="noStrike">
                          <a:solidFill>
                            <a:srgbClr val="002060"/>
                          </a:solidFill>
                          <a:latin typeface="Arial"/>
                          <a:ea typeface="Arial"/>
                          <a:cs typeface="Arial"/>
                          <a:sym typeface="Arial"/>
                        </a:rPr>
                        <a:t>33 - 64</a:t>
                      </a:r>
                      <a:endParaRPr/>
                    </a:p>
                  </a:txBody>
                  <a:tcPr marT="9525" marB="9525" marR="9525" marL="95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BCD2D2"/>
                    </a:solidFill>
                  </a:tcP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1024</a:t>
                      </a:r>
                      <a:endParaRPr/>
                    </a:p>
                  </a:txBody>
                  <a:tcPr marT="9525" marB="9525" marR="9525" marL="95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r>
              <a:tr h="423850">
                <a:tc>
                  <a:txBody>
                    <a:bodyPr/>
                    <a:lstStyle/>
                    <a:p>
                      <a:pPr indent="0" lvl="0" marL="0" marR="0" rtl="0" algn="ctr">
                        <a:lnSpc>
                          <a:spcPct val="107000"/>
                        </a:lnSpc>
                        <a:spcBef>
                          <a:spcPts val="0"/>
                        </a:spcBef>
                        <a:spcAft>
                          <a:spcPts val="0"/>
                        </a:spcAft>
                        <a:buClr>
                          <a:srgbClr val="002060"/>
                        </a:buClr>
                        <a:buSzPts val="1600"/>
                        <a:buFont typeface="Arial"/>
                        <a:buNone/>
                      </a:pPr>
                      <a:r>
                        <a:rPr b="1" i="0" lang="en-US" sz="1600" u="none" cap="none" strike="noStrike">
                          <a:solidFill>
                            <a:srgbClr val="002060"/>
                          </a:solidFill>
                          <a:latin typeface="Arial"/>
                          <a:ea typeface="Arial"/>
                          <a:cs typeface="Arial"/>
                          <a:sym typeface="Arial"/>
                        </a:rPr>
                        <a:t>65 - 128</a:t>
                      </a:r>
                      <a:endParaRPr/>
                    </a:p>
                  </a:txBody>
                  <a:tcPr marT="9525" marB="9525" marR="9525" marL="95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BCD2D2"/>
                    </a:solidFill>
                  </a:tcP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512</a:t>
                      </a:r>
                      <a:endParaRPr/>
                    </a:p>
                  </a:txBody>
                  <a:tcPr marT="9525" marB="9525" marR="9525" marL="95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F6E7"/>
                    </a:solid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6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924" name="Google Shape;924;p62"/>
          <p:cNvSpPr txBox="1"/>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a:t>
            </a:r>
            <a:endParaRPr/>
          </a:p>
        </p:txBody>
      </p:sp>
      <p:sp>
        <p:nvSpPr>
          <p:cNvPr id="925" name="Google Shape;925;p62"/>
          <p:cNvSpPr txBox="1"/>
          <p:nvPr/>
        </p:nvSpPr>
        <p:spPr>
          <a:xfrm>
            <a:off x="539750" y="1284287"/>
            <a:ext cx="7969250" cy="4964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ABCBC"/>
              </a:buClr>
              <a:buSzPts val="2500"/>
              <a:buFont typeface="Times New Roman"/>
              <a:buNone/>
            </a:pPr>
            <a:r>
              <a:rPr b="1" i="0" lang="en-US" sz="2500" u="none">
                <a:solidFill>
                  <a:srgbClr val="9ABCBC"/>
                </a:solidFill>
                <a:latin typeface="Times New Roman"/>
                <a:ea typeface="Times New Roman"/>
                <a:cs typeface="Times New Roman"/>
                <a:sym typeface="Times New Roman"/>
              </a:rPr>
              <a:t>Синхронный обмен</a:t>
            </a:r>
            <a:endParaRPr/>
          </a:p>
          <a:p>
            <a:pPr indent="0" lvl="0" marL="0" marR="0" rtl="0" algn="l">
              <a:lnSpc>
                <a:spcPct val="100000"/>
              </a:lnSpc>
              <a:spcBef>
                <a:spcPts val="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Завершение передачи происходит только после того, как прием сообщения закончен другим процессом. Адресат посылает источнику «квитанцию» -  уведомление о завершении приема. После получения этого уведомления обмен считается завершенным и источник "знает", что его сообщение получено:</a:t>
            </a:r>
            <a:endParaRPr/>
          </a:p>
          <a:p>
            <a:pPr indent="0" lvl="0" marL="0" marR="0" rtl="0" algn="l">
              <a:lnSpc>
                <a:spcPct val="100000"/>
              </a:lnSpc>
              <a:spcBef>
                <a:spcPts val="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MPI_Ssend(void *buf, int count, MPI_Datatype datatype, int dest, int tag, MPI_Comm comm)</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MPI_SSEND(BUF, COUNT, DATATYPE, DEST, TAG, COMM, IERR)</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800" u="none">
              <a:solidFill>
                <a:schemeClr val="dk1"/>
              </a:solidFill>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6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931" name="Google Shape;931;p63"/>
          <p:cNvSpPr txBox="1"/>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a:t>
            </a:r>
            <a:endParaRPr/>
          </a:p>
        </p:txBody>
      </p:sp>
      <p:sp>
        <p:nvSpPr>
          <p:cNvPr id="932" name="Google Shape;932;p63"/>
          <p:cNvSpPr txBox="1"/>
          <p:nvPr/>
        </p:nvSpPr>
        <p:spPr>
          <a:xfrm>
            <a:off x="323850" y="1114425"/>
            <a:ext cx="8624887" cy="2638425"/>
          </a:xfrm>
          <a:prstGeom prst="rect">
            <a:avLst/>
          </a:prstGeom>
          <a:noFill/>
          <a:ln>
            <a:noFill/>
          </a:ln>
        </p:spPr>
        <p:txBody>
          <a:bodyPr anchorCtr="0" anchor="t" bIns="45700" lIns="91425" spcFirstLastPara="1" rIns="91425" wrap="square" tIns="45700">
            <a:spAutoFit/>
          </a:bodyPr>
          <a:lstStyle/>
          <a:p>
            <a:pPr indent="0" lvl="1" marL="179387" marR="0" rtl="0" algn="l">
              <a:lnSpc>
                <a:spcPct val="100000"/>
              </a:lnSpc>
              <a:spcBef>
                <a:spcPts val="0"/>
              </a:spcBef>
              <a:spcAft>
                <a:spcPts val="0"/>
              </a:spcAft>
              <a:buClr>
                <a:srgbClr val="9ABCBC"/>
              </a:buClr>
              <a:buSzPts val="2500"/>
              <a:buFont typeface="Times New Roman"/>
              <a:buNone/>
            </a:pPr>
            <a:r>
              <a:rPr b="1" i="0" lang="en-US" sz="2500" u="none" cap="none" strike="noStrike">
                <a:solidFill>
                  <a:srgbClr val="9ABCBC"/>
                </a:solidFill>
                <a:latin typeface="Times New Roman"/>
                <a:ea typeface="Times New Roman"/>
                <a:cs typeface="Times New Roman"/>
                <a:sym typeface="Times New Roman"/>
              </a:rPr>
              <a:t>Обмен «по готовности»</a:t>
            </a:r>
            <a:endParaRPr/>
          </a:p>
          <a:p>
            <a:pPr indent="0" lvl="1" marL="179387"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Отправка способом по готовности требует, чтобы прибыло уведомление "готов к получению". Если сообщение не прибыло, то отправка способом по готовности выдаст ошибку. </a:t>
            </a:r>
            <a:endParaRPr/>
          </a:p>
          <a:p>
            <a:pPr indent="0" lvl="1" marL="179387"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Способ по готовности имеет целью минимизировать системное ожидание и синхронизационное ожидание, вызванное задачей отправления.</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descr="http://www.ccas.ru/mmes/educat/lab04k/gifs/ready.gif" id="933" name="Google Shape;933;p63"/>
          <p:cNvPicPr preferRelativeResize="0"/>
          <p:nvPr/>
        </p:nvPicPr>
        <p:blipFill rotWithShape="1">
          <a:blip r:embed="rId3">
            <a:alphaModFix/>
          </a:blip>
          <a:srcRect b="0" l="0" r="0" t="0"/>
          <a:stretch/>
        </p:blipFill>
        <p:spPr>
          <a:xfrm>
            <a:off x="1382712" y="3573462"/>
            <a:ext cx="5678487" cy="30257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6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939" name="Google Shape;939;p64"/>
          <p:cNvSpPr txBox="1"/>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a:t>
            </a:r>
            <a:endParaRPr/>
          </a:p>
        </p:txBody>
      </p:sp>
      <p:sp>
        <p:nvSpPr>
          <p:cNvPr id="940" name="Google Shape;940;p64"/>
          <p:cNvSpPr txBox="1"/>
          <p:nvPr/>
        </p:nvSpPr>
        <p:spPr>
          <a:xfrm>
            <a:off x="250825" y="1279525"/>
            <a:ext cx="8624887" cy="4484687"/>
          </a:xfrm>
          <a:prstGeom prst="rect">
            <a:avLst/>
          </a:prstGeom>
          <a:noFill/>
          <a:ln>
            <a:noFill/>
          </a:ln>
        </p:spPr>
        <p:txBody>
          <a:bodyPr anchorCtr="0" anchor="t" bIns="45700" lIns="91425" spcFirstLastPara="1" rIns="91425" wrap="square" tIns="45700">
            <a:spAutoFit/>
          </a:bodyPr>
          <a:lstStyle/>
          <a:p>
            <a:pPr indent="0" lvl="1" marL="179387" marR="0" rtl="0" algn="l">
              <a:lnSpc>
                <a:spcPct val="100000"/>
              </a:lnSpc>
              <a:spcBef>
                <a:spcPts val="0"/>
              </a:spcBef>
              <a:spcAft>
                <a:spcPts val="0"/>
              </a:spcAft>
              <a:buClr>
                <a:srgbClr val="9ABCBC"/>
              </a:buClr>
              <a:buSzPts val="2500"/>
              <a:buFont typeface="Times New Roman"/>
              <a:buNone/>
            </a:pPr>
            <a:r>
              <a:rPr b="1" i="0" lang="en-US" sz="2500" u="none" cap="none" strike="noStrike">
                <a:solidFill>
                  <a:srgbClr val="9ABCBC"/>
                </a:solidFill>
                <a:latin typeface="Times New Roman"/>
                <a:ea typeface="Times New Roman"/>
                <a:cs typeface="Times New Roman"/>
                <a:sym typeface="Times New Roman"/>
              </a:rPr>
              <a:t>Обмен «по готовности»</a:t>
            </a:r>
            <a:endParaRPr/>
          </a:p>
          <a:p>
            <a:pPr indent="0" lvl="1" marL="179387"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1" marL="179387"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Передача «по готовности» выполняется с помощью подпрограммы  </a:t>
            </a:r>
            <a:endParaRPr/>
          </a:p>
          <a:p>
            <a:pPr indent="0" lvl="1" marL="179387"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ourier New"/>
                <a:ea typeface="Courier New"/>
                <a:cs typeface="Courier New"/>
                <a:sym typeface="Courier New"/>
              </a:rPr>
              <a:t>MPI_Rsend</a:t>
            </a:r>
            <a:r>
              <a:rPr b="0" i="0" lang="en-US" sz="2000" u="none" cap="none" strike="noStrike">
                <a:solidFill>
                  <a:schemeClr val="dk1"/>
                </a:solidFill>
                <a:latin typeface="Times New Roman"/>
                <a:ea typeface="Times New Roman"/>
                <a:cs typeface="Times New Roman"/>
                <a:sym typeface="Times New Roman"/>
              </a:rPr>
              <a:t>:</a:t>
            </a:r>
            <a:endParaRPr/>
          </a:p>
          <a:p>
            <a:pPr indent="0" lvl="1" marL="179387"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1" marL="179387" marR="0" rtl="0" algn="l">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int MPI_Rsend(void *buf, int count, MPI_Datatype datatype, int dest, int tag, MPI_Comm comm)</a:t>
            </a:r>
            <a:endParaRPr/>
          </a:p>
          <a:p>
            <a:pPr indent="0" lvl="1" marL="179387" marR="0" rtl="0" algn="l">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0" lvl="1" marL="179387" marR="0" rtl="0" algn="l">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MPI_Rsend(buf, count, datatype, dest, tag, comm, ierr)</a:t>
            </a:r>
            <a:endParaRPr/>
          </a:p>
          <a:p>
            <a:pPr indent="0" lvl="1" marL="179387"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1" marL="179387"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Передача «по готовности» должна начинаться, если уже зарегистрирован соответствующий прием. При несоблюдении этого условия результат выполнения операции не определен.</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65"/>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946" name="Google Shape;946;p65"/>
          <p:cNvSpPr txBox="1"/>
          <p:nvPr/>
        </p:nvSpPr>
        <p:spPr>
          <a:xfrm>
            <a:off x="323850" y="1041400"/>
            <a:ext cx="8496300" cy="5314950"/>
          </a:xfrm>
          <a:prstGeom prst="rect">
            <a:avLst/>
          </a:prstGeom>
          <a:noFill/>
          <a:ln>
            <a:noFill/>
          </a:ln>
        </p:spPr>
        <p:txBody>
          <a:bodyPr anchorCtr="0" anchor="t" bIns="45700" lIns="91425" spcFirstLastPara="1" rIns="91425" wrap="square" tIns="45700">
            <a:spAutoFit/>
          </a:bodyPr>
          <a:lstStyle/>
          <a:p>
            <a:pPr indent="0" lvl="1" marL="179387" marR="0" rtl="0" algn="l">
              <a:lnSpc>
                <a:spcPct val="100000"/>
              </a:lnSpc>
              <a:spcBef>
                <a:spcPts val="0"/>
              </a:spcBef>
              <a:spcAft>
                <a:spcPts val="0"/>
              </a:spcAft>
              <a:buClr>
                <a:srgbClr val="9ABCBC"/>
              </a:buClr>
              <a:buSzPts val="2500"/>
              <a:buFont typeface="Times New Roman"/>
              <a:buNone/>
            </a:pPr>
            <a:r>
              <a:rPr b="1" i="0" lang="en-US" sz="2500" u="none" cap="none" strike="noStrike">
                <a:solidFill>
                  <a:srgbClr val="9ABCBC"/>
                </a:solidFill>
                <a:latin typeface="Times New Roman"/>
                <a:ea typeface="Times New Roman"/>
                <a:cs typeface="Times New Roman"/>
                <a:sym typeface="Times New Roman"/>
              </a:rPr>
              <a:t>Обмен «по готовности»</a:t>
            </a:r>
            <a:endParaRPr/>
          </a:p>
          <a:p>
            <a:pPr indent="0" lvl="1" marL="179387"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33350" lvl="1" marL="179387" marR="0" rtl="0" algn="l">
              <a:lnSpc>
                <a:spcPct val="100000"/>
              </a:lnSpc>
              <a:spcBef>
                <a:spcPts val="0"/>
              </a:spcBef>
              <a:spcAft>
                <a:spcPts val="0"/>
              </a:spcAft>
              <a:buClr>
                <a:schemeClr val="dk1"/>
              </a:buClr>
              <a:buSzPts val="2100"/>
              <a:buFont typeface="Arial"/>
              <a:buChar char="•"/>
            </a:pPr>
            <a:r>
              <a:rPr b="0" i="0" lang="en-US" sz="2100" u="none" cap="none" strike="noStrike">
                <a:solidFill>
                  <a:schemeClr val="dk1"/>
                </a:solidFill>
                <a:latin typeface="Times New Roman"/>
                <a:ea typeface="Times New Roman"/>
                <a:cs typeface="Times New Roman"/>
                <a:sym typeface="Times New Roman"/>
              </a:rPr>
              <a:t>Завершение передачи не зависит от того, вызвана ли другим процессом подпрограмма приема данного сообщения или нет, оно означает только, что буфер передачи можно использовать вновь. </a:t>
            </a:r>
            <a:endParaRPr/>
          </a:p>
          <a:p>
            <a:pPr indent="-133350" lvl="1" marL="179387" marR="0" rtl="0" algn="l">
              <a:lnSpc>
                <a:spcPct val="100000"/>
              </a:lnSpc>
              <a:spcBef>
                <a:spcPts val="0"/>
              </a:spcBef>
              <a:spcAft>
                <a:spcPts val="0"/>
              </a:spcAft>
              <a:buClr>
                <a:schemeClr val="dk1"/>
              </a:buClr>
              <a:buSzPts val="2100"/>
              <a:buFont typeface="Arial"/>
              <a:buChar char="•"/>
            </a:pPr>
            <a:r>
              <a:rPr b="0" i="0" lang="en-US" sz="2100" u="none" cap="none" strike="noStrike">
                <a:solidFill>
                  <a:schemeClr val="dk1"/>
                </a:solidFill>
                <a:latin typeface="Times New Roman"/>
                <a:ea typeface="Times New Roman"/>
                <a:cs typeface="Times New Roman"/>
                <a:sym typeface="Times New Roman"/>
              </a:rPr>
              <a:t>Сообщение просто выбрасывается в коммуникационную сеть в надежде, что адресат его получит. Эта надежда может и не сбыться.</a:t>
            </a:r>
            <a:endParaRPr/>
          </a:p>
          <a:p>
            <a:pPr indent="-133350" lvl="1" marL="179387" marR="0" rtl="0" algn="l">
              <a:lnSpc>
                <a:spcPct val="100000"/>
              </a:lnSpc>
              <a:spcBef>
                <a:spcPts val="0"/>
              </a:spcBef>
              <a:spcAft>
                <a:spcPts val="0"/>
              </a:spcAft>
              <a:buClr>
                <a:schemeClr val="dk1"/>
              </a:buClr>
              <a:buSzPts val="2100"/>
              <a:buFont typeface="Arial"/>
              <a:buChar char="•"/>
            </a:pPr>
            <a:r>
              <a:rPr b="0" i="0" lang="en-US" sz="2100" u="none" cap="none" strike="noStrike">
                <a:solidFill>
                  <a:schemeClr val="dk1"/>
                </a:solidFill>
                <a:latin typeface="Times New Roman"/>
                <a:ea typeface="Times New Roman"/>
                <a:cs typeface="Times New Roman"/>
                <a:sym typeface="Times New Roman"/>
              </a:rPr>
              <a:t>Обмен «по готовности» может увеличить производительность программы, поскольку здесь не используются этапы установки межпроцессных связей, а также буферизация. Все это ⎯ операции, требующие времени. </a:t>
            </a:r>
            <a:endParaRPr/>
          </a:p>
          <a:p>
            <a:pPr indent="-133350" lvl="1" marL="179387" marR="0" rtl="0" algn="l">
              <a:lnSpc>
                <a:spcPct val="100000"/>
              </a:lnSpc>
              <a:spcBef>
                <a:spcPts val="0"/>
              </a:spcBef>
              <a:spcAft>
                <a:spcPts val="0"/>
              </a:spcAft>
              <a:buClr>
                <a:schemeClr val="dk1"/>
              </a:buClr>
              <a:buSzPts val="2100"/>
              <a:buFont typeface="Arial"/>
              <a:buChar char="•"/>
            </a:pPr>
            <a:r>
              <a:rPr b="0" i="0" lang="en-US" sz="2100" u="none" cap="none" strike="noStrike">
                <a:solidFill>
                  <a:schemeClr val="dk1"/>
                </a:solidFill>
                <a:latin typeface="Times New Roman"/>
                <a:ea typeface="Times New Roman"/>
                <a:cs typeface="Times New Roman"/>
                <a:sym typeface="Times New Roman"/>
              </a:rPr>
              <a:t>Таким образом, обмен «по готовности» быстр, но потенциально опасен: он усложняет отладку, поэтому </a:t>
            </a:r>
            <a:r>
              <a:rPr b="1" i="0" lang="en-US" sz="2100" u="none" cap="none" strike="noStrike">
                <a:solidFill>
                  <a:schemeClr val="dk1"/>
                </a:solidFill>
                <a:latin typeface="Times New Roman"/>
                <a:ea typeface="Times New Roman"/>
                <a:cs typeface="Times New Roman"/>
                <a:sym typeface="Times New Roman"/>
              </a:rPr>
              <a:t>его рекомендуется использовать только в том случае, когда правильная работа программы гарантируется ее логической структурой, а выигрыша в быстродействии надо добиться любой ценой.  </a:t>
            </a:r>
            <a:endParaRPr/>
          </a:p>
        </p:txBody>
      </p:sp>
      <p:sp>
        <p:nvSpPr>
          <p:cNvPr id="947" name="Google Shape;947;p65"/>
          <p:cNvSpPr txBox="1"/>
          <p:nvPr>
            <p:ph type="title"/>
          </p:nvPr>
        </p:nvSpPr>
        <p:spPr>
          <a:xfrm>
            <a:off x="719137" y="188912"/>
            <a:ext cx="6373812" cy="7778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6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953" name="Google Shape;953;p66"/>
          <p:cNvSpPr txBox="1"/>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a:t>
            </a:r>
            <a:endParaRPr/>
          </a:p>
        </p:txBody>
      </p:sp>
      <p:sp>
        <p:nvSpPr>
          <p:cNvPr id="954" name="Google Shape;954;p66"/>
          <p:cNvSpPr txBox="1"/>
          <p:nvPr/>
        </p:nvSpPr>
        <p:spPr>
          <a:xfrm>
            <a:off x="468312" y="1104900"/>
            <a:ext cx="8424862" cy="5089525"/>
          </a:xfrm>
          <a:prstGeom prst="rect">
            <a:avLst/>
          </a:prstGeom>
          <a:noFill/>
          <a:ln>
            <a:noFill/>
          </a:ln>
        </p:spPr>
        <p:txBody>
          <a:bodyPr anchorCtr="0" anchor="t" bIns="45700" lIns="91425" spcFirstLastPara="1" rIns="91425" wrap="square" tIns="45700">
            <a:spAutoFit/>
          </a:bodyPr>
          <a:lstStyle/>
          <a:p>
            <a:pPr indent="0" lvl="1" marL="179387" marR="0" rtl="0" algn="l">
              <a:lnSpc>
                <a:spcPct val="100000"/>
              </a:lnSpc>
              <a:spcBef>
                <a:spcPts val="0"/>
              </a:spcBef>
              <a:spcAft>
                <a:spcPts val="0"/>
              </a:spcAft>
              <a:buClr>
                <a:srgbClr val="9ABCBC"/>
              </a:buClr>
              <a:buSzPts val="2500"/>
              <a:buFont typeface="Times New Roman"/>
              <a:buNone/>
            </a:pPr>
            <a:r>
              <a:rPr b="1" i="0" lang="en-US" sz="2500" u="none" cap="none" strike="noStrike">
                <a:solidFill>
                  <a:srgbClr val="9ABCBC"/>
                </a:solidFill>
                <a:latin typeface="Times New Roman"/>
                <a:ea typeface="Times New Roman"/>
                <a:cs typeface="Times New Roman"/>
                <a:sym typeface="Times New Roman"/>
              </a:rPr>
              <a:t>Совместные прием и передача</a:t>
            </a:r>
            <a:endParaRPr/>
          </a:p>
          <a:p>
            <a:pPr indent="0" lvl="1" marL="179387" marR="0" rtl="0" algn="l">
              <a:lnSpc>
                <a:spcPct val="100000"/>
              </a:lnSpc>
              <a:spcBef>
                <a:spcPts val="0"/>
              </a:spcBef>
              <a:spcAft>
                <a:spcPts val="0"/>
              </a:spcAft>
              <a:buClr>
                <a:schemeClr val="dk1"/>
              </a:buClr>
              <a:buSzPts val="2500"/>
              <a:buFont typeface="Arial"/>
              <a:buNone/>
            </a:pPr>
            <a:r>
              <a:t/>
            </a:r>
            <a:endParaRPr b="0" i="0" sz="2500" u="none" cap="none" strike="noStrike">
              <a:solidFill>
                <a:schemeClr val="dk1"/>
              </a:solidFill>
              <a:latin typeface="Times New Roman"/>
              <a:ea typeface="Times New Roman"/>
              <a:cs typeface="Times New Roman"/>
              <a:sym typeface="Times New Roman"/>
            </a:endParaRPr>
          </a:p>
          <a:p>
            <a:pPr indent="0" lvl="0" marL="546100" marR="0" rtl="0" algn="l">
              <a:lnSpc>
                <a:spcPct val="100000"/>
              </a:lnSpc>
              <a:spcBef>
                <a:spcPts val="0"/>
              </a:spcBef>
              <a:spcAft>
                <a:spcPts val="0"/>
              </a:spcAft>
              <a:buClr>
                <a:schemeClr val="dk1"/>
              </a:buClr>
              <a:buSzPts val="1800"/>
              <a:buFont typeface="Arimo"/>
              <a:buNone/>
            </a:pPr>
            <a:r>
              <a:rPr b="0" i="0" lang="en-US" sz="1800" u="none">
                <a:solidFill>
                  <a:schemeClr val="dk1"/>
                </a:solidFill>
                <a:latin typeface="Arimo"/>
                <a:ea typeface="Arimo"/>
                <a:cs typeface="Arimo"/>
                <a:sym typeface="Arimo"/>
              </a:rPr>
              <a:t>MPI_Send(..., anyRank ,...); /* Посылаем данные */</a:t>
            </a:r>
            <a:endParaRPr/>
          </a:p>
          <a:p>
            <a:pPr indent="0" lvl="0" marL="546100" marR="0" rtl="0" algn="l">
              <a:lnSpc>
                <a:spcPct val="100000"/>
              </a:lnSpc>
              <a:spcBef>
                <a:spcPts val="0"/>
              </a:spcBef>
              <a:spcAft>
                <a:spcPts val="0"/>
              </a:spcAft>
              <a:buClr>
                <a:schemeClr val="dk1"/>
              </a:buClr>
              <a:buSzPts val="1800"/>
              <a:buFont typeface="Arimo"/>
              <a:buNone/>
            </a:pPr>
            <a:r>
              <a:rPr b="0" i="0" lang="en-US" sz="1800" u="none">
                <a:solidFill>
                  <a:schemeClr val="dk1"/>
                </a:solidFill>
                <a:latin typeface="Arimo"/>
                <a:ea typeface="Arimo"/>
                <a:cs typeface="Arimo"/>
                <a:sym typeface="Arimo"/>
              </a:rPr>
              <a:t>MPI_Recv(..., anyRank ,...); /* Принимаем подтверждение */ </a:t>
            </a:r>
            <a:endParaRPr/>
          </a:p>
          <a:p>
            <a:pPr indent="0" lvl="0" marL="54610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54610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Ситуация настолько распространенная, что в MPI специально введены две функции, осуществляющие одновременно посылку одних данных и прием других. </a:t>
            </a:r>
            <a:endParaRPr/>
          </a:p>
          <a:p>
            <a:pPr indent="0" lvl="1" marL="179387"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1" marL="179387"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Операции приемопередачи объединяют в едином вызове передачу сообщения одному процессу и прием сообщения от другого процесса. Данный вид обменов может оказаться полезным при выполнении сложных схем обмена сообщениями, например, по цепи процессов.</a:t>
            </a:r>
            <a:endParaRPr/>
          </a:p>
          <a:p>
            <a:pPr indent="0" lvl="1" marL="179387"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1" marL="179387"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Подпрограммы приемопередачи могут взаимодействовать с обычными подпрограммами обмена и подпрограммами зондирования.</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6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960" name="Google Shape;960;p67"/>
          <p:cNvSpPr txBox="1"/>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a:t>
            </a:r>
            <a:endParaRPr/>
          </a:p>
        </p:txBody>
      </p:sp>
      <p:sp>
        <p:nvSpPr>
          <p:cNvPr id="961" name="Google Shape;961;p67"/>
          <p:cNvSpPr txBox="1"/>
          <p:nvPr/>
        </p:nvSpPr>
        <p:spPr>
          <a:xfrm>
            <a:off x="250825" y="1693862"/>
            <a:ext cx="8424862" cy="4818062"/>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1"/>
              </a:buClr>
              <a:buSzPts val="2100"/>
              <a:buFont typeface="Times New Roman"/>
              <a:buNone/>
            </a:pPr>
            <a:r>
              <a:rPr b="0" i="0" lang="en-US" sz="2100" u="none" cap="none" strike="noStrike">
                <a:solidFill>
                  <a:schemeClr val="dk1"/>
                </a:solidFill>
                <a:latin typeface="Times New Roman"/>
                <a:ea typeface="Times New Roman"/>
                <a:cs typeface="Times New Roman"/>
                <a:sym typeface="Times New Roman"/>
              </a:rPr>
              <a:t>Подпрограмма </a:t>
            </a:r>
            <a:r>
              <a:rPr b="0" i="0" lang="en-US" sz="2100" u="none" cap="none" strike="noStrike">
                <a:solidFill>
                  <a:schemeClr val="dk1"/>
                </a:solidFill>
                <a:latin typeface="Courier New"/>
                <a:ea typeface="Courier New"/>
                <a:cs typeface="Courier New"/>
                <a:sym typeface="Courier New"/>
              </a:rPr>
              <a:t>MPI_Sendrecv</a:t>
            </a:r>
            <a:r>
              <a:rPr b="0" i="0" lang="en-US" sz="2100" u="none" cap="none" strike="noStrike">
                <a:solidFill>
                  <a:schemeClr val="dk1"/>
                </a:solidFill>
                <a:latin typeface="Times New Roman"/>
                <a:ea typeface="Times New Roman"/>
                <a:cs typeface="Times New Roman"/>
                <a:sym typeface="Times New Roman"/>
              </a:rPr>
              <a:t> выполняет передачу и прием данных с блокировкой:</a:t>
            </a:r>
            <a:endParaRPr/>
          </a:p>
          <a:p>
            <a:pPr indent="0" lvl="1" marL="457200" marR="0" rtl="0" algn="l">
              <a:lnSpc>
                <a:spcPct val="100000"/>
              </a:lnSpc>
              <a:spcBef>
                <a:spcPts val="0"/>
              </a:spcBef>
              <a:spcAft>
                <a:spcPts val="0"/>
              </a:spcAft>
              <a:buClr>
                <a:schemeClr val="dk1"/>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int MPI_Sendrecv(void *sendbuf, int sendcount, MPI_Datatype sendtype, int dest, int sendtag, void *recvbuf, int recvcount, MPI_Datatype recvtype, int source, int recvtag, MPI_Comm comm, MPI_Status *status)</a:t>
            </a:r>
            <a:endParaRPr/>
          </a:p>
          <a:p>
            <a:pPr indent="0" lvl="1" marL="4572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0" lvl="1" marL="457200" marR="0" rtl="0" algn="l">
              <a:lnSpc>
                <a:spcPct val="100000"/>
              </a:lnSpc>
              <a:spcBef>
                <a:spcPts val="0"/>
              </a:spcBef>
              <a:spcAft>
                <a:spcPts val="0"/>
              </a:spcAft>
              <a:buClr>
                <a:srgbClr val="002060"/>
              </a:buClr>
              <a:buSzPts val="2000"/>
              <a:buFont typeface="Courier New"/>
              <a:buNone/>
            </a:pPr>
            <a:r>
              <a:rPr b="1" i="0" lang="en-US" sz="2000" u="none" cap="none" strike="noStrike">
                <a:solidFill>
                  <a:srgbClr val="002060"/>
                </a:solidFill>
                <a:latin typeface="Courier New"/>
                <a:ea typeface="Courier New"/>
                <a:cs typeface="Courier New"/>
                <a:sym typeface="Courier New"/>
              </a:rPr>
              <a:t>MPI_Sendrecv</a:t>
            </a:r>
            <a:r>
              <a:rPr b="1" i="0" lang="en-US" sz="2000" u="none" cap="none" strike="noStrike">
                <a:solidFill>
                  <a:schemeClr val="dk1"/>
                </a:solidFill>
                <a:latin typeface="Courier New"/>
                <a:ea typeface="Courier New"/>
                <a:cs typeface="Courier New"/>
                <a:sym typeface="Courier New"/>
              </a:rPr>
              <a:t>(sendbuf, sendcount, sendtype, dest, sendtag, recvbuf, recvcount, recvtype, source, recvtag, comm, status, ierr) </a:t>
            </a:r>
            <a:endParaRPr/>
          </a:p>
          <a:p>
            <a:pPr indent="0" lvl="1" marL="4572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1" marL="457200" marR="0" rtl="0" algn="l">
              <a:lnSpc>
                <a:spcPct val="100000"/>
              </a:lnSpc>
              <a:spcBef>
                <a:spcPts val="0"/>
              </a:spcBef>
              <a:spcAft>
                <a:spcPts val="0"/>
              </a:spcAft>
              <a:buClr>
                <a:schemeClr val="dk1"/>
              </a:buClr>
              <a:buSzPts val="2100"/>
              <a:buFont typeface="Times New Roman"/>
              <a:buNone/>
            </a:pPr>
            <a:r>
              <a:rPr b="0" i="0" lang="en-US" sz="2100" u="none" cap="none" strike="noStrike">
                <a:solidFill>
                  <a:schemeClr val="dk1"/>
                </a:solidFill>
                <a:latin typeface="Times New Roman"/>
                <a:ea typeface="Times New Roman"/>
                <a:cs typeface="Times New Roman"/>
                <a:sym typeface="Times New Roman"/>
              </a:rPr>
              <a:t>Имеются разновидности операции приемопередачи.</a:t>
            </a:r>
            <a:endParaRPr/>
          </a:p>
          <a:p>
            <a:pPr indent="0" lvl="0" marL="0" marR="0" rtl="0" algn="l">
              <a:lnSpc>
                <a:spcPct val="100000"/>
              </a:lnSpc>
              <a:spcBef>
                <a:spcPts val="0"/>
              </a:spcBef>
              <a:spcAft>
                <a:spcPts val="0"/>
              </a:spcAft>
              <a:buNone/>
            </a:pPr>
            <a:r>
              <a:t/>
            </a:r>
            <a:endParaRPr b="0" i="0" sz="2100" u="none" cap="none" strike="noStrike">
              <a:solidFill>
                <a:schemeClr val="dk1"/>
              </a:solidFill>
              <a:latin typeface="Times New Roman"/>
              <a:ea typeface="Times New Roman"/>
              <a:cs typeface="Times New Roman"/>
              <a:sym typeface="Times New Roman"/>
            </a:endParaRPr>
          </a:p>
        </p:txBody>
      </p:sp>
      <p:sp>
        <p:nvSpPr>
          <p:cNvPr id="962" name="Google Shape;962;p67"/>
          <p:cNvSpPr txBox="1"/>
          <p:nvPr/>
        </p:nvSpPr>
        <p:spPr>
          <a:xfrm>
            <a:off x="674687" y="1239837"/>
            <a:ext cx="4572000" cy="460375"/>
          </a:xfrm>
          <a:prstGeom prst="rect">
            <a:avLst/>
          </a:prstGeom>
          <a:noFill/>
          <a:ln>
            <a:noFill/>
          </a:ln>
        </p:spPr>
        <p:txBody>
          <a:bodyPr anchorCtr="0" anchor="t" bIns="45700" lIns="91425" spcFirstLastPara="1" rIns="91425" wrap="square" tIns="45700">
            <a:spAutoFit/>
          </a:bodyPr>
          <a:lstStyle/>
          <a:p>
            <a:pPr indent="0" lvl="1" marL="179387" marR="0" rtl="0" algn="l">
              <a:lnSpc>
                <a:spcPct val="100000"/>
              </a:lnSpc>
              <a:spcBef>
                <a:spcPts val="0"/>
              </a:spcBef>
              <a:spcAft>
                <a:spcPts val="0"/>
              </a:spcAft>
              <a:buClr>
                <a:srgbClr val="9ABCBC"/>
              </a:buClr>
              <a:buSzPts val="2400"/>
              <a:buFont typeface="Times New Roman"/>
              <a:buNone/>
            </a:pPr>
            <a:r>
              <a:rPr b="1" i="0" lang="en-US" sz="2400" u="none" cap="none" strike="noStrike">
                <a:solidFill>
                  <a:srgbClr val="9ABCBC"/>
                </a:solidFill>
                <a:latin typeface="Times New Roman"/>
                <a:ea typeface="Times New Roman"/>
                <a:cs typeface="Times New Roman"/>
                <a:sym typeface="Times New Roman"/>
              </a:rPr>
              <a:t>Совместные прием и передача</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6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968" name="Google Shape;968;p68"/>
          <p:cNvSpPr txBox="1"/>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a:t>
            </a:r>
            <a:endParaRPr/>
          </a:p>
        </p:txBody>
      </p:sp>
      <p:sp>
        <p:nvSpPr>
          <p:cNvPr id="969" name="Google Shape;969;p68"/>
          <p:cNvSpPr txBox="1"/>
          <p:nvPr/>
        </p:nvSpPr>
        <p:spPr>
          <a:xfrm>
            <a:off x="36512" y="1916112"/>
            <a:ext cx="8928100" cy="2979737"/>
          </a:xfrm>
          <a:prstGeom prst="rect">
            <a:avLst/>
          </a:prstGeom>
          <a:noFill/>
          <a:ln>
            <a:noFill/>
          </a:ln>
        </p:spPr>
        <p:txBody>
          <a:bodyPr anchorCtr="0" anchor="t" bIns="45700" lIns="91425" spcFirstLastPara="1" rIns="91425" wrap="square" tIns="45700">
            <a:spAutoFit/>
          </a:bodyPr>
          <a:lstStyle/>
          <a:p>
            <a:pPr indent="0" lvl="1" marL="179387" marR="0" rtl="0" algn="l">
              <a:lnSpc>
                <a:spcPct val="100000"/>
              </a:lnSpc>
              <a:spcBef>
                <a:spcPts val="0"/>
              </a:spcBef>
              <a:spcAft>
                <a:spcPts val="0"/>
              </a:spcAft>
              <a:buClr>
                <a:schemeClr val="dk1"/>
              </a:buClr>
              <a:buSzPts val="2100"/>
              <a:buFont typeface="Times New Roman"/>
              <a:buNone/>
            </a:pPr>
            <a:r>
              <a:rPr b="0" i="0" lang="en-US" sz="2100" u="none" cap="none" strike="noStrike">
                <a:solidFill>
                  <a:schemeClr val="dk1"/>
                </a:solidFill>
                <a:latin typeface="Times New Roman"/>
                <a:ea typeface="Times New Roman"/>
                <a:cs typeface="Times New Roman"/>
                <a:sym typeface="Times New Roman"/>
              </a:rPr>
              <a:t>Подпрограмма </a:t>
            </a:r>
            <a:r>
              <a:rPr b="1" i="0" lang="en-US" sz="2100" u="none" cap="none" strike="noStrike">
                <a:solidFill>
                  <a:schemeClr val="dk1"/>
                </a:solidFill>
                <a:latin typeface="Courier New"/>
                <a:ea typeface="Courier New"/>
                <a:cs typeface="Courier New"/>
                <a:sym typeface="Courier New"/>
              </a:rPr>
              <a:t>MPI_Sendrecv_replace</a:t>
            </a:r>
            <a:r>
              <a:rPr b="1" i="0" lang="en-US" sz="2100" u="none" cap="none" strike="noStrike">
                <a:solidFill>
                  <a:schemeClr val="dk1"/>
                </a:solidFill>
                <a:latin typeface="Times New Roman"/>
                <a:ea typeface="Times New Roman"/>
                <a:cs typeface="Times New Roman"/>
                <a:sym typeface="Times New Roman"/>
              </a:rPr>
              <a:t> </a:t>
            </a:r>
            <a:r>
              <a:rPr b="0" i="0" lang="en-US" sz="2100" u="none" cap="none" strike="noStrike">
                <a:solidFill>
                  <a:schemeClr val="dk1"/>
                </a:solidFill>
                <a:latin typeface="Times New Roman"/>
                <a:ea typeface="Times New Roman"/>
                <a:cs typeface="Times New Roman"/>
                <a:sym typeface="Times New Roman"/>
              </a:rPr>
              <a:t>выполняет прием и передачу данных, используя общий буфер для передачи и приёма:</a:t>
            </a:r>
            <a:endParaRPr/>
          </a:p>
          <a:p>
            <a:pPr indent="0" lvl="1" marL="179387" marR="0" rtl="0" algn="l">
              <a:lnSpc>
                <a:spcPct val="10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1" marL="179387" marR="0" rtl="0" algn="l">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Courier New"/>
                <a:ea typeface="Courier New"/>
                <a:cs typeface="Courier New"/>
                <a:sym typeface="Courier New"/>
              </a:rPr>
              <a:t>int MPI_Sendrecv_replace(void *buf, int count,  </a:t>
            </a:r>
            <a:endParaRPr/>
          </a:p>
          <a:p>
            <a:pPr indent="0" lvl="1" marL="179387" marR="0" rtl="0" algn="l">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MPI_Datatype datatype, int dest, int sendtag, int source, int recvtag, MPI_Comm comm, MPI_Status *status)</a:t>
            </a:r>
            <a:endParaRPr/>
          </a:p>
          <a:p>
            <a:pPr indent="0" lvl="1" marL="179387"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Courier New"/>
              <a:ea typeface="Courier New"/>
              <a:cs typeface="Courier New"/>
              <a:sym typeface="Courier New"/>
            </a:endParaRPr>
          </a:p>
          <a:p>
            <a:pPr indent="0" lvl="1" marL="179387" marR="0" rtl="0" algn="l">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MPI_Sendrecv_replace(BUF, COUNT, DATATYPE, DEST, SENDTAG, SOURCE, RECVTAG, COMM, STATUS, IERR) </a:t>
            </a:r>
            <a:endParaRPr/>
          </a:p>
        </p:txBody>
      </p:sp>
      <p:sp>
        <p:nvSpPr>
          <p:cNvPr id="970" name="Google Shape;970;p68"/>
          <p:cNvSpPr txBox="1"/>
          <p:nvPr/>
        </p:nvSpPr>
        <p:spPr>
          <a:xfrm>
            <a:off x="501650" y="1196975"/>
            <a:ext cx="4845050" cy="461962"/>
          </a:xfrm>
          <a:prstGeom prst="rect">
            <a:avLst/>
          </a:prstGeom>
          <a:noFill/>
          <a:ln>
            <a:noFill/>
          </a:ln>
        </p:spPr>
        <p:txBody>
          <a:bodyPr anchorCtr="0" anchor="t" bIns="45700" lIns="91425" spcFirstLastPara="1" rIns="91425" wrap="square" tIns="45700">
            <a:spAutoFit/>
          </a:bodyPr>
          <a:lstStyle/>
          <a:p>
            <a:pPr indent="0" lvl="1" marL="179387" marR="0" rtl="0" algn="l">
              <a:lnSpc>
                <a:spcPct val="100000"/>
              </a:lnSpc>
              <a:spcBef>
                <a:spcPts val="0"/>
              </a:spcBef>
              <a:spcAft>
                <a:spcPts val="0"/>
              </a:spcAft>
              <a:buClr>
                <a:srgbClr val="9ABCBC"/>
              </a:buClr>
              <a:buSzPts val="2400"/>
              <a:buFont typeface="Times New Roman"/>
              <a:buNone/>
            </a:pPr>
            <a:r>
              <a:rPr b="1" i="0" lang="en-US" sz="2400" u="none" cap="none" strike="noStrike">
                <a:solidFill>
                  <a:srgbClr val="9ABCBC"/>
                </a:solidFill>
                <a:latin typeface="Times New Roman"/>
                <a:ea typeface="Times New Roman"/>
                <a:cs typeface="Times New Roman"/>
                <a:sym typeface="Times New Roman"/>
              </a:rPr>
              <a:t>Совместные прием и передача</a:t>
            </a:r>
            <a:endParaRPr/>
          </a:p>
        </p:txBody>
      </p:sp>
      <p:sp>
        <p:nvSpPr>
          <p:cNvPr id="971" name="Google Shape;971;p68"/>
          <p:cNvSpPr txBox="1"/>
          <p:nvPr/>
        </p:nvSpPr>
        <p:spPr>
          <a:xfrm>
            <a:off x="179387" y="5100637"/>
            <a:ext cx="864235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Показания к применению: </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принимаемые данные должны быть заведомо НЕ ДЛИННЕЕ отправляемых; </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принимаемые и отправляемые данные должны иметь одинаковый тип; </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отправляемые данные затираются принимаемыми.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6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977" name="Google Shape;977;p69"/>
          <p:cNvSpPr txBox="1"/>
          <p:nvPr/>
        </p:nvSpPr>
        <p:spPr>
          <a:xfrm>
            <a:off x="484187" y="1844675"/>
            <a:ext cx="8020050" cy="4094162"/>
          </a:xfrm>
          <a:prstGeom prst="rect">
            <a:avLst/>
          </a:prstGeom>
          <a:noFill/>
          <a:ln>
            <a:noFill/>
          </a:ln>
        </p:spPr>
        <p:txBody>
          <a:bodyPr anchorCtr="0" anchor="t" bIns="45700" lIns="91425" spcFirstLastPara="1" rIns="91425" wrap="square" tIns="45700">
            <a:spAutoFit/>
          </a:bodyPr>
          <a:lstStyle/>
          <a:p>
            <a:pPr indent="0" lvl="1" marL="179387"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Краткая иллюстрация этой ошибки, очень распространенной там, где для пересылок используется разделяемая память.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123DF2"/>
              </a:buClr>
              <a:buSzPts val="2000"/>
              <a:buFont typeface="Arial"/>
              <a:buNone/>
            </a:pPr>
            <a:r>
              <a:rPr b="0" i="1" lang="en-US" sz="2000" u="none">
                <a:solidFill>
                  <a:srgbClr val="123DF2"/>
                </a:solidFill>
                <a:latin typeface="Arial"/>
                <a:ea typeface="Arial"/>
                <a:cs typeface="Arial"/>
                <a:sym typeface="Arial"/>
              </a:rPr>
              <a:t>Вариант 1: </a:t>
            </a:r>
            <a:endParaRPr b="0" i="1" sz="2000" u="none">
              <a:solidFill>
                <a:srgbClr val="123DF2"/>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2000"/>
              <a:buFont typeface="Arimo"/>
              <a:buNone/>
            </a:pPr>
            <a:r>
              <a:rPr b="0" i="0" lang="en-US" sz="2000" u="none">
                <a:solidFill>
                  <a:schemeClr val="dk1"/>
                </a:solidFill>
                <a:latin typeface="Arimo"/>
                <a:ea typeface="Arimo"/>
                <a:cs typeface="Arimo"/>
                <a:sym typeface="Arimo"/>
              </a:rPr>
              <a:t>-- Поток A --                 -- Поток B --- </a:t>
            </a:r>
            <a:endParaRPr/>
          </a:p>
          <a:p>
            <a:pPr indent="0" lvl="0" marL="0" marR="0" rtl="0" algn="l">
              <a:lnSpc>
                <a:spcPct val="100000"/>
              </a:lnSpc>
              <a:spcBef>
                <a:spcPts val="0"/>
              </a:spcBef>
              <a:spcAft>
                <a:spcPts val="0"/>
              </a:spcAft>
              <a:buClr>
                <a:schemeClr val="dk1"/>
              </a:buClr>
              <a:buSzPts val="2000"/>
              <a:buFont typeface="Arimo"/>
              <a:buNone/>
            </a:pPr>
            <a:r>
              <a:rPr b="0" i="0" lang="en-US" sz="2000" u="none">
                <a:solidFill>
                  <a:schemeClr val="dk1"/>
                </a:solidFill>
                <a:latin typeface="Arimo"/>
                <a:ea typeface="Arimo"/>
                <a:cs typeface="Arimo"/>
                <a:sym typeface="Arimo"/>
              </a:rPr>
              <a:t>    Recv( из потока В )    Recv( из потока А ) </a:t>
            </a:r>
            <a:endParaRPr/>
          </a:p>
          <a:p>
            <a:pPr indent="0" lvl="0" marL="0" marR="0" rtl="0" algn="l">
              <a:lnSpc>
                <a:spcPct val="100000"/>
              </a:lnSpc>
              <a:spcBef>
                <a:spcPts val="0"/>
              </a:spcBef>
              <a:spcAft>
                <a:spcPts val="0"/>
              </a:spcAft>
              <a:buClr>
                <a:schemeClr val="dk1"/>
              </a:buClr>
              <a:buSzPts val="2000"/>
              <a:buFont typeface="Arimo"/>
              <a:buNone/>
            </a:pPr>
            <a:r>
              <a:rPr b="0" i="0" lang="en-US" sz="2000" u="none">
                <a:solidFill>
                  <a:schemeClr val="dk1"/>
                </a:solidFill>
                <a:latin typeface="Arimo"/>
                <a:ea typeface="Arimo"/>
                <a:cs typeface="Arimo"/>
                <a:sym typeface="Arimo"/>
              </a:rPr>
              <a:t>    Send( в поток В )       Send( в поток А )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Вариант 1 вызовет клинч, какой бы инструментарий не использовался: функция приема не вернет управления до тех пор, пока не получит данные; поэтому функция передачи не может приступить к отправке данных; поэтому не работает и функция приема на другой стороне... </a:t>
            </a:r>
            <a:endParaRPr/>
          </a:p>
        </p:txBody>
      </p:sp>
      <p:sp>
        <p:nvSpPr>
          <p:cNvPr id="978" name="Google Shape;978;p69"/>
          <p:cNvSpPr txBox="1"/>
          <p:nvPr/>
        </p:nvSpPr>
        <p:spPr>
          <a:xfrm>
            <a:off x="719137" y="333375"/>
            <a:ext cx="6373812" cy="777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a:t>
            </a:r>
            <a:endParaRPr/>
          </a:p>
        </p:txBody>
      </p:sp>
      <p:sp>
        <p:nvSpPr>
          <p:cNvPr id="979" name="Google Shape;979;p69"/>
          <p:cNvSpPr txBox="1"/>
          <p:nvPr/>
        </p:nvSpPr>
        <p:spPr>
          <a:xfrm>
            <a:off x="501650" y="1125537"/>
            <a:ext cx="4845050" cy="460375"/>
          </a:xfrm>
          <a:prstGeom prst="rect">
            <a:avLst/>
          </a:prstGeom>
          <a:noFill/>
          <a:ln>
            <a:noFill/>
          </a:ln>
        </p:spPr>
        <p:txBody>
          <a:bodyPr anchorCtr="0" anchor="t" bIns="45700" lIns="91425" spcFirstLastPara="1" rIns="91425" wrap="square" tIns="45700">
            <a:spAutoFit/>
          </a:bodyPr>
          <a:lstStyle/>
          <a:p>
            <a:pPr indent="0" lvl="1" marL="179387" marR="0" rtl="0" algn="l">
              <a:lnSpc>
                <a:spcPct val="100000"/>
              </a:lnSpc>
              <a:spcBef>
                <a:spcPts val="0"/>
              </a:spcBef>
              <a:spcAft>
                <a:spcPts val="0"/>
              </a:spcAft>
              <a:buClr>
                <a:srgbClr val="9ABCBC"/>
              </a:buClr>
              <a:buSzPts val="2400"/>
              <a:buFont typeface="Times New Roman"/>
              <a:buNone/>
            </a:pPr>
            <a:r>
              <a:rPr b="1" i="0" lang="en-US" sz="2400" u="none" cap="none" strike="noStrike">
                <a:solidFill>
                  <a:srgbClr val="9ABCBC"/>
                </a:solidFill>
                <a:latin typeface="Times New Roman"/>
                <a:ea typeface="Times New Roman"/>
                <a:cs typeface="Times New Roman"/>
                <a:sym typeface="Times New Roman"/>
              </a:rPr>
              <a:t>Блокировки (</a:t>
            </a:r>
            <a:r>
              <a:rPr b="0" i="0" lang="en-US" sz="2400" u="none" cap="none" strike="noStrike">
                <a:solidFill>
                  <a:schemeClr val="dk1"/>
                </a:solidFill>
                <a:latin typeface="Arial"/>
                <a:ea typeface="Arial"/>
                <a:cs typeface="Arial"/>
                <a:sym typeface="Arial"/>
              </a:rPr>
              <a:t>deadlock</a:t>
            </a:r>
            <a:r>
              <a:rPr b="1" i="0" lang="en-US" sz="2400" u="none" cap="none" strike="noStrike">
                <a:solidFill>
                  <a:srgbClr val="9ABCBC"/>
                </a:solidFill>
                <a:latin typeface="Times New Roman"/>
                <a:ea typeface="Times New Roman"/>
                <a:cs typeface="Times New Roman"/>
                <a:sym typeface="Times New Roman"/>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7"/>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Структура программы на MPI</a:t>
            </a:r>
            <a:endParaRPr/>
          </a:p>
        </p:txBody>
      </p:sp>
      <p:sp>
        <p:nvSpPr>
          <p:cNvPr id="256" name="Google Shape;256;p7"/>
          <p:cNvSpPr txBox="1"/>
          <p:nvPr/>
        </p:nvSpPr>
        <p:spPr>
          <a:xfrm>
            <a:off x="179387" y="1949450"/>
            <a:ext cx="8769350" cy="43116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Arial"/>
              <a:buNone/>
            </a:pPr>
            <a:r>
              <a:rPr b="0" i="0" lang="en-US" sz="2500" u="none">
                <a:solidFill>
                  <a:schemeClr val="dk1"/>
                </a:solidFill>
                <a:latin typeface="Arial"/>
                <a:ea typeface="Arial"/>
                <a:cs typeface="Arial"/>
                <a:sym typeface="Arial"/>
              </a:rPr>
              <a:t>Структура </a:t>
            </a:r>
            <a:r>
              <a:rPr b="0" i="1" lang="en-US" sz="2500" u="none">
                <a:solidFill>
                  <a:schemeClr val="dk1"/>
                </a:solidFill>
                <a:latin typeface="Arial"/>
                <a:ea typeface="Arial"/>
                <a:cs typeface="Arial"/>
                <a:sym typeface="Arial"/>
              </a:rPr>
              <a:t>параллельной программы</a:t>
            </a:r>
            <a:r>
              <a:rPr b="0" i="0" lang="en-US" sz="2500" u="none">
                <a:solidFill>
                  <a:schemeClr val="dk1"/>
                </a:solidFill>
                <a:latin typeface="Arial"/>
                <a:ea typeface="Arial"/>
                <a:cs typeface="Arial"/>
                <a:sym typeface="Arial"/>
              </a:rPr>
              <a:t>, разработанная с использованием </a:t>
            </a:r>
            <a:r>
              <a:rPr b="0" i="1" lang="en-US" sz="2500" u="none">
                <a:solidFill>
                  <a:schemeClr val="dk1"/>
                </a:solidFill>
                <a:latin typeface="Arial"/>
                <a:ea typeface="Arial"/>
                <a:cs typeface="Arial"/>
                <a:sym typeface="Arial"/>
              </a:rPr>
              <a:t>MPI</a:t>
            </a:r>
            <a:r>
              <a:rPr b="0" i="0" lang="en-US" sz="2500" u="none">
                <a:solidFill>
                  <a:schemeClr val="dk1"/>
                </a:solidFill>
                <a:latin typeface="Arial"/>
                <a:ea typeface="Arial"/>
                <a:cs typeface="Arial"/>
                <a:sym typeface="Arial"/>
              </a:rPr>
              <a:t>, должна иметь следующий вид:</a:t>
            </a:r>
            <a:endParaRPr/>
          </a:p>
          <a:p>
            <a:pPr indent="0" lvl="0" marL="0" marR="0" rtl="0" algn="l">
              <a:lnSpc>
                <a:spcPct val="100000"/>
              </a:lnSpc>
              <a:spcBef>
                <a:spcPts val="0"/>
              </a:spcBef>
              <a:spcAft>
                <a:spcPts val="0"/>
              </a:spcAft>
              <a:buClr>
                <a:schemeClr val="dk1"/>
              </a:buClr>
              <a:buSzPts val="2500"/>
              <a:buFont typeface="Arial"/>
              <a:buNone/>
            </a:pPr>
            <a:r>
              <a:t/>
            </a:r>
            <a:endParaRPr b="0" i="0" sz="2500" u="non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#include "mpi.h"</a:t>
            </a:r>
            <a:endParaRPr/>
          </a:p>
          <a:p>
            <a:pPr indent="0" lvl="1" marL="457200" marR="0" rtl="0" algn="l">
              <a:lnSpc>
                <a:spcPct val="100000"/>
              </a:lnSpc>
              <a:spcBef>
                <a:spcPts val="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int main(int argc, char *argv[]) {</a:t>
            </a:r>
            <a:endParaRPr/>
          </a:p>
          <a:p>
            <a:pPr indent="0" lvl="1" marL="457200" marR="0" rtl="0" algn="l">
              <a:lnSpc>
                <a:spcPct val="100000"/>
              </a:lnSpc>
              <a:spcBef>
                <a:spcPts val="0"/>
              </a:spcBef>
              <a:spcAft>
                <a:spcPts val="0"/>
              </a:spcAft>
              <a:buClr>
                <a:srgbClr val="5C8A8A"/>
              </a:buClr>
              <a:buSzPts val="2200"/>
              <a:buFont typeface="Courier New"/>
              <a:buNone/>
            </a:pPr>
            <a:r>
              <a:rPr b="0" i="0" lang="en-US" sz="2200" u="none" cap="none" strike="noStrike">
                <a:solidFill>
                  <a:srgbClr val="5C8A8A"/>
                </a:solidFill>
                <a:latin typeface="Courier New"/>
                <a:ea typeface="Courier New"/>
                <a:cs typeface="Courier New"/>
                <a:sym typeface="Courier New"/>
              </a:rPr>
              <a:t>&lt;программный код без использования функций MPI&gt;</a:t>
            </a:r>
            <a:endParaRPr/>
          </a:p>
          <a:p>
            <a:pPr indent="0" lvl="1" marL="457200" marR="0" rtl="0" algn="l">
              <a:lnSpc>
                <a:spcPct val="100000"/>
              </a:lnSpc>
              <a:spcBef>
                <a:spcPts val="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MPI_Init(&amp;argc, &amp;argv);</a:t>
            </a:r>
            <a:endParaRPr/>
          </a:p>
          <a:p>
            <a:pPr indent="0" lvl="1" marL="457200" marR="0" rtl="0" algn="l">
              <a:lnSpc>
                <a:spcPct val="100000"/>
              </a:lnSpc>
              <a:spcBef>
                <a:spcPts val="0"/>
              </a:spcBef>
              <a:spcAft>
                <a:spcPts val="0"/>
              </a:spcAft>
              <a:buClr>
                <a:srgbClr val="5C8A8A"/>
              </a:buClr>
              <a:buSzPts val="2200"/>
              <a:buFont typeface="Courier New"/>
              <a:buNone/>
            </a:pPr>
            <a:r>
              <a:rPr b="0" i="0" lang="en-US" sz="2200" u="none" cap="none" strike="noStrike">
                <a:solidFill>
                  <a:srgbClr val="5C8A8A"/>
                </a:solidFill>
                <a:latin typeface="Courier New"/>
                <a:ea typeface="Courier New"/>
                <a:cs typeface="Courier New"/>
                <a:sym typeface="Courier New"/>
              </a:rPr>
              <a:t>&lt;программный код с использованием функций MPI&gt;</a:t>
            </a:r>
            <a:endParaRPr/>
          </a:p>
          <a:p>
            <a:pPr indent="0" lvl="1" marL="457200" marR="0" rtl="0" algn="l">
              <a:lnSpc>
                <a:spcPct val="100000"/>
              </a:lnSpc>
              <a:spcBef>
                <a:spcPts val="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MPI_Finalize();</a:t>
            </a:r>
            <a:endParaRPr/>
          </a:p>
          <a:p>
            <a:pPr indent="0" lvl="1" marL="457200" marR="0" rtl="0" algn="l">
              <a:lnSpc>
                <a:spcPct val="100000"/>
              </a:lnSpc>
              <a:spcBef>
                <a:spcPts val="0"/>
              </a:spcBef>
              <a:spcAft>
                <a:spcPts val="0"/>
              </a:spcAft>
              <a:buClr>
                <a:srgbClr val="5C8A8A"/>
              </a:buClr>
              <a:buSzPts val="2200"/>
              <a:buFont typeface="Courier New"/>
              <a:buNone/>
            </a:pPr>
            <a:r>
              <a:rPr b="0" i="0" lang="en-US" sz="2200" u="none" cap="none" strike="noStrike">
                <a:solidFill>
                  <a:srgbClr val="5C8A8A"/>
                </a:solidFill>
                <a:latin typeface="Courier New"/>
                <a:ea typeface="Courier New"/>
                <a:cs typeface="Courier New"/>
                <a:sym typeface="Courier New"/>
              </a:rPr>
              <a:t>&lt;программный код без использования функций MPI&gt;</a:t>
            </a:r>
            <a:endParaRPr/>
          </a:p>
          <a:p>
            <a:pPr indent="0" lvl="1" marL="457200" marR="0" rtl="0" algn="l">
              <a:lnSpc>
                <a:spcPct val="100000"/>
              </a:lnSpc>
              <a:spcBef>
                <a:spcPts val="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return 0;</a:t>
            </a:r>
            <a:endParaRPr/>
          </a:p>
          <a:p>
            <a:pPr indent="0" lvl="1" marL="457200" marR="0" rtl="0" algn="l">
              <a:lnSpc>
                <a:spcPct val="100000"/>
              </a:lnSpc>
              <a:spcBef>
                <a:spcPts val="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a:t>
            </a:r>
            <a:endParaRPr/>
          </a:p>
        </p:txBody>
      </p:sp>
      <p:sp>
        <p:nvSpPr>
          <p:cNvPr id="257" name="Google Shape;257;p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7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985" name="Google Shape;985;p70"/>
          <p:cNvSpPr txBox="1"/>
          <p:nvPr/>
        </p:nvSpPr>
        <p:spPr>
          <a:xfrm>
            <a:off x="719137" y="115887"/>
            <a:ext cx="6373812" cy="777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обмены</a:t>
            </a:r>
            <a:endParaRPr/>
          </a:p>
        </p:txBody>
      </p:sp>
      <p:sp>
        <p:nvSpPr>
          <p:cNvPr id="986" name="Google Shape;986;p70"/>
          <p:cNvSpPr txBox="1"/>
          <p:nvPr/>
        </p:nvSpPr>
        <p:spPr>
          <a:xfrm>
            <a:off x="250825" y="1412875"/>
            <a:ext cx="8785225" cy="5386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23DF2"/>
              </a:buClr>
              <a:buSzPts val="2000"/>
              <a:buFont typeface="Arial"/>
              <a:buNone/>
            </a:pPr>
            <a:r>
              <a:rPr b="0" i="1" lang="en-US" sz="2000" u="none">
                <a:solidFill>
                  <a:srgbClr val="123DF2"/>
                </a:solidFill>
                <a:latin typeface="Arial"/>
                <a:ea typeface="Arial"/>
                <a:cs typeface="Arial"/>
                <a:sym typeface="Arial"/>
              </a:rPr>
              <a:t>Вариант 2: </a:t>
            </a:r>
            <a:endParaRPr/>
          </a:p>
          <a:p>
            <a:pPr indent="0" lvl="0" marL="0" marR="0" rtl="0" algn="l">
              <a:lnSpc>
                <a:spcPct val="100000"/>
              </a:lnSpc>
              <a:spcBef>
                <a:spcPts val="0"/>
              </a:spcBef>
              <a:spcAft>
                <a:spcPts val="0"/>
              </a:spcAft>
              <a:buClr>
                <a:schemeClr val="dk1"/>
              </a:buClr>
              <a:buSzPts val="1800"/>
              <a:buFont typeface="Arimo"/>
              <a:buNone/>
            </a:pPr>
            <a:r>
              <a:rPr b="0" i="0" lang="en-US" sz="1800" u="none">
                <a:solidFill>
                  <a:schemeClr val="dk1"/>
                </a:solidFill>
                <a:latin typeface="Arimo"/>
                <a:ea typeface="Arimo"/>
                <a:cs typeface="Arimo"/>
                <a:sym typeface="Arimo"/>
              </a:rPr>
              <a:t>--  Поток А --                   -- Поток  B– </a:t>
            </a:r>
            <a:endParaRPr/>
          </a:p>
          <a:p>
            <a:pPr indent="0" lvl="0" marL="0" marR="0" rtl="0" algn="l">
              <a:lnSpc>
                <a:spcPct val="100000"/>
              </a:lnSpc>
              <a:spcBef>
                <a:spcPts val="0"/>
              </a:spcBef>
              <a:spcAft>
                <a:spcPts val="0"/>
              </a:spcAft>
              <a:buClr>
                <a:schemeClr val="dk1"/>
              </a:buClr>
              <a:buSzPts val="1800"/>
              <a:buFont typeface="Arimo"/>
              <a:buNone/>
            </a:pPr>
            <a:r>
              <a:rPr b="0" i="0" lang="en-US" sz="1800" u="none">
                <a:solidFill>
                  <a:schemeClr val="dk1"/>
                </a:solidFill>
                <a:latin typeface="Arimo"/>
                <a:ea typeface="Arimo"/>
                <a:cs typeface="Arimo"/>
                <a:sym typeface="Arimo"/>
              </a:rPr>
              <a:t>   Send( в ветвь В )           Send( в ветвь А ) </a:t>
            </a:r>
            <a:endParaRPr/>
          </a:p>
          <a:p>
            <a:pPr indent="0" lvl="0" marL="0" marR="0" rtl="0" algn="l">
              <a:lnSpc>
                <a:spcPct val="100000"/>
              </a:lnSpc>
              <a:spcBef>
                <a:spcPts val="0"/>
              </a:spcBef>
              <a:spcAft>
                <a:spcPts val="0"/>
              </a:spcAft>
              <a:buClr>
                <a:schemeClr val="dk1"/>
              </a:buClr>
              <a:buSzPts val="1800"/>
              <a:buFont typeface="Arimo"/>
              <a:buNone/>
            </a:pPr>
            <a:r>
              <a:rPr b="0" i="0" lang="en-US" sz="1800" u="none">
                <a:solidFill>
                  <a:schemeClr val="dk1"/>
                </a:solidFill>
                <a:latin typeface="Arimo"/>
                <a:ea typeface="Arimo"/>
                <a:cs typeface="Arimo"/>
                <a:sym typeface="Arimo"/>
              </a:rPr>
              <a:t>   Recv( из ветви В )         Recv( из ветви А )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Вариант 2 вызовет клинч, если функция передачи возвращает управление только после того, как данные попали в пользовательский буфер на приемной стороне.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Однако при использовании MPI зависания во втором варианте не произойдет! MPI_Send, если на приемной стороне нет готовности (не вызван MPI_Recv), не станет ее дожидаться, а положит данные во временный буфер и вернет управление программе НЕМЕДЛЕННО.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Когда MPI_Recv будет вызван, данные он получит не из пользовательского буфера напрямую, а из промежуточного системного. Буферизация - дело громоздкое - может быть, и не всегда сильно экономит время, зато повышает надежность: делает программу более устойчивой к ошибкам программиста.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MPI_Sendrecv и MPI_Sendrecv_replace также делают программу более устойчивой: с их использованием программист лишается возможности перепутать варианты 1 и 2. </a:t>
            </a:r>
            <a:endParaRPr/>
          </a:p>
        </p:txBody>
      </p:sp>
      <p:sp>
        <p:nvSpPr>
          <p:cNvPr id="987" name="Google Shape;987;p70"/>
          <p:cNvSpPr txBox="1"/>
          <p:nvPr/>
        </p:nvSpPr>
        <p:spPr>
          <a:xfrm>
            <a:off x="501650" y="979487"/>
            <a:ext cx="4845050" cy="461962"/>
          </a:xfrm>
          <a:prstGeom prst="rect">
            <a:avLst/>
          </a:prstGeom>
          <a:noFill/>
          <a:ln>
            <a:noFill/>
          </a:ln>
        </p:spPr>
        <p:txBody>
          <a:bodyPr anchorCtr="0" anchor="t" bIns="45700" lIns="91425" spcFirstLastPara="1" rIns="91425" wrap="square" tIns="45700">
            <a:spAutoFit/>
          </a:bodyPr>
          <a:lstStyle/>
          <a:p>
            <a:pPr indent="0" lvl="1" marL="179387" marR="0" rtl="0" algn="l">
              <a:lnSpc>
                <a:spcPct val="100000"/>
              </a:lnSpc>
              <a:spcBef>
                <a:spcPts val="0"/>
              </a:spcBef>
              <a:spcAft>
                <a:spcPts val="0"/>
              </a:spcAft>
              <a:buClr>
                <a:srgbClr val="9ABCBC"/>
              </a:buClr>
              <a:buSzPts val="2400"/>
              <a:buFont typeface="Times New Roman"/>
              <a:buNone/>
            </a:pPr>
            <a:r>
              <a:rPr b="1" i="0" lang="en-US" sz="2400" u="none" cap="none" strike="noStrike">
                <a:solidFill>
                  <a:srgbClr val="9ABCBC"/>
                </a:solidFill>
                <a:latin typeface="Times New Roman"/>
                <a:ea typeface="Times New Roman"/>
                <a:cs typeface="Times New Roman"/>
                <a:sym typeface="Times New Roman"/>
              </a:rPr>
              <a:t>Блокировки</a:t>
            </a:r>
            <a:endParaRPr/>
          </a:p>
        </p:txBody>
      </p:sp>
      <p:pic>
        <p:nvPicPr>
          <p:cNvPr id="988" name="Google Shape;988;p70"/>
          <p:cNvPicPr preferRelativeResize="0"/>
          <p:nvPr/>
        </p:nvPicPr>
        <p:blipFill rotWithShape="1">
          <a:blip r:embed="rId3">
            <a:alphaModFix/>
          </a:blip>
          <a:srcRect b="0" l="0" r="0" t="0"/>
          <a:stretch/>
        </p:blipFill>
        <p:spPr>
          <a:xfrm>
            <a:off x="5649912" y="1323975"/>
            <a:ext cx="3030537" cy="1506537"/>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71"/>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994" name="Google Shape;994;p71"/>
          <p:cNvSpPr txBox="1"/>
          <p:nvPr/>
        </p:nvSpPr>
        <p:spPr>
          <a:xfrm>
            <a:off x="250825" y="1312862"/>
            <a:ext cx="8496300" cy="4779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Синхронный код безопасен, так как он не зависит от порядка, в котором отправка и получение исполняются (в отличие от способа по готовности) или количества буферного пространства (в отличие от буферизованного способа или стандартного способа). Синхронизационный способ может вызвать существенную синхронизационную накладку. </a:t>
            </a:r>
            <a:endParaRPr/>
          </a:p>
          <a:p>
            <a:pPr indent="-342900" lvl="0" marL="342900" marR="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Способ по готовности имеет наименьшую суммарную временн</a:t>
            </a:r>
            <a:r>
              <a:rPr b="1" i="1" lang="en-US" sz="2200" u="none">
                <a:solidFill>
                  <a:schemeClr val="dk1"/>
                </a:solidFill>
                <a:latin typeface="Arial"/>
                <a:ea typeface="Arial"/>
                <a:cs typeface="Arial"/>
                <a:sym typeface="Arial"/>
              </a:rPr>
              <a:t>у</a:t>
            </a:r>
            <a:r>
              <a:rPr b="0" i="0" lang="en-US" sz="2200" u="none">
                <a:solidFill>
                  <a:schemeClr val="dk1"/>
                </a:solidFill>
                <a:latin typeface="Arial"/>
                <a:ea typeface="Arial"/>
                <a:cs typeface="Arial"/>
                <a:sym typeface="Arial"/>
              </a:rPr>
              <a:t>ю накладку. Он действительно не требует встречи (рукопожатия) отправителя и получателя (подобно синхронизированному способу) или дополнительного копирования в буфер (подобно буферизованному или стандартному способу). Этот способ не подходит для всех сообщений. </a:t>
            </a:r>
            <a:endParaRPr/>
          </a:p>
        </p:txBody>
      </p:sp>
      <p:sp>
        <p:nvSpPr>
          <p:cNvPr id="995" name="Google Shape;995;p71"/>
          <p:cNvSpPr txBox="1"/>
          <p:nvPr>
            <p:ph type="title"/>
          </p:nvPr>
        </p:nvSpPr>
        <p:spPr>
          <a:xfrm>
            <a:off x="571500" y="500062"/>
            <a:ext cx="7000875" cy="7778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блокирующие обмены. Выводы.</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72"/>
          <p:cNvSpPr txBox="1"/>
          <p:nvPr/>
        </p:nvSpPr>
        <p:spPr>
          <a:xfrm>
            <a:off x="719137" y="6465887"/>
            <a:ext cx="80645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100"/>
              <a:buFont typeface="Lucida Sans"/>
              <a:buNone/>
            </a:pPr>
            <a:r>
              <a:rPr b="0" i="0" lang="en-US" sz="2100" u="none">
                <a:solidFill>
                  <a:schemeClr val="lt1"/>
                </a:solidFill>
                <a:latin typeface="Lucida Sans"/>
                <a:ea typeface="Lucida Sans"/>
                <a:cs typeface="Lucida Sans"/>
                <a:sym typeface="Lucida Sans"/>
              </a:rPr>
              <a:t>2008</a:t>
            </a:r>
            <a:endParaRPr/>
          </a:p>
        </p:txBody>
      </p:sp>
      <p:sp>
        <p:nvSpPr>
          <p:cNvPr id="1001" name="Google Shape;1001;p72"/>
          <p:cNvSpPr txBox="1"/>
          <p:nvPr/>
        </p:nvSpPr>
        <p:spPr>
          <a:xfrm>
            <a:off x="250825" y="1431925"/>
            <a:ext cx="8496300" cy="48244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Буферизованный способ разъединяет отправителя и получателя. Это исключает синхронизационную накладку на отправляющей задаче и гарантирует, что порядок исполнения отправки и получения не имеет значения (в отличие от способа по готовности). Дополнительным преимуществом является то, что программист может контролировать размер сообщений, которые будут буферизованы и полное количество буферного пространства. Существует дополнительная системная накладка по времени, вызванная копированием в буфер. </a:t>
            </a:r>
            <a:endParaRPr/>
          </a:p>
          <a:p>
            <a:pPr indent="-342900" lvl="0" marL="342900" marR="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Arial"/>
                <a:ea typeface="Arial"/>
                <a:cs typeface="Arial"/>
                <a:sym typeface="Arial"/>
              </a:rPr>
              <a:t>Поведение стандартного способа определяется реализацией. Разработчик библиотеки выбирает системное поведение, что обеспечивает хорошую эффективность работы и приемлемую безопасность. </a:t>
            </a:r>
            <a:endParaRPr/>
          </a:p>
        </p:txBody>
      </p:sp>
      <p:sp>
        <p:nvSpPr>
          <p:cNvPr id="1002" name="Google Shape;1002;p72"/>
          <p:cNvSpPr txBox="1"/>
          <p:nvPr/>
        </p:nvSpPr>
        <p:spPr>
          <a:xfrm>
            <a:off x="571500" y="500062"/>
            <a:ext cx="7000875" cy="7778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Двухточечные блокирующие обмены. Выводы.</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73"/>
          <p:cNvSpPr txBox="1"/>
          <p:nvPr/>
        </p:nvSpPr>
        <p:spPr>
          <a:xfrm>
            <a:off x="8029575" y="6248400"/>
            <a:ext cx="65722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Garamond"/>
              <a:buNone/>
            </a:pPr>
            <a:fld id="{00000000-1234-1234-1234-123412341234}" type="slidenum">
              <a:rPr b="0" i="0" lang="en-US" sz="1000" u="none">
                <a:solidFill>
                  <a:schemeClr val="dk1"/>
                </a:solidFill>
                <a:latin typeface="Garamond"/>
                <a:ea typeface="Garamond"/>
                <a:cs typeface="Garamond"/>
                <a:sym typeface="Garamond"/>
              </a:rPr>
              <a:t>‹#›</a:t>
            </a:fld>
            <a:endParaRPr/>
          </a:p>
        </p:txBody>
      </p:sp>
      <p:sp>
        <p:nvSpPr>
          <p:cNvPr id="1008" name="Google Shape;1008;p73"/>
          <p:cNvSpPr txBox="1"/>
          <p:nvPr>
            <p:ph type="title"/>
          </p:nvPr>
        </p:nvSpPr>
        <p:spPr>
          <a:xfrm>
            <a:off x="227012" y="277812"/>
            <a:ext cx="8088312" cy="558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Задание 2  —  Пересылка данных по кольцу</a:t>
            </a:r>
            <a:endParaRPr/>
          </a:p>
        </p:txBody>
      </p:sp>
      <p:sp>
        <p:nvSpPr>
          <p:cNvPr id="1009" name="Google Shape;1009;p73"/>
          <p:cNvSpPr txBox="1"/>
          <p:nvPr/>
        </p:nvSpPr>
        <p:spPr>
          <a:xfrm>
            <a:off x="7524750" y="1773237"/>
            <a:ext cx="647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Verdana"/>
              <a:buNone/>
            </a:pPr>
            <a:r>
              <a:rPr b="0" i="0" lang="en-US" sz="1800" u="none">
                <a:solidFill>
                  <a:srgbClr val="FF0000"/>
                </a:solidFill>
                <a:latin typeface="Verdana"/>
                <a:ea typeface="Verdana"/>
                <a:cs typeface="Verdana"/>
                <a:sym typeface="Verdana"/>
              </a:rPr>
              <a:t>Init</a:t>
            </a:r>
            <a:endParaRPr/>
          </a:p>
        </p:txBody>
      </p:sp>
      <p:sp>
        <p:nvSpPr>
          <p:cNvPr id="1010" name="Google Shape;1010;p73"/>
          <p:cNvSpPr/>
          <p:nvPr/>
        </p:nvSpPr>
        <p:spPr>
          <a:xfrm>
            <a:off x="6011862" y="2349500"/>
            <a:ext cx="2303462" cy="2303462"/>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92" y="10800"/>
                </a:moveTo>
                <a:cubicBezTo>
                  <a:pt x="2992" y="15112"/>
                  <a:pt x="6488" y="18608"/>
                  <a:pt x="10800" y="18608"/>
                </a:cubicBezTo>
                <a:cubicBezTo>
                  <a:pt x="15112" y="18608"/>
                  <a:pt x="18608" y="15112"/>
                  <a:pt x="18608" y="10800"/>
                </a:cubicBezTo>
                <a:cubicBezTo>
                  <a:pt x="18608" y="6488"/>
                  <a:pt x="15112" y="2992"/>
                  <a:pt x="10800" y="2992"/>
                </a:cubicBezTo>
                <a:cubicBezTo>
                  <a:pt x="6488" y="2992"/>
                  <a:pt x="2992" y="6488"/>
                  <a:pt x="2992" y="10800"/>
                </a:cubicBezTo>
                <a:close/>
              </a:path>
            </a:pathLst>
          </a:custGeom>
          <a:solidFill>
            <a:srgbClr val="9ACA9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011" name="Google Shape;1011;p73"/>
          <p:cNvGrpSpPr/>
          <p:nvPr/>
        </p:nvGrpSpPr>
        <p:grpSpPr>
          <a:xfrm>
            <a:off x="6732587" y="1844675"/>
            <a:ext cx="863600" cy="1368425"/>
            <a:chOff x="1383" y="1842"/>
            <a:chExt cx="544" cy="862"/>
          </a:xfrm>
        </p:grpSpPr>
        <p:sp>
          <p:nvSpPr>
            <p:cNvPr id="1012" name="Google Shape;1012;p73"/>
            <p:cNvSpPr txBox="1"/>
            <p:nvPr/>
          </p:nvSpPr>
          <p:spPr>
            <a:xfrm>
              <a:off x="1383" y="1842"/>
              <a:ext cx="544" cy="862"/>
            </a:xfrm>
            <a:prstGeom prst="rect">
              <a:avLst/>
            </a:prstGeom>
            <a:solidFill>
              <a:srgbClr val="3A689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3" name="Google Shape;1013;p73"/>
            <p:cNvSpPr txBox="1"/>
            <p:nvPr/>
          </p:nvSpPr>
          <p:spPr>
            <a:xfrm>
              <a:off x="1429" y="1888"/>
              <a:ext cx="453" cy="227"/>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my_rank</a:t>
              </a:r>
              <a:endParaRPr/>
            </a:p>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0</a:t>
              </a:r>
              <a:endParaRPr/>
            </a:p>
          </p:txBody>
        </p:sp>
        <p:sp>
          <p:nvSpPr>
            <p:cNvPr id="1014" name="Google Shape;1014;p73"/>
            <p:cNvSpPr txBox="1"/>
            <p:nvPr/>
          </p:nvSpPr>
          <p:spPr>
            <a:xfrm>
              <a:off x="1429" y="2160"/>
              <a:ext cx="453" cy="227"/>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buf</a:t>
              </a:r>
              <a:endParaRPr/>
            </a:p>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0</a:t>
              </a:r>
              <a:endParaRPr/>
            </a:p>
          </p:txBody>
        </p:sp>
        <p:sp>
          <p:nvSpPr>
            <p:cNvPr id="1015" name="Google Shape;1015;p73"/>
            <p:cNvSpPr txBox="1"/>
            <p:nvPr/>
          </p:nvSpPr>
          <p:spPr>
            <a:xfrm>
              <a:off x="1429" y="2432"/>
              <a:ext cx="453" cy="227"/>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S=3+0</a:t>
              </a:r>
              <a:endParaRPr/>
            </a:p>
          </p:txBody>
        </p:sp>
      </p:grpSp>
      <p:grpSp>
        <p:nvGrpSpPr>
          <p:cNvPr id="1016" name="Google Shape;1016;p73"/>
          <p:cNvGrpSpPr/>
          <p:nvPr/>
        </p:nvGrpSpPr>
        <p:grpSpPr>
          <a:xfrm>
            <a:off x="7812087" y="3573462"/>
            <a:ext cx="863600" cy="1368425"/>
            <a:chOff x="1383" y="1842"/>
            <a:chExt cx="544" cy="862"/>
          </a:xfrm>
        </p:grpSpPr>
        <p:sp>
          <p:nvSpPr>
            <p:cNvPr id="1017" name="Google Shape;1017;p73"/>
            <p:cNvSpPr txBox="1"/>
            <p:nvPr/>
          </p:nvSpPr>
          <p:spPr>
            <a:xfrm>
              <a:off x="1383" y="1842"/>
              <a:ext cx="544" cy="862"/>
            </a:xfrm>
            <a:prstGeom prst="rect">
              <a:avLst/>
            </a:prstGeom>
            <a:solidFill>
              <a:srgbClr val="3A689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8" name="Google Shape;1018;p73"/>
            <p:cNvSpPr txBox="1"/>
            <p:nvPr/>
          </p:nvSpPr>
          <p:spPr>
            <a:xfrm>
              <a:off x="1429" y="1888"/>
              <a:ext cx="453" cy="227"/>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my_rank</a:t>
              </a:r>
              <a:endParaRPr/>
            </a:p>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1</a:t>
              </a:r>
              <a:endParaRPr/>
            </a:p>
          </p:txBody>
        </p:sp>
        <p:sp>
          <p:nvSpPr>
            <p:cNvPr id="1019" name="Google Shape;1019;p73"/>
            <p:cNvSpPr txBox="1"/>
            <p:nvPr/>
          </p:nvSpPr>
          <p:spPr>
            <a:xfrm>
              <a:off x="1429" y="2160"/>
              <a:ext cx="453" cy="227"/>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buf</a:t>
              </a:r>
              <a:endParaRPr/>
            </a:p>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1</a:t>
              </a:r>
              <a:endParaRPr/>
            </a:p>
          </p:txBody>
        </p:sp>
        <p:sp>
          <p:nvSpPr>
            <p:cNvPr id="1020" name="Google Shape;1020;p73"/>
            <p:cNvSpPr txBox="1"/>
            <p:nvPr/>
          </p:nvSpPr>
          <p:spPr>
            <a:xfrm>
              <a:off x="1429" y="2432"/>
              <a:ext cx="453" cy="227"/>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t/>
              </a:r>
              <a:endParaRPr b="0" i="0" sz="13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S=0+1</a:t>
              </a:r>
              <a:endParaRPr/>
            </a:p>
            <a:p>
              <a:pPr indent="0" lvl="0" marL="0" marR="0" rtl="0" algn="l">
                <a:lnSpc>
                  <a:spcPct val="100000"/>
                </a:lnSpc>
                <a:spcBef>
                  <a:spcPts val="0"/>
                </a:spcBef>
                <a:spcAft>
                  <a:spcPts val="0"/>
                </a:spcAft>
                <a:buNone/>
              </a:pPr>
              <a:r>
                <a:t/>
              </a:r>
              <a:endParaRPr b="0" i="0" sz="1300" u="none">
                <a:solidFill>
                  <a:schemeClr val="dk1"/>
                </a:solidFill>
                <a:latin typeface="Times New Roman"/>
                <a:ea typeface="Times New Roman"/>
                <a:cs typeface="Times New Roman"/>
                <a:sym typeface="Times New Roman"/>
              </a:endParaRPr>
            </a:p>
          </p:txBody>
        </p:sp>
      </p:grpSp>
      <p:grpSp>
        <p:nvGrpSpPr>
          <p:cNvPr id="1021" name="Google Shape;1021;p73"/>
          <p:cNvGrpSpPr/>
          <p:nvPr/>
        </p:nvGrpSpPr>
        <p:grpSpPr>
          <a:xfrm>
            <a:off x="5724525" y="3573462"/>
            <a:ext cx="863600" cy="1368425"/>
            <a:chOff x="1383" y="1842"/>
            <a:chExt cx="544" cy="862"/>
          </a:xfrm>
        </p:grpSpPr>
        <p:sp>
          <p:nvSpPr>
            <p:cNvPr id="1022" name="Google Shape;1022;p73"/>
            <p:cNvSpPr txBox="1"/>
            <p:nvPr/>
          </p:nvSpPr>
          <p:spPr>
            <a:xfrm>
              <a:off x="1383" y="1842"/>
              <a:ext cx="544" cy="862"/>
            </a:xfrm>
            <a:prstGeom prst="rect">
              <a:avLst/>
            </a:prstGeom>
            <a:solidFill>
              <a:srgbClr val="3A689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3" name="Google Shape;1023;p73"/>
            <p:cNvSpPr txBox="1"/>
            <p:nvPr/>
          </p:nvSpPr>
          <p:spPr>
            <a:xfrm>
              <a:off x="1429" y="1888"/>
              <a:ext cx="453" cy="227"/>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my_rank</a:t>
              </a:r>
              <a:endParaRPr/>
            </a:p>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2</a:t>
              </a:r>
              <a:endParaRPr/>
            </a:p>
          </p:txBody>
        </p:sp>
        <p:sp>
          <p:nvSpPr>
            <p:cNvPr id="1024" name="Google Shape;1024;p73"/>
            <p:cNvSpPr txBox="1"/>
            <p:nvPr/>
          </p:nvSpPr>
          <p:spPr>
            <a:xfrm>
              <a:off x="1429" y="2160"/>
              <a:ext cx="453" cy="227"/>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buf</a:t>
              </a:r>
              <a:endParaRPr/>
            </a:p>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3</a:t>
              </a:r>
              <a:endParaRPr/>
            </a:p>
          </p:txBody>
        </p:sp>
        <p:sp>
          <p:nvSpPr>
            <p:cNvPr id="1025" name="Google Shape;1025;p73"/>
            <p:cNvSpPr txBox="1"/>
            <p:nvPr/>
          </p:nvSpPr>
          <p:spPr>
            <a:xfrm>
              <a:off x="1429" y="2432"/>
              <a:ext cx="453" cy="227"/>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S=1+2</a:t>
              </a:r>
              <a:endParaRPr/>
            </a:p>
          </p:txBody>
        </p:sp>
      </p:grpSp>
      <p:sp>
        <p:nvSpPr>
          <p:cNvPr id="1026" name="Google Shape;1026;p73"/>
          <p:cNvSpPr/>
          <p:nvPr/>
        </p:nvSpPr>
        <p:spPr>
          <a:xfrm>
            <a:off x="7165975" y="2632075"/>
            <a:ext cx="1001712" cy="893762"/>
          </a:xfrm>
          <a:custGeom>
            <a:rect b="b" l="l" r="r" t="t"/>
            <a:pathLst>
              <a:path extrusionOk="0" fill="none" h="19155" w="21451">
                <a:moveTo>
                  <a:pt x="9982" y="-1"/>
                </a:moveTo>
                <a:cubicBezTo>
                  <a:pt x="16320" y="3302"/>
                  <a:pt x="20614" y="9527"/>
                  <a:pt x="21451" y="16625"/>
                </a:cubicBezTo>
              </a:path>
              <a:path extrusionOk="0" h="19155" w="21451">
                <a:moveTo>
                  <a:pt x="9982" y="-1"/>
                </a:moveTo>
                <a:cubicBezTo>
                  <a:pt x="16320" y="3302"/>
                  <a:pt x="20614" y="9527"/>
                  <a:pt x="21451" y="16625"/>
                </a:cubicBezTo>
                <a:lnTo>
                  <a:pt x="0" y="19155"/>
                </a:lnTo>
                <a:lnTo>
                  <a:pt x="9982" y="-1"/>
                </a:lnTo>
                <a:close/>
              </a:path>
            </a:pathLst>
          </a:custGeom>
          <a:noFill/>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7" name="Google Shape;1027;p73"/>
          <p:cNvSpPr/>
          <p:nvPr/>
        </p:nvSpPr>
        <p:spPr>
          <a:xfrm>
            <a:off x="6159500" y="2767012"/>
            <a:ext cx="1006475" cy="784225"/>
          </a:xfrm>
          <a:custGeom>
            <a:rect b="b" l="l" r="r" t="t"/>
            <a:pathLst>
              <a:path extrusionOk="0" fill="none" h="16822" w="21572">
                <a:moveTo>
                  <a:pt x="0" y="15722"/>
                </a:moveTo>
                <a:cubicBezTo>
                  <a:pt x="313" y="9577"/>
                  <a:pt x="3231" y="3858"/>
                  <a:pt x="8022" y="-1"/>
                </a:cubicBezTo>
              </a:path>
              <a:path extrusionOk="0" h="16822" w="21572">
                <a:moveTo>
                  <a:pt x="0" y="15722"/>
                </a:moveTo>
                <a:cubicBezTo>
                  <a:pt x="313" y="9577"/>
                  <a:pt x="3231" y="3858"/>
                  <a:pt x="8022" y="-1"/>
                </a:cubicBezTo>
                <a:lnTo>
                  <a:pt x="21572" y="16822"/>
                </a:lnTo>
                <a:lnTo>
                  <a:pt x="0" y="15722"/>
                </a:lnTo>
                <a:close/>
              </a:path>
            </a:pathLst>
          </a:custGeom>
          <a:noFill/>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8" name="Google Shape;1028;p73"/>
          <p:cNvSpPr/>
          <p:nvPr/>
        </p:nvSpPr>
        <p:spPr>
          <a:xfrm>
            <a:off x="6750050" y="3502025"/>
            <a:ext cx="958850" cy="1008062"/>
          </a:xfrm>
          <a:custGeom>
            <a:rect b="b" l="l" r="r" t="t"/>
            <a:pathLst>
              <a:path extrusionOk="0" fill="none" h="21600" w="20543">
                <a:moveTo>
                  <a:pt x="20543" y="18279"/>
                </a:moveTo>
                <a:cubicBezTo>
                  <a:pt x="17096" y="20448"/>
                  <a:pt x="13107" y="21599"/>
                  <a:pt x="9035" y="21600"/>
                </a:cubicBezTo>
                <a:cubicBezTo>
                  <a:pt x="5915" y="21600"/>
                  <a:pt x="2833" y="20924"/>
                  <a:pt x="0" y="19619"/>
                </a:cubicBezTo>
              </a:path>
              <a:path extrusionOk="0" h="21600" w="20543">
                <a:moveTo>
                  <a:pt x="20543" y="18279"/>
                </a:moveTo>
                <a:cubicBezTo>
                  <a:pt x="17096" y="20448"/>
                  <a:pt x="13107" y="21599"/>
                  <a:pt x="9035" y="21600"/>
                </a:cubicBezTo>
                <a:cubicBezTo>
                  <a:pt x="5915" y="21600"/>
                  <a:pt x="2833" y="20924"/>
                  <a:pt x="0" y="19619"/>
                </a:cubicBezTo>
                <a:lnTo>
                  <a:pt x="9035" y="0"/>
                </a:lnTo>
                <a:lnTo>
                  <a:pt x="20543" y="18279"/>
                </a:lnTo>
                <a:close/>
              </a:path>
            </a:pathLst>
          </a:custGeom>
          <a:noFill/>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29" name="Google Shape;1029;p73"/>
          <p:cNvCxnSpPr/>
          <p:nvPr/>
        </p:nvCxnSpPr>
        <p:spPr>
          <a:xfrm flipH="1" rot="-5400000">
            <a:off x="7309650" y="2277262"/>
            <a:ext cx="431700" cy="1500"/>
          </a:xfrm>
          <a:prstGeom prst="curvedConnector3">
            <a:avLst>
              <a:gd fmla="val 0" name="adj1"/>
            </a:avLst>
          </a:prstGeom>
          <a:noFill/>
          <a:ln cap="flat" cmpd="sng" w="19050">
            <a:solidFill>
              <a:srgbClr val="FF0000"/>
            </a:solidFill>
            <a:prstDash val="solid"/>
            <a:miter lim="800000"/>
            <a:headEnd len="med" w="med" type="none"/>
            <a:tailEnd len="med" w="med" type="triangle"/>
          </a:ln>
        </p:spPr>
      </p:cxnSp>
      <p:cxnSp>
        <p:nvCxnSpPr>
          <p:cNvPr id="1030" name="Google Shape;1030;p73"/>
          <p:cNvCxnSpPr/>
          <p:nvPr/>
        </p:nvCxnSpPr>
        <p:spPr>
          <a:xfrm flipH="1" rot="-5400000">
            <a:off x="8390737" y="4004462"/>
            <a:ext cx="431700" cy="1500"/>
          </a:xfrm>
          <a:prstGeom prst="curvedConnector3">
            <a:avLst>
              <a:gd fmla="val 0" name="adj1"/>
            </a:avLst>
          </a:prstGeom>
          <a:noFill/>
          <a:ln cap="flat" cmpd="sng" w="19050">
            <a:solidFill>
              <a:srgbClr val="FF0000"/>
            </a:solidFill>
            <a:prstDash val="solid"/>
            <a:miter lim="800000"/>
            <a:headEnd len="med" w="med" type="none"/>
            <a:tailEnd len="med" w="med" type="triangle"/>
          </a:ln>
        </p:spPr>
      </p:cxnSp>
      <p:cxnSp>
        <p:nvCxnSpPr>
          <p:cNvPr id="1031" name="Google Shape;1031;p73"/>
          <p:cNvCxnSpPr/>
          <p:nvPr/>
        </p:nvCxnSpPr>
        <p:spPr>
          <a:xfrm flipH="1" rot="-5400000">
            <a:off x="6301587" y="4004462"/>
            <a:ext cx="431700" cy="1500"/>
          </a:xfrm>
          <a:prstGeom prst="curvedConnector3">
            <a:avLst>
              <a:gd fmla="val 0" name="adj1"/>
            </a:avLst>
          </a:prstGeom>
          <a:noFill/>
          <a:ln cap="flat" cmpd="sng" w="19050">
            <a:solidFill>
              <a:srgbClr val="FF0000"/>
            </a:solidFill>
            <a:prstDash val="solid"/>
            <a:miter lim="800000"/>
            <a:headEnd len="med" w="med" type="none"/>
            <a:tailEnd len="med" w="med" type="triangle"/>
          </a:ln>
        </p:spPr>
      </p:cxnSp>
      <p:cxnSp>
        <p:nvCxnSpPr>
          <p:cNvPr id="1032" name="Google Shape;1032;p73"/>
          <p:cNvCxnSpPr/>
          <p:nvPr/>
        </p:nvCxnSpPr>
        <p:spPr>
          <a:xfrm rot="5400000">
            <a:off x="7523225" y="4022713"/>
            <a:ext cx="1171500" cy="158700"/>
          </a:xfrm>
          <a:prstGeom prst="curvedConnector3">
            <a:avLst>
              <a:gd fmla="val 10801" name="adj1"/>
            </a:avLst>
          </a:prstGeom>
          <a:noFill/>
          <a:ln cap="flat" cmpd="sng" w="19050">
            <a:solidFill>
              <a:srgbClr val="FF0000"/>
            </a:solidFill>
            <a:prstDash val="solid"/>
            <a:miter lim="800000"/>
            <a:headEnd len="med" w="med" type="none"/>
            <a:tailEnd len="med" w="med" type="triangle"/>
          </a:ln>
        </p:spPr>
      </p:cxnSp>
      <p:cxnSp>
        <p:nvCxnSpPr>
          <p:cNvPr id="1033" name="Google Shape;1033;p73"/>
          <p:cNvCxnSpPr/>
          <p:nvPr/>
        </p:nvCxnSpPr>
        <p:spPr>
          <a:xfrm flipH="1">
            <a:off x="6281862" y="4386262"/>
            <a:ext cx="415800" cy="346200"/>
          </a:xfrm>
          <a:prstGeom prst="curvedConnector3">
            <a:avLst>
              <a:gd fmla="val 10803" name="adj1"/>
            </a:avLst>
          </a:prstGeom>
          <a:noFill/>
          <a:ln cap="flat" cmpd="sng" w="19050">
            <a:solidFill>
              <a:srgbClr val="FF0000"/>
            </a:solidFill>
            <a:prstDash val="solid"/>
            <a:miter lim="800000"/>
            <a:headEnd len="med" w="med" type="none"/>
            <a:tailEnd len="med" w="med" type="triangle"/>
          </a:ln>
        </p:spPr>
      </p:cxnSp>
      <p:cxnSp>
        <p:nvCxnSpPr>
          <p:cNvPr id="1034" name="Google Shape;1034;p73"/>
          <p:cNvCxnSpPr/>
          <p:nvPr/>
        </p:nvCxnSpPr>
        <p:spPr>
          <a:xfrm>
            <a:off x="6559550" y="2732087"/>
            <a:ext cx="466800" cy="276300"/>
          </a:xfrm>
          <a:prstGeom prst="curvedConnector3">
            <a:avLst>
              <a:gd fmla="val 15280" name="adj1"/>
            </a:avLst>
          </a:prstGeom>
          <a:noFill/>
          <a:ln cap="flat" cmpd="sng" w="19050">
            <a:solidFill>
              <a:srgbClr val="FF0000"/>
            </a:solidFill>
            <a:prstDash val="solid"/>
            <a:miter lim="800000"/>
            <a:headEnd len="med" w="med" type="none"/>
            <a:tailEnd len="med" w="med" type="triangle"/>
          </a:ln>
        </p:spPr>
      </p:cxnSp>
      <p:sp>
        <p:nvSpPr>
          <p:cNvPr id="1035" name="Google Shape;1035;p73"/>
          <p:cNvSpPr txBox="1"/>
          <p:nvPr/>
        </p:nvSpPr>
        <p:spPr>
          <a:xfrm>
            <a:off x="7885112" y="3052762"/>
            <a:ext cx="6477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Verdana"/>
              <a:buNone/>
            </a:pPr>
            <a:r>
              <a:rPr b="0" i="0" lang="en-US" sz="1400" u="none">
                <a:solidFill>
                  <a:srgbClr val="FF0000"/>
                </a:solidFill>
                <a:latin typeface="Verdana"/>
                <a:ea typeface="Verdana"/>
                <a:cs typeface="Verdana"/>
                <a:sym typeface="Verdana"/>
              </a:rPr>
              <a:t>0</a:t>
            </a:r>
            <a:endParaRPr/>
          </a:p>
        </p:txBody>
      </p:sp>
      <p:sp>
        <p:nvSpPr>
          <p:cNvPr id="1036" name="Google Shape;1036;p73"/>
          <p:cNvSpPr txBox="1"/>
          <p:nvPr/>
        </p:nvSpPr>
        <p:spPr>
          <a:xfrm>
            <a:off x="6805612" y="4221162"/>
            <a:ext cx="6477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Verdana"/>
              <a:buNone/>
            </a:pPr>
            <a:r>
              <a:rPr b="0" i="0" lang="en-US" sz="1400" u="none">
                <a:solidFill>
                  <a:srgbClr val="FF0000"/>
                </a:solidFill>
                <a:latin typeface="Verdana"/>
                <a:ea typeface="Verdana"/>
                <a:cs typeface="Verdana"/>
                <a:sym typeface="Verdana"/>
              </a:rPr>
              <a:t>1</a:t>
            </a:r>
            <a:endParaRPr/>
          </a:p>
        </p:txBody>
      </p:sp>
      <p:sp>
        <p:nvSpPr>
          <p:cNvPr id="1037" name="Google Shape;1037;p73"/>
          <p:cNvSpPr txBox="1"/>
          <p:nvPr/>
        </p:nvSpPr>
        <p:spPr>
          <a:xfrm>
            <a:off x="6302375" y="2836862"/>
            <a:ext cx="6477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Verdana"/>
              <a:buNone/>
            </a:pPr>
            <a:r>
              <a:rPr b="0" i="0" lang="en-US" sz="1400" u="none">
                <a:solidFill>
                  <a:srgbClr val="FF0000"/>
                </a:solidFill>
                <a:latin typeface="Verdana"/>
                <a:ea typeface="Verdana"/>
                <a:cs typeface="Verdana"/>
                <a:sym typeface="Verdana"/>
              </a:rPr>
              <a:t>3</a:t>
            </a:r>
            <a:endParaRPr/>
          </a:p>
        </p:txBody>
      </p:sp>
      <p:sp>
        <p:nvSpPr>
          <p:cNvPr id="1038" name="Google Shape;1038;p73"/>
          <p:cNvSpPr txBox="1"/>
          <p:nvPr>
            <p:ph idx="1" type="body"/>
          </p:nvPr>
        </p:nvSpPr>
        <p:spPr>
          <a:xfrm>
            <a:off x="417512" y="1214437"/>
            <a:ext cx="5051425" cy="4014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00"/>
              <a:buChar char="•"/>
            </a:pPr>
            <a:r>
              <a:rPr b="0" i="0" lang="en-US" sz="2000" u="none">
                <a:solidFill>
                  <a:schemeClr val="dk1"/>
                </a:solidFill>
                <a:latin typeface="Times New Roman"/>
                <a:ea typeface="Times New Roman"/>
                <a:cs typeface="Times New Roman"/>
                <a:sym typeface="Times New Roman"/>
              </a:rPr>
              <a:t>Каждый процессор помещает свой ранг в целочисленную переменную </a:t>
            </a:r>
            <a:r>
              <a:rPr b="0" i="1" lang="en-US" sz="2000" u="none">
                <a:solidFill>
                  <a:schemeClr val="dk1"/>
                </a:solidFill>
                <a:latin typeface="Times New Roman"/>
                <a:ea typeface="Times New Roman"/>
                <a:cs typeface="Times New Roman"/>
                <a:sym typeface="Times New Roman"/>
              </a:rPr>
              <a:t>buf</a:t>
            </a:r>
            <a:r>
              <a:rPr b="0" i="0" lang="en-US" sz="20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400"/>
              </a:spcBef>
              <a:spcAft>
                <a:spcPts val="0"/>
              </a:spcAft>
              <a:buSzPts val="1400"/>
              <a:buChar char="•"/>
            </a:pPr>
            <a:r>
              <a:rPr b="0" i="0" lang="en-US" sz="2000" u="none">
                <a:solidFill>
                  <a:schemeClr val="dk1"/>
                </a:solidFill>
                <a:latin typeface="Times New Roman"/>
                <a:ea typeface="Times New Roman"/>
                <a:cs typeface="Times New Roman"/>
                <a:sym typeface="Times New Roman"/>
              </a:rPr>
              <a:t>Каждый процессор пересылает переменную </a:t>
            </a:r>
            <a:r>
              <a:rPr b="0" i="1" lang="en-US" sz="2000" u="none">
                <a:solidFill>
                  <a:schemeClr val="dk1"/>
                </a:solidFill>
                <a:latin typeface="Times New Roman"/>
                <a:ea typeface="Times New Roman"/>
                <a:cs typeface="Times New Roman"/>
                <a:sym typeface="Times New Roman"/>
              </a:rPr>
              <a:t>buf</a:t>
            </a:r>
            <a:r>
              <a:rPr b="0" i="0" lang="en-US" sz="2000" u="none">
                <a:solidFill>
                  <a:schemeClr val="dk1"/>
                </a:solidFill>
                <a:latin typeface="Times New Roman"/>
                <a:ea typeface="Times New Roman"/>
                <a:cs typeface="Times New Roman"/>
                <a:sym typeface="Times New Roman"/>
              </a:rPr>
              <a:t>  соседу справа.</a:t>
            </a:r>
            <a:endParaRPr/>
          </a:p>
          <a:p>
            <a:pPr indent="-342900" lvl="0" marL="342900" rtl="0" algn="l">
              <a:lnSpc>
                <a:spcPct val="100000"/>
              </a:lnSpc>
              <a:spcBef>
                <a:spcPts val="400"/>
              </a:spcBef>
              <a:spcAft>
                <a:spcPts val="0"/>
              </a:spcAft>
              <a:buSzPts val="1400"/>
              <a:buChar char="•"/>
            </a:pPr>
            <a:r>
              <a:rPr b="0" i="0" lang="en-US" sz="2000" u="none">
                <a:solidFill>
                  <a:schemeClr val="dk1"/>
                </a:solidFill>
                <a:latin typeface="Times New Roman"/>
                <a:ea typeface="Times New Roman"/>
                <a:cs typeface="Times New Roman"/>
                <a:sym typeface="Times New Roman"/>
              </a:rPr>
              <a:t>Каждый процессор суммирует принимаемое значение в переменную </a:t>
            </a:r>
            <a:r>
              <a:rPr b="0" i="1" lang="en-US" sz="2000" u="none">
                <a:solidFill>
                  <a:schemeClr val="dk1"/>
                </a:solidFill>
                <a:latin typeface="Times New Roman"/>
                <a:ea typeface="Times New Roman"/>
                <a:cs typeface="Times New Roman"/>
                <a:sym typeface="Times New Roman"/>
              </a:rPr>
              <a:t>s, </a:t>
            </a:r>
            <a:r>
              <a:rPr b="0" i="0" lang="en-US" sz="2000" u="none">
                <a:solidFill>
                  <a:schemeClr val="dk1"/>
                </a:solidFill>
                <a:latin typeface="Times New Roman"/>
                <a:ea typeface="Times New Roman"/>
                <a:cs typeface="Times New Roman"/>
                <a:sym typeface="Times New Roman"/>
              </a:rPr>
              <a:t>а затем передаёт рассчитанное значение соседу справа.</a:t>
            </a:r>
            <a:r>
              <a:rPr b="0" i="1" lang="en-US" sz="20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00"/>
              </a:spcBef>
              <a:spcAft>
                <a:spcPts val="0"/>
              </a:spcAft>
              <a:buSzPts val="1400"/>
              <a:buChar char="•"/>
            </a:pPr>
            <a:r>
              <a:rPr b="0" i="0" lang="en-US" sz="2000" u="none">
                <a:solidFill>
                  <a:schemeClr val="dk1"/>
                </a:solidFill>
                <a:latin typeface="Times New Roman"/>
                <a:ea typeface="Times New Roman"/>
                <a:cs typeface="Times New Roman"/>
                <a:sym typeface="Times New Roman"/>
              </a:rPr>
              <a:t>Пересылки по кольцу прекращаются, когда нулевой процессор просуммирует ранги всех процессоров.</a:t>
            </a:r>
            <a:endParaRPr/>
          </a:p>
        </p:txBody>
      </p:sp>
      <p:sp>
        <p:nvSpPr>
          <p:cNvPr id="1039" name="Google Shape;1039;p73"/>
          <p:cNvSpPr txBox="1"/>
          <p:nvPr/>
        </p:nvSpPr>
        <p:spPr>
          <a:xfrm>
            <a:off x="561975" y="5672137"/>
            <a:ext cx="8101012" cy="706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Выполнить 2 варианта: в блокирующем и неблокирующем режиме, там, где это возможно использовать send_recieve.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29"/>
                                        </p:tgtEl>
                                        <p:attrNameLst>
                                          <p:attrName>style.visibility</p:attrName>
                                        </p:attrNameLst>
                                      </p:cBhvr>
                                      <p:to>
                                        <p:strVal val="visible"/>
                                      </p:to>
                                    </p:set>
                                    <p:animEffect filter="fade" transition="in">
                                      <p:cBhvr>
                                        <p:cTn dur="1000"/>
                                        <p:tgtEl>
                                          <p:spTgt spid="1029"/>
                                        </p:tgtEl>
                                      </p:cBhvr>
                                    </p:animEffect>
                                  </p:childTnLst>
                                </p:cTn>
                              </p:par>
                              <p:par>
                                <p:cTn fill="hold" nodeType="withEffect" presetClass="entr" presetID="10" presetSubtype="0">
                                  <p:stCondLst>
                                    <p:cond delay="0"/>
                                  </p:stCondLst>
                                  <p:childTnLst>
                                    <p:set>
                                      <p:cBhvr>
                                        <p:cTn dur="1" fill="hold">
                                          <p:stCondLst>
                                            <p:cond delay="0"/>
                                          </p:stCondLst>
                                        </p:cTn>
                                        <p:tgtEl>
                                          <p:spTgt spid="1009"/>
                                        </p:tgtEl>
                                        <p:attrNameLst>
                                          <p:attrName>style.visibility</p:attrName>
                                        </p:attrNameLst>
                                      </p:cBhvr>
                                      <p:to>
                                        <p:strVal val="visible"/>
                                      </p:to>
                                    </p:set>
                                    <p:animEffect filter="fade" transition="in">
                                      <p:cBhvr>
                                        <p:cTn dur="500"/>
                                        <p:tgtEl>
                                          <p:spTgt spid="1009"/>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026"/>
                                        </p:tgtEl>
                                        <p:attrNameLst>
                                          <p:attrName>style.visibility</p:attrName>
                                        </p:attrNameLst>
                                      </p:cBhvr>
                                      <p:to>
                                        <p:strVal val="visible"/>
                                      </p:to>
                                    </p:set>
                                    <p:anim calcmode="lin" valueType="num">
                                      <p:cBhvr additive="base">
                                        <p:cTn dur="1000"/>
                                        <p:tgtEl>
                                          <p:spTgt spid="102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035"/>
                                        </p:tgtEl>
                                        <p:attrNameLst>
                                          <p:attrName>style.visibility</p:attrName>
                                        </p:attrNameLst>
                                      </p:cBhvr>
                                      <p:to>
                                        <p:strVal val="visible"/>
                                      </p:to>
                                    </p:set>
                                    <p:animEffect filter="fade" transition="in">
                                      <p:cBhvr>
                                        <p:cTn dur="1000"/>
                                        <p:tgtEl>
                                          <p:spTgt spid="103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30"/>
                                        </p:tgtEl>
                                        <p:attrNameLst>
                                          <p:attrName>style.visibility</p:attrName>
                                        </p:attrNameLst>
                                      </p:cBhvr>
                                      <p:to>
                                        <p:strVal val="visible"/>
                                      </p:to>
                                    </p:set>
                                    <p:animEffect filter="fade" transition="in">
                                      <p:cBhvr>
                                        <p:cTn dur="1000"/>
                                        <p:tgtEl>
                                          <p:spTgt spid="1030"/>
                                        </p:tgtEl>
                                      </p:cBhvr>
                                    </p:animEffect>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032"/>
                                        </p:tgtEl>
                                        <p:attrNameLst>
                                          <p:attrName>style.visibility</p:attrName>
                                        </p:attrNameLst>
                                      </p:cBhvr>
                                      <p:to>
                                        <p:strVal val="visible"/>
                                      </p:to>
                                    </p:set>
                                    <p:anim calcmode="lin" valueType="num">
                                      <p:cBhvr additive="base">
                                        <p:cTn dur="1000"/>
                                        <p:tgtEl>
                                          <p:spTgt spid="1032"/>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1000"/>
                                        <p:tgtEl>
                                          <p:spTgt spid="1028"/>
                                        </p:tgtEl>
                                      </p:cBhvr>
                                    </p:animEffect>
                                  </p:childTnLst>
                                </p:cTn>
                              </p:par>
                              <p:par>
                                <p:cTn fill="hold" nodeType="withEffect" presetClass="entr" presetID="10" presetSubtype="0">
                                  <p:stCondLst>
                                    <p:cond delay="0"/>
                                  </p:stCondLst>
                                  <p:childTnLst>
                                    <p:set>
                                      <p:cBhvr>
                                        <p:cTn dur="1" fill="hold">
                                          <p:stCondLst>
                                            <p:cond delay="0"/>
                                          </p:stCondLst>
                                        </p:cTn>
                                        <p:tgtEl>
                                          <p:spTgt spid="1036"/>
                                        </p:tgtEl>
                                        <p:attrNameLst>
                                          <p:attrName>style.visibility</p:attrName>
                                        </p:attrNameLst>
                                      </p:cBhvr>
                                      <p:to>
                                        <p:strVal val="visible"/>
                                      </p:to>
                                    </p:set>
                                    <p:animEffect filter="fade" transition="in">
                                      <p:cBhvr>
                                        <p:cTn dur="1000"/>
                                        <p:tgtEl>
                                          <p:spTgt spid="1036"/>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031"/>
                                        </p:tgtEl>
                                        <p:attrNameLst>
                                          <p:attrName>style.visibility</p:attrName>
                                        </p:attrNameLst>
                                      </p:cBhvr>
                                      <p:to>
                                        <p:strVal val="visible"/>
                                      </p:to>
                                    </p:set>
                                    <p:animEffect filter="fade" transition="in">
                                      <p:cBhvr>
                                        <p:cTn dur="1000"/>
                                        <p:tgtEl>
                                          <p:spTgt spid="1031"/>
                                        </p:tgtEl>
                                      </p:cBhvr>
                                    </p:animEffect>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1033"/>
                                        </p:tgtEl>
                                        <p:attrNameLst>
                                          <p:attrName>style.visibility</p:attrName>
                                        </p:attrNameLst>
                                      </p:cBhvr>
                                      <p:to>
                                        <p:strVal val="visible"/>
                                      </p:to>
                                    </p:set>
                                    <p:anim calcmode="lin" valueType="num">
                                      <p:cBhvr additive="base">
                                        <p:cTn dur="1000"/>
                                        <p:tgtEl>
                                          <p:spTgt spid="1033"/>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027"/>
                                        </p:tgtEl>
                                        <p:attrNameLst>
                                          <p:attrName>style.visibility</p:attrName>
                                        </p:attrNameLst>
                                      </p:cBhvr>
                                      <p:to>
                                        <p:strVal val="visible"/>
                                      </p:to>
                                    </p:set>
                                    <p:animEffect filter="fade" transition="in">
                                      <p:cBhvr>
                                        <p:cTn dur="1000"/>
                                        <p:tgtEl>
                                          <p:spTgt spid="1027"/>
                                        </p:tgtEl>
                                      </p:cBhvr>
                                    </p:animEffect>
                                  </p:childTnLst>
                                </p:cTn>
                              </p:par>
                              <p:par>
                                <p:cTn fill="hold" nodeType="withEffect" presetClass="entr" presetID="10" presetSubtype="0">
                                  <p:stCondLst>
                                    <p:cond delay="0"/>
                                  </p:stCondLst>
                                  <p:childTnLst>
                                    <p:set>
                                      <p:cBhvr>
                                        <p:cTn dur="1" fill="hold">
                                          <p:stCondLst>
                                            <p:cond delay="0"/>
                                          </p:stCondLst>
                                        </p:cTn>
                                        <p:tgtEl>
                                          <p:spTgt spid="1037"/>
                                        </p:tgtEl>
                                        <p:attrNameLst>
                                          <p:attrName>style.visibility</p:attrName>
                                        </p:attrNameLst>
                                      </p:cBhvr>
                                      <p:to>
                                        <p:strVal val="visible"/>
                                      </p:to>
                                    </p:set>
                                    <p:animEffect filter="fade" transition="in">
                                      <p:cBhvr>
                                        <p:cTn dur="1000"/>
                                        <p:tgtEl>
                                          <p:spTgt spid="1037"/>
                                        </p:tgtEl>
                                      </p:cBhvr>
                                    </p:animEffect>
                                  </p:childTnLst>
                                </p:cTn>
                              </p:par>
                            </p:childTnLst>
                          </p:cTn>
                        </p:par>
                        <p:par>
                          <p:cTn fill="hold">
                            <p:stCondLst>
                              <p:cond delay="8000"/>
                            </p:stCondLst>
                            <p:childTnLst>
                              <p:par>
                                <p:cTn fill="hold" nodeType="afterEffect" presetClass="entr" presetID="2" presetSubtype="4">
                                  <p:stCondLst>
                                    <p:cond delay="0"/>
                                  </p:stCondLst>
                                  <p:childTnLst>
                                    <p:set>
                                      <p:cBhvr>
                                        <p:cTn dur="1" fill="hold">
                                          <p:stCondLst>
                                            <p:cond delay="0"/>
                                          </p:stCondLst>
                                        </p:cTn>
                                        <p:tgtEl>
                                          <p:spTgt spid="1034"/>
                                        </p:tgtEl>
                                        <p:attrNameLst>
                                          <p:attrName>style.visibility</p:attrName>
                                        </p:attrNameLst>
                                      </p:cBhvr>
                                      <p:to>
                                        <p:strVal val="visible"/>
                                      </p:to>
                                    </p:set>
                                    <p:anim calcmode="lin" valueType="num">
                                      <p:cBhvr additive="base">
                                        <p:cTn dur="1000"/>
                                        <p:tgtEl>
                                          <p:spTgt spid="10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7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45" name="Google Shape;1045;p74"/>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Литература</a:t>
            </a:r>
            <a:endParaRPr/>
          </a:p>
        </p:txBody>
      </p:sp>
      <p:sp>
        <p:nvSpPr>
          <p:cNvPr id="1046" name="Google Shape;1046;p74"/>
          <p:cNvSpPr txBox="1"/>
          <p:nvPr>
            <p:ph idx="1" type="body"/>
          </p:nvPr>
        </p:nvSpPr>
        <p:spPr>
          <a:xfrm>
            <a:off x="395287" y="1484312"/>
            <a:ext cx="8229600" cy="5113337"/>
          </a:xfrm>
          <a:prstGeom prst="rect">
            <a:avLst/>
          </a:prstGeom>
          <a:noFill/>
          <a:ln>
            <a:noFill/>
          </a:ln>
        </p:spPr>
        <p:txBody>
          <a:bodyPr anchorCtr="0" anchor="t" bIns="45700" lIns="91425" spcFirstLastPara="1" rIns="91425" wrap="square" tIns="45700">
            <a:noAutofit/>
          </a:bodyPr>
          <a:lstStyle/>
          <a:p>
            <a:pPr indent="-269875" lvl="0" marL="269875" rtl="0" algn="l">
              <a:lnSpc>
                <a:spcPct val="100000"/>
              </a:lnSpc>
              <a:spcBef>
                <a:spcPts val="0"/>
              </a:spcBef>
              <a:spcAft>
                <a:spcPts val="0"/>
              </a:spcAft>
              <a:buClr>
                <a:schemeClr val="dk2"/>
              </a:buClr>
              <a:buSzPts val="1400"/>
              <a:buFont typeface="Noto Sans Symbols"/>
              <a:buAutoNum type="arabicPeriod"/>
            </a:pPr>
            <a:r>
              <a:rPr b="0" i="0" lang="en-US" sz="2000" u="none">
                <a:solidFill>
                  <a:schemeClr val="dk1"/>
                </a:solidFill>
                <a:latin typeface="Arial"/>
                <a:ea typeface="Arial"/>
                <a:cs typeface="Arial"/>
                <a:sym typeface="Arial"/>
              </a:rPr>
              <a:t>Л Е. Карпов. "Архитектура распределенных систем программного обеспечения", М., МАКС Пресс, 2007. </a:t>
            </a:r>
            <a:endParaRPr/>
          </a:p>
          <a:p>
            <a:pPr indent="-269875" lvl="0" marL="269875" rtl="0" algn="l">
              <a:lnSpc>
                <a:spcPct val="100000"/>
              </a:lnSpc>
              <a:spcBef>
                <a:spcPts val="400"/>
              </a:spcBef>
              <a:spcAft>
                <a:spcPts val="0"/>
              </a:spcAft>
              <a:buClr>
                <a:schemeClr val="dk2"/>
              </a:buClr>
              <a:buSzPts val="1400"/>
              <a:buFont typeface="Noto Sans Symbols"/>
              <a:buAutoNum type="arabicPeriod"/>
            </a:pPr>
            <a:r>
              <a:rPr b="0" i="0" lang="en-US" sz="2000" u="none">
                <a:solidFill>
                  <a:schemeClr val="dk1"/>
                </a:solidFill>
                <a:latin typeface="Arial"/>
                <a:ea typeface="Arial"/>
                <a:cs typeface="Arial"/>
                <a:sym typeface="Arial"/>
              </a:rPr>
              <a:t>Gustavo Alonso, Fabio Casati, Harumi Kuno, Vijay Machiraju. "Web Services. Concepts, Architectures and Applications". Springer-Verlag, 2004.</a:t>
            </a:r>
            <a:endParaRPr/>
          </a:p>
          <a:p>
            <a:pPr indent="-269875" lvl="0" marL="269875" rtl="0" algn="l">
              <a:lnSpc>
                <a:spcPct val="100000"/>
              </a:lnSpc>
              <a:spcBef>
                <a:spcPts val="400"/>
              </a:spcBef>
              <a:spcAft>
                <a:spcPts val="0"/>
              </a:spcAft>
              <a:buClr>
                <a:schemeClr val="dk2"/>
              </a:buClr>
              <a:buSzPts val="1400"/>
              <a:buFont typeface="Noto Sans Symbols"/>
              <a:buAutoNum type="arabicPeriod"/>
            </a:pPr>
            <a:r>
              <a:rPr b="0" i="0" lang="en-US" sz="2000" u="none">
                <a:solidFill>
                  <a:schemeClr val="dk1"/>
                </a:solidFill>
                <a:latin typeface="Arial"/>
                <a:ea typeface="Arial"/>
                <a:cs typeface="Arial"/>
                <a:sym typeface="Arial"/>
              </a:rPr>
              <a:t>Andrew S. Tanenbaum, Maarten van Steen. "Distributed Systems. Principles and paradigms". Prentice Hall, Inc., 2002 (Э. Таненбаум, M. ван Стеен. "Распределенные системы. Принципы и парадигмы". СПб.: Питер, 2003)</a:t>
            </a:r>
            <a:endParaRPr/>
          </a:p>
          <a:p>
            <a:pPr indent="-269875" lvl="0" marL="269875" rtl="0" algn="l">
              <a:lnSpc>
                <a:spcPct val="100000"/>
              </a:lnSpc>
              <a:spcBef>
                <a:spcPts val="400"/>
              </a:spcBef>
              <a:spcAft>
                <a:spcPts val="0"/>
              </a:spcAft>
              <a:buClr>
                <a:schemeClr val="dk2"/>
              </a:buClr>
              <a:buSzPts val="1400"/>
              <a:buFont typeface="Noto Sans Symbols"/>
              <a:buAutoNum type="arabicPeriod"/>
            </a:pPr>
            <a:r>
              <a:rPr b="0" i="1" lang="en-US" sz="2000" u="sng">
                <a:solidFill>
                  <a:schemeClr val="dk1"/>
                </a:solidFill>
                <a:hlinkClick r:id="rId3">
                  <a:extLst>
                    <a:ext uri="{A12FA001-AC4F-418D-AE19-62706E023703}">
                      <ahyp:hlinkClr val="tx"/>
                    </a:ext>
                  </a:extLst>
                </a:hlinkClick>
              </a:rPr>
              <a:t>http://www.w3.org/2000/xp/Group/</a:t>
            </a:r>
            <a:endParaRPr/>
          </a:p>
          <a:p>
            <a:pPr indent="-269875" lvl="0" marL="269875" rtl="0" algn="l">
              <a:lnSpc>
                <a:spcPct val="100000"/>
              </a:lnSpc>
              <a:spcBef>
                <a:spcPts val="400"/>
              </a:spcBef>
              <a:spcAft>
                <a:spcPts val="0"/>
              </a:spcAft>
              <a:buClr>
                <a:schemeClr val="dk2"/>
              </a:buClr>
              <a:buSzPts val="1400"/>
              <a:buFont typeface="Noto Sans Symbols"/>
              <a:buAutoNum type="arabicPeriod"/>
            </a:pPr>
            <a:r>
              <a:rPr b="0" i="1" lang="en-US" sz="2000" u="sng">
                <a:solidFill>
                  <a:schemeClr val="dk1"/>
                </a:solidFill>
                <a:hlinkClick r:id="rId4">
                  <a:extLst>
                    <a:ext uri="{A12FA001-AC4F-418D-AE19-62706E023703}">
                      <ahyp:hlinkClr val="tx"/>
                    </a:ext>
                  </a:extLst>
                </a:hlinkClick>
              </a:rPr>
              <a:t>http://www.w3.org/TR/</a:t>
            </a:r>
            <a:endParaRPr/>
          </a:p>
          <a:p>
            <a:pPr indent="-269875" lvl="0" marL="269875" rtl="0" algn="l">
              <a:lnSpc>
                <a:spcPct val="100000"/>
              </a:lnSpc>
              <a:spcBef>
                <a:spcPts val="400"/>
              </a:spcBef>
              <a:spcAft>
                <a:spcPts val="0"/>
              </a:spcAft>
              <a:buClr>
                <a:schemeClr val="dk2"/>
              </a:buClr>
              <a:buSzPts val="1400"/>
              <a:buFont typeface="Noto Sans Symbols"/>
              <a:buAutoNum type="arabicPeriod"/>
            </a:pPr>
            <a:r>
              <a:rPr b="0" i="1" lang="en-US" sz="2000" u="sng">
                <a:solidFill>
                  <a:schemeClr val="dk1"/>
                </a:solidFill>
                <a:hlinkClick r:id="rId5">
                  <a:extLst>
                    <a:ext uri="{A12FA001-AC4F-418D-AE19-62706E023703}">
                      <ahyp:hlinkClr val="tx"/>
                    </a:ext>
                  </a:extLst>
                </a:hlinkClick>
              </a:rPr>
              <a:t>http://www.w3.org/TR/2008/REC-xml-20081126/</a:t>
            </a:r>
            <a:endParaRPr/>
          </a:p>
          <a:p>
            <a:pPr indent="-269875" lvl="0" marL="269875" rtl="0" algn="l">
              <a:lnSpc>
                <a:spcPct val="100000"/>
              </a:lnSpc>
              <a:spcBef>
                <a:spcPts val="400"/>
              </a:spcBef>
              <a:spcAft>
                <a:spcPts val="0"/>
              </a:spcAft>
              <a:buClr>
                <a:schemeClr val="dk2"/>
              </a:buClr>
              <a:buSzPts val="1400"/>
              <a:buFont typeface="Noto Sans Symbols"/>
              <a:buAutoNum type="arabicPeriod"/>
            </a:pPr>
            <a:r>
              <a:rPr b="0" i="1" lang="en-US" sz="2000" u="sng">
                <a:solidFill>
                  <a:schemeClr val="dk1"/>
                </a:solidFill>
                <a:hlinkClick r:id="rId6">
                  <a:extLst>
                    <a:ext uri="{A12FA001-AC4F-418D-AE19-62706E023703}">
                      <ahyp:hlinkClr val="tx"/>
                    </a:ext>
                  </a:extLst>
                </a:hlinkClick>
              </a:rPr>
              <a:t>http://www.w3.org/TRJsoap/</a:t>
            </a:r>
            <a:endParaRPr/>
          </a:p>
          <a:p>
            <a:pPr indent="-254000" lvl="0" marL="342900" rtl="0" algn="l">
              <a:spcBef>
                <a:spcPts val="400"/>
              </a:spcBef>
              <a:spcAft>
                <a:spcPts val="0"/>
              </a:spcAft>
              <a:buSzPts val="1400"/>
              <a:buNone/>
            </a:pPr>
            <a:r>
              <a:t/>
            </a:r>
            <a:endParaRPr b="0" i="1" sz="2000" u="sng">
              <a:solidFill>
                <a:schemeClr val="dk1"/>
              </a:solidFill>
              <a:hlinkClick r:id="rId7">
                <a:extLst>
                  <a:ext uri="{A12FA001-AC4F-418D-AE19-62706E023703}">
                    <ahyp:hlinkClr val="tx"/>
                  </a:ext>
                </a:extLst>
              </a:hlinkClick>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75"/>
          <p:cNvSpPr txBox="1"/>
          <p:nvPr/>
        </p:nvSpPr>
        <p:spPr>
          <a:xfrm>
            <a:off x="8012112" y="6134100"/>
            <a:ext cx="80327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52" name="Google Shape;1052;p75"/>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Tutorial Material</a:t>
            </a:r>
            <a:endParaRPr/>
          </a:p>
        </p:txBody>
      </p:sp>
      <p:pic>
        <p:nvPicPr>
          <p:cNvPr descr="C:\My Documents\mpi\Using MPI2.jpg" id="1053" name="Google Shape;1053;p75"/>
          <p:cNvPicPr preferRelativeResize="0"/>
          <p:nvPr/>
        </p:nvPicPr>
        <p:blipFill rotWithShape="1">
          <a:blip r:embed="rId3">
            <a:alphaModFix/>
          </a:blip>
          <a:srcRect b="0" l="0" r="0" t="0"/>
          <a:stretch/>
        </p:blipFill>
        <p:spPr>
          <a:xfrm>
            <a:off x="2590800" y="1676400"/>
            <a:ext cx="3970337" cy="4457700"/>
          </a:xfrm>
          <a:prstGeom prst="rect">
            <a:avLst/>
          </a:prstGeom>
          <a:noFill/>
          <a:ln>
            <a:noFill/>
          </a:ln>
        </p:spPr>
      </p:pic>
      <p:sp>
        <p:nvSpPr>
          <p:cNvPr id="1054" name="Google Shape;1054;p75"/>
          <p:cNvSpPr txBox="1"/>
          <p:nvPr/>
        </p:nvSpPr>
        <p:spPr>
          <a:xfrm>
            <a:off x="2286000" y="6324600"/>
            <a:ext cx="45005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http://www.mcs.anl.gov/mpi/usingmpi2</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7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60" name="Google Shape;1060;p76"/>
          <p:cNvSpPr txBox="1"/>
          <p:nvPr/>
        </p:nvSpPr>
        <p:spPr>
          <a:xfrm>
            <a:off x="3203575" y="1447800"/>
            <a:ext cx="286543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000"/>
              <a:buFont typeface="Arial"/>
              <a:buNone/>
            </a:pPr>
            <a:r>
              <a:rPr b="1" i="1" lang="en-US" sz="2000" u="none">
                <a:solidFill>
                  <a:schemeClr val="dk2"/>
                </a:solidFill>
                <a:latin typeface="Arial"/>
                <a:ea typeface="Arial"/>
                <a:cs typeface="Arial"/>
                <a:sym typeface="Arial"/>
              </a:rPr>
              <a:t>Вопросы к экзамену:</a:t>
            </a:r>
            <a:endParaRPr/>
          </a:p>
        </p:txBody>
      </p:sp>
      <p:sp>
        <p:nvSpPr>
          <p:cNvPr id="1061" name="Google Shape;1061;p76"/>
          <p:cNvSpPr txBox="1"/>
          <p:nvPr>
            <p:ph idx="1" type="body"/>
          </p:nvPr>
        </p:nvSpPr>
        <p:spPr>
          <a:xfrm>
            <a:off x="457200" y="1970087"/>
            <a:ext cx="7931150" cy="4411662"/>
          </a:xfrm>
          <a:prstGeom prst="rect">
            <a:avLst/>
          </a:prstGeom>
          <a:noFill/>
          <a:ln>
            <a:noFill/>
          </a:ln>
        </p:spPr>
        <p:txBody>
          <a:bodyPr anchorCtr="0" anchor="t" bIns="45700" lIns="91425" spcFirstLastPara="1" rIns="91425" wrap="square" tIns="45700">
            <a:noAutofit/>
          </a:bodyPr>
          <a:lstStyle/>
          <a:p>
            <a:pPr indent="-571500" lvl="0" marL="571500" rtl="0" algn="l">
              <a:lnSpc>
                <a:spcPct val="90000"/>
              </a:lnSpc>
              <a:spcBef>
                <a:spcPts val="0"/>
              </a:spcBef>
              <a:spcAft>
                <a:spcPts val="0"/>
              </a:spcAft>
              <a:buClr>
                <a:schemeClr val="dk2"/>
              </a:buClr>
              <a:buSzPts val="1400"/>
              <a:buFont typeface="Noto Sans Symbols"/>
              <a:buAutoNum type="arabicPeriod"/>
            </a:pPr>
            <a:r>
              <a:rPr b="0" i="0" lang="en-US" sz="2000" u="none">
                <a:solidFill>
                  <a:srgbClr val="002060"/>
                </a:solidFill>
                <a:latin typeface="Arial"/>
                <a:ea typeface="Arial"/>
                <a:cs typeface="Arial"/>
                <a:sym typeface="Arial"/>
              </a:rPr>
              <a:t>Виды двухточечных обменов в MPI. Их особенности, схемы, достоинства и недостатки.</a:t>
            </a:r>
            <a:endParaRPr/>
          </a:p>
          <a:p>
            <a:pPr indent="-571500" lvl="0" marL="571500" rtl="0" algn="l">
              <a:lnSpc>
                <a:spcPct val="90000"/>
              </a:lnSpc>
              <a:spcBef>
                <a:spcPts val="400"/>
              </a:spcBef>
              <a:spcAft>
                <a:spcPts val="0"/>
              </a:spcAft>
              <a:buClr>
                <a:schemeClr val="dk2"/>
              </a:buClr>
              <a:buSzPts val="1400"/>
              <a:buFont typeface="Noto Sans Symbols"/>
              <a:buAutoNum type="arabicPeriod"/>
            </a:pPr>
            <a:r>
              <a:rPr b="0" i="0" lang="en-US" sz="2000" u="none">
                <a:solidFill>
                  <a:srgbClr val="002060"/>
                </a:solidFill>
                <a:latin typeface="Arial"/>
                <a:ea typeface="Arial"/>
                <a:cs typeface="Arial"/>
                <a:sym typeface="Arial"/>
              </a:rPr>
              <a:t>Принципы работы с коммуникаторами.</a:t>
            </a:r>
            <a:endParaRPr/>
          </a:p>
          <a:p>
            <a:pPr indent="-254000" lvl="0" marL="342900" rtl="0" algn="l">
              <a:spcBef>
                <a:spcPts val="400"/>
              </a:spcBef>
              <a:spcAft>
                <a:spcPts val="0"/>
              </a:spcAft>
              <a:buSzPts val="1400"/>
              <a:buNone/>
            </a:pPr>
            <a:r>
              <a:t/>
            </a:r>
            <a:endParaRPr b="0" i="0" sz="2000" u="none">
              <a:solidFill>
                <a:srgbClr val="002060"/>
              </a:solidFill>
              <a:latin typeface="Arial"/>
              <a:ea typeface="Arial"/>
              <a:cs typeface="Arial"/>
              <a:sym typeface="Arial"/>
            </a:endParaRPr>
          </a:p>
        </p:txBody>
      </p:sp>
      <p:sp>
        <p:nvSpPr>
          <p:cNvPr id="1062" name="Google Shape;1062;p76"/>
          <p:cNvSpPr txBox="1"/>
          <p:nvPr>
            <p:ph type="title"/>
          </p:nvPr>
        </p:nvSpPr>
        <p:spPr>
          <a:xfrm>
            <a:off x="357187" y="142875"/>
            <a:ext cx="7543800" cy="11318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2"/>
              </a:buClr>
              <a:buSzPts val="3200"/>
              <a:buFont typeface="Arial"/>
              <a:buNone/>
            </a:pPr>
            <a:r>
              <a:rPr b="1" i="0" lang="en-US" sz="3200" u="none">
                <a:solidFill>
                  <a:schemeClr val="accent2"/>
                </a:solidFill>
                <a:latin typeface="Arial"/>
                <a:ea typeface="Arial"/>
                <a:cs typeface="Arial"/>
                <a:sym typeface="Arial"/>
              </a:rPr>
              <a:t>Обзор технологий параллельного программирования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7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68" name="Google Shape;1068;p77"/>
          <p:cNvSpPr txBox="1"/>
          <p:nvPr>
            <p:ph type="title"/>
          </p:nvPr>
        </p:nvSpPr>
        <p:spPr>
          <a:xfrm>
            <a:off x="684212" y="2852737"/>
            <a:ext cx="7772400" cy="136207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2060"/>
              </a:buClr>
              <a:buSzPts val="4000"/>
              <a:buFont typeface="Arial"/>
              <a:buNone/>
            </a:pPr>
            <a:r>
              <a:rPr b="1" i="0" lang="en-US" sz="4000" u="none">
                <a:solidFill>
                  <a:srgbClr val="002060"/>
                </a:solidFill>
                <a:latin typeface="Arial"/>
                <a:ea typeface="Arial"/>
                <a:cs typeface="Arial"/>
                <a:sym typeface="Arial"/>
              </a:rPr>
              <a:t>НЕБЛОКИРУЮЩИЕ ДВУХТОЧЕЧНЫЕ ОБМЕНЫ</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2" name="Shape 1072"/>
        <p:cNvGrpSpPr/>
        <p:nvPr/>
      </p:nvGrpSpPr>
      <p:grpSpPr>
        <a:xfrm>
          <a:off x="0" y="0"/>
          <a:ext cx="0" cy="0"/>
          <a:chOff x="0" y="0"/>
          <a:chExt cx="0" cy="0"/>
        </a:xfrm>
      </p:grpSpPr>
      <p:sp>
        <p:nvSpPr>
          <p:cNvPr id="1073" name="Google Shape;1073;p7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74" name="Google Shape;1074;p78"/>
          <p:cNvSpPr txBox="1"/>
          <p:nvPr>
            <p:ph type="title"/>
          </p:nvPr>
        </p:nvSpPr>
        <p:spPr>
          <a:xfrm>
            <a:off x="611187" y="207962"/>
            <a:ext cx="7308850" cy="838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pic>
        <p:nvPicPr>
          <p:cNvPr id="1075" name="Google Shape;1075;p78"/>
          <p:cNvPicPr preferRelativeResize="0"/>
          <p:nvPr/>
        </p:nvPicPr>
        <p:blipFill rotWithShape="1">
          <a:blip r:embed="rId3">
            <a:alphaModFix/>
          </a:blip>
          <a:srcRect b="0" l="0" r="0" t="0"/>
          <a:stretch/>
        </p:blipFill>
        <p:spPr>
          <a:xfrm>
            <a:off x="250825" y="1898650"/>
            <a:ext cx="8435975" cy="4321175"/>
          </a:xfrm>
          <a:prstGeom prst="rect">
            <a:avLst/>
          </a:prstGeom>
          <a:noFill/>
          <a:ln>
            <a:noFill/>
          </a:ln>
        </p:spPr>
      </p:pic>
      <p:sp>
        <p:nvSpPr>
          <p:cNvPr id="1076" name="Google Shape;1076;p78"/>
          <p:cNvSpPr txBox="1"/>
          <p:nvPr/>
        </p:nvSpPr>
        <p:spPr>
          <a:xfrm>
            <a:off x="1116012" y="1206500"/>
            <a:ext cx="65039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БЛОКИРУЮЩАЯ ПЕРЕДАЧА СООБЩЕНИЯ ПО КОЛЬЦУ</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0" name="Shape 1080"/>
        <p:cNvGrpSpPr/>
        <p:nvPr/>
      </p:nvGrpSpPr>
      <p:grpSpPr>
        <a:xfrm>
          <a:off x="0" y="0"/>
          <a:ext cx="0" cy="0"/>
          <a:chOff x="0" y="0"/>
          <a:chExt cx="0" cy="0"/>
        </a:xfrm>
      </p:grpSpPr>
      <p:sp>
        <p:nvSpPr>
          <p:cNvPr id="1081" name="Google Shape;1081;p7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82" name="Google Shape;1082;p79"/>
          <p:cNvSpPr txBox="1"/>
          <p:nvPr>
            <p:ph type="title"/>
          </p:nvPr>
        </p:nvSpPr>
        <p:spPr>
          <a:xfrm>
            <a:off x="539750" y="233362"/>
            <a:ext cx="7308850" cy="8509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pic>
        <p:nvPicPr>
          <p:cNvPr id="1083" name="Google Shape;1083;p79"/>
          <p:cNvPicPr preferRelativeResize="0"/>
          <p:nvPr/>
        </p:nvPicPr>
        <p:blipFill rotWithShape="1">
          <a:blip r:embed="rId3">
            <a:alphaModFix/>
          </a:blip>
          <a:srcRect b="0" l="0" r="0" t="0"/>
          <a:stretch/>
        </p:blipFill>
        <p:spPr>
          <a:xfrm>
            <a:off x="323850" y="1849437"/>
            <a:ext cx="8507412" cy="4398962"/>
          </a:xfrm>
          <a:prstGeom prst="rect">
            <a:avLst/>
          </a:prstGeom>
          <a:noFill/>
          <a:ln>
            <a:noFill/>
          </a:ln>
        </p:spPr>
      </p:pic>
      <p:sp>
        <p:nvSpPr>
          <p:cNvPr id="1084" name="Google Shape;1084;p79"/>
          <p:cNvSpPr txBox="1"/>
          <p:nvPr/>
        </p:nvSpPr>
        <p:spPr>
          <a:xfrm>
            <a:off x="1116012" y="1206500"/>
            <a:ext cx="65039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БЛОКИРУЮЩАЯ ПЕРЕДАЧА СООБЩЕНИЯ ПО КОЛЬЦУ</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8"/>
          <p:cNvSpPr txBox="1"/>
          <p:nvPr>
            <p:ph type="title"/>
          </p:nvPr>
        </p:nvSpPr>
        <p:spPr>
          <a:xfrm>
            <a:off x="392112" y="404812"/>
            <a:ext cx="6216650" cy="8778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MPI “Hello, World”</a:t>
            </a:r>
            <a:br>
              <a:rPr b="1" i="0" lang="en-US" sz="3200" u="none">
                <a:solidFill>
                  <a:schemeClr val="dk2"/>
                </a:solidFill>
                <a:latin typeface="Arial"/>
                <a:ea typeface="Arial"/>
                <a:cs typeface="Arial"/>
                <a:sym typeface="Arial"/>
              </a:rPr>
            </a:br>
            <a:r>
              <a:rPr b="1" i="0" lang="en-US" sz="3200" u="none">
                <a:solidFill>
                  <a:schemeClr val="dk2"/>
                </a:solidFill>
                <a:latin typeface="Arial"/>
                <a:ea typeface="Arial"/>
                <a:cs typeface="Arial"/>
                <a:sym typeface="Arial"/>
              </a:rPr>
              <a:t>на </a:t>
            </a:r>
            <a:r>
              <a:rPr b="1" i="0" lang="en-US" sz="3200" u="none">
                <a:solidFill>
                  <a:srgbClr val="0070C0"/>
                </a:solidFill>
                <a:latin typeface="Arial"/>
                <a:ea typeface="Arial"/>
                <a:cs typeface="Arial"/>
                <a:sym typeface="Arial"/>
              </a:rPr>
              <a:t>С</a:t>
            </a:r>
            <a:endParaRPr/>
          </a:p>
        </p:txBody>
      </p:sp>
      <p:sp>
        <p:nvSpPr>
          <p:cNvPr id="263" name="Google Shape;263;p8"/>
          <p:cNvSpPr txBox="1"/>
          <p:nvPr/>
        </p:nvSpPr>
        <p:spPr>
          <a:xfrm>
            <a:off x="785812" y="1928812"/>
            <a:ext cx="5429250" cy="2554287"/>
          </a:xfrm>
          <a:prstGeom prst="rect">
            <a:avLst/>
          </a:prstGeom>
          <a:noFill/>
          <a:ln cap="flat" cmpd="sng" w="9525">
            <a:solidFill>
              <a:srgbClr val="0070C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Courier New"/>
              <a:buNone/>
            </a:pPr>
            <a:r>
              <a:rPr b="0" i="0" lang="en-US" sz="2000" u="none">
                <a:solidFill>
                  <a:srgbClr val="0070C0"/>
                </a:solidFill>
                <a:latin typeface="Courier New"/>
                <a:ea typeface="Courier New"/>
                <a:cs typeface="Courier New"/>
                <a:sym typeface="Courier New"/>
              </a:rPr>
              <a:t>#include &lt;stdio.h&gt;</a:t>
            </a:r>
            <a:endParaRPr/>
          </a:p>
          <a:p>
            <a:pPr indent="0" lvl="0" marL="0" marR="0" rtl="0" algn="l">
              <a:lnSpc>
                <a:spcPct val="100000"/>
              </a:lnSpc>
              <a:spcBef>
                <a:spcPts val="0"/>
              </a:spcBef>
              <a:spcAft>
                <a:spcPts val="0"/>
              </a:spcAft>
              <a:buClr>
                <a:srgbClr val="0070C0"/>
              </a:buClr>
              <a:buSzPts val="2000"/>
              <a:buFont typeface="Courier New"/>
              <a:buNone/>
            </a:pPr>
            <a:r>
              <a:rPr b="0" i="0" lang="en-US" sz="2000" u="none">
                <a:solidFill>
                  <a:srgbClr val="0070C0"/>
                </a:solidFill>
                <a:latin typeface="Courier New"/>
                <a:ea typeface="Courier New"/>
                <a:cs typeface="Courier New"/>
                <a:sym typeface="Courier New"/>
              </a:rPr>
              <a:t>#include &lt;mpi.h&gt;</a:t>
            </a:r>
            <a:endParaRPr/>
          </a:p>
          <a:p>
            <a:pPr indent="0" lvl="0" marL="0" marR="0" rtl="0" algn="l">
              <a:lnSpc>
                <a:spcPct val="100000"/>
              </a:lnSpc>
              <a:spcBef>
                <a:spcPts val="0"/>
              </a:spcBef>
              <a:spcAft>
                <a:spcPts val="0"/>
              </a:spcAft>
              <a:buClr>
                <a:srgbClr val="0070C0"/>
              </a:buClr>
              <a:buSzPts val="2000"/>
              <a:buFont typeface="Courier New"/>
              <a:buNone/>
            </a:pPr>
            <a:r>
              <a:rPr b="0" i="0" lang="en-US" sz="2000" u="none">
                <a:solidFill>
                  <a:srgbClr val="0070C0"/>
                </a:solidFill>
                <a:latin typeface="Courier New"/>
                <a:ea typeface="Courier New"/>
                <a:cs typeface="Courier New"/>
                <a:sym typeface="Courier New"/>
              </a:rPr>
              <a:t>main(int argc, char* argv[]) </a:t>
            </a:r>
            <a:endParaRPr/>
          </a:p>
          <a:p>
            <a:pPr indent="0" lvl="0" marL="0" marR="0" rtl="0" algn="l">
              <a:lnSpc>
                <a:spcPct val="100000"/>
              </a:lnSpc>
              <a:spcBef>
                <a:spcPts val="0"/>
              </a:spcBef>
              <a:spcAft>
                <a:spcPts val="0"/>
              </a:spcAft>
              <a:buClr>
                <a:srgbClr val="0070C0"/>
              </a:buClr>
              <a:buSzPts val="2000"/>
              <a:buFont typeface="Courier New"/>
              <a:buNone/>
            </a:pPr>
            <a:r>
              <a:rPr b="0" i="0" lang="en-US" sz="2000" u="none">
                <a:solidFill>
                  <a:srgbClr val="0070C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70C0"/>
              </a:buClr>
              <a:buSzPts val="2000"/>
              <a:buFont typeface="Courier New"/>
              <a:buNone/>
            </a:pPr>
            <a:r>
              <a:rPr b="0" i="0" lang="en-US" sz="2000" u="none">
                <a:solidFill>
                  <a:srgbClr val="0070C0"/>
                </a:solidFill>
                <a:latin typeface="Courier New"/>
                <a:ea typeface="Courier New"/>
                <a:cs typeface="Courier New"/>
                <a:sym typeface="Courier New"/>
              </a:rPr>
              <a:t>  </a:t>
            </a:r>
            <a:r>
              <a:rPr b="1" i="0" lang="en-US" sz="2000" u="none">
                <a:solidFill>
                  <a:srgbClr val="0070C0"/>
                </a:solidFill>
                <a:latin typeface="Courier New"/>
                <a:ea typeface="Courier New"/>
                <a:cs typeface="Courier New"/>
                <a:sym typeface="Courier New"/>
              </a:rPr>
              <a:t>MPI_Init</a:t>
            </a:r>
            <a:r>
              <a:rPr b="0" i="0" lang="en-US" sz="2000" u="none">
                <a:solidFill>
                  <a:srgbClr val="0070C0"/>
                </a:solidFill>
                <a:latin typeface="Courier New"/>
                <a:ea typeface="Courier New"/>
                <a:cs typeface="Courier New"/>
                <a:sym typeface="Courier New"/>
              </a:rPr>
              <a:t>(&amp;argc, &amp;argv);</a:t>
            </a:r>
            <a:endParaRPr/>
          </a:p>
          <a:p>
            <a:pPr indent="0" lvl="0" marL="0" marR="0" rtl="0" algn="l">
              <a:lnSpc>
                <a:spcPct val="100000"/>
              </a:lnSpc>
              <a:spcBef>
                <a:spcPts val="0"/>
              </a:spcBef>
              <a:spcAft>
                <a:spcPts val="0"/>
              </a:spcAft>
              <a:buClr>
                <a:srgbClr val="0070C0"/>
              </a:buClr>
              <a:buSzPts val="2000"/>
              <a:buFont typeface="Courier New"/>
              <a:buNone/>
            </a:pPr>
            <a:r>
              <a:rPr b="0" i="0" lang="en-US" sz="2000" u="none">
                <a:solidFill>
                  <a:srgbClr val="0070C0"/>
                </a:solidFill>
                <a:latin typeface="Courier New"/>
                <a:ea typeface="Courier New"/>
                <a:cs typeface="Courier New"/>
                <a:sym typeface="Courier New"/>
              </a:rPr>
              <a:t>  printf("Hello, World!\n");</a:t>
            </a:r>
            <a:endParaRPr/>
          </a:p>
          <a:p>
            <a:pPr indent="0" lvl="0" marL="0" marR="0" rtl="0" algn="l">
              <a:lnSpc>
                <a:spcPct val="100000"/>
              </a:lnSpc>
              <a:spcBef>
                <a:spcPts val="0"/>
              </a:spcBef>
              <a:spcAft>
                <a:spcPts val="0"/>
              </a:spcAft>
              <a:buClr>
                <a:srgbClr val="0070C0"/>
              </a:buClr>
              <a:buSzPts val="2000"/>
              <a:buFont typeface="Courier New"/>
              <a:buNone/>
            </a:pPr>
            <a:r>
              <a:rPr b="0" i="0" lang="en-US" sz="2000" u="none">
                <a:solidFill>
                  <a:srgbClr val="0070C0"/>
                </a:solidFill>
                <a:latin typeface="Courier New"/>
                <a:ea typeface="Courier New"/>
                <a:cs typeface="Courier New"/>
                <a:sym typeface="Courier New"/>
              </a:rPr>
              <a:t>  </a:t>
            </a:r>
            <a:r>
              <a:rPr b="1" i="0" lang="en-US" sz="2000" u="none">
                <a:solidFill>
                  <a:srgbClr val="0070C0"/>
                </a:solidFill>
                <a:latin typeface="Courier New"/>
                <a:ea typeface="Courier New"/>
                <a:cs typeface="Courier New"/>
                <a:sym typeface="Courier New"/>
              </a:rPr>
              <a:t>MPI_Finalize</a:t>
            </a:r>
            <a:r>
              <a:rPr b="0" i="0" lang="en-US" sz="2000" u="none">
                <a:solidFill>
                  <a:srgbClr val="0070C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70C0"/>
              </a:buClr>
              <a:buSzPts val="2000"/>
              <a:buFont typeface="Courier New"/>
              <a:buNone/>
            </a:pPr>
            <a:r>
              <a:rPr b="0" i="0" lang="en-US" sz="2000" u="none">
                <a:solidFill>
                  <a:srgbClr val="0070C0"/>
                </a:solidFill>
                <a:latin typeface="Courier New"/>
                <a:ea typeface="Courier New"/>
                <a:cs typeface="Courier New"/>
                <a:sym typeface="Courier New"/>
              </a:rPr>
              <a:t>}</a:t>
            </a:r>
            <a:endParaRPr/>
          </a:p>
        </p:txBody>
      </p:sp>
      <p:sp>
        <p:nvSpPr>
          <p:cNvPr id="264" name="Google Shape;264;p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8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90" name="Google Shape;1090;p80"/>
          <p:cNvSpPr txBox="1"/>
          <p:nvPr>
            <p:ph type="title"/>
          </p:nvPr>
        </p:nvSpPr>
        <p:spPr>
          <a:xfrm>
            <a:off x="647700" y="0"/>
            <a:ext cx="7308850" cy="111125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
        <p:nvSpPr>
          <p:cNvPr id="1091" name="Google Shape;1091;p80"/>
          <p:cNvSpPr txBox="1"/>
          <p:nvPr/>
        </p:nvSpPr>
        <p:spPr>
          <a:xfrm>
            <a:off x="647700" y="1341437"/>
            <a:ext cx="8101012" cy="49672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80"/>
              <a:buFont typeface="Noto Sans Symbols"/>
              <a:buChar char="●"/>
            </a:pPr>
            <a:r>
              <a:rPr b="0" i="0" lang="en-US" sz="2400" u="none">
                <a:solidFill>
                  <a:schemeClr val="dk1"/>
                </a:solidFill>
                <a:latin typeface="Times New Roman"/>
                <a:ea typeface="Times New Roman"/>
                <a:cs typeface="Times New Roman"/>
                <a:sym typeface="Times New Roman"/>
              </a:rPr>
              <a:t>Вызов подпрограммы неблокирующей передачи инициирует, но не ждет ее завершения. Завершится выполнение подпрограммы может еще до того, как сообщение будет скопировано в буфер передачи. </a:t>
            </a:r>
            <a:endParaRPr/>
          </a:p>
          <a:p>
            <a:pPr indent="-236220" lvl="0" marL="342900" marR="0" rtl="0" algn="l">
              <a:lnSpc>
                <a:spcPct val="100000"/>
              </a:lnSpc>
              <a:spcBef>
                <a:spcPts val="480"/>
              </a:spcBef>
              <a:spcAft>
                <a:spcPts val="0"/>
              </a:spcAft>
              <a:buClr>
                <a:schemeClr val="dk2"/>
              </a:buClr>
              <a:buSzPts val="1680"/>
              <a:buFont typeface="Noto Sans Symbols"/>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Times New Roman"/>
                <a:ea typeface="Times New Roman"/>
                <a:cs typeface="Times New Roman"/>
                <a:sym typeface="Times New Roman"/>
              </a:rPr>
              <a:t>Применение неблокирующих операций улучшает производительность программы, поскольку в этом случае допускается перекрытие (то есть одновременное выполнение) вычислений и обменов. Передача данных из буфера или их считывание может происходить одновременно с выполнением процессом другой работы.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8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097" name="Google Shape;1097;p81"/>
          <p:cNvSpPr txBox="1"/>
          <p:nvPr/>
        </p:nvSpPr>
        <p:spPr>
          <a:xfrm>
            <a:off x="323850" y="1168400"/>
            <a:ext cx="8820150" cy="553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80"/>
              <a:buFont typeface="Noto Sans Symbols"/>
              <a:buChar char="●"/>
            </a:pPr>
            <a:r>
              <a:rPr b="0" i="0" lang="en-US" sz="2400" u="none">
                <a:solidFill>
                  <a:schemeClr val="dk1"/>
                </a:solidFill>
                <a:latin typeface="Times New Roman"/>
                <a:ea typeface="Times New Roman"/>
                <a:cs typeface="Times New Roman"/>
                <a:sym typeface="Times New Roman"/>
              </a:rPr>
              <a:t>Неблокирующий обмен выполняется в два этапа:</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1. Инициализация обмена.</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2. Проверка завершения обмена. </a:t>
            </a:r>
            <a:br>
              <a:rPr b="0" i="0" lang="en-US" sz="2400" u="none">
                <a:solidFill>
                  <a:schemeClr val="dk1"/>
                </a:solidFill>
                <a:latin typeface="Arial"/>
                <a:ea typeface="Arial"/>
                <a:cs typeface="Arial"/>
                <a:sym typeface="Arial"/>
              </a:rPr>
            </a:br>
            <a:endParaRPr/>
          </a:p>
          <a:p>
            <a:pPr indent="-342900" lvl="0" marL="342900" marR="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Times New Roman"/>
                <a:ea typeface="Times New Roman"/>
                <a:cs typeface="Times New Roman"/>
                <a:sym typeface="Times New Roman"/>
              </a:rPr>
              <a:t>Для завершения неблокирующего обмена требуется вызов дополнительной процедуры, которая проверяет, скопированы ли данные в буфер передачи. </a:t>
            </a:r>
            <a:endParaRPr/>
          </a:p>
          <a:p>
            <a:pPr indent="-236220" lvl="0" marL="342900" marR="0" rtl="0" algn="l">
              <a:lnSpc>
                <a:spcPct val="100000"/>
              </a:lnSpc>
              <a:spcBef>
                <a:spcPts val="480"/>
              </a:spcBef>
              <a:spcAft>
                <a:spcPts val="0"/>
              </a:spcAft>
              <a:buClr>
                <a:schemeClr val="dk2"/>
              </a:buClr>
              <a:buSzPts val="1680"/>
              <a:buFont typeface="Noto Sans Symbols"/>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ВНИМАНИЕ!</a:t>
            </a:r>
            <a:endParaRPr/>
          </a:p>
          <a:p>
            <a:pPr indent="-342900" lvl="0" marL="342900" marR="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Times New Roman"/>
                <a:ea typeface="Times New Roman"/>
                <a:cs typeface="Times New Roman"/>
                <a:sym typeface="Times New Roman"/>
              </a:rPr>
              <a:t>При неблокирующем обмене возвращение из подпрограммы обмена происходит сразу, но запись в буфер или считывание из него после этого производить нельзя - сообщение может быть еще не отправлено или не получено и работа с буфером может «испортить» его содержимое.  </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8" name="Google Shape;1098;p81"/>
          <p:cNvSpPr txBox="1"/>
          <p:nvPr>
            <p:ph type="title"/>
          </p:nvPr>
        </p:nvSpPr>
        <p:spPr>
          <a:xfrm>
            <a:off x="539750" y="122237"/>
            <a:ext cx="7308850" cy="85883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8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104" name="Google Shape;1104;p82"/>
          <p:cNvSpPr txBox="1"/>
          <p:nvPr/>
        </p:nvSpPr>
        <p:spPr>
          <a:xfrm>
            <a:off x="428625" y="4457700"/>
            <a:ext cx="8286750" cy="210185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Разделение этих шагов делает необходимым </a:t>
            </a:r>
            <a:r>
              <a:rPr b="0" i="1" lang="en-US" sz="2100" u="none">
                <a:solidFill>
                  <a:schemeClr val="dk1"/>
                </a:solidFill>
                <a:latin typeface="Times New Roman"/>
                <a:ea typeface="Times New Roman"/>
                <a:cs typeface="Times New Roman"/>
                <a:sym typeface="Times New Roman"/>
              </a:rPr>
              <a:t>маркировку</a:t>
            </a:r>
            <a:r>
              <a:rPr b="0" i="0" lang="en-US" sz="2100" u="none">
                <a:solidFill>
                  <a:schemeClr val="dk1"/>
                </a:solidFill>
                <a:latin typeface="Times New Roman"/>
                <a:ea typeface="Times New Roman"/>
                <a:cs typeface="Times New Roman"/>
                <a:sym typeface="Times New Roman"/>
              </a:rPr>
              <a:t> каждой </a:t>
            </a:r>
            <a:endParaRPr/>
          </a:p>
          <a:p>
            <a:pPr indent="-457200" lvl="0" marL="45720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операции обмена, которая позволяет целенаправленно выполнять </a:t>
            </a:r>
            <a:endParaRPr/>
          </a:p>
          <a:p>
            <a:pPr indent="-457200" lvl="0" marL="45720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проверки завершения соответствующих операций. </a:t>
            </a:r>
            <a:endParaRPr/>
          </a:p>
          <a:p>
            <a:pPr indent="-457200" lvl="0" marL="457200" marR="0" rtl="0" algn="l">
              <a:lnSpc>
                <a:spcPct val="100000"/>
              </a:lnSpc>
              <a:spcBef>
                <a:spcPts val="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Для маркировки в неблокирующих операциях используются </a:t>
            </a:r>
            <a:endParaRPr/>
          </a:p>
          <a:p>
            <a:pPr indent="-457200" lvl="0" marL="457200" marR="0" rtl="0" algn="l">
              <a:lnSpc>
                <a:spcPct val="100000"/>
              </a:lnSpc>
              <a:spcBef>
                <a:spcPts val="0"/>
              </a:spcBef>
              <a:spcAft>
                <a:spcPts val="0"/>
              </a:spcAft>
              <a:buClr>
                <a:schemeClr val="dk1"/>
              </a:buClr>
              <a:buSzPts val="2100"/>
              <a:buFont typeface="Times New Roman"/>
              <a:buNone/>
            </a:pPr>
            <a:r>
              <a:rPr b="0" i="1" lang="en-US" sz="2100" u="none">
                <a:solidFill>
                  <a:schemeClr val="dk1"/>
                </a:solidFill>
                <a:latin typeface="Times New Roman"/>
                <a:ea typeface="Times New Roman"/>
                <a:cs typeface="Times New Roman"/>
                <a:sym typeface="Times New Roman"/>
              </a:rPr>
              <a:t>идентификаторы операций обмена</a:t>
            </a:r>
            <a:r>
              <a:rPr b="0" i="0" lang="en-US" sz="2100" u="none">
                <a:solidFill>
                  <a:schemeClr val="dk1"/>
                </a:solidFill>
                <a:latin typeface="Times New Roman"/>
                <a:ea typeface="Times New Roman"/>
                <a:cs typeface="Times New Roman"/>
                <a:sym typeface="Times New Roman"/>
              </a:rPr>
              <a:t>.</a:t>
            </a:r>
            <a:endParaRPr/>
          </a:p>
        </p:txBody>
      </p:sp>
      <p:sp>
        <p:nvSpPr>
          <p:cNvPr id="1105" name="Google Shape;1105;p82"/>
          <p:cNvSpPr txBox="1"/>
          <p:nvPr>
            <p:ph type="title"/>
          </p:nvPr>
        </p:nvSpPr>
        <p:spPr>
          <a:xfrm>
            <a:off x="673100" y="255587"/>
            <a:ext cx="7807325" cy="7445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pic>
        <p:nvPicPr>
          <p:cNvPr descr="http://nf.nci.org.au/training/MPIProg/slides/nonblksend.gif" id="1106" name="Google Shape;1106;p82"/>
          <p:cNvPicPr preferRelativeResize="0"/>
          <p:nvPr/>
        </p:nvPicPr>
        <p:blipFill rotWithShape="1">
          <a:blip r:embed="rId3">
            <a:alphaModFix/>
          </a:blip>
          <a:srcRect b="0" l="0" r="0" t="0"/>
          <a:stretch/>
        </p:blipFill>
        <p:spPr>
          <a:xfrm>
            <a:off x="4521200" y="1357312"/>
            <a:ext cx="4265612" cy="2847975"/>
          </a:xfrm>
          <a:prstGeom prst="rect">
            <a:avLst/>
          </a:prstGeom>
          <a:noFill/>
          <a:ln>
            <a:noFill/>
          </a:ln>
        </p:spPr>
      </p:pic>
      <p:sp>
        <p:nvSpPr>
          <p:cNvPr id="1107" name="Google Shape;1107;p82"/>
          <p:cNvSpPr txBox="1"/>
          <p:nvPr/>
        </p:nvSpPr>
        <p:spPr>
          <a:xfrm>
            <a:off x="642937" y="1500187"/>
            <a:ext cx="3929062" cy="2308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Неблокирующий обмен выполняется в два этапа:</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Noto Sans Symbols"/>
              <a:buAutoNum type="arabicPeriod"/>
            </a:pPr>
            <a:r>
              <a:rPr b="0" i="0"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Инициализация</a:t>
            </a:r>
            <a:r>
              <a:rPr b="0" i="0" lang="en-US" sz="1800" u="none">
                <a:solidFill>
                  <a:schemeClr val="dk1"/>
                </a:solidFill>
                <a:latin typeface="Arial"/>
                <a:ea typeface="Arial"/>
                <a:cs typeface="Arial"/>
                <a:sym typeface="Arial"/>
              </a:rPr>
              <a:t> обмена;</a:t>
            </a:r>
            <a:endParaRPr/>
          </a:p>
          <a:p>
            <a:pPr indent="-114300" lvl="0" marL="0" marR="0" rtl="0" algn="l">
              <a:lnSpc>
                <a:spcPct val="100000"/>
              </a:lnSpc>
              <a:spcBef>
                <a:spcPts val="0"/>
              </a:spcBef>
              <a:spcAft>
                <a:spcPts val="0"/>
              </a:spcAft>
              <a:buClr>
                <a:schemeClr val="dk1"/>
              </a:buClr>
              <a:buSzPts val="1800"/>
              <a:buFont typeface="Noto Sans Symbols"/>
              <a:buAutoNum type="arabicPeriod"/>
            </a:pPr>
            <a:r>
              <a:rPr b="0" i="0" lang="en-US" sz="1800" u="none">
                <a:solidFill>
                  <a:schemeClr val="dk1"/>
                </a:solidFill>
                <a:latin typeface="Arial"/>
                <a:ea typeface="Arial"/>
                <a:cs typeface="Arial"/>
                <a:sym typeface="Arial"/>
              </a:rPr>
              <a:t>Выполнение каких-либо вычислений.</a:t>
            </a:r>
            <a:endParaRPr/>
          </a:p>
          <a:p>
            <a:pPr indent="-114300" lvl="0" marL="0" marR="0" rtl="0" algn="l">
              <a:lnSpc>
                <a:spcPct val="100000"/>
              </a:lnSpc>
              <a:spcBef>
                <a:spcPts val="0"/>
              </a:spcBef>
              <a:spcAft>
                <a:spcPts val="0"/>
              </a:spcAft>
              <a:buClr>
                <a:schemeClr val="dk1"/>
              </a:buClr>
              <a:buSzPts val="1800"/>
              <a:buFont typeface="Noto Sans Symbols"/>
              <a:buAutoNum type="arabicPeriod"/>
            </a:pPr>
            <a:r>
              <a:rPr b="0" i="0"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Проверка завершения</a:t>
            </a:r>
            <a:r>
              <a:rPr b="0" i="0" lang="en-US" sz="1800" u="none">
                <a:solidFill>
                  <a:schemeClr val="dk1"/>
                </a:solidFill>
                <a:latin typeface="Arial"/>
                <a:ea typeface="Arial"/>
                <a:cs typeface="Arial"/>
                <a:sym typeface="Arial"/>
              </a:rPr>
              <a:t> обмена.</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8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113" name="Google Shape;1113;p83"/>
          <p:cNvSpPr txBox="1"/>
          <p:nvPr/>
        </p:nvSpPr>
        <p:spPr>
          <a:xfrm>
            <a:off x="327025" y="1339850"/>
            <a:ext cx="8556625" cy="4714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Инициализация неблокирующей стандартной </a:t>
            </a:r>
            <a:r>
              <a:rPr b="1" i="1" lang="en-US" sz="2000" u="none">
                <a:solidFill>
                  <a:schemeClr val="dk1"/>
                </a:solidFill>
                <a:latin typeface="Times New Roman"/>
                <a:ea typeface="Times New Roman"/>
                <a:cs typeface="Times New Roman"/>
                <a:sym typeface="Times New Roman"/>
              </a:rPr>
              <a:t>передачи</a:t>
            </a:r>
            <a:r>
              <a:rPr b="0" i="0" lang="en-US" sz="2000" u="none">
                <a:solidFill>
                  <a:schemeClr val="dk1"/>
                </a:solidFill>
                <a:latin typeface="Times New Roman"/>
                <a:ea typeface="Times New Roman"/>
                <a:cs typeface="Times New Roman"/>
                <a:sym typeface="Times New Roman"/>
              </a:rPr>
              <a:t> выполняется подпрограммами </a:t>
            </a:r>
            <a:r>
              <a:rPr b="1" i="0" lang="en-US" sz="2000" u="none">
                <a:solidFill>
                  <a:srgbClr val="9ABCBC"/>
                </a:solidFill>
                <a:latin typeface="Courier New"/>
                <a:ea typeface="Courier New"/>
                <a:cs typeface="Courier New"/>
                <a:sym typeface="Courier New"/>
              </a:rPr>
              <a:t>MPI_</a:t>
            </a:r>
            <a:r>
              <a:rPr b="1" i="0" lang="en-US" sz="2000" u="none">
                <a:solidFill>
                  <a:srgbClr val="FF0000"/>
                </a:solidFill>
                <a:latin typeface="Courier New"/>
                <a:ea typeface="Courier New"/>
                <a:cs typeface="Courier New"/>
                <a:sym typeface="Courier New"/>
              </a:rPr>
              <a:t>I</a:t>
            </a:r>
            <a:r>
              <a:rPr b="1" i="0" lang="en-US" sz="2000" u="none">
                <a:solidFill>
                  <a:srgbClr val="9ABCBC"/>
                </a:solidFill>
                <a:latin typeface="Courier New"/>
                <a:ea typeface="Courier New"/>
                <a:cs typeface="Courier New"/>
                <a:sym typeface="Courier New"/>
              </a:rPr>
              <a:t>[S, B, R]send</a:t>
            </a:r>
            <a:r>
              <a:rPr b="1" i="0" lang="en-US" sz="2000" u="none">
                <a:solidFill>
                  <a:srgbClr val="9ABCBC"/>
                </a:solidFill>
                <a:latin typeface="Times New Roman"/>
                <a:ea typeface="Times New Roman"/>
                <a:cs typeface="Times New Roman"/>
                <a:sym typeface="Times New Roman"/>
              </a:rPr>
              <a:t>. </a:t>
            </a:r>
            <a:r>
              <a:rPr b="0" i="0" lang="en-US" sz="2000" u="sng">
                <a:solidFill>
                  <a:schemeClr val="dk1"/>
                </a:solidFill>
                <a:latin typeface="Times New Roman"/>
                <a:ea typeface="Times New Roman"/>
                <a:cs typeface="Times New Roman"/>
                <a:sym typeface="Times New Roman"/>
              </a:rPr>
              <a:t>Стандартная неблокирующая </a:t>
            </a:r>
            <a:r>
              <a:rPr b="0" i="0" lang="en-US" sz="2000" u="none">
                <a:solidFill>
                  <a:schemeClr val="dk1"/>
                </a:solidFill>
                <a:latin typeface="Times New Roman"/>
                <a:ea typeface="Times New Roman"/>
                <a:cs typeface="Times New Roman"/>
                <a:sym typeface="Times New Roman"/>
              </a:rPr>
              <a:t>передача выполняется подпрограммой:</a:t>
            </a:r>
            <a:endParaRPr/>
          </a:p>
          <a:p>
            <a:pPr indent="0" lvl="0" marL="0" marR="0" rtl="0" algn="l">
              <a:lnSpc>
                <a:spcPct val="100000"/>
              </a:lnSpc>
              <a:spcBef>
                <a:spcPts val="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MPI_Isend(void *buf, int count, MPI_Datatype datatype, int dest, int tag, MPI_Comm comm, MPI_Request *request)</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MPI_Isend(buf, count, datatype, dest, tag, comm, request, ierr)</a:t>
            </a:r>
            <a:endParaRPr/>
          </a:p>
          <a:p>
            <a:pPr indent="0" lvl="0" marL="0" marR="0" rtl="0" algn="l">
              <a:lnSpc>
                <a:spcPct val="89000"/>
              </a:lnSpc>
              <a:spcBef>
                <a:spcPts val="0"/>
              </a:spcBef>
              <a:spcAft>
                <a:spcPts val="0"/>
              </a:spcAft>
              <a:buClr>
                <a:schemeClr val="dk1"/>
              </a:buClr>
              <a:buSzPts val="2400"/>
              <a:buFont typeface="Arial"/>
              <a:buNone/>
            </a:pPr>
            <a:r>
              <a:t/>
            </a:r>
            <a:endParaRPr b="0" i="0" sz="2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Входные параметры этой подпрограммы аналогичны аргументам подпрограммы </a:t>
            </a:r>
            <a:r>
              <a:rPr b="0" i="0" lang="en-US" sz="2000" u="none">
                <a:solidFill>
                  <a:schemeClr val="dk1"/>
                </a:solidFill>
                <a:latin typeface="Courier New"/>
                <a:ea typeface="Courier New"/>
                <a:cs typeface="Courier New"/>
                <a:sym typeface="Courier New"/>
              </a:rPr>
              <a:t>MPI_Send</a:t>
            </a:r>
            <a:r>
              <a:rPr b="0"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Выходной параметр </a:t>
            </a:r>
            <a:r>
              <a:rPr b="0" i="0" lang="en-US" sz="2000" u="none">
                <a:solidFill>
                  <a:schemeClr val="dk1"/>
                </a:solidFill>
                <a:latin typeface="Courier New"/>
                <a:ea typeface="Courier New"/>
                <a:cs typeface="Courier New"/>
                <a:sym typeface="Courier New"/>
              </a:rPr>
              <a:t>request</a:t>
            </a:r>
            <a:r>
              <a:rPr b="0" i="0" lang="en-US" sz="2400" u="none">
                <a:solidFill>
                  <a:schemeClr val="dk1"/>
                </a:solidFill>
                <a:latin typeface="Times New Roman"/>
                <a:ea typeface="Times New Roman"/>
                <a:cs typeface="Times New Roman"/>
                <a:sym typeface="Times New Roman"/>
              </a:rPr>
              <a:t> - идентификатор операции.</a:t>
            </a:r>
            <a:endParaRPr/>
          </a:p>
        </p:txBody>
      </p:sp>
      <p:sp>
        <p:nvSpPr>
          <p:cNvPr id="1114" name="Google Shape;1114;p83"/>
          <p:cNvSpPr txBox="1"/>
          <p:nvPr>
            <p:ph type="title"/>
          </p:nvPr>
        </p:nvSpPr>
        <p:spPr>
          <a:xfrm>
            <a:off x="673100" y="255587"/>
            <a:ext cx="7807325"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120" name="Google Shape;1120;p84"/>
          <p:cNvSpPr txBox="1"/>
          <p:nvPr/>
        </p:nvSpPr>
        <p:spPr>
          <a:xfrm>
            <a:off x="327025" y="1209675"/>
            <a:ext cx="8061325" cy="4894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D7373"/>
              </a:buClr>
              <a:buSzPts val="2000"/>
              <a:buFont typeface="Courier New"/>
              <a:buNone/>
            </a:pPr>
            <a:r>
              <a:rPr b="1" i="0" lang="en-US" sz="2000" u="none">
                <a:solidFill>
                  <a:srgbClr val="4D7373"/>
                </a:solidFill>
                <a:latin typeface="Courier New"/>
                <a:ea typeface="Courier New"/>
                <a:cs typeface="Courier New"/>
                <a:sym typeface="Courier New"/>
              </a:rPr>
              <a:t>C: MPI_Isend(buf, count, datatype, dest, tag, comm, request, ierr)</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rgbClr val="4D737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0000"/>
              </a:buClr>
              <a:buSzPts val="2000"/>
              <a:buFont typeface="Courier New"/>
              <a:buNone/>
            </a:pPr>
            <a:r>
              <a:rPr b="1" i="0" lang="en-US" sz="2000" u="none">
                <a:solidFill>
                  <a:srgbClr val="FF0000"/>
                </a:solidFill>
                <a:latin typeface="Courier New"/>
                <a:ea typeface="Courier New"/>
                <a:cs typeface="Courier New"/>
                <a:sym typeface="Courier New"/>
              </a:rPr>
              <a:t>JAVA: </a:t>
            </a:r>
            <a:r>
              <a:rPr b="1" i="0" lang="en-US" sz="2000" u="none">
                <a:solidFill>
                  <a:schemeClr val="dk1"/>
                </a:solidFill>
                <a:latin typeface="Courier New"/>
                <a:ea typeface="Courier New"/>
                <a:cs typeface="Courier New"/>
                <a:sym typeface="Courier New"/>
              </a:rPr>
              <a:t>Request Comm.Isend(Object buf, int offset, int count, Datatype datatype, int dest, int tag) </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buf         </a:t>
            </a:r>
            <a:r>
              <a:rPr b="0" i="0" lang="en-US" sz="2400" u="none">
                <a:solidFill>
                  <a:schemeClr val="dk1"/>
                </a:solidFill>
                <a:latin typeface="Times New Roman"/>
                <a:ea typeface="Times New Roman"/>
                <a:cs typeface="Times New Roman"/>
                <a:sym typeface="Times New Roman"/>
              </a:rPr>
              <a:t>send buffer array </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offset</a:t>
            </a:r>
            <a:r>
              <a:rPr b="0" i="0" lang="en-US" sz="2400" u="none">
                <a:solidFill>
                  <a:schemeClr val="dk1"/>
                </a:solidFill>
                <a:latin typeface="Times New Roman"/>
                <a:ea typeface="Times New Roman"/>
                <a:cs typeface="Times New Roman"/>
                <a:sym typeface="Times New Roman"/>
              </a:rPr>
              <a:t>      initial offset in send buffer </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count      </a:t>
            </a:r>
            <a:r>
              <a:rPr b="0" i="0" lang="en-US" sz="2400" u="none">
                <a:solidFill>
                  <a:schemeClr val="dk1"/>
                </a:solidFill>
                <a:latin typeface="Times New Roman"/>
                <a:ea typeface="Times New Roman"/>
                <a:cs typeface="Times New Roman"/>
                <a:sym typeface="Times New Roman"/>
              </a:rPr>
              <a:t>number of items to send </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datatype</a:t>
            </a:r>
            <a:r>
              <a:rPr b="0" i="0" lang="en-US" sz="2400" u="none">
                <a:solidFill>
                  <a:schemeClr val="dk1"/>
                </a:solidFill>
                <a:latin typeface="Times New Roman"/>
                <a:ea typeface="Times New Roman"/>
                <a:cs typeface="Times New Roman"/>
                <a:sym typeface="Times New Roman"/>
              </a:rPr>
              <a:t> datatype of each item in send buffer</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dest         </a:t>
            </a:r>
            <a:r>
              <a:rPr b="0" i="0" lang="en-US" sz="2400" u="none">
                <a:solidFill>
                  <a:schemeClr val="dk1"/>
                </a:solidFill>
                <a:latin typeface="Times New Roman"/>
                <a:ea typeface="Times New Roman"/>
                <a:cs typeface="Times New Roman"/>
                <a:sym typeface="Times New Roman"/>
              </a:rPr>
              <a:t>rank of destination </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tag</a:t>
            </a:r>
            <a:r>
              <a:rPr b="0" i="0" lang="en-US" sz="2400" u="none">
                <a:solidFill>
                  <a:schemeClr val="dk1"/>
                </a:solidFill>
                <a:latin typeface="Times New Roman"/>
                <a:ea typeface="Times New Roman"/>
                <a:cs typeface="Times New Roman"/>
                <a:sym typeface="Times New Roman"/>
              </a:rPr>
              <a:t>          message tag </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returns:  </a:t>
            </a:r>
            <a:r>
              <a:rPr b="0" i="0" lang="en-US" sz="2400" u="none">
                <a:solidFill>
                  <a:schemeClr val="dk1"/>
                </a:solidFill>
                <a:latin typeface="Times New Roman"/>
                <a:ea typeface="Times New Roman"/>
                <a:cs typeface="Times New Roman"/>
                <a:sym typeface="Times New Roman"/>
              </a:rPr>
              <a:t>communication </a:t>
            </a:r>
            <a:r>
              <a:rPr b="1" i="1" lang="en-US" sz="2400" u="none">
                <a:solidFill>
                  <a:schemeClr val="dk1"/>
                </a:solidFill>
                <a:latin typeface="Times New Roman"/>
                <a:ea typeface="Times New Roman"/>
                <a:cs typeface="Times New Roman"/>
                <a:sym typeface="Times New Roman"/>
              </a:rPr>
              <a:t>request</a:t>
            </a:r>
            <a:br>
              <a:rPr b="0" i="0" lang="en-US" sz="2000" u="none">
                <a:solidFill>
                  <a:schemeClr val="dk1"/>
                </a:solidFill>
                <a:latin typeface="Times New Roman"/>
                <a:ea typeface="Times New Roman"/>
                <a:cs typeface="Times New Roman"/>
                <a:sym typeface="Times New Roman"/>
              </a:rPr>
            </a:br>
            <a:endParaRPr/>
          </a:p>
        </p:txBody>
      </p:sp>
      <p:sp>
        <p:nvSpPr>
          <p:cNvPr id="1121" name="Google Shape;1121;p84"/>
          <p:cNvSpPr txBox="1"/>
          <p:nvPr>
            <p:ph type="title"/>
          </p:nvPr>
        </p:nvSpPr>
        <p:spPr>
          <a:xfrm>
            <a:off x="327025" y="260350"/>
            <a:ext cx="7807325"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 </a:t>
            </a:r>
            <a:r>
              <a:rPr b="1" i="0" lang="en-US" sz="3200" u="none">
                <a:solidFill>
                  <a:srgbClr val="002060"/>
                </a:solidFill>
                <a:latin typeface="Arial"/>
                <a:ea typeface="Arial"/>
                <a:cs typeface="Arial"/>
                <a:sym typeface="Arial"/>
              </a:rPr>
              <a:t>(Java)</a:t>
            </a:r>
            <a:endParaRPr/>
          </a:p>
        </p:txBody>
      </p:sp>
      <p:pic>
        <p:nvPicPr>
          <p:cNvPr id="1122" name="Google Shape;1122;p84"/>
          <p:cNvPicPr preferRelativeResize="0"/>
          <p:nvPr/>
        </p:nvPicPr>
        <p:blipFill rotWithShape="1">
          <a:blip r:embed="rId3">
            <a:alphaModFix/>
          </a:blip>
          <a:srcRect b="0" l="0" r="0" t="0"/>
          <a:stretch/>
        </p:blipFill>
        <p:spPr>
          <a:xfrm>
            <a:off x="1454150" y="5757862"/>
            <a:ext cx="5553075" cy="98107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8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128" name="Google Shape;1128;p85"/>
          <p:cNvSpPr txBox="1"/>
          <p:nvPr/>
        </p:nvSpPr>
        <p:spPr>
          <a:xfrm>
            <a:off x="212725" y="1138237"/>
            <a:ext cx="8474075" cy="5386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Инициализация неблокирующего </a:t>
            </a:r>
            <a:r>
              <a:rPr b="1" i="1" lang="en-US" sz="2400" u="none">
                <a:solidFill>
                  <a:schemeClr val="dk1"/>
                </a:solidFill>
                <a:latin typeface="Times New Roman"/>
                <a:ea typeface="Times New Roman"/>
                <a:cs typeface="Times New Roman"/>
                <a:sym typeface="Times New Roman"/>
              </a:rPr>
              <a:t>приема</a:t>
            </a:r>
            <a:r>
              <a:rPr b="0" i="0" lang="en-US" sz="2400" u="none">
                <a:solidFill>
                  <a:schemeClr val="dk1"/>
                </a:solidFill>
                <a:latin typeface="Times New Roman"/>
                <a:ea typeface="Times New Roman"/>
                <a:cs typeface="Times New Roman"/>
                <a:sym typeface="Times New Roman"/>
              </a:rPr>
              <a:t> выполняется при вызове подпрограммы:</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MPI_Irecv(void *buf, int count, MPI_Datatype datatype, int source, int tag, MPI_Comm comm, MPI_Request *request)</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0000"/>
              </a:buClr>
              <a:buSzPts val="2000"/>
              <a:buFont typeface="Courier New"/>
              <a:buNone/>
            </a:pPr>
            <a:r>
              <a:rPr b="1" i="0" lang="en-US" sz="2000" u="none">
                <a:solidFill>
                  <a:srgbClr val="FF0000"/>
                </a:solidFill>
                <a:latin typeface="Courier New"/>
                <a:ea typeface="Courier New"/>
                <a:cs typeface="Courier New"/>
                <a:sym typeface="Courier New"/>
              </a:rPr>
              <a:t>C: </a:t>
            </a:r>
            <a:r>
              <a:rPr b="1" i="0" lang="en-US" sz="2000" u="none">
                <a:solidFill>
                  <a:srgbClr val="4D7373"/>
                </a:solidFill>
                <a:latin typeface="Courier New"/>
                <a:ea typeface="Courier New"/>
                <a:cs typeface="Courier New"/>
                <a:sym typeface="Courier New"/>
              </a:rPr>
              <a:t>MPI_Irecv(buf, count, datatype, source, tag, comm, request, ierr)</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0000"/>
              </a:buClr>
              <a:buSzPts val="2000"/>
              <a:buFont typeface="Courier New"/>
              <a:buNone/>
            </a:pPr>
            <a:r>
              <a:rPr b="1" i="0" lang="en-US" sz="2000" u="none">
                <a:solidFill>
                  <a:srgbClr val="FF0000"/>
                </a:solidFill>
                <a:latin typeface="Courier New"/>
                <a:ea typeface="Courier New"/>
                <a:cs typeface="Courier New"/>
                <a:sym typeface="Courier New"/>
              </a:rPr>
              <a:t>JAVA: </a:t>
            </a:r>
            <a:r>
              <a:rPr b="1" i="0" lang="en-US" sz="2000" u="none">
                <a:solidFill>
                  <a:schemeClr val="dk1"/>
                </a:solidFill>
                <a:latin typeface="Courier New"/>
                <a:ea typeface="Courier New"/>
                <a:cs typeface="Courier New"/>
                <a:sym typeface="Courier New"/>
              </a:rPr>
              <a:t>Request Comm.Irecv(Object buf, int offset, int count, Datatype datatype, int source, int tag)</a:t>
            </a:r>
            <a:br>
              <a:rPr b="0" i="0" lang="en-US" sz="2000" u="none">
                <a:solidFill>
                  <a:schemeClr val="dk1"/>
                </a:solidFill>
                <a:latin typeface="Arial"/>
                <a:ea typeface="Arial"/>
                <a:cs typeface="Arial"/>
                <a:sym typeface="Arial"/>
              </a:rPr>
            </a:b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Назначение аргументов здесь такое же, как и в ранее рассмотренных подпрограммах, за исключением того, что указывается ранг не адресата, а источника сообщения (</a:t>
            </a:r>
            <a:r>
              <a:rPr b="0" i="0" lang="en-US" sz="2000" u="none">
                <a:solidFill>
                  <a:schemeClr val="dk1"/>
                </a:solidFill>
                <a:latin typeface="Courier New"/>
                <a:ea typeface="Courier New"/>
                <a:cs typeface="Courier New"/>
                <a:sym typeface="Courier New"/>
              </a:rPr>
              <a:t>source</a:t>
            </a:r>
            <a:r>
              <a:rPr b="0" i="0" lang="en-US" sz="2400" u="none">
                <a:solidFill>
                  <a:schemeClr val="dk1"/>
                </a:solidFill>
                <a:latin typeface="Times New Roman"/>
                <a:ea typeface="Times New Roman"/>
                <a:cs typeface="Times New Roman"/>
                <a:sym typeface="Times New Roman"/>
              </a:rPr>
              <a:t>).</a:t>
            </a:r>
            <a:endParaRPr/>
          </a:p>
        </p:txBody>
      </p:sp>
      <p:sp>
        <p:nvSpPr>
          <p:cNvPr id="1129" name="Google Shape;1129;p85"/>
          <p:cNvSpPr txBox="1"/>
          <p:nvPr>
            <p:ph type="title"/>
          </p:nvPr>
        </p:nvSpPr>
        <p:spPr>
          <a:xfrm>
            <a:off x="673100" y="255587"/>
            <a:ext cx="7807325" cy="8699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8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135" name="Google Shape;1135;p86"/>
          <p:cNvSpPr txBox="1"/>
          <p:nvPr/>
        </p:nvSpPr>
        <p:spPr>
          <a:xfrm>
            <a:off x="468312" y="1616075"/>
            <a:ext cx="8424862" cy="4894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Вызовы подпрограмм неблокирующего обмена формируют </a:t>
            </a:r>
            <a:endParaRPr/>
          </a:p>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запрос</a:t>
            </a:r>
            <a:r>
              <a:rPr b="0" i="0" lang="en-US" sz="2400" u="none">
                <a:solidFill>
                  <a:schemeClr val="dk1"/>
                </a:solidFill>
                <a:latin typeface="Times New Roman"/>
                <a:ea typeface="Times New Roman"/>
                <a:cs typeface="Times New Roman"/>
                <a:sym typeface="Times New Roman"/>
              </a:rPr>
              <a:t> на выполнение операции обмена и связывают его с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идентификатором операции </a:t>
            </a:r>
            <a:r>
              <a:rPr b="1" i="0" lang="en-US" sz="2000" u="none">
                <a:solidFill>
                  <a:schemeClr val="dk1"/>
                </a:solidFill>
                <a:latin typeface="Courier New"/>
                <a:ea typeface="Courier New"/>
                <a:cs typeface="Courier New"/>
                <a:sym typeface="Courier New"/>
              </a:rPr>
              <a:t>request</a:t>
            </a:r>
            <a:r>
              <a:rPr b="0" i="0" lang="en-US" sz="2400" u="none">
                <a:solidFill>
                  <a:schemeClr val="dk1"/>
                </a:solidFill>
                <a:latin typeface="Times New Roman"/>
                <a:ea typeface="Times New Roman"/>
                <a:cs typeface="Times New Roman"/>
                <a:sym typeface="Times New Roman"/>
              </a:rPr>
              <a:t>. Запрос идентифицирует свойства операции обмена: </a:t>
            </a:r>
            <a:endParaRPr/>
          </a:p>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 режим; </a:t>
            </a:r>
            <a:endParaRPr/>
          </a:p>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 характеристики буфера обмена;</a:t>
            </a:r>
            <a:endParaRPr b="0" i="0" sz="2400" u="none">
              <a:solidFill>
                <a:schemeClr val="dk1"/>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 контекст;</a:t>
            </a:r>
            <a:endParaRPr b="0" i="0" sz="2400" u="none">
              <a:solidFill>
                <a:schemeClr val="dk1"/>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 тег и ранг.</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Запрос содержит информацию о состоянии ожидающих обработки операций обмена и может быть использован для получения информации о состоянии обмена или для ожидания его завершения. </a:t>
            </a:r>
            <a:endParaRPr/>
          </a:p>
        </p:txBody>
      </p:sp>
      <p:sp>
        <p:nvSpPr>
          <p:cNvPr id="1136" name="Google Shape;1136;p86"/>
          <p:cNvSpPr txBox="1"/>
          <p:nvPr>
            <p:ph type="title"/>
          </p:nvPr>
        </p:nvSpPr>
        <p:spPr>
          <a:xfrm>
            <a:off x="714375" y="214312"/>
            <a:ext cx="6851650" cy="7270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8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142" name="Google Shape;1142;p87"/>
          <p:cNvSpPr txBox="1"/>
          <p:nvPr/>
        </p:nvSpPr>
        <p:spPr>
          <a:xfrm>
            <a:off x="468312" y="1773237"/>
            <a:ext cx="7920037" cy="3375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Проверка выполнения обмена (</a:t>
            </a:r>
            <a:r>
              <a:rPr b="1" i="0" lang="en-US" sz="2400" u="none">
                <a:solidFill>
                  <a:srgbClr val="C00000"/>
                </a:solidFill>
                <a:latin typeface="Times New Roman"/>
                <a:ea typeface="Times New Roman"/>
                <a:cs typeface="Times New Roman"/>
                <a:sym typeface="Times New Roman"/>
              </a:rPr>
              <a:t>Wait и Test</a:t>
            </a:r>
            <a:r>
              <a:rPr b="1"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Проверка фактического выполнения передачи или приема в неблокирующем режиме осуществляется с помощью </a:t>
            </a:r>
            <a:r>
              <a:rPr b="1" i="0" lang="en-US" sz="2400" u="none">
                <a:solidFill>
                  <a:schemeClr val="dk1"/>
                </a:solidFill>
                <a:latin typeface="Times New Roman"/>
                <a:ea typeface="Times New Roman"/>
                <a:cs typeface="Times New Roman"/>
                <a:sym typeface="Times New Roman"/>
              </a:rPr>
              <a:t>вызова </a:t>
            </a:r>
            <a:r>
              <a:rPr b="1" i="1" lang="en-US" sz="2400" u="none">
                <a:solidFill>
                  <a:schemeClr val="dk1"/>
                </a:solidFill>
                <a:latin typeface="Times New Roman"/>
                <a:ea typeface="Times New Roman"/>
                <a:cs typeface="Times New Roman"/>
                <a:sym typeface="Times New Roman"/>
              </a:rPr>
              <a:t>подпрограмм ожидания</a:t>
            </a:r>
            <a:r>
              <a:rPr b="0" i="0" lang="en-US" sz="2400" u="none">
                <a:solidFill>
                  <a:schemeClr val="dk1"/>
                </a:solidFill>
                <a:latin typeface="Times New Roman"/>
                <a:ea typeface="Times New Roman"/>
                <a:cs typeface="Times New Roman"/>
                <a:sym typeface="Times New Roman"/>
              </a:rPr>
              <a:t>, блокирующих работу процесса до завершения операции или неблокирующих подпрограмм проверки, возвращающих логическое значение «истина», если операция выполнена.   </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3" name="Google Shape;1143;p87"/>
          <p:cNvSpPr txBox="1"/>
          <p:nvPr>
            <p:ph type="title"/>
          </p:nvPr>
        </p:nvSpPr>
        <p:spPr>
          <a:xfrm>
            <a:off x="673100" y="255587"/>
            <a:ext cx="6827837" cy="9588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8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149" name="Google Shape;1149;p88"/>
          <p:cNvSpPr txBox="1"/>
          <p:nvPr/>
        </p:nvSpPr>
        <p:spPr>
          <a:xfrm>
            <a:off x="539750" y="1557337"/>
            <a:ext cx="8323262" cy="45243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В том случае, когда одновременно несколько процессов </a:t>
            </a:r>
            <a:endParaRPr/>
          </a:p>
          <a:p>
            <a:pPr indent="-457200" lvl="0" marL="4572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обмениваются сообщениями, можно использовать проверки, </a:t>
            </a:r>
            <a:endParaRPr/>
          </a:p>
          <a:p>
            <a:pPr indent="-457200" lvl="0" marL="4572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которые применяются одновременно к нескольким обменам. </a:t>
            </a:r>
            <a:endParaRPr/>
          </a:p>
          <a:p>
            <a:pPr indent="-457200" lvl="0" marL="4572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Есть три типа таких проверок:</a:t>
            </a:r>
            <a:endParaRPr/>
          </a:p>
          <a:p>
            <a:pPr indent="-457200" lvl="0" marL="457200" marR="0" rtl="0" algn="l">
              <a:lnSpc>
                <a:spcPct val="100000"/>
              </a:lnSpc>
              <a:spcBef>
                <a:spcPts val="0"/>
              </a:spcBef>
              <a:spcAft>
                <a:spcPts val="0"/>
              </a:spcAft>
              <a:buClr>
                <a:schemeClr val="dk1"/>
              </a:buClr>
              <a:buSzPts val="2400"/>
              <a:buFont typeface="Noto Sans Symbols"/>
              <a:buAutoNum type="arabicPeriod"/>
            </a:pPr>
            <a:r>
              <a:rPr b="0" i="0" lang="en-US" sz="2400" u="none">
                <a:solidFill>
                  <a:schemeClr val="dk1"/>
                </a:solidFill>
                <a:latin typeface="Times New Roman"/>
                <a:ea typeface="Times New Roman"/>
                <a:cs typeface="Times New Roman"/>
                <a:sym typeface="Times New Roman"/>
              </a:rPr>
              <a:t>проверка завершения всех обменов;</a:t>
            </a:r>
            <a:endParaRPr/>
          </a:p>
          <a:p>
            <a:pPr indent="-457200" lvl="0" marL="457200" marR="0" rtl="0" algn="l">
              <a:lnSpc>
                <a:spcPct val="100000"/>
              </a:lnSpc>
              <a:spcBef>
                <a:spcPts val="0"/>
              </a:spcBef>
              <a:spcAft>
                <a:spcPts val="0"/>
              </a:spcAft>
              <a:buClr>
                <a:schemeClr val="dk1"/>
              </a:buClr>
              <a:buSzPts val="2400"/>
              <a:buFont typeface="Noto Sans Symbols"/>
              <a:buAutoNum type="arabicPeriod"/>
            </a:pPr>
            <a:r>
              <a:rPr b="0" i="0" lang="en-US" sz="2400" u="none">
                <a:solidFill>
                  <a:schemeClr val="dk1"/>
                </a:solidFill>
                <a:latin typeface="Times New Roman"/>
                <a:ea typeface="Times New Roman"/>
                <a:cs typeface="Times New Roman"/>
                <a:sym typeface="Times New Roman"/>
              </a:rPr>
              <a:t>проверка завершения любого обмена из нескольких;</a:t>
            </a:r>
            <a:endParaRPr/>
          </a:p>
          <a:p>
            <a:pPr indent="-457200" lvl="0" marL="457200" marR="0" rtl="0" algn="l">
              <a:lnSpc>
                <a:spcPct val="100000"/>
              </a:lnSpc>
              <a:spcBef>
                <a:spcPts val="0"/>
              </a:spcBef>
              <a:spcAft>
                <a:spcPts val="0"/>
              </a:spcAft>
              <a:buClr>
                <a:schemeClr val="dk1"/>
              </a:buClr>
              <a:buSzPts val="2400"/>
              <a:buFont typeface="Noto Sans Symbols"/>
              <a:buAutoNum type="arabicPeriod"/>
            </a:pPr>
            <a:r>
              <a:rPr b="0" i="0" lang="en-US" sz="2400" u="none">
                <a:solidFill>
                  <a:schemeClr val="dk1"/>
                </a:solidFill>
                <a:latin typeface="Times New Roman"/>
                <a:ea typeface="Times New Roman"/>
                <a:cs typeface="Times New Roman"/>
                <a:sym typeface="Times New Roman"/>
              </a:rPr>
              <a:t>проверка завершения заданного обмена из нескольких.</a:t>
            </a:r>
            <a:endParaRPr/>
          </a:p>
          <a:p>
            <a:pPr indent="-457200" lvl="0" marL="4572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Каждая из этих проверок имеет две разновидности:</a:t>
            </a:r>
            <a:endParaRPr/>
          </a:p>
          <a:p>
            <a:pPr indent="-457200" lvl="0" marL="457200" marR="0" rtl="0" algn="l">
              <a:lnSpc>
                <a:spcPct val="100000"/>
              </a:lnSpc>
              <a:spcBef>
                <a:spcPts val="0"/>
              </a:spcBef>
              <a:spcAft>
                <a:spcPts val="0"/>
              </a:spcAft>
              <a:buClr>
                <a:schemeClr val="dk1"/>
              </a:buClr>
              <a:buSzPts val="2400"/>
              <a:buFont typeface="Noto Sans Symbols"/>
              <a:buAutoNum type="arabicPeriod"/>
            </a:pPr>
            <a:r>
              <a:rPr b="0" i="0" lang="en-US" sz="2400" u="none">
                <a:solidFill>
                  <a:schemeClr val="dk1"/>
                </a:solidFill>
                <a:latin typeface="Times New Roman"/>
                <a:ea typeface="Times New Roman"/>
                <a:cs typeface="Times New Roman"/>
                <a:sym typeface="Times New Roman"/>
              </a:rPr>
              <a:t>«ожидание» -  блокирующая проверка; </a:t>
            </a:r>
            <a:endParaRPr/>
          </a:p>
          <a:p>
            <a:pPr indent="-457200" lvl="0" marL="457200" marR="0" rtl="0" algn="l">
              <a:lnSpc>
                <a:spcPct val="100000"/>
              </a:lnSpc>
              <a:spcBef>
                <a:spcPts val="0"/>
              </a:spcBef>
              <a:spcAft>
                <a:spcPts val="0"/>
              </a:spcAft>
              <a:buClr>
                <a:schemeClr val="dk1"/>
              </a:buClr>
              <a:buSzPts val="2400"/>
              <a:buFont typeface="Noto Sans Symbols"/>
              <a:buAutoNum type="arabicPeriod"/>
            </a:pPr>
            <a:r>
              <a:rPr b="0" i="0" lang="en-US" sz="2400" u="none">
                <a:solidFill>
                  <a:schemeClr val="dk1"/>
                </a:solidFill>
                <a:latin typeface="Times New Roman"/>
                <a:ea typeface="Times New Roman"/>
                <a:cs typeface="Times New Roman"/>
                <a:sym typeface="Times New Roman"/>
              </a:rPr>
              <a:t>«проверка» - неблокирующая проверка.</a:t>
            </a:r>
            <a:endParaRPr/>
          </a:p>
        </p:txBody>
      </p:sp>
      <p:sp>
        <p:nvSpPr>
          <p:cNvPr id="1150" name="Google Shape;1150;p88"/>
          <p:cNvSpPr txBox="1"/>
          <p:nvPr>
            <p:ph type="title"/>
          </p:nvPr>
        </p:nvSpPr>
        <p:spPr>
          <a:xfrm>
            <a:off x="673100" y="255587"/>
            <a:ext cx="6778625" cy="8699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8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156" name="Google Shape;1156;p89"/>
          <p:cNvSpPr txBox="1"/>
          <p:nvPr/>
        </p:nvSpPr>
        <p:spPr>
          <a:xfrm>
            <a:off x="250825" y="1052512"/>
            <a:ext cx="8769350" cy="5386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Блокирующие операции проверки</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MPI_Wait (</a:t>
            </a:r>
            <a:r>
              <a:rPr b="0" i="0" lang="en-US" sz="2400" u="sng">
                <a:solidFill>
                  <a:schemeClr val="dk1"/>
                </a:solidFill>
                <a:latin typeface="Arial"/>
                <a:ea typeface="Arial"/>
                <a:cs typeface="Arial"/>
                <a:sym typeface="Arial"/>
                <a:hlinkClick r:id="rId3">
                  <a:extLst>
                    <a:ext uri="{A12FA001-AC4F-418D-AE19-62706E023703}">
                      <ahyp:hlinkClr val="tx"/>
                    </a:ext>
                  </a:extLst>
                </a:hlinkClick>
              </a:rPr>
              <a:t>S</a:t>
            </a:r>
            <a:r>
              <a:rPr b="0" i="0" lang="en-US" sz="2400" u="none">
                <a:solidFill>
                  <a:schemeClr val="dk1"/>
                </a:solidFill>
                <a:latin typeface="Times New Roman"/>
                <a:ea typeface="Times New Roman"/>
                <a:cs typeface="Times New Roman"/>
                <a:sym typeface="Times New Roman"/>
              </a:rPr>
              <a:t>) </a:t>
            </a:r>
            <a:r>
              <a:rPr b="1" i="0" lang="en-US" sz="2400" u="none">
                <a:solidFill>
                  <a:srgbClr val="C00000"/>
                </a:solidFill>
                <a:latin typeface="Times New Roman"/>
                <a:ea typeface="Times New Roman"/>
                <a:cs typeface="Times New Roman"/>
                <a:sym typeface="Times New Roman"/>
              </a:rPr>
              <a:t>вызывается непосредственно перед тем, как задача отправки заполнит буфер сообщения новыми данными.</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Подпрограмма </a:t>
            </a:r>
            <a:r>
              <a:rPr b="1" i="0" lang="en-US" sz="2000" u="none">
                <a:solidFill>
                  <a:srgbClr val="9ABCBC"/>
                </a:solidFill>
                <a:latin typeface="Courier New"/>
                <a:ea typeface="Courier New"/>
                <a:cs typeface="Courier New"/>
                <a:sym typeface="Courier New"/>
              </a:rPr>
              <a:t>MPI_Wait</a:t>
            </a:r>
            <a:r>
              <a:rPr b="0" i="0" lang="en-US" sz="2400" u="none">
                <a:solidFill>
                  <a:schemeClr val="dk1"/>
                </a:solidFill>
                <a:latin typeface="Times New Roman"/>
                <a:ea typeface="Times New Roman"/>
                <a:cs typeface="Times New Roman"/>
                <a:sym typeface="Times New Roman"/>
              </a:rPr>
              <a:t> блокирует работу процесса до завершения приема или передачи сообщения:</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MPI_Wait(MPI_Request *request, MPI_Status *status)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0000"/>
              </a:buClr>
              <a:buSzPts val="2000"/>
              <a:buFont typeface="Courier New"/>
              <a:buNone/>
            </a:pPr>
            <a:r>
              <a:rPr b="1" i="0" lang="en-US" sz="2000" u="none">
                <a:solidFill>
                  <a:srgbClr val="FF0000"/>
                </a:solidFill>
                <a:latin typeface="Courier New"/>
                <a:ea typeface="Courier New"/>
                <a:cs typeface="Courier New"/>
                <a:sym typeface="Courier New"/>
              </a:rPr>
              <a:t>C:    </a:t>
            </a:r>
            <a:r>
              <a:rPr b="1" i="0" lang="en-US" sz="2000" u="none">
                <a:solidFill>
                  <a:schemeClr val="dk1"/>
                </a:solidFill>
                <a:latin typeface="Courier New"/>
                <a:ea typeface="Courier New"/>
                <a:cs typeface="Courier New"/>
                <a:sym typeface="Courier New"/>
              </a:rPr>
              <a:t>MPI_Wait(request, status, ierr)</a:t>
            </a:r>
            <a:endParaRPr/>
          </a:p>
          <a:p>
            <a:pPr indent="0" lvl="0" marL="0" marR="0" rtl="0" algn="l">
              <a:lnSpc>
                <a:spcPct val="100000"/>
              </a:lnSpc>
              <a:spcBef>
                <a:spcPts val="0"/>
              </a:spcBef>
              <a:spcAft>
                <a:spcPts val="0"/>
              </a:spcAft>
              <a:buClr>
                <a:srgbClr val="FF0000"/>
              </a:buClr>
              <a:buSzPts val="2000"/>
              <a:buFont typeface="Courier New"/>
              <a:buNone/>
            </a:pPr>
            <a:r>
              <a:rPr b="1" i="0" lang="en-US" sz="2000" u="none">
                <a:solidFill>
                  <a:srgbClr val="FF0000"/>
                </a:solidFill>
                <a:latin typeface="Courier New"/>
                <a:ea typeface="Courier New"/>
                <a:cs typeface="Courier New"/>
                <a:sym typeface="Courier New"/>
              </a:rPr>
              <a:t>JAVA: </a:t>
            </a:r>
            <a:r>
              <a:rPr b="1" i="0" lang="en-US" sz="2000" u="none">
                <a:solidFill>
                  <a:schemeClr val="dk1"/>
                </a:solidFill>
                <a:latin typeface="Courier New"/>
                <a:ea typeface="Courier New"/>
                <a:cs typeface="Courier New"/>
                <a:sym typeface="Courier New"/>
              </a:rPr>
              <a:t>Status Request.Wait()</a:t>
            </a:r>
            <a:br>
              <a:rPr b="0" i="0" lang="en-US" sz="2000" u="none">
                <a:solidFill>
                  <a:schemeClr val="dk1"/>
                </a:solidFill>
                <a:latin typeface="Times New Roman"/>
                <a:ea typeface="Times New Roman"/>
                <a:cs typeface="Times New Roman"/>
                <a:sym typeface="Times New Roman"/>
              </a:rPr>
            </a:br>
            <a:br>
              <a:rPr b="0" i="0" lang="en-US" sz="20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Входной параметр </a:t>
            </a:r>
            <a:r>
              <a:rPr b="0" i="0" lang="en-US" sz="2000" u="none">
                <a:solidFill>
                  <a:schemeClr val="dk1"/>
                </a:solidFill>
                <a:latin typeface="Courier New"/>
                <a:ea typeface="Courier New"/>
                <a:cs typeface="Courier New"/>
                <a:sym typeface="Courier New"/>
              </a:rPr>
              <a:t>request</a:t>
            </a:r>
            <a:r>
              <a:rPr b="0" i="0" lang="en-US" sz="2400" u="none">
                <a:solidFill>
                  <a:schemeClr val="dk1"/>
                </a:solidFill>
                <a:latin typeface="Times New Roman"/>
                <a:ea typeface="Times New Roman"/>
                <a:cs typeface="Times New Roman"/>
                <a:sym typeface="Times New Roman"/>
              </a:rPr>
              <a:t> ⎯ идентификатор операции обмена, выходной ⎯ статус (</a:t>
            </a:r>
            <a:r>
              <a:rPr b="0" i="0" lang="en-US" sz="2000" u="none">
                <a:solidFill>
                  <a:schemeClr val="dk1"/>
                </a:solidFill>
                <a:latin typeface="Courier New"/>
                <a:ea typeface="Courier New"/>
                <a:cs typeface="Courier New"/>
                <a:sym typeface="Courier New"/>
              </a:rPr>
              <a:t>status</a:t>
            </a:r>
            <a:r>
              <a:rPr b="0" i="0" lang="en-US" sz="2400" u="none">
                <a:solidFill>
                  <a:schemeClr val="dk1"/>
                </a:solidFill>
                <a:latin typeface="Times New Roman"/>
                <a:ea typeface="Times New Roman"/>
                <a:cs typeface="Times New Roman"/>
                <a:sym typeface="Times New Roman"/>
              </a:rPr>
              <a:t>). </a:t>
            </a:r>
            <a:endParaRPr/>
          </a:p>
        </p:txBody>
      </p:sp>
      <p:sp>
        <p:nvSpPr>
          <p:cNvPr id="1157" name="Google Shape;1157;p89"/>
          <p:cNvSpPr txBox="1"/>
          <p:nvPr>
            <p:ph type="title"/>
          </p:nvPr>
        </p:nvSpPr>
        <p:spPr>
          <a:xfrm>
            <a:off x="673100" y="255587"/>
            <a:ext cx="7807325"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9"/>
          <p:cNvSpPr txBox="1"/>
          <p:nvPr/>
        </p:nvSpPr>
        <p:spPr>
          <a:xfrm>
            <a:off x="571500" y="1071562"/>
            <a:ext cx="6500812" cy="3046412"/>
          </a:xfrm>
          <a:prstGeom prst="rect">
            <a:avLst/>
          </a:prstGeom>
          <a:noFill/>
          <a:ln cap="flat" cmpd="sng" w="9525">
            <a:solidFill>
              <a:srgbClr val="0070C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600"/>
              <a:buFont typeface="Courier New"/>
              <a:buNone/>
            </a:pPr>
            <a:r>
              <a:rPr b="0" i="0" lang="en-US" sz="1600" u="none">
                <a:solidFill>
                  <a:srgbClr val="0070C0"/>
                </a:solidFill>
                <a:latin typeface="Courier New"/>
                <a:ea typeface="Courier New"/>
                <a:cs typeface="Courier New"/>
                <a:sym typeface="Courier New"/>
              </a:rPr>
              <a:t>#include &lt;mpi.h&gt;</a:t>
            </a:r>
            <a:endParaRPr/>
          </a:p>
          <a:p>
            <a:pPr indent="0" lvl="0" marL="0" marR="0" rtl="0" algn="l">
              <a:lnSpc>
                <a:spcPct val="100000"/>
              </a:lnSpc>
              <a:spcBef>
                <a:spcPts val="0"/>
              </a:spcBef>
              <a:spcAft>
                <a:spcPts val="0"/>
              </a:spcAft>
              <a:buClr>
                <a:srgbClr val="0070C0"/>
              </a:buClr>
              <a:buSzPts val="1600"/>
              <a:buFont typeface="Courier New"/>
              <a:buNone/>
            </a:pPr>
            <a:r>
              <a:rPr b="0" i="0" lang="en-US" sz="1600" u="none">
                <a:solidFill>
                  <a:srgbClr val="0070C0"/>
                </a:solidFill>
                <a:latin typeface="Courier New"/>
                <a:ea typeface="Courier New"/>
                <a:cs typeface="Courier New"/>
                <a:sym typeface="Courier New"/>
              </a:rPr>
              <a:t>#include &lt;stdio.h&gt;</a:t>
            </a:r>
            <a:endParaRPr/>
          </a:p>
          <a:p>
            <a:pPr indent="0" lvl="0" marL="0" marR="0" rtl="0" algn="l">
              <a:lnSpc>
                <a:spcPct val="100000"/>
              </a:lnSpc>
              <a:spcBef>
                <a:spcPts val="0"/>
              </a:spcBef>
              <a:spcAft>
                <a:spcPts val="0"/>
              </a:spcAft>
              <a:buClr>
                <a:srgbClr val="0070C0"/>
              </a:buClr>
              <a:buSzPts val="1600"/>
              <a:buFont typeface="Courier New"/>
              <a:buNone/>
            </a:pPr>
            <a:r>
              <a:rPr b="0" i="0" lang="en-US" sz="1600" u="none">
                <a:solidFill>
                  <a:srgbClr val="0070C0"/>
                </a:solidFill>
                <a:latin typeface="Courier New"/>
                <a:ea typeface="Courier New"/>
                <a:cs typeface="Courier New"/>
                <a:sym typeface="Courier New"/>
              </a:rPr>
              <a:t>int main( int argc, char *argv[] )</a:t>
            </a:r>
            <a:endParaRPr/>
          </a:p>
          <a:p>
            <a:pPr indent="0" lvl="0" marL="0" marR="0" rtl="0" algn="l">
              <a:lnSpc>
                <a:spcPct val="100000"/>
              </a:lnSpc>
              <a:spcBef>
                <a:spcPts val="0"/>
              </a:spcBef>
              <a:spcAft>
                <a:spcPts val="0"/>
              </a:spcAft>
              <a:buClr>
                <a:srgbClr val="0070C0"/>
              </a:buClr>
              <a:buSzPts val="1600"/>
              <a:buFont typeface="Courier New"/>
              <a:buNone/>
            </a:pPr>
            <a:r>
              <a:rPr b="0" i="0" lang="en-US" sz="1600" u="none">
                <a:solidFill>
                  <a:srgbClr val="0070C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70C0"/>
              </a:buClr>
              <a:buSzPts val="1600"/>
              <a:buFont typeface="Courier New"/>
              <a:buNone/>
            </a:pPr>
            <a:r>
              <a:rPr b="0" i="0" lang="en-US" sz="1600" u="none">
                <a:solidFill>
                  <a:srgbClr val="0070C0"/>
                </a:solidFill>
                <a:latin typeface="Courier New"/>
                <a:ea typeface="Courier New"/>
                <a:cs typeface="Courier New"/>
                <a:sym typeface="Courier New"/>
              </a:rPr>
              <a:t>    int rank, size;</a:t>
            </a:r>
            <a:endParaRPr/>
          </a:p>
          <a:p>
            <a:pPr indent="0" lvl="0" marL="0" marR="0" rtl="0" algn="l">
              <a:lnSpc>
                <a:spcPct val="100000"/>
              </a:lnSpc>
              <a:spcBef>
                <a:spcPts val="0"/>
              </a:spcBef>
              <a:spcAft>
                <a:spcPts val="0"/>
              </a:spcAft>
              <a:buClr>
                <a:srgbClr val="0070C0"/>
              </a:buClr>
              <a:buSzPts val="1600"/>
              <a:buFont typeface="Courier New"/>
              <a:buNone/>
            </a:pPr>
            <a:r>
              <a:rPr b="0" i="0" lang="en-US" sz="1600" u="none">
                <a:solidFill>
                  <a:srgbClr val="0070C0"/>
                </a:solidFill>
                <a:latin typeface="Courier New"/>
                <a:ea typeface="Courier New"/>
                <a:cs typeface="Courier New"/>
                <a:sym typeface="Courier New"/>
              </a:rPr>
              <a:t>    MPI_Init( &amp;argc, &amp;argv );</a:t>
            </a:r>
            <a:endParaRPr/>
          </a:p>
          <a:p>
            <a:pPr indent="0" lvl="0" marL="0" marR="0" rtl="0" algn="l">
              <a:lnSpc>
                <a:spcPct val="100000"/>
              </a:lnSpc>
              <a:spcBef>
                <a:spcPts val="0"/>
              </a:spcBef>
              <a:spcAft>
                <a:spcPts val="0"/>
              </a:spcAft>
              <a:buClr>
                <a:srgbClr val="0070C0"/>
              </a:buClr>
              <a:buSzPts val="1600"/>
              <a:buFont typeface="Courier New"/>
              <a:buNone/>
            </a:pPr>
            <a:r>
              <a:rPr b="0" i="0" lang="en-US" sz="1600" u="none">
                <a:solidFill>
                  <a:srgbClr val="0070C0"/>
                </a:solidFill>
                <a:latin typeface="Courier New"/>
                <a:ea typeface="Courier New"/>
                <a:cs typeface="Courier New"/>
                <a:sym typeface="Courier New"/>
              </a:rPr>
              <a:t>    </a:t>
            </a:r>
            <a:r>
              <a:rPr b="1" i="0" lang="en-US" sz="1600" u="none">
                <a:solidFill>
                  <a:srgbClr val="0070C0"/>
                </a:solidFill>
                <a:latin typeface="Courier New"/>
                <a:ea typeface="Courier New"/>
                <a:cs typeface="Courier New"/>
                <a:sym typeface="Courier New"/>
              </a:rPr>
              <a:t>MPI_Comm_rank</a:t>
            </a:r>
            <a:r>
              <a:rPr b="0" i="0" lang="en-US" sz="1600" u="none">
                <a:solidFill>
                  <a:srgbClr val="0070C0"/>
                </a:solidFill>
                <a:latin typeface="Courier New"/>
                <a:ea typeface="Courier New"/>
                <a:cs typeface="Courier New"/>
                <a:sym typeface="Courier New"/>
              </a:rPr>
              <a:t>( MPI_COMM_WORLD, &amp;rank );</a:t>
            </a:r>
            <a:endParaRPr/>
          </a:p>
          <a:p>
            <a:pPr indent="0" lvl="0" marL="0" marR="0" rtl="0" algn="l">
              <a:lnSpc>
                <a:spcPct val="100000"/>
              </a:lnSpc>
              <a:spcBef>
                <a:spcPts val="0"/>
              </a:spcBef>
              <a:spcAft>
                <a:spcPts val="0"/>
              </a:spcAft>
              <a:buClr>
                <a:srgbClr val="0070C0"/>
              </a:buClr>
              <a:buSzPts val="1600"/>
              <a:buFont typeface="Courier New"/>
              <a:buNone/>
            </a:pPr>
            <a:r>
              <a:rPr b="0" i="0" lang="en-US" sz="1600" u="none">
                <a:solidFill>
                  <a:srgbClr val="0070C0"/>
                </a:solidFill>
                <a:latin typeface="Courier New"/>
                <a:ea typeface="Courier New"/>
                <a:cs typeface="Courier New"/>
                <a:sym typeface="Courier New"/>
              </a:rPr>
              <a:t>    </a:t>
            </a:r>
            <a:r>
              <a:rPr b="1" i="0" lang="en-US" sz="1600" u="none">
                <a:solidFill>
                  <a:srgbClr val="0070C0"/>
                </a:solidFill>
                <a:latin typeface="Courier New"/>
                <a:ea typeface="Courier New"/>
                <a:cs typeface="Courier New"/>
                <a:sym typeface="Courier New"/>
              </a:rPr>
              <a:t>MPI_Comm_size</a:t>
            </a:r>
            <a:r>
              <a:rPr b="0" i="0" lang="en-US" sz="1600" u="none">
                <a:solidFill>
                  <a:srgbClr val="0070C0"/>
                </a:solidFill>
                <a:latin typeface="Courier New"/>
                <a:ea typeface="Courier New"/>
                <a:cs typeface="Courier New"/>
                <a:sym typeface="Courier New"/>
              </a:rPr>
              <a:t>( MPI_COMM_WORLD, &amp;size );</a:t>
            </a:r>
            <a:endParaRPr/>
          </a:p>
          <a:p>
            <a:pPr indent="0" lvl="0" marL="0" marR="0" rtl="0" algn="l">
              <a:lnSpc>
                <a:spcPct val="100000"/>
              </a:lnSpc>
              <a:spcBef>
                <a:spcPts val="0"/>
              </a:spcBef>
              <a:spcAft>
                <a:spcPts val="0"/>
              </a:spcAft>
              <a:buClr>
                <a:srgbClr val="0070C0"/>
              </a:buClr>
              <a:buSzPts val="1600"/>
              <a:buFont typeface="Courier New"/>
              <a:buNone/>
            </a:pPr>
            <a:r>
              <a:rPr b="0" i="0" lang="en-US" sz="1600" u="none">
                <a:solidFill>
                  <a:srgbClr val="0070C0"/>
                </a:solidFill>
                <a:latin typeface="Courier New"/>
                <a:ea typeface="Courier New"/>
                <a:cs typeface="Courier New"/>
                <a:sym typeface="Courier New"/>
              </a:rPr>
              <a:t>    printf( "I am %d of %d\n", rank, size );</a:t>
            </a:r>
            <a:endParaRPr/>
          </a:p>
          <a:p>
            <a:pPr indent="0" lvl="0" marL="0" marR="0" rtl="0" algn="l">
              <a:lnSpc>
                <a:spcPct val="100000"/>
              </a:lnSpc>
              <a:spcBef>
                <a:spcPts val="0"/>
              </a:spcBef>
              <a:spcAft>
                <a:spcPts val="0"/>
              </a:spcAft>
              <a:buClr>
                <a:srgbClr val="0070C0"/>
              </a:buClr>
              <a:buSzPts val="1600"/>
              <a:buFont typeface="Courier New"/>
              <a:buNone/>
            </a:pPr>
            <a:r>
              <a:rPr b="0" i="0" lang="en-US" sz="1600" u="none">
                <a:solidFill>
                  <a:srgbClr val="0070C0"/>
                </a:solidFill>
                <a:latin typeface="Courier New"/>
                <a:ea typeface="Courier New"/>
                <a:cs typeface="Courier New"/>
                <a:sym typeface="Courier New"/>
              </a:rPr>
              <a:t>    MPI_Finalize();</a:t>
            </a:r>
            <a:endParaRPr/>
          </a:p>
          <a:p>
            <a:pPr indent="0" lvl="0" marL="0" marR="0" rtl="0" algn="l">
              <a:lnSpc>
                <a:spcPct val="100000"/>
              </a:lnSpc>
              <a:spcBef>
                <a:spcPts val="0"/>
              </a:spcBef>
              <a:spcAft>
                <a:spcPts val="0"/>
              </a:spcAft>
              <a:buClr>
                <a:srgbClr val="0070C0"/>
              </a:buClr>
              <a:buSzPts val="1600"/>
              <a:buFont typeface="Courier New"/>
              <a:buNone/>
            </a:pPr>
            <a:r>
              <a:rPr b="0" i="0" lang="en-US" sz="1600" u="none">
                <a:solidFill>
                  <a:srgbClr val="0070C0"/>
                </a:solidFill>
                <a:latin typeface="Courier New"/>
                <a:ea typeface="Courier New"/>
                <a:cs typeface="Courier New"/>
                <a:sym typeface="Courier New"/>
              </a:rPr>
              <a:t>    return 0;</a:t>
            </a:r>
            <a:endParaRPr/>
          </a:p>
          <a:p>
            <a:pPr indent="0" lvl="0" marL="0" marR="0" rtl="0" algn="l">
              <a:lnSpc>
                <a:spcPct val="100000"/>
              </a:lnSpc>
              <a:spcBef>
                <a:spcPts val="0"/>
              </a:spcBef>
              <a:spcAft>
                <a:spcPts val="0"/>
              </a:spcAft>
              <a:buClr>
                <a:srgbClr val="0070C0"/>
              </a:buClr>
              <a:buSzPts val="1600"/>
              <a:buFont typeface="Courier New"/>
              <a:buNone/>
            </a:pPr>
            <a:r>
              <a:rPr b="0" i="0" lang="en-US" sz="1600" u="none">
                <a:solidFill>
                  <a:srgbClr val="0070C0"/>
                </a:solidFill>
                <a:latin typeface="Courier New"/>
                <a:ea typeface="Courier New"/>
                <a:cs typeface="Courier New"/>
                <a:sym typeface="Courier New"/>
              </a:rPr>
              <a:t>}</a:t>
            </a:r>
            <a:endParaRPr/>
          </a:p>
        </p:txBody>
      </p:sp>
      <p:sp>
        <p:nvSpPr>
          <p:cNvPr id="270" name="Google Shape;270;p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271" name="Google Shape;271;p9"/>
          <p:cNvSpPr txBox="1"/>
          <p:nvPr/>
        </p:nvSpPr>
        <p:spPr>
          <a:xfrm>
            <a:off x="571500" y="4143375"/>
            <a:ext cx="7358062" cy="2611437"/>
          </a:xfrm>
          <a:prstGeom prst="rect">
            <a:avLst/>
          </a:prstGeom>
          <a:noFill/>
          <a:ln cap="flat" cmpd="sng" w="9525">
            <a:solidFill>
              <a:srgbClr val="7030A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850AFF"/>
              </a:buClr>
              <a:buSzPts val="1600"/>
              <a:buFont typeface="Courier New"/>
              <a:buNone/>
            </a:pPr>
            <a:r>
              <a:rPr b="0" i="0" lang="en-US" sz="1600" u="none">
                <a:solidFill>
                  <a:srgbClr val="850AFF"/>
                </a:solidFill>
                <a:latin typeface="Courier New"/>
                <a:ea typeface="Courier New"/>
                <a:cs typeface="Courier New"/>
                <a:sym typeface="Courier New"/>
              </a:rPr>
              <a:t>import mpi.*;</a:t>
            </a:r>
            <a:endParaRPr/>
          </a:p>
          <a:p>
            <a:pPr indent="0" lvl="0" marL="0" marR="0" rtl="0" algn="l">
              <a:lnSpc>
                <a:spcPct val="93000"/>
              </a:lnSpc>
              <a:spcBef>
                <a:spcPts val="0"/>
              </a:spcBef>
              <a:spcAft>
                <a:spcPts val="0"/>
              </a:spcAft>
              <a:buClr>
                <a:srgbClr val="850AFF"/>
              </a:buClr>
              <a:buSzPts val="1600"/>
              <a:buFont typeface="Courier New"/>
              <a:buNone/>
            </a:pPr>
            <a:r>
              <a:rPr b="0" i="0" lang="en-US" sz="1600" u="none">
                <a:solidFill>
                  <a:srgbClr val="850AFF"/>
                </a:solidFill>
                <a:latin typeface="Courier New"/>
                <a:ea typeface="Courier New"/>
                <a:cs typeface="Courier New"/>
                <a:sym typeface="Courier New"/>
              </a:rPr>
              <a:t>public class MPIAPP {</a:t>
            </a:r>
            <a:endParaRPr/>
          </a:p>
          <a:p>
            <a:pPr indent="0" lvl="0" marL="0" marR="0" rtl="0" algn="l">
              <a:lnSpc>
                <a:spcPct val="93000"/>
              </a:lnSpc>
              <a:spcBef>
                <a:spcPts val="0"/>
              </a:spcBef>
              <a:spcAft>
                <a:spcPts val="0"/>
              </a:spcAft>
              <a:buClr>
                <a:srgbClr val="850AFF"/>
              </a:buClr>
              <a:buSzPts val="1600"/>
              <a:buFont typeface="Courier New"/>
              <a:buNone/>
            </a:pPr>
            <a:r>
              <a:rPr b="0" i="0" lang="en-US" sz="1600" u="none">
                <a:solidFill>
                  <a:srgbClr val="850AFF"/>
                </a:solidFill>
                <a:latin typeface="Courier New"/>
                <a:ea typeface="Courier New"/>
                <a:cs typeface="Courier New"/>
                <a:sym typeface="Courier New"/>
              </a:rPr>
              <a:t>   </a:t>
            </a:r>
            <a:endParaRPr/>
          </a:p>
          <a:p>
            <a:pPr indent="0" lvl="0" marL="0" marR="0" rtl="0" algn="l">
              <a:lnSpc>
                <a:spcPct val="93000"/>
              </a:lnSpc>
              <a:spcBef>
                <a:spcPts val="0"/>
              </a:spcBef>
              <a:spcAft>
                <a:spcPts val="0"/>
              </a:spcAft>
              <a:buClr>
                <a:srgbClr val="850AFF"/>
              </a:buClr>
              <a:buSzPts val="1600"/>
              <a:buFont typeface="Courier New"/>
              <a:buNone/>
            </a:pPr>
            <a:r>
              <a:rPr b="0" i="0" lang="en-US" sz="1600" u="none">
                <a:solidFill>
                  <a:srgbClr val="850AFF"/>
                </a:solidFill>
                <a:latin typeface="Courier New"/>
                <a:ea typeface="Courier New"/>
                <a:cs typeface="Courier New"/>
                <a:sym typeface="Courier New"/>
              </a:rPr>
              <a:t>public static void main(String[] args) throws Exception{</a:t>
            </a:r>
            <a:endParaRPr/>
          </a:p>
          <a:p>
            <a:pPr indent="0" lvl="0" marL="0" marR="0" rtl="0" algn="l">
              <a:lnSpc>
                <a:spcPct val="93000"/>
              </a:lnSpc>
              <a:spcBef>
                <a:spcPts val="0"/>
              </a:spcBef>
              <a:spcAft>
                <a:spcPts val="0"/>
              </a:spcAft>
              <a:buClr>
                <a:srgbClr val="850AFF"/>
              </a:buClr>
              <a:buSzPts val="1600"/>
              <a:buFont typeface="Courier New"/>
              <a:buNone/>
            </a:pPr>
            <a:r>
              <a:rPr b="0" i="0" lang="en-US" sz="1600" u="none">
                <a:solidFill>
                  <a:srgbClr val="850AFF"/>
                </a:solidFill>
                <a:latin typeface="Courier New"/>
                <a:ea typeface="Courier New"/>
                <a:cs typeface="Courier New"/>
                <a:sym typeface="Courier New"/>
              </a:rPr>
              <a:t>       </a:t>
            </a:r>
            <a:endParaRPr/>
          </a:p>
          <a:p>
            <a:pPr indent="0" lvl="0" marL="0" marR="0" rtl="0" algn="l">
              <a:lnSpc>
                <a:spcPct val="93000"/>
              </a:lnSpc>
              <a:spcBef>
                <a:spcPts val="0"/>
              </a:spcBef>
              <a:spcAft>
                <a:spcPts val="0"/>
              </a:spcAft>
              <a:buClr>
                <a:srgbClr val="850AFF"/>
              </a:buClr>
              <a:buSzPts val="1600"/>
              <a:buFont typeface="Courier New"/>
              <a:buNone/>
            </a:pPr>
            <a:r>
              <a:rPr b="0" i="0" lang="en-US" sz="1600" u="none">
                <a:solidFill>
                  <a:srgbClr val="850AFF"/>
                </a:solidFill>
                <a:latin typeface="Courier New"/>
                <a:ea typeface="Courier New"/>
                <a:cs typeface="Courier New"/>
                <a:sym typeface="Courier New"/>
              </a:rPr>
              <a:t>MPI.Init(args);</a:t>
            </a:r>
            <a:endParaRPr/>
          </a:p>
          <a:p>
            <a:pPr indent="0" lvl="0" marL="0" marR="0" rtl="0" algn="l">
              <a:lnSpc>
                <a:spcPct val="93000"/>
              </a:lnSpc>
              <a:spcBef>
                <a:spcPts val="0"/>
              </a:spcBef>
              <a:spcAft>
                <a:spcPts val="0"/>
              </a:spcAft>
              <a:buClr>
                <a:srgbClr val="850AFF"/>
              </a:buClr>
              <a:buSzPts val="1600"/>
              <a:buFont typeface="Courier New"/>
              <a:buNone/>
            </a:pPr>
            <a:r>
              <a:rPr b="0" i="0" lang="en-US" sz="1600" u="none">
                <a:solidFill>
                  <a:srgbClr val="850AFF"/>
                </a:solidFill>
                <a:latin typeface="Courier New"/>
                <a:ea typeface="Courier New"/>
                <a:cs typeface="Courier New"/>
                <a:sym typeface="Courier New"/>
              </a:rPr>
              <a:t>int rank = </a:t>
            </a:r>
            <a:r>
              <a:rPr b="1" i="0" lang="en-US" sz="1600" u="none">
                <a:solidFill>
                  <a:srgbClr val="850AFF"/>
                </a:solidFill>
                <a:latin typeface="Courier New"/>
                <a:ea typeface="Courier New"/>
                <a:cs typeface="Courier New"/>
                <a:sym typeface="Courier New"/>
              </a:rPr>
              <a:t>MPI.COMM_WORLD.Rank</a:t>
            </a:r>
            <a:r>
              <a:rPr b="0" i="0" lang="en-US" sz="1600" u="none">
                <a:solidFill>
                  <a:srgbClr val="850AFF"/>
                </a:solidFill>
                <a:latin typeface="Courier New"/>
                <a:ea typeface="Courier New"/>
                <a:cs typeface="Courier New"/>
                <a:sym typeface="Courier New"/>
              </a:rPr>
              <a:t>();</a:t>
            </a:r>
            <a:endParaRPr/>
          </a:p>
          <a:p>
            <a:pPr indent="0" lvl="0" marL="0" marR="0" rtl="0" algn="l">
              <a:lnSpc>
                <a:spcPct val="93000"/>
              </a:lnSpc>
              <a:spcBef>
                <a:spcPts val="0"/>
              </a:spcBef>
              <a:spcAft>
                <a:spcPts val="0"/>
              </a:spcAft>
              <a:buClr>
                <a:srgbClr val="850AFF"/>
              </a:buClr>
              <a:buSzPts val="1600"/>
              <a:buFont typeface="Courier New"/>
              <a:buNone/>
            </a:pPr>
            <a:r>
              <a:rPr b="0" i="0" lang="en-US" sz="1600" u="none">
                <a:solidFill>
                  <a:srgbClr val="850AFF"/>
                </a:solidFill>
                <a:latin typeface="Courier New"/>
                <a:ea typeface="Courier New"/>
                <a:cs typeface="Courier New"/>
                <a:sym typeface="Courier New"/>
              </a:rPr>
              <a:t>int size = </a:t>
            </a:r>
            <a:r>
              <a:rPr b="1" i="0" lang="en-US" sz="1600" u="none">
                <a:solidFill>
                  <a:srgbClr val="850AFF"/>
                </a:solidFill>
                <a:latin typeface="Courier New"/>
                <a:ea typeface="Courier New"/>
                <a:cs typeface="Courier New"/>
                <a:sym typeface="Courier New"/>
              </a:rPr>
              <a:t>MPI.COMM_WORLD.Size</a:t>
            </a:r>
            <a:r>
              <a:rPr b="0" i="0" lang="en-US" sz="1600" u="none">
                <a:solidFill>
                  <a:srgbClr val="850AFF"/>
                </a:solidFill>
                <a:latin typeface="Courier New"/>
                <a:ea typeface="Courier New"/>
                <a:cs typeface="Courier New"/>
                <a:sym typeface="Courier New"/>
              </a:rPr>
              <a:t>();</a:t>
            </a:r>
            <a:endParaRPr/>
          </a:p>
          <a:p>
            <a:pPr indent="0" lvl="0" marL="0" marR="0" rtl="0" algn="l">
              <a:lnSpc>
                <a:spcPct val="93000"/>
              </a:lnSpc>
              <a:spcBef>
                <a:spcPts val="0"/>
              </a:spcBef>
              <a:spcAft>
                <a:spcPts val="0"/>
              </a:spcAft>
              <a:buClr>
                <a:srgbClr val="850AFF"/>
              </a:buClr>
              <a:buSzPts val="1600"/>
              <a:buFont typeface="Courier New"/>
              <a:buNone/>
            </a:pPr>
            <a:r>
              <a:rPr b="0" i="0" lang="en-US" sz="1600" u="none">
                <a:solidFill>
                  <a:srgbClr val="850AFF"/>
                </a:solidFill>
                <a:latin typeface="Courier New"/>
                <a:ea typeface="Courier New"/>
                <a:cs typeface="Courier New"/>
                <a:sym typeface="Courier New"/>
              </a:rPr>
              <a:t>System.out.println("Hi from &lt;"+rank+"&gt;");</a:t>
            </a:r>
            <a:endParaRPr/>
          </a:p>
          <a:p>
            <a:pPr indent="0" lvl="0" marL="0" marR="0" rtl="0" algn="l">
              <a:lnSpc>
                <a:spcPct val="93000"/>
              </a:lnSpc>
              <a:spcBef>
                <a:spcPts val="0"/>
              </a:spcBef>
              <a:spcAft>
                <a:spcPts val="0"/>
              </a:spcAft>
              <a:buClr>
                <a:srgbClr val="850AFF"/>
              </a:buClr>
              <a:buSzPts val="1600"/>
              <a:buFont typeface="Courier New"/>
              <a:buNone/>
            </a:pPr>
            <a:r>
              <a:rPr b="0" i="0" lang="en-US" sz="1600" u="none">
                <a:solidFill>
                  <a:srgbClr val="850AFF"/>
                </a:solidFill>
                <a:latin typeface="Courier New"/>
                <a:ea typeface="Courier New"/>
                <a:cs typeface="Courier New"/>
                <a:sym typeface="Courier New"/>
              </a:rPr>
              <a:t>MPI.Finalize();      </a:t>
            </a:r>
            <a:endParaRPr/>
          </a:p>
          <a:p>
            <a:pPr indent="0" lvl="0" marL="0" marR="0" rtl="0" algn="l">
              <a:lnSpc>
                <a:spcPct val="93000"/>
              </a:lnSpc>
              <a:spcBef>
                <a:spcPts val="0"/>
              </a:spcBef>
              <a:spcAft>
                <a:spcPts val="0"/>
              </a:spcAft>
              <a:buClr>
                <a:srgbClr val="850AFF"/>
              </a:buClr>
              <a:buSzPts val="1600"/>
              <a:buFont typeface="Courier New"/>
              <a:buNone/>
            </a:pPr>
            <a:r>
              <a:rPr b="0" i="0" lang="en-US" sz="1600" u="none">
                <a:solidFill>
                  <a:srgbClr val="850AFF"/>
                </a:solidFill>
                <a:latin typeface="Courier New"/>
                <a:ea typeface="Courier New"/>
                <a:cs typeface="Courier New"/>
                <a:sym typeface="Courier New"/>
              </a:rPr>
              <a:t>    }}</a:t>
            </a:r>
            <a:endParaRPr/>
          </a:p>
        </p:txBody>
      </p:sp>
      <p:sp>
        <p:nvSpPr>
          <p:cNvPr id="272" name="Google Shape;272;p9"/>
          <p:cNvSpPr txBox="1"/>
          <p:nvPr/>
        </p:nvSpPr>
        <p:spPr>
          <a:xfrm>
            <a:off x="428625" y="214312"/>
            <a:ext cx="6215062" cy="8778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Тоже простая MPI-программа</a:t>
            </a:r>
            <a:endParaRPr/>
          </a:p>
          <a:p>
            <a:pPr indent="0" lvl="0" marL="0" marR="0" rtl="0" algn="l">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на </a:t>
            </a:r>
            <a:r>
              <a:rPr b="1" i="0" lang="en-US" sz="3200" u="none">
                <a:solidFill>
                  <a:srgbClr val="0070C0"/>
                </a:solidFill>
                <a:latin typeface="Arial"/>
                <a:ea typeface="Arial"/>
                <a:cs typeface="Arial"/>
                <a:sym typeface="Arial"/>
              </a:rPr>
              <a:t>С</a:t>
            </a:r>
            <a:r>
              <a:rPr b="1" i="0" lang="en-US" sz="3200" u="none">
                <a:solidFill>
                  <a:schemeClr val="dk2"/>
                </a:solidFill>
                <a:latin typeface="Arial"/>
                <a:ea typeface="Arial"/>
                <a:cs typeface="Arial"/>
                <a:sym typeface="Arial"/>
              </a:rPr>
              <a:t> и </a:t>
            </a:r>
            <a:r>
              <a:rPr b="1" i="0" lang="en-US" sz="3200" u="none">
                <a:solidFill>
                  <a:srgbClr val="850AFF"/>
                </a:solidFill>
                <a:latin typeface="Arial"/>
                <a:ea typeface="Arial"/>
                <a:cs typeface="Arial"/>
                <a:sym typeface="Arial"/>
              </a:rPr>
              <a:t>JAVA</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90"/>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163" name="Google Shape;1163;p90"/>
          <p:cNvSpPr txBox="1"/>
          <p:nvPr/>
        </p:nvSpPr>
        <p:spPr>
          <a:xfrm>
            <a:off x="673100" y="1052512"/>
            <a:ext cx="8013700" cy="3846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Блокирующие операции проверки</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MPI_Wait (</a:t>
            </a:r>
            <a:r>
              <a:rPr b="0" i="0" lang="en-US" sz="2400" u="sng">
                <a:solidFill>
                  <a:schemeClr val="dk1"/>
                </a:solidFill>
                <a:latin typeface="Arial"/>
                <a:ea typeface="Arial"/>
                <a:cs typeface="Arial"/>
                <a:sym typeface="Arial"/>
                <a:hlinkClick r:id="rId3">
                  <a:extLst>
                    <a:ext uri="{A12FA001-AC4F-418D-AE19-62706E023703}">
                      <ahyp:hlinkClr val="tx"/>
                    </a:ext>
                  </a:extLst>
                </a:hlinkClick>
              </a:rPr>
              <a:t>S</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This is most necessary when you have a loop that repeatedly fills the message buffer and sends the message. You can't write anything new into that buffer until you know for sure that the preceding message has been successfully copied out of the buffer. Even if a send buffer is not re-used, it is advantageous to complete the communication, as this releases system resources. </a:t>
            </a:r>
            <a:endParaRPr/>
          </a:p>
        </p:txBody>
      </p:sp>
      <p:sp>
        <p:nvSpPr>
          <p:cNvPr id="1164" name="Google Shape;1164;p90"/>
          <p:cNvSpPr txBox="1"/>
          <p:nvPr>
            <p:ph type="title"/>
          </p:nvPr>
        </p:nvSpPr>
        <p:spPr>
          <a:xfrm>
            <a:off x="673100" y="255587"/>
            <a:ext cx="7807325" cy="796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91"/>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170" name="Google Shape;1170;p91"/>
          <p:cNvSpPr txBox="1"/>
          <p:nvPr/>
        </p:nvSpPr>
        <p:spPr>
          <a:xfrm>
            <a:off x="546100" y="1628775"/>
            <a:ext cx="8061325" cy="41544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Операции проверки </a:t>
            </a:r>
            <a:r>
              <a:rPr b="1" i="0" lang="en-US" sz="2800" u="none">
                <a:solidFill>
                  <a:srgbClr val="FF0000"/>
                </a:solidFill>
                <a:latin typeface="Times New Roman"/>
                <a:ea typeface="Times New Roman"/>
                <a:cs typeface="Times New Roman"/>
                <a:sym typeface="Times New Roman"/>
              </a:rPr>
              <a:t>JAVA Status</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Status Comm.Recv(Object buf, int offset, int count, Datatype datatype, int source, int tag) </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buf</a:t>
            </a:r>
            <a:r>
              <a:rPr b="0" i="0" lang="en-US" sz="2400" u="none">
                <a:solidFill>
                  <a:schemeClr val="dk1"/>
                </a:solidFill>
                <a:latin typeface="Times New Roman"/>
                <a:ea typeface="Times New Roman"/>
                <a:cs typeface="Times New Roman"/>
                <a:sym typeface="Times New Roman"/>
              </a:rPr>
              <a:t> receive buffer array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offset</a:t>
            </a:r>
            <a:r>
              <a:rPr b="0" i="0" lang="en-US" sz="2400" u="none">
                <a:solidFill>
                  <a:schemeClr val="dk1"/>
                </a:solidFill>
                <a:latin typeface="Times New Roman"/>
                <a:ea typeface="Times New Roman"/>
                <a:cs typeface="Times New Roman"/>
                <a:sym typeface="Times New Roman"/>
              </a:rPr>
              <a:t> initial offset in receive buffer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count</a:t>
            </a:r>
            <a:r>
              <a:rPr b="0" i="0" lang="en-US" sz="2400" u="none">
                <a:solidFill>
                  <a:schemeClr val="dk1"/>
                </a:solidFill>
                <a:latin typeface="Times New Roman"/>
                <a:ea typeface="Times New Roman"/>
                <a:cs typeface="Times New Roman"/>
                <a:sym typeface="Times New Roman"/>
              </a:rPr>
              <a:t> number of items in receive buffer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datatype</a:t>
            </a:r>
            <a:r>
              <a:rPr b="0" i="0" lang="en-US" sz="2400" u="none">
                <a:solidFill>
                  <a:schemeClr val="dk1"/>
                </a:solidFill>
                <a:latin typeface="Times New Roman"/>
                <a:ea typeface="Times New Roman"/>
                <a:cs typeface="Times New Roman"/>
                <a:sym typeface="Times New Roman"/>
              </a:rPr>
              <a:t> datatype of each item in receive buffer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source</a:t>
            </a:r>
            <a:r>
              <a:rPr b="0" i="0" lang="en-US" sz="2400" u="none">
                <a:solidFill>
                  <a:schemeClr val="dk1"/>
                </a:solidFill>
                <a:latin typeface="Times New Roman"/>
                <a:ea typeface="Times New Roman"/>
                <a:cs typeface="Times New Roman"/>
                <a:sym typeface="Times New Roman"/>
              </a:rPr>
              <a:t> rank of source tag message tag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returns</a:t>
            </a:r>
            <a:r>
              <a:rPr b="0" i="0" lang="en-US" sz="2400" u="none">
                <a:solidFill>
                  <a:schemeClr val="dk1"/>
                </a:solidFill>
                <a:latin typeface="Times New Roman"/>
                <a:ea typeface="Times New Roman"/>
                <a:cs typeface="Times New Roman"/>
                <a:sym typeface="Times New Roman"/>
              </a:rPr>
              <a:t>: status object</a:t>
            </a:r>
            <a:endParaRPr/>
          </a:p>
        </p:txBody>
      </p:sp>
      <p:sp>
        <p:nvSpPr>
          <p:cNvPr id="1171" name="Google Shape;1171;p91"/>
          <p:cNvSpPr txBox="1"/>
          <p:nvPr>
            <p:ph type="title"/>
          </p:nvPr>
        </p:nvSpPr>
        <p:spPr>
          <a:xfrm>
            <a:off x="395287" y="255587"/>
            <a:ext cx="7129462" cy="9080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92"/>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177" name="Google Shape;1177;p92"/>
          <p:cNvSpPr txBox="1"/>
          <p:nvPr/>
        </p:nvSpPr>
        <p:spPr>
          <a:xfrm>
            <a:off x="395287" y="1641475"/>
            <a:ext cx="8032750" cy="459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80"/>
              <a:buFont typeface="Noto Sans Symbols"/>
              <a:buChar char="●"/>
            </a:pPr>
            <a:r>
              <a:rPr b="0" i="0" lang="en-US" sz="2400" u="none">
                <a:solidFill>
                  <a:schemeClr val="dk1"/>
                </a:solidFill>
                <a:latin typeface="Times New Roman"/>
                <a:ea typeface="Times New Roman"/>
                <a:cs typeface="Times New Roman"/>
                <a:sym typeface="Times New Roman"/>
              </a:rPr>
              <a:t>Успешное выполнение подпрограммы </a:t>
            </a:r>
            <a:r>
              <a:rPr b="1" i="1" lang="en-US" sz="2400" u="none">
                <a:solidFill>
                  <a:schemeClr val="dk1"/>
                </a:solidFill>
                <a:latin typeface="Times New Roman"/>
                <a:ea typeface="Times New Roman"/>
                <a:cs typeface="Times New Roman"/>
                <a:sym typeface="Times New Roman"/>
              </a:rPr>
              <a:t>MPI_Wait</a:t>
            </a:r>
            <a:r>
              <a:rPr b="0" i="0" lang="en-US" sz="2400" u="none">
                <a:solidFill>
                  <a:schemeClr val="dk1"/>
                </a:solidFill>
                <a:latin typeface="Times New Roman"/>
                <a:ea typeface="Times New Roman"/>
                <a:cs typeface="Times New Roman"/>
                <a:sym typeface="Times New Roman"/>
              </a:rPr>
              <a:t>() после вызова </a:t>
            </a:r>
            <a:r>
              <a:rPr b="1" i="1" lang="en-US" sz="2400" u="none">
                <a:solidFill>
                  <a:schemeClr val="dk1"/>
                </a:solidFill>
                <a:latin typeface="Times New Roman"/>
                <a:ea typeface="Times New Roman"/>
                <a:cs typeface="Times New Roman"/>
                <a:sym typeface="Times New Roman"/>
              </a:rPr>
              <a:t>MPI_Ibsend</a:t>
            </a:r>
            <a:r>
              <a:rPr b="0" i="0" lang="en-US" sz="2400" u="none">
                <a:solidFill>
                  <a:schemeClr val="dk1"/>
                </a:solidFill>
                <a:latin typeface="Times New Roman"/>
                <a:ea typeface="Times New Roman"/>
                <a:cs typeface="Times New Roman"/>
                <a:sym typeface="Times New Roman"/>
              </a:rPr>
              <a:t> подразумевает, что буфер передачи можно использовать вновь, то есть, пересылаемые данные отправлены или скопированы в буфер, выделенный при вызове подпрограммы </a:t>
            </a:r>
            <a:r>
              <a:rPr b="1" i="1" lang="en-US" sz="2400" u="none">
                <a:solidFill>
                  <a:schemeClr val="dk1"/>
                </a:solidFill>
                <a:latin typeface="Times New Roman"/>
                <a:ea typeface="Times New Roman"/>
                <a:cs typeface="Times New Roman"/>
                <a:sym typeface="Times New Roman"/>
              </a:rPr>
              <a:t>MPI_Buffer_attach</a:t>
            </a:r>
            <a:r>
              <a:rPr b="0" i="0" lang="en-US" sz="24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Times New Roman"/>
                <a:ea typeface="Times New Roman"/>
                <a:cs typeface="Times New Roman"/>
                <a:sym typeface="Times New Roman"/>
              </a:rPr>
              <a:t>В этот момент уже нельзя отменить передачу. Если не будет зарегистрирован соответствующий прием, буфер нельзя будет освободить. В этом случае можно применить подпрограмму </a:t>
            </a:r>
            <a:r>
              <a:rPr b="1" i="1" lang="en-US" sz="2400" u="none">
                <a:solidFill>
                  <a:schemeClr val="dk1"/>
                </a:solidFill>
                <a:latin typeface="Times New Roman"/>
                <a:ea typeface="Times New Roman"/>
                <a:cs typeface="Times New Roman"/>
                <a:sym typeface="Times New Roman"/>
              </a:rPr>
              <a:t>MPI_Cancel</a:t>
            </a:r>
            <a:r>
              <a:rPr b="0" i="0" lang="en-US" sz="2400" u="none">
                <a:solidFill>
                  <a:schemeClr val="dk1"/>
                </a:solidFill>
                <a:latin typeface="Times New Roman"/>
                <a:ea typeface="Times New Roman"/>
                <a:cs typeface="Times New Roman"/>
                <a:sym typeface="Times New Roman"/>
              </a:rPr>
              <a:t>, которая освобождает память, выделенную подсистеме коммуникаций. </a:t>
            </a:r>
            <a:endParaRPr/>
          </a:p>
        </p:txBody>
      </p:sp>
      <p:sp>
        <p:nvSpPr>
          <p:cNvPr id="1178" name="Google Shape;1178;p92"/>
          <p:cNvSpPr txBox="1"/>
          <p:nvPr>
            <p:ph type="title"/>
          </p:nvPr>
        </p:nvSpPr>
        <p:spPr>
          <a:xfrm>
            <a:off x="395287" y="255587"/>
            <a:ext cx="7129462" cy="9080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9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184" name="Google Shape;1184;p93"/>
          <p:cNvSpPr txBox="1"/>
          <p:nvPr/>
        </p:nvSpPr>
        <p:spPr>
          <a:xfrm>
            <a:off x="280987" y="1157287"/>
            <a:ext cx="8424862" cy="49244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Проверка завершения всех обменов</a:t>
            </a:r>
            <a:endParaRPr/>
          </a:p>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Проверка завершения всех обменов выполняется подпрограммой:</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9ABCBC"/>
              </a:buClr>
              <a:buSzPts val="1800"/>
              <a:buFont typeface="Courier New"/>
              <a:buNone/>
            </a:pPr>
            <a:r>
              <a:rPr b="1" i="0" lang="en-US" sz="1800" u="none">
                <a:solidFill>
                  <a:srgbClr val="9ABCBC"/>
                </a:solidFill>
                <a:latin typeface="Courier New"/>
                <a:ea typeface="Courier New"/>
                <a:cs typeface="Courier New"/>
                <a:sym typeface="Courier New"/>
              </a:rPr>
              <a:t>int MPI_Waitall</a:t>
            </a:r>
            <a:r>
              <a:rPr b="0" i="0" lang="en-US" sz="1800" u="none">
                <a:solidFill>
                  <a:schemeClr val="dk1"/>
                </a:solidFill>
                <a:latin typeface="Courier New"/>
                <a:ea typeface="Courier New"/>
                <a:cs typeface="Courier New"/>
                <a:sym typeface="Courier New"/>
              </a:rPr>
              <a:t>(int count, MPI_Request requests[], MPI_Status statuses[])</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0000"/>
              </a:buClr>
              <a:buSzPts val="1800"/>
              <a:buFont typeface="Courier New"/>
              <a:buNone/>
            </a:pPr>
            <a:r>
              <a:rPr b="1" i="0" lang="en-US" sz="1800" u="none">
                <a:solidFill>
                  <a:srgbClr val="FF0000"/>
                </a:solidFill>
                <a:latin typeface="Courier New"/>
                <a:ea typeface="Courier New"/>
                <a:cs typeface="Courier New"/>
                <a:sym typeface="Courier New"/>
              </a:rPr>
              <a:t>C: </a:t>
            </a:r>
            <a:r>
              <a:rPr b="1" i="0" lang="en-US" sz="1800" u="none">
                <a:solidFill>
                  <a:schemeClr val="dk1"/>
                </a:solidFill>
                <a:latin typeface="Courier New"/>
                <a:ea typeface="Courier New"/>
                <a:cs typeface="Courier New"/>
                <a:sym typeface="Courier New"/>
              </a:rPr>
              <a:t>MPI_Waitall(count, requests, statuses, ierr)</a:t>
            </a:r>
            <a:endParaRPr b="1"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0000"/>
              </a:buClr>
              <a:buSzPts val="1800"/>
              <a:buFont typeface="Courier New"/>
              <a:buNone/>
            </a:pPr>
            <a:r>
              <a:rPr b="1" i="0" lang="en-US" sz="1800" u="none">
                <a:solidFill>
                  <a:srgbClr val="FF0000"/>
                </a:solidFill>
                <a:latin typeface="Courier New"/>
                <a:ea typeface="Courier New"/>
                <a:cs typeface="Courier New"/>
                <a:sym typeface="Courier New"/>
              </a:rPr>
              <a:t>JAVA: </a:t>
            </a:r>
            <a:r>
              <a:rPr b="1" i="0" lang="en-US" sz="1800" u="none">
                <a:solidFill>
                  <a:schemeClr val="dk1"/>
                </a:solidFill>
                <a:latin typeface="Courier New"/>
                <a:ea typeface="Courier New"/>
                <a:cs typeface="Courier New"/>
                <a:sym typeface="Courier New"/>
              </a:rPr>
              <a:t>static Status [] Request.Waitall(Request [] array_of_requests)</a:t>
            </a:r>
            <a:br>
              <a:rPr b="0" i="0" lang="en-US" sz="1800" u="none">
                <a:solidFill>
                  <a:schemeClr val="dk1"/>
                </a:solidFill>
                <a:latin typeface="Times New Roman"/>
                <a:ea typeface="Times New Roman"/>
                <a:cs typeface="Times New Roman"/>
                <a:sym typeface="Times New Roman"/>
              </a:rPr>
            </a:br>
            <a:br>
              <a:rPr b="0" i="0" lang="en-US" sz="1800" u="none">
                <a:solidFill>
                  <a:schemeClr val="dk1"/>
                </a:solidFill>
                <a:latin typeface="Times New Roman"/>
                <a:ea typeface="Times New Roman"/>
                <a:cs typeface="Times New Roman"/>
                <a:sym typeface="Times New Roman"/>
              </a:rPr>
            </a:br>
            <a:r>
              <a:rPr b="0" i="0" lang="en-US" sz="2000" u="none">
                <a:solidFill>
                  <a:schemeClr val="dk1"/>
                </a:solidFill>
                <a:latin typeface="Times New Roman"/>
                <a:ea typeface="Times New Roman"/>
                <a:cs typeface="Times New Roman"/>
                <a:sym typeface="Times New Roman"/>
              </a:rPr>
              <a:t>При вызове этой подпрограммы выполнение процесса блокируется до тех пор, пока </a:t>
            </a:r>
            <a:r>
              <a:rPr b="1" i="0" lang="en-US" sz="2000" u="sng">
                <a:solidFill>
                  <a:schemeClr val="dk1"/>
                </a:solidFill>
                <a:latin typeface="Times New Roman"/>
                <a:ea typeface="Times New Roman"/>
                <a:cs typeface="Times New Roman"/>
                <a:sym typeface="Times New Roman"/>
              </a:rPr>
              <a:t>все</a:t>
            </a:r>
            <a:r>
              <a:rPr b="0" i="0" lang="en-US" sz="2000" u="none">
                <a:solidFill>
                  <a:schemeClr val="dk1"/>
                </a:solidFill>
                <a:latin typeface="Times New Roman"/>
                <a:ea typeface="Times New Roman"/>
                <a:cs typeface="Times New Roman"/>
                <a:sym typeface="Times New Roman"/>
              </a:rPr>
              <a:t> операции обмена, связанные с активными запросами в массиве </a:t>
            </a:r>
            <a:r>
              <a:rPr b="0" i="0" lang="en-US" sz="1800" u="none">
                <a:solidFill>
                  <a:schemeClr val="dk1"/>
                </a:solidFill>
                <a:latin typeface="Courier New"/>
                <a:ea typeface="Courier New"/>
                <a:cs typeface="Courier New"/>
                <a:sym typeface="Courier New"/>
              </a:rPr>
              <a:t>requests</a:t>
            </a:r>
            <a:r>
              <a:rPr b="0" i="0" lang="en-US" sz="2000" u="none">
                <a:solidFill>
                  <a:schemeClr val="dk1"/>
                </a:solidFill>
                <a:latin typeface="Times New Roman"/>
                <a:ea typeface="Times New Roman"/>
                <a:cs typeface="Times New Roman"/>
                <a:sym typeface="Times New Roman"/>
              </a:rPr>
              <a:t>, не будут выполнены. Возвращается статус этих операций. Статус обменов содержится в массиве </a:t>
            </a:r>
            <a:r>
              <a:rPr b="0" i="0" lang="en-US" sz="1800" u="none">
                <a:solidFill>
                  <a:schemeClr val="dk1"/>
                </a:solidFill>
                <a:latin typeface="Courier New"/>
                <a:ea typeface="Courier New"/>
                <a:cs typeface="Courier New"/>
                <a:sym typeface="Courier New"/>
              </a:rPr>
              <a:t>statuses</a:t>
            </a:r>
            <a:r>
              <a:rPr b="0" i="0" lang="en-US" sz="2000" u="none">
                <a:solidFill>
                  <a:schemeClr val="dk1"/>
                </a:solidFill>
                <a:latin typeface="Times New Roman"/>
                <a:ea typeface="Times New Roman"/>
                <a:cs typeface="Times New Roman"/>
                <a:sym typeface="Times New Roman"/>
              </a:rPr>
              <a:t>. </a:t>
            </a:r>
            <a:r>
              <a:rPr b="0" i="0" lang="en-US" sz="1800" u="none">
                <a:solidFill>
                  <a:schemeClr val="dk1"/>
                </a:solidFill>
                <a:latin typeface="Courier New"/>
                <a:ea typeface="Courier New"/>
                <a:cs typeface="Courier New"/>
                <a:sym typeface="Courier New"/>
              </a:rPr>
              <a:t>count</a:t>
            </a:r>
            <a:r>
              <a:rPr b="0" i="0" lang="en-US" sz="2000" u="none">
                <a:solidFill>
                  <a:schemeClr val="dk1"/>
                </a:solidFill>
                <a:latin typeface="Times New Roman"/>
                <a:ea typeface="Times New Roman"/>
                <a:cs typeface="Times New Roman"/>
                <a:sym typeface="Times New Roman"/>
              </a:rPr>
              <a:t> - количество запросов на обмен (размер массивов </a:t>
            </a:r>
            <a:r>
              <a:rPr b="0" i="0" lang="en-US" sz="1800" u="none">
                <a:solidFill>
                  <a:schemeClr val="dk1"/>
                </a:solidFill>
                <a:latin typeface="Courier New"/>
                <a:ea typeface="Courier New"/>
                <a:cs typeface="Courier New"/>
                <a:sym typeface="Courier New"/>
              </a:rPr>
              <a:t>requests</a:t>
            </a:r>
            <a:r>
              <a:rPr b="0" i="0" lang="en-US" sz="2000" u="none">
                <a:solidFill>
                  <a:schemeClr val="dk1"/>
                </a:solidFill>
                <a:latin typeface="Times New Roman"/>
                <a:ea typeface="Times New Roman"/>
                <a:cs typeface="Times New Roman"/>
                <a:sym typeface="Times New Roman"/>
              </a:rPr>
              <a:t> и </a:t>
            </a:r>
            <a:r>
              <a:rPr b="0" i="0" lang="en-US" sz="1800" u="none">
                <a:solidFill>
                  <a:schemeClr val="dk1"/>
                </a:solidFill>
                <a:latin typeface="Courier New"/>
                <a:ea typeface="Courier New"/>
                <a:cs typeface="Courier New"/>
                <a:sym typeface="Courier New"/>
              </a:rPr>
              <a:t>statuses</a:t>
            </a:r>
            <a:r>
              <a:rPr b="0" i="0" lang="en-US" sz="2000" u="none">
                <a:solidFill>
                  <a:schemeClr val="dk1"/>
                </a:solidFill>
                <a:latin typeface="Times New Roman"/>
                <a:ea typeface="Times New Roman"/>
                <a:cs typeface="Times New Roman"/>
                <a:sym typeface="Times New Roman"/>
              </a:rPr>
              <a:t>). </a:t>
            </a:r>
            <a:endParaRPr/>
          </a:p>
        </p:txBody>
      </p:sp>
      <p:sp>
        <p:nvSpPr>
          <p:cNvPr id="1185" name="Google Shape;1185;p93"/>
          <p:cNvSpPr txBox="1"/>
          <p:nvPr>
            <p:ph type="title"/>
          </p:nvPr>
        </p:nvSpPr>
        <p:spPr>
          <a:xfrm>
            <a:off x="214312" y="214312"/>
            <a:ext cx="7807325" cy="9286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94"/>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191" name="Google Shape;1191;p94"/>
          <p:cNvSpPr txBox="1"/>
          <p:nvPr/>
        </p:nvSpPr>
        <p:spPr>
          <a:xfrm>
            <a:off x="250825" y="1341437"/>
            <a:ext cx="8642350" cy="53276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540"/>
              <a:buFont typeface="Noto Sans Symbols"/>
              <a:buChar char="●"/>
            </a:pPr>
            <a:r>
              <a:rPr b="0" i="0" lang="en-US" sz="2200" u="none">
                <a:solidFill>
                  <a:schemeClr val="dk1"/>
                </a:solidFill>
                <a:latin typeface="Times New Roman"/>
                <a:ea typeface="Times New Roman"/>
                <a:cs typeface="Times New Roman"/>
                <a:sym typeface="Times New Roman"/>
              </a:rPr>
              <a:t>В результате выполнения подпрограммы MPI_Waitall запросы, сформированные неблокирующими операциями обмена, аннулируются, а соответствующим элементам массива присваивается значение MPI_REQUEST_NULL.</a:t>
            </a:r>
            <a:endParaRPr/>
          </a:p>
          <a:p>
            <a:pPr indent="-245109" lvl="0" marL="342900" marR="0" rtl="0" algn="l">
              <a:lnSpc>
                <a:spcPct val="100000"/>
              </a:lnSpc>
              <a:spcBef>
                <a:spcPts val="440"/>
              </a:spcBef>
              <a:spcAft>
                <a:spcPts val="0"/>
              </a:spcAft>
              <a:buClr>
                <a:schemeClr val="dk2"/>
              </a:buClr>
              <a:buSzPts val="1540"/>
              <a:buFont typeface="Noto Sans Symbols"/>
              <a:buNone/>
            </a:pPr>
            <a:r>
              <a:t/>
            </a:r>
            <a:endParaRPr b="0" i="0" sz="22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Times New Roman"/>
                <a:ea typeface="Times New Roman"/>
                <a:cs typeface="Times New Roman"/>
                <a:sym typeface="Times New Roman"/>
              </a:rPr>
              <a:t>В случае неуспешного выполнения одной или более операций обмена подпрограмма MPI_Waitall возвращает код ошибки MPI_ERR_IN_STATUS и присваивает полю ошибки статуса значение кода ошибки соответствующей операции. </a:t>
            </a:r>
            <a:endParaRPr/>
          </a:p>
          <a:p>
            <a:pPr indent="-245109" lvl="0" marL="342900" marR="0" rtl="0" algn="l">
              <a:lnSpc>
                <a:spcPct val="100000"/>
              </a:lnSpc>
              <a:spcBef>
                <a:spcPts val="440"/>
              </a:spcBef>
              <a:spcAft>
                <a:spcPts val="0"/>
              </a:spcAft>
              <a:buClr>
                <a:schemeClr val="dk2"/>
              </a:buClr>
              <a:buSzPts val="1540"/>
              <a:buFont typeface="Noto Sans Symbols"/>
              <a:buNone/>
            </a:pPr>
            <a:r>
              <a:t/>
            </a:r>
            <a:endParaRPr b="0" i="0" sz="22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40"/>
              </a:spcBef>
              <a:spcAft>
                <a:spcPts val="0"/>
              </a:spcAft>
              <a:buClr>
                <a:schemeClr val="dk2"/>
              </a:buClr>
              <a:buSzPts val="1540"/>
              <a:buFont typeface="Noto Sans Symbols"/>
              <a:buChar char="●"/>
            </a:pPr>
            <a:r>
              <a:rPr b="0" i="0" lang="en-US" sz="2200" u="none">
                <a:solidFill>
                  <a:schemeClr val="dk1"/>
                </a:solidFill>
                <a:latin typeface="Times New Roman"/>
                <a:ea typeface="Times New Roman"/>
                <a:cs typeface="Times New Roman"/>
                <a:sym typeface="Times New Roman"/>
              </a:rPr>
              <a:t>Если операция выполнена успешно, полю присваивается значение MPI_SUCCESS, а если не выполнена, но и не было ошибки - значение MPI_ERR_PENDING. Это соответствует наличию запросов на выполнение операции обмена, ожидающих обработки. </a:t>
            </a:r>
            <a:endParaRPr/>
          </a:p>
        </p:txBody>
      </p:sp>
      <p:sp>
        <p:nvSpPr>
          <p:cNvPr id="1192" name="Google Shape;1192;p94"/>
          <p:cNvSpPr txBox="1"/>
          <p:nvPr>
            <p:ph type="title"/>
          </p:nvPr>
        </p:nvSpPr>
        <p:spPr>
          <a:xfrm>
            <a:off x="285750" y="214312"/>
            <a:ext cx="7072312" cy="10001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95"/>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198" name="Google Shape;1198;p95"/>
          <p:cNvSpPr txBox="1"/>
          <p:nvPr/>
        </p:nvSpPr>
        <p:spPr>
          <a:xfrm>
            <a:off x="23812" y="863600"/>
            <a:ext cx="9072562" cy="5986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Times New Roman"/>
              <a:buNone/>
            </a:pPr>
            <a:r>
              <a:rPr b="1" i="0" lang="en-US" sz="2500" u="none">
                <a:solidFill>
                  <a:schemeClr val="dk1"/>
                </a:solidFill>
                <a:latin typeface="Times New Roman"/>
                <a:ea typeface="Times New Roman"/>
                <a:cs typeface="Times New Roman"/>
                <a:sym typeface="Times New Roman"/>
              </a:rPr>
              <a:t>Проверка завершения любого числа обменов</a:t>
            </a:r>
            <a:endParaRPr/>
          </a:p>
          <a:p>
            <a:pPr indent="0" lvl="0" marL="0" marR="0" rtl="0" algn="l">
              <a:lnSpc>
                <a:spcPct val="100000"/>
              </a:lnSpc>
              <a:spcBef>
                <a:spcPts val="0"/>
              </a:spcBef>
              <a:spcAft>
                <a:spcPts val="0"/>
              </a:spcAft>
              <a:buClr>
                <a:schemeClr val="dk1"/>
              </a:buClr>
              <a:buSzPts val="2500"/>
              <a:buFont typeface="Arial"/>
              <a:buNone/>
            </a:pPr>
            <a:r>
              <a:t/>
            </a:r>
            <a:endParaRPr b="1" i="0" sz="25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Проверка завершения любого числа обменов выполняется подпрограммой:</a:t>
            </a:r>
            <a:endParaRPr/>
          </a:p>
          <a:p>
            <a:pPr indent="0" lvl="0" marL="0" marR="0" rtl="0" algn="l">
              <a:lnSpc>
                <a:spcPct val="100000"/>
              </a:lnSpc>
              <a:spcBef>
                <a:spcPts val="0"/>
              </a:spcBef>
              <a:spcAft>
                <a:spcPts val="0"/>
              </a:spcAft>
              <a:buClr>
                <a:srgbClr val="9ABCBC"/>
              </a:buClr>
              <a:buSzPts val="1800"/>
              <a:buFont typeface="Courier New"/>
              <a:buNone/>
            </a:pPr>
            <a:r>
              <a:rPr b="1" i="0" lang="en-US" sz="1800" u="none">
                <a:solidFill>
                  <a:srgbClr val="9ABCBC"/>
                </a:solidFill>
                <a:latin typeface="Courier New"/>
                <a:ea typeface="Courier New"/>
                <a:cs typeface="Courier New"/>
                <a:sym typeface="Courier New"/>
              </a:rPr>
              <a:t>int MPI_Waitany</a:t>
            </a:r>
            <a:r>
              <a:rPr b="0" i="0" lang="en-US" sz="1800" u="none">
                <a:solidFill>
                  <a:schemeClr val="dk1"/>
                </a:solidFill>
                <a:latin typeface="Courier New"/>
                <a:ea typeface="Courier New"/>
                <a:cs typeface="Courier New"/>
                <a:sym typeface="Courier New"/>
              </a:rPr>
              <a:t>(int count, MPI_Request requests[], int *index, MPI_Status *status)</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0000"/>
              </a:buClr>
              <a:buSzPts val="2000"/>
              <a:buFont typeface="Courier New"/>
              <a:buNone/>
            </a:pPr>
            <a:r>
              <a:rPr b="1" i="0" lang="en-US" sz="2000" u="none">
                <a:solidFill>
                  <a:srgbClr val="FF0000"/>
                </a:solidFill>
                <a:latin typeface="Courier New"/>
                <a:ea typeface="Courier New"/>
                <a:cs typeface="Courier New"/>
                <a:sym typeface="Courier New"/>
              </a:rPr>
              <a:t>C: </a:t>
            </a:r>
            <a:r>
              <a:rPr b="1" i="0" lang="en-US" sz="2000" u="none">
                <a:solidFill>
                  <a:schemeClr val="dk1"/>
                </a:solidFill>
                <a:latin typeface="Courier New"/>
                <a:ea typeface="Courier New"/>
                <a:cs typeface="Courier New"/>
                <a:sym typeface="Courier New"/>
              </a:rPr>
              <a:t>MPI_Waitany(count, requests, index, status, ierr)</a:t>
            </a:r>
            <a:endParaRPr/>
          </a:p>
          <a:p>
            <a:pPr indent="0" lvl="0" marL="0" marR="0" rtl="0" algn="l">
              <a:lnSpc>
                <a:spcPct val="100000"/>
              </a:lnSpc>
              <a:spcBef>
                <a:spcPts val="0"/>
              </a:spcBef>
              <a:spcAft>
                <a:spcPts val="0"/>
              </a:spcAft>
              <a:buClr>
                <a:srgbClr val="FF0000"/>
              </a:buClr>
              <a:buSzPts val="2000"/>
              <a:buFont typeface="Courier New"/>
              <a:buNone/>
            </a:pPr>
            <a:r>
              <a:rPr b="1" i="0" lang="en-US" sz="2000" u="none">
                <a:solidFill>
                  <a:srgbClr val="FF0000"/>
                </a:solidFill>
                <a:latin typeface="Courier New"/>
                <a:ea typeface="Courier New"/>
                <a:cs typeface="Courier New"/>
                <a:sym typeface="Courier New"/>
              </a:rPr>
              <a:t>JAVA: </a:t>
            </a:r>
            <a:r>
              <a:rPr b="1" i="0" lang="en-US" sz="2000" u="none">
                <a:solidFill>
                  <a:schemeClr val="dk1"/>
                </a:solidFill>
                <a:latin typeface="Courier New"/>
                <a:ea typeface="Courier New"/>
                <a:cs typeface="Courier New"/>
                <a:sym typeface="Courier New"/>
              </a:rPr>
              <a:t>static Status Request.Waitany(Request [] array_of_requests)</a:t>
            </a:r>
            <a:br>
              <a:rPr b="0" i="0" lang="en-US" sz="2000" u="none">
                <a:solidFill>
                  <a:schemeClr val="dk1"/>
                </a:solidFill>
                <a:latin typeface="Times New Roman"/>
                <a:ea typeface="Times New Roman"/>
                <a:cs typeface="Times New Roman"/>
                <a:sym typeface="Times New Roman"/>
              </a:rPr>
            </a:br>
            <a:r>
              <a:rPr b="0" i="0" lang="en-US" sz="2100" u="none">
                <a:solidFill>
                  <a:schemeClr val="dk1"/>
                </a:solidFill>
                <a:latin typeface="Times New Roman"/>
                <a:ea typeface="Times New Roman"/>
                <a:cs typeface="Times New Roman"/>
                <a:sym typeface="Times New Roman"/>
              </a:rPr>
              <a:t>Выполнение процесса блокируется до тех пор, пока, по крайней мере, один обмен из массива запросов (</a:t>
            </a:r>
            <a:r>
              <a:rPr b="0" i="0" lang="en-US" sz="1800" u="none">
                <a:solidFill>
                  <a:schemeClr val="dk1"/>
                </a:solidFill>
                <a:latin typeface="Courier New"/>
                <a:ea typeface="Courier New"/>
                <a:cs typeface="Courier New"/>
                <a:sym typeface="Courier New"/>
              </a:rPr>
              <a:t>requests</a:t>
            </a:r>
            <a:r>
              <a:rPr b="0" i="0" lang="en-US" sz="2100" u="none">
                <a:solidFill>
                  <a:schemeClr val="dk1"/>
                </a:solidFill>
                <a:latin typeface="Times New Roman"/>
                <a:ea typeface="Times New Roman"/>
                <a:cs typeface="Times New Roman"/>
                <a:sym typeface="Times New Roman"/>
              </a:rPr>
              <a:t>) не будет завершен.</a:t>
            </a:r>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Входные параметры:</a:t>
            </a:r>
            <a:endParaRPr b="0" i="0" sz="2100" u="none">
              <a:solidFill>
                <a:schemeClr val="dk1"/>
              </a:solidFill>
              <a:latin typeface="Times New Roman"/>
              <a:ea typeface="Times New Roman"/>
              <a:cs typeface="Times New Roman"/>
              <a:sym typeface="Times New Roman"/>
            </a:endParaRPr>
          </a:p>
          <a:p>
            <a:pPr indent="-114300" lvl="0" marL="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Courier New"/>
                <a:ea typeface="Courier New"/>
                <a:cs typeface="Courier New"/>
                <a:sym typeface="Courier New"/>
              </a:rPr>
              <a:t> requests</a:t>
            </a:r>
            <a:r>
              <a:rPr b="0" i="0" lang="en-US" sz="2100" u="none">
                <a:solidFill>
                  <a:schemeClr val="dk1"/>
                </a:solidFill>
                <a:latin typeface="Times New Roman"/>
                <a:ea typeface="Times New Roman"/>
                <a:cs typeface="Times New Roman"/>
                <a:sym typeface="Times New Roman"/>
              </a:rPr>
              <a:t> - запрос;</a:t>
            </a:r>
            <a:endParaRPr/>
          </a:p>
          <a:p>
            <a:pPr indent="-114300" lvl="0" marL="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Courier New"/>
                <a:ea typeface="Courier New"/>
                <a:cs typeface="Courier New"/>
                <a:sym typeface="Courier New"/>
              </a:rPr>
              <a:t> count</a:t>
            </a:r>
            <a:r>
              <a:rPr b="0" i="0" lang="en-US" sz="2100" u="none">
                <a:solidFill>
                  <a:schemeClr val="dk1"/>
                </a:solidFill>
                <a:latin typeface="Times New Roman"/>
                <a:ea typeface="Times New Roman"/>
                <a:cs typeface="Times New Roman"/>
                <a:sym typeface="Times New Roman"/>
              </a:rPr>
              <a:t> - количество элементов в массиве </a:t>
            </a:r>
            <a:r>
              <a:rPr b="0" i="0" lang="en-US" sz="1800" u="none">
                <a:solidFill>
                  <a:schemeClr val="dk1"/>
                </a:solidFill>
                <a:latin typeface="Courier New"/>
                <a:ea typeface="Courier New"/>
                <a:cs typeface="Courier New"/>
                <a:sym typeface="Courier New"/>
              </a:rPr>
              <a:t>requests</a:t>
            </a:r>
            <a:r>
              <a:rPr b="0" i="0" lang="en-US" sz="21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100"/>
              <a:buFont typeface="Times New Roman"/>
              <a:buNone/>
            </a:pPr>
            <a:r>
              <a:rPr b="0" i="0" lang="en-US" sz="2100" u="none">
                <a:solidFill>
                  <a:schemeClr val="dk1"/>
                </a:solidFill>
                <a:latin typeface="Times New Roman"/>
                <a:ea typeface="Times New Roman"/>
                <a:cs typeface="Times New Roman"/>
                <a:sym typeface="Times New Roman"/>
              </a:rPr>
              <a:t>Выходные параметры:</a:t>
            </a:r>
            <a:endParaRPr/>
          </a:p>
          <a:p>
            <a:pPr indent="-114300" lvl="0" marL="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Courier New"/>
                <a:ea typeface="Courier New"/>
                <a:cs typeface="Courier New"/>
                <a:sym typeface="Courier New"/>
              </a:rPr>
              <a:t> index</a:t>
            </a:r>
            <a:r>
              <a:rPr b="0" i="0" lang="en-US" sz="2100" u="none">
                <a:solidFill>
                  <a:schemeClr val="dk1"/>
                </a:solidFill>
                <a:latin typeface="Times New Roman"/>
                <a:ea typeface="Times New Roman"/>
                <a:cs typeface="Times New Roman"/>
                <a:sym typeface="Times New Roman"/>
              </a:rPr>
              <a:t> - индекс запроса (в языке C это целое число от 0 до </a:t>
            </a:r>
            <a:r>
              <a:rPr b="0" i="0" lang="en-US" sz="1800" u="none">
                <a:solidFill>
                  <a:schemeClr val="dk1"/>
                </a:solidFill>
                <a:latin typeface="Courier New"/>
                <a:ea typeface="Courier New"/>
                <a:cs typeface="Courier New"/>
                <a:sym typeface="Courier New"/>
              </a:rPr>
              <a:t>count</a:t>
            </a:r>
            <a:r>
              <a:rPr b="0" i="0" lang="en-US" sz="2100" u="none">
                <a:solidFill>
                  <a:schemeClr val="dk1"/>
                </a:solidFill>
                <a:latin typeface="Times New Roman"/>
                <a:ea typeface="Times New Roman"/>
                <a:cs typeface="Times New Roman"/>
                <a:sym typeface="Times New Roman"/>
              </a:rPr>
              <a:t>-1  , а в языке Fortran от 1 до </a:t>
            </a:r>
            <a:r>
              <a:rPr b="0" i="0" lang="en-US" sz="1800" u="none">
                <a:solidFill>
                  <a:schemeClr val="dk1"/>
                </a:solidFill>
                <a:latin typeface="Courier New"/>
                <a:ea typeface="Courier New"/>
                <a:cs typeface="Courier New"/>
                <a:sym typeface="Courier New"/>
              </a:rPr>
              <a:t>count</a:t>
            </a:r>
            <a:r>
              <a:rPr b="0" i="0" lang="en-US" sz="2100" u="none">
                <a:solidFill>
                  <a:schemeClr val="dk1"/>
                </a:solidFill>
                <a:latin typeface="Times New Roman"/>
                <a:ea typeface="Times New Roman"/>
                <a:cs typeface="Times New Roman"/>
                <a:sym typeface="Times New Roman"/>
              </a:rPr>
              <a:t>) в массиве </a:t>
            </a:r>
            <a:r>
              <a:rPr b="0" i="0" lang="en-US" sz="1800" u="none">
                <a:solidFill>
                  <a:schemeClr val="dk1"/>
                </a:solidFill>
                <a:latin typeface="Courier New"/>
                <a:ea typeface="Courier New"/>
                <a:cs typeface="Courier New"/>
                <a:sym typeface="Courier New"/>
              </a:rPr>
              <a:t>requests</a:t>
            </a:r>
            <a:r>
              <a:rPr b="0" i="0" lang="en-US" sz="2100" u="none">
                <a:solidFill>
                  <a:schemeClr val="dk1"/>
                </a:solidFill>
                <a:latin typeface="Times New Roman"/>
                <a:ea typeface="Times New Roman"/>
                <a:cs typeface="Times New Roman"/>
                <a:sym typeface="Times New Roman"/>
              </a:rPr>
              <a:t>;</a:t>
            </a:r>
            <a:endParaRPr/>
          </a:p>
          <a:p>
            <a:pPr indent="-114300" lvl="0" marL="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Courier New"/>
                <a:ea typeface="Courier New"/>
                <a:cs typeface="Courier New"/>
                <a:sym typeface="Courier New"/>
              </a:rPr>
              <a:t> status</a:t>
            </a:r>
            <a:r>
              <a:rPr b="0" i="0" lang="en-US" sz="2100" u="none">
                <a:solidFill>
                  <a:schemeClr val="dk1"/>
                </a:solidFill>
                <a:latin typeface="Times New Roman"/>
                <a:ea typeface="Times New Roman"/>
                <a:cs typeface="Times New Roman"/>
                <a:sym typeface="Times New Roman"/>
              </a:rPr>
              <a:t> - статус.</a:t>
            </a:r>
            <a:endParaRPr/>
          </a:p>
        </p:txBody>
      </p:sp>
      <p:sp>
        <p:nvSpPr>
          <p:cNvPr id="1199" name="Google Shape;1199;p95"/>
          <p:cNvSpPr txBox="1"/>
          <p:nvPr>
            <p:ph type="title"/>
          </p:nvPr>
        </p:nvSpPr>
        <p:spPr>
          <a:xfrm>
            <a:off x="635000" y="173037"/>
            <a:ext cx="6816725" cy="708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96"/>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205" name="Google Shape;1205;p96"/>
          <p:cNvSpPr txBox="1"/>
          <p:nvPr/>
        </p:nvSpPr>
        <p:spPr>
          <a:xfrm>
            <a:off x="673100" y="2014537"/>
            <a:ext cx="7715250" cy="1938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Если в списке вообще нет активных запросов или он пуст, вызовы завершаются сразу со значением индекса </a:t>
            </a:r>
            <a:r>
              <a:rPr b="0" i="0" lang="en-US" sz="2000" u="none">
                <a:solidFill>
                  <a:schemeClr val="dk1"/>
                </a:solidFill>
                <a:latin typeface="Courier New"/>
                <a:ea typeface="Courier New"/>
                <a:cs typeface="Courier New"/>
                <a:sym typeface="Courier New"/>
              </a:rPr>
              <a:t>MPI_UNDEFINED</a:t>
            </a:r>
            <a:r>
              <a:rPr b="0" i="0" lang="en-US" sz="2400" u="none">
                <a:solidFill>
                  <a:schemeClr val="dk1"/>
                </a:solidFill>
                <a:latin typeface="Times New Roman"/>
                <a:ea typeface="Times New Roman"/>
                <a:cs typeface="Times New Roman"/>
                <a:sym typeface="Times New Roman"/>
              </a:rPr>
              <a:t> </a:t>
            </a:r>
            <a:r>
              <a:rPr b="0" i="0" lang="en-US" sz="2000" u="none">
                <a:solidFill>
                  <a:schemeClr val="dk1"/>
                </a:solidFill>
                <a:latin typeface="Courier New"/>
                <a:ea typeface="Courier New"/>
                <a:cs typeface="Courier New"/>
                <a:sym typeface="Courier New"/>
              </a:rPr>
              <a:t>(MPI.UNDEFINED) </a:t>
            </a:r>
            <a:r>
              <a:rPr b="0" i="0" lang="en-US" sz="2400" u="none">
                <a:solidFill>
                  <a:schemeClr val="dk1"/>
                </a:solidFill>
                <a:latin typeface="Times New Roman"/>
                <a:ea typeface="Times New Roman"/>
                <a:cs typeface="Times New Roman"/>
                <a:sym typeface="Times New Roman"/>
              </a:rPr>
              <a:t>и пустым статусом, это подразумевает, в частности, что все неблокирующие передачи обмена завершены. </a:t>
            </a:r>
            <a:endParaRPr/>
          </a:p>
        </p:txBody>
      </p:sp>
      <p:sp>
        <p:nvSpPr>
          <p:cNvPr id="1206" name="Google Shape;1206;p96"/>
          <p:cNvSpPr txBox="1"/>
          <p:nvPr/>
        </p:nvSpPr>
        <p:spPr>
          <a:xfrm>
            <a:off x="673100" y="255587"/>
            <a:ext cx="7807325" cy="1146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9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212" name="Google Shape;1212;p97"/>
          <p:cNvSpPr txBox="1"/>
          <p:nvPr/>
        </p:nvSpPr>
        <p:spPr>
          <a:xfrm>
            <a:off x="323850" y="1111250"/>
            <a:ext cx="8362950" cy="5694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Неблокирующие процедуры проверки</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Подпрограмма </a:t>
            </a:r>
            <a:r>
              <a:rPr b="1" i="0" lang="en-US" sz="2000" u="none">
                <a:solidFill>
                  <a:schemeClr val="dk1"/>
                </a:solidFill>
                <a:latin typeface="Courier New"/>
                <a:ea typeface="Courier New"/>
                <a:cs typeface="Courier New"/>
                <a:sym typeface="Courier New"/>
              </a:rPr>
              <a:t>MPI_Test()</a:t>
            </a:r>
            <a:r>
              <a:rPr b="0" i="0" lang="en-US" sz="2000" u="none">
                <a:solidFill>
                  <a:schemeClr val="dk1"/>
                </a:solidFill>
                <a:latin typeface="Times New Roman"/>
                <a:ea typeface="Times New Roman"/>
                <a:cs typeface="Times New Roman"/>
                <a:sym typeface="Times New Roman"/>
              </a:rPr>
              <a:t> выполняет неблокирующую проверку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завершения приема или передачи сообщения: Там где wait задерживает исполнение до тех пор пока операция завершится, test возвращается немедленно с информацией о ее текущем состоянии.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int MPI_Test(MPI_Request *request, int *flag, MPI_Status *status)</a:t>
            </a:r>
            <a:endParaRPr/>
          </a:p>
          <a:p>
            <a:pPr indent="0" lvl="0" marL="0" marR="0" rtl="0" algn="l">
              <a:lnSpc>
                <a:spcPct val="100000"/>
              </a:lnSpc>
              <a:spcBef>
                <a:spcPts val="0"/>
              </a:spcBef>
              <a:spcAft>
                <a:spcPts val="0"/>
              </a:spcAft>
              <a:buClr>
                <a:srgbClr val="FF0000"/>
              </a:buClr>
              <a:buSzPts val="2000"/>
              <a:buFont typeface="Courier New"/>
              <a:buNone/>
            </a:pPr>
            <a:r>
              <a:rPr b="1" i="0" lang="en-US" sz="2000" u="none">
                <a:solidFill>
                  <a:srgbClr val="FF0000"/>
                </a:solidFill>
                <a:latin typeface="Courier New"/>
                <a:ea typeface="Courier New"/>
                <a:cs typeface="Courier New"/>
                <a:sym typeface="Courier New"/>
              </a:rPr>
              <a:t>C: </a:t>
            </a:r>
            <a:r>
              <a:rPr b="1" i="0" lang="en-US" sz="2000" u="none">
                <a:solidFill>
                  <a:schemeClr val="dk1"/>
                </a:solidFill>
                <a:latin typeface="Courier New"/>
                <a:ea typeface="Courier New"/>
                <a:cs typeface="Courier New"/>
                <a:sym typeface="Courier New"/>
              </a:rPr>
              <a:t>MPI_Test(request, flag, status, ierr)</a:t>
            </a:r>
            <a:endParaRPr b="1" i="0"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Входной параметр: идентификатор операции обмена </a:t>
            </a:r>
            <a:r>
              <a:rPr b="0" i="0" lang="en-US" sz="1800" u="none">
                <a:solidFill>
                  <a:schemeClr val="dk1"/>
                </a:solidFill>
                <a:latin typeface="Courier New"/>
                <a:ea typeface="Courier New"/>
                <a:cs typeface="Courier New"/>
                <a:sym typeface="Courier New"/>
              </a:rPr>
              <a:t>request</a:t>
            </a:r>
            <a:r>
              <a:rPr b="0" i="0" lang="en-US" sz="20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Выходные параметры:</a:t>
            </a:r>
            <a:endParaRPr/>
          </a:p>
          <a:p>
            <a:pPr indent="-114300" lvl="0" marL="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Courier New"/>
                <a:ea typeface="Courier New"/>
                <a:cs typeface="Courier New"/>
                <a:sym typeface="Courier New"/>
              </a:rPr>
              <a:t> flag</a:t>
            </a:r>
            <a:r>
              <a:rPr b="0" i="0" lang="en-US" sz="2000" u="none">
                <a:solidFill>
                  <a:schemeClr val="dk1"/>
                </a:solidFill>
                <a:latin typeface="Times New Roman"/>
                <a:ea typeface="Times New Roman"/>
                <a:cs typeface="Times New Roman"/>
                <a:sym typeface="Times New Roman"/>
              </a:rPr>
              <a:t> ⎯ «истина», если операция, заданная идентификатором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request</a:t>
            </a:r>
            <a:r>
              <a:rPr b="0" i="0" lang="en-US" sz="2000" u="none">
                <a:solidFill>
                  <a:schemeClr val="dk1"/>
                </a:solidFill>
                <a:latin typeface="Times New Roman"/>
                <a:ea typeface="Times New Roman"/>
                <a:cs typeface="Times New Roman"/>
                <a:sym typeface="Times New Roman"/>
              </a:rPr>
              <a:t>, выполнена;</a:t>
            </a:r>
            <a:endParaRPr/>
          </a:p>
          <a:p>
            <a:pPr indent="-114300" lvl="0" marL="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Courier New"/>
                <a:ea typeface="Courier New"/>
                <a:cs typeface="Courier New"/>
                <a:sym typeface="Courier New"/>
              </a:rPr>
              <a:t> status</a:t>
            </a:r>
            <a:r>
              <a:rPr b="0" i="0" lang="en-US" sz="2000" u="none">
                <a:solidFill>
                  <a:schemeClr val="dk1"/>
                </a:solidFill>
                <a:latin typeface="Times New Roman"/>
                <a:ea typeface="Times New Roman"/>
                <a:cs typeface="Times New Roman"/>
                <a:sym typeface="Times New Roman"/>
              </a:rPr>
              <a:t> ⎯ статус выполненной операции.</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000"/>
              <a:buFont typeface="Courier New"/>
              <a:buNone/>
            </a:pPr>
            <a:r>
              <a:rPr b="1" i="0" lang="en-US" sz="2000" u="none">
                <a:solidFill>
                  <a:srgbClr val="FF0000"/>
                </a:solidFill>
                <a:latin typeface="Courier New"/>
                <a:ea typeface="Courier New"/>
                <a:cs typeface="Courier New"/>
                <a:sym typeface="Courier New"/>
              </a:rPr>
              <a:t>JAVA: </a:t>
            </a:r>
            <a:r>
              <a:rPr b="1" i="0" lang="en-US" sz="2000" u="none">
                <a:solidFill>
                  <a:schemeClr val="dk1"/>
                </a:solidFill>
                <a:latin typeface="Courier New"/>
                <a:ea typeface="Courier New"/>
                <a:cs typeface="Courier New"/>
                <a:sym typeface="Courier New"/>
              </a:rPr>
              <a:t>Status Request.Test()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returns: status object or null reference</a:t>
            </a:r>
            <a:endParaRPr/>
          </a:p>
        </p:txBody>
      </p:sp>
      <p:sp>
        <p:nvSpPr>
          <p:cNvPr id="1213" name="Google Shape;1213;p97"/>
          <p:cNvSpPr txBox="1"/>
          <p:nvPr/>
        </p:nvSpPr>
        <p:spPr>
          <a:xfrm>
            <a:off x="673100" y="255587"/>
            <a:ext cx="6778625" cy="7969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98"/>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219" name="Google Shape;1219;p98"/>
          <p:cNvSpPr txBox="1"/>
          <p:nvPr/>
        </p:nvSpPr>
        <p:spPr>
          <a:xfrm>
            <a:off x="363537" y="981075"/>
            <a:ext cx="8424862" cy="5337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Times New Roman"/>
              <a:buNone/>
            </a:pPr>
            <a:r>
              <a:rPr b="1" i="0" lang="en-US" sz="2500" u="none">
                <a:solidFill>
                  <a:schemeClr val="dk1"/>
                </a:solidFill>
                <a:latin typeface="Times New Roman"/>
                <a:ea typeface="Times New Roman"/>
                <a:cs typeface="Times New Roman"/>
                <a:sym typeface="Times New Roman"/>
              </a:rPr>
              <a:t>Неблокирующая проверка завершения всех обменов</a:t>
            </a:r>
            <a:endParaRPr/>
          </a:p>
          <a:p>
            <a:pPr indent="0" lvl="0" marL="0" marR="0" rtl="0" algn="l">
              <a:lnSpc>
                <a:spcPct val="100000"/>
              </a:lnSpc>
              <a:spcBef>
                <a:spcPts val="0"/>
              </a:spcBef>
              <a:spcAft>
                <a:spcPts val="0"/>
              </a:spcAft>
              <a:buClr>
                <a:schemeClr val="dk1"/>
              </a:buClr>
              <a:buSzPts val="2500"/>
              <a:buFont typeface="Arial"/>
              <a:buNone/>
            </a:pPr>
            <a:r>
              <a:t/>
            </a:r>
            <a:endParaRPr b="0" i="0" sz="25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Подпрограмма </a:t>
            </a:r>
            <a:r>
              <a:rPr b="1" i="0" lang="en-US" sz="1800" u="none">
                <a:solidFill>
                  <a:schemeClr val="dk1"/>
                </a:solidFill>
                <a:latin typeface="Courier New"/>
                <a:ea typeface="Courier New"/>
                <a:cs typeface="Courier New"/>
                <a:sym typeface="Courier New"/>
              </a:rPr>
              <a:t>MPI_Testall</a:t>
            </a:r>
            <a:r>
              <a:rPr b="1"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выполняет неблокирующую проверку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завершения приема или передачи всех сообщений:</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int MPI_Testall(int count, MPI_Request requests[], int *flag, MPI_Status statuses[])</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MPI_Testall(count, requests, flag, statuses, ierr)</a:t>
            </a:r>
            <a:endParaRPr b="1"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При вызове возвращается значение флага (</a:t>
            </a:r>
            <a:r>
              <a:rPr b="0" i="0" lang="en-US" sz="1800" u="none">
                <a:solidFill>
                  <a:schemeClr val="dk1"/>
                </a:solidFill>
                <a:latin typeface="Courier New"/>
                <a:ea typeface="Courier New"/>
                <a:cs typeface="Courier New"/>
                <a:sym typeface="Courier New"/>
              </a:rPr>
              <a:t>flag</a:t>
            </a:r>
            <a:r>
              <a:rPr b="0" i="0" lang="en-US" sz="2000" u="none">
                <a:solidFill>
                  <a:schemeClr val="dk1"/>
                </a:solidFill>
                <a:latin typeface="Times New Roman"/>
                <a:ea typeface="Times New Roman"/>
                <a:cs typeface="Times New Roman"/>
                <a:sym typeface="Times New Roman"/>
              </a:rPr>
              <a:t>) «истина», если все обмены, связанные с активными запросами в массиве </a:t>
            </a:r>
            <a:r>
              <a:rPr b="0" i="0" lang="en-US" sz="1800" u="none">
                <a:solidFill>
                  <a:schemeClr val="dk1"/>
                </a:solidFill>
                <a:latin typeface="Courier New"/>
                <a:ea typeface="Courier New"/>
                <a:cs typeface="Courier New"/>
                <a:sym typeface="Courier New"/>
              </a:rPr>
              <a:t>requests</a:t>
            </a:r>
            <a:r>
              <a:rPr b="0" i="0" lang="en-US" sz="2000" u="none">
                <a:solidFill>
                  <a:schemeClr val="dk1"/>
                </a:solidFill>
                <a:latin typeface="Times New Roman"/>
                <a:ea typeface="Times New Roman"/>
                <a:cs typeface="Times New Roman"/>
                <a:sym typeface="Times New Roman"/>
              </a:rPr>
              <a:t>, выполнены. Если завершены не все обмены, флагу присваивается значение «ложь», а массив </a:t>
            </a:r>
            <a:r>
              <a:rPr b="0" i="0" lang="en-US" sz="1800" u="none">
                <a:solidFill>
                  <a:schemeClr val="dk1"/>
                </a:solidFill>
                <a:latin typeface="Courier New"/>
                <a:ea typeface="Courier New"/>
                <a:cs typeface="Courier New"/>
                <a:sym typeface="Courier New"/>
              </a:rPr>
              <a:t>statuses</a:t>
            </a:r>
            <a:r>
              <a:rPr b="0" i="0" lang="en-US" sz="2000" u="none">
                <a:solidFill>
                  <a:schemeClr val="dk1"/>
                </a:solidFill>
                <a:latin typeface="Times New Roman"/>
                <a:ea typeface="Times New Roman"/>
                <a:cs typeface="Times New Roman"/>
                <a:sym typeface="Times New Roman"/>
              </a:rPr>
              <a:t> не определен.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Параметр </a:t>
            </a:r>
            <a:r>
              <a:rPr b="0" i="0" lang="en-US" sz="1800" u="none">
                <a:solidFill>
                  <a:schemeClr val="dk1"/>
                </a:solidFill>
                <a:latin typeface="Courier New"/>
                <a:ea typeface="Courier New"/>
                <a:cs typeface="Courier New"/>
                <a:sym typeface="Courier New"/>
              </a:rPr>
              <a:t>count</a:t>
            </a:r>
            <a:r>
              <a:rPr b="0" i="0" lang="en-US" sz="2000" u="none">
                <a:solidFill>
                  <a:schemeClr val="dk1"/>
                </a:solidFill>
                <a:latin typeface="Times New Roman"/>
                <a:ea typeface="Times New Roman"/>
                <a:cs typeface="Times New Roman"/>
                <a:sym typeface="Times New Roman"/>
              </a:rPr>
              <a:t> - количество запросов.</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Каждому статусу, соответствующему активному запросу, присваивается значение статуса соответствующего обмена.</a:t>
            </a:r>
            <a:endParaRPr/>
          </a:p>
        </p:txBody>
      </p:sp>
      <p:sp>
        <p:nvSpPr>
          <p:cNvPr id="1220" name="Google Shape;1220;p98"/>
          <p:cNvSpPr txBox="1"/>
          <p:nvPr/>
        </p:nvSpPr>
        <p:spPr>
          <a:xfrm>
            <a:off x="673100" y="255587"/>
            <a:ext cx="7807325" cy="7254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9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fld id="{00000000-1234-1234-1234-123412341234}" type="slidenum">
              <a:rPr b="0" i="0" lang="en-US" sz="1000" u="none">
                <a:solidFill>
                  <a:schemeClr val="dk1"/>
                </a:solidFill>
                <a:latin typeface="Arial"/>
                <a:ea typeface="Arial"/>
                <a:cs typeface="Arial"/>
                <a:sym typeface="Arial"/>
              </a:rPr>
              <a:t>‹#›</a:t>
            </a:fld>
            <a:endParaRPr/>
          </a:p>
        </p:txBody>
      </p:sp>
      <p:sp>
        <p:nvSpPr>
          <p:cNvPr id="1226" name="Google Shape;1226;p99"/>
          <p:cNvSpPr txBox="1"/>
          <p:nvPr/>
        </p:nvSpPr>
        <p:spPr>
          <a:xfrm>
            <a:off x="363537" y="981075"/>
            <a:ext cx="8424862" cy="40068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0"/>
              <a:buFont typeface="Times New Roman"/>
              <a:buNone/>
            </a:pPr>
            <a:r>
              <a:rPr b="1" i="0" lang="en-US" sz="2500" u="none">
                <a:solidFill>
                  <a:schemeClr val="dk1"/>
                </a:solidFill>
                <a:latin typeface="Times New Roman"/>
                <a:ea typeface="Times New Roman"/>
                <a:cs typeface="Times New Roman"/>
                <a:sym typeface="Times New Roman"/>
              </a:rPr>
              <a:t>Неблокирующая проверка завершения всех обменов</a:t>
            </a:r>
            <a:endParaRPr/>
          </a:p>
          <a:p>
            <a:pPr indent="0" lvl="0" marL="0" marR="0" rtl="0" algn="l">
              <a:lnSpc>
                <a:spcPct val="100000"/>
              </a:lnSpc>
              <a:spcBef>
                <a:spcPts val="0"/>
              </a:spcBef>
              <a:spcAft>
                <a:spcPts val="0"/>
              </a:spcAft>
              <a:buClr>
                <a:schemeClr val="dk1"/>
              </a:buClr>
              <a:buSzPts val="2500"/>
              <a:buFont typeface="Arial"/>
              <a:buNone/>
            </a:pPr>
            <a:r>
              <a:t/>
            </a:r>
            <a:endParaRPr b="0" i="0" sz="25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500"/>
              <a:buFont typeface="Times New Roman"/>
              <a:buNone/>
            </a:pPr>
            <a:r>
              <a:rPr b="0" i="0" lang="en-US" sz="2500" u="none">
                <a:solidFill>
                  <a:srgbClr val="FF0000"/>
                </a:solidFill>
                <a:latin typeface="Times New Roman"/>
                <a:ea typeface="Times New Roman"/>
                <a:cs typeface="Times New Roman"/>
                <a:sym typeface="Times New Roman"/>
              </a:rPr>
              <a:t>JAVA:</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static Status [] Request.Testall(Request [] array_of_requests) </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array of requests – </a:t>
            </a:r>
            <a:r>
              <a:rPr b="0" i="0" lang="en-US" sz="2400" u="none">
                <a:solidFill>
                  <a:schemeClr val="dk1"/>
                </a:solidFill>
                <a:latin typeface="Times New Roman"/>
                <a:ea typeface="Times New Roman"/>
                <a:cs typeface="Times New Roman"/>
                <a:sym typeface="Times New Roman"/>
              </a:rPr>
              <a:t>массив запросов</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возвращает : массив статус-объектов, или null </a:t>
            </a:r>
            <a:br>
              <a:rPr b="0" i="0" lang="en-US" sz="2000" u="none">
                <a:solidFill>
                  <a:schemeClr val="dk1"/>
                </a:solidFill>
                <a:latin typeface="Times New Roman"/>
                <a:ea typeface="Times New Roman"/>
                <a:cs typeface="Times New Roman"/>
                <a:sym typeface="Times New Roman"/>
              </a:rPr>
            </a:br>
            <a:br>
              <a:rPr b="0" i="0" lang="en-US" sz="2000" u="none">
                <a:solidFill>
                  <a:schemeClr val="dk1"/>
                </a:solidFill>
                <a:latin typeface="Times New Roman"/>
                <a:ea typeface="Times New Roman"/>
                <a:cs typeface="Times New Roman"/>
                <a:sym typeface="Times New Roman"/>
              </a:rPr>
            </a:br>
            <a:endParaRPr/>
          </a:p>
        </p:txBody>
      </p:sp>
      <p:sp>
        <p:nvSpPr>
          <p:cNvPr id="1227" name="Google Shape;1227;p99"/>
          <p:cNvSpPr txBox="1"/>
          <p:nvPr/>
        </p:nvSpPr>
        <p:spPr>
          <a:xfrm>
            <a:off x="673100" y="255587"/>
            <a:ext cx="7807325" cy="7254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2060"/>
              </a:buClr>
              <a:buSzPts val="3900"/>
              <a:buFont typeface="Arial"/>
              <a:buNone/>
            </a:pPr>
            <a:r>
              <a:rPr b="1" i="0" lang="en-US" sz="3900" u="none">
                <a:solidFill>
                  <a:srgbClr val="002060"/>
                </a:solidFill>
                <a:latin typeface="Arial"/>
                <a:ea typeface="Arial"/>
                <a:cs typeface="Arial"/>
                <a:sym typeface="Arial"/>
              </a:rPr>
              <a:t>Неблокирующие обмены</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2003-10-14T17:19:17Z</dcterms:created>
  <dc:creator>Алексей Свистунов</dc:creator>
</cp:coreProperties>
</file>

<file path=docProps/custom.xml><?xml version="1.0" encoding="utf-8"?>
<Properties xmlns="http://schemas.openxmlformats.org/officeDocument/2006/custom-properties" xmlns:vt="http://schemas.openxmlformats.org/officeDocument/2006/docPropsVTypes"/>
</file>