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Lst>
  <p:sldSz cy="6858000" cx="9144000"/>
  <p:notesSz cx="6858000" cy="9144000"/>
  <p:embeddedFontLst>
    <p:embeddedFont>
      <p:font typeface="Arial Narrow"/>
      <p:regular r:id="rId85"/>
      <p:bold r:id="rId86"/>
      <p:italic r:id="rId87"/>
      <p:boldItalic r:id="rId88"/>
    </p:embeddedFont>
    <p:embeddedFont>
      <p:font typeface="Noto Sans Symbols"/>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91" roundtripDataSignature="AMtx7mhMkmzhD37d/MP2D6Nb6fcNoEPp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C8B722-CE12-40E0-8948-C0B109036014}">
  <a:tblStyle styleId="{E9C8B722-CE12-40E0-8948-C0B10903601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slide" Target="slides/slide76.xml"/><Relationship Id="rId83" Type="http://schemas.openxmlformats.org/officeDocument/2006/relationships/slide" Target="slides/slide75.xml"/><Relationship Id="rId42" Type="http://schemas.openxmlformats.org/officeDocument/2006/relationships/slide" Target="slides/slide34.xml"/><Relationship Id="rId86" Type="http://schemas.openxmlformats.org/officeDocument/2006/relationships/font" Target="fonts/ArialNarrow-bold.fntdata"/><Relationship Id="rId41" Type="http://schemas.openxmlformats.org/officeDocument/2006/relationships/slide" Target="slides/slide33.xml"/><Relationship Id="rId85" Type="http://schemas.openxmlformats.org/officeDocument/2006/relationships/font" Target="fonts/ArialNarrow-regular.fntdata"/><Relationship Id="rId44" Type="http://schemas.openxmlformats.org/officeDocument/2006/relationships/slide" Target="slides/slide36.xml"/><Relationship Id="rId88" Type="http://schemas.openxmlformats.org/officeDocument/2006/relationships/font" Target="fonts/ArialNarrow-boldItalic.fntdata"/><Relationship Id="rId43" Type="http://schemas.openxmlformats.org/officeDocument/2006/relationships/slide" Target="slides/slide35.xml"/><Relationship Id="rId87" Type="http://schemas.openxmlformats.org/officeDocument/2006/relationships/font" Target="fonts/ArialNarrow-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NotoSansSymbols-regular.fntdata"/><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customschemas.google.com/relationships/presentationmetadata" Target="metadata"/><Relationship Id="rId90" Type="http://schemas.openxmlformats.org/officeDocument/2006/relationships/font" Target="fonts/NotoSansSymbols-bold.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1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1: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2: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1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3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3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3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3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4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1: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41: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2: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42: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4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4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4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4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p4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4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4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8" name="Google Shape;678;p5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5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5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5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5" name="Google Shape;765;p5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5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5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5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5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9" name="Google Shape;789;p6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7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2" name="Google Shape;892;p7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7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7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49" name="Shape 49"/>
        <p:cNvGrpSpPr/>
        <p:nvPr/>
      </p:nvGrpSpPr>
      <p:grpSpPr>
        <a:xfrm>
          <a:off x="0" y="0"/>
          <a:ext cx="0" cy="0"/>
          <a:chOff x="0" y="0"/>
          <a:chExt cx="0" cy="0"/>
        </a:xfrm>
      </p:grpSpPr>
      <p:sp>
        <p:nvSpPr>
          <p:cNvPr id="50" name="Google Shape;50;p78"/>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8"/>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52" name="Google Shape;52;p7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73" name="Shape 173"/>
        <p:cNvGrpSpPr/>
        <p:nvPr/>
      </p:nvGrpSpPr>
      <p:grpSpPr>
        <a:xfrm>
          <a:off x="0" y="0"/>
          <a:ext cx="0" cy="0"/>
          <a:chOff x="0" y="0"/>
          <a:chExt cx="0" cy="0"/>
        </a:xfrm>
      </p:grpSpPr>
      <p:sp>
        <p:nvSpPr>
          <p:cNvPr id="174" name="Google Shape;174;p8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76" name="Google Shape;176;p8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77" name="Google Shape;177;p8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78" name="Google Shape;178;p8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79" name="Google Shape;179;p8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8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8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82" name="Shape 182"/>
        <p:cNvGrpSpPr/>
        <p:nvPr/>
      </p:nvGrpSpPr>
      <p:grpSpPr>
        <a:xfrm>
          <a:off x="0" y="0"/>
          <a:ext cx="0" cy="0"/>
          <a:chOff x="0" y="0"/>
          <a:chExt cx="0" cy="0"/>
        </a:xfrm>
      </p:grpSpPr>
      <p:sp>
        <p:nvSpPr>
          <p:cNvPr id="183" name="Google Shape;183;p9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90"/>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85" name="Google Shape;185;p90"/>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86" name="Google Shape;186;p9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9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9" name="Shape 189"/>
        <p:cNvGrpSpPr/>
        <p:nvPr/>
      </p:nvGrpSpPr>
      <p:grpSpPr>
        <a:xfrm>
          <a:off x="0" y="0"/>
          <a:ext cx="0" cy="0"/>
          <a:chOff x="0" y="0"/>
          <a:chExt cx="0" cy="0"/>
        </a:xfrm>
      </p:grpSpPr>
      <p:sp>
        <p:nvSpPr>
          <p:cNvPr id="190" name="Google Shape;190;p9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9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92" name="Google Shape;192;p9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9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льзовательский макет">
  <p:cSld name="Пользовательский макет">
    <p:spTree>
      <p:nvGrpSpPr>
        <p:cNvPr id="91" name="Shape 91"/>
        <p:cNvGrpSpPr/>
        <p:nvPr/>
      </p:nvGrpSpPr>
      <p:grpSpPr>
        <a:xfrm>
          <a:off x="0" y="0"/>
          <a:ext cx="0" cy="0"/>
          <a:chOff x="0" y="0"/>
          <a:chExt cx="0" cy="0"/>
        </a:xfrm>
      </p:grpSpPr>
      <p:sp>
        <p:nvSpPr>
          <p:cNvPr id="92" name="Google Shape;92;p80"/>
          <p:cNvSpPr txBox="1"/>
          <p:nvPr>
            <p:ph type="title"/>
          </p:nvPr>
        </p:nvSpPr>
        <p:spPr>
          <a:xfrm>
            <a:off x="672481" y="254907"/>
            <a:ext cx="7807680" cy="11463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32" name="Shape 132"/>
        <p:cNvGrpSpPr/>
        <p:nvPr/>
      </p:nvGrpSpPr>
      <p:grpSpPr>
        <a:xfrm>
          <a:off x="0" y="0"/>
          <a:ext cx="0" cy="0"/>
          <a:chOff x="0" y="0"/>
          <a:chExt cx="0" cy="0"/>
        </a:xfrm>
      </p:grpSpPr>
      <p:sp>
        <p:nvSpPr>
          <p:cNvPr id="133" name="Google Shape;133;p8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8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8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8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37" name="Shape 137"/>
        <p:cNvGrpSpPr/>
        <p:nvPr/>
      </p:nvGrpSpPr>
      <p:grpSpPr>
        <a:xfrm>
          <a:off x="0" y="0"/>
          <a:ext cx="0" cy="0"/>
          <a:chOff x="0" y="0"/>
          <a:chExt cx="0" cy="0"/>
        </a:xfrm>
      </p:grpSpPr>
      <p:sp>
        <p:nvSpPr>
          <p:cNvPr id="138" name="Google Shape;138;p8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8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40" name="Google Shape;140;p8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8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8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43" name="Shape 143"/>
        <p:cNvGrpSpPr/>
        <p:nvPr/>
      </p:nvGrpSpPr>
      <p:grpSpPr>
        <a:xfrm>
          <a:off x="0" y="0"/>
          <a:ext cx="0" cy="0"/>
          <a:chOff x="0" y="0"/>
          <a:chExt cx="0" cy="0"/>
        </a:xfrm>
      </p:grpSpPr>
      <p:sp>
        <p:nvSpPr>
          <p:cNvPr id="144" name="Google Shape;144;p8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8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8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47" name="Shape 147"/>
        <p:cNvGrpSpPr/>
        <p:nvPr/>
      </p:nvGrpSpPr>
      <p:grpSpPr>
        <a:xfrm>
          <a:off x="0" y="0"/>
          <a:ext cx="0" cy="0"/>
          <a:chOff x="0" y="0"/>
          <a:chExt cx="0" cy="0"/>
        </a:xfrm>
      </p:grpSpPr>
      <p:sp>
        <p:nvSpPr>
          <p:cNvPr id="148" name="Google Shape;148;p85"/>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5"/>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50" name="Google Shape;150;p8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8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53" name="Shape 153"/>
        <p:cNvGrpSpPr/>
        <p:nvPr/>
      </p:nvGrpSpPr>
      <p:grpSpPr>
        <a:xfrm>
          <a:off x="0" y="0"/>
          <a:ext cx="0" cy="0"/>
          <a:chOff x="0" y="0"/>
          <a:chExt cx="0" cy="0"/>
        </a:xfrm>
      </p:grpSpPr>
      <p:sp>
        <p:nvSpPr>
          <p:cNvPr id="154" name="Google Shape;154;p8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86"/>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56" name="Google Shape;156;p8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59" name="Shape 159"/>
        <p:cNvGrpSpPr/>
        <p:nvPr/>
      </p:nvGrpSpPr>
      <p:grpSpPr>
        <a:xfrm>
          <a:off x="0" y="0"/>
          <a:ext cx="0" cy="0"/>
          <a:chOff x="0" y="0"/>
          <a:chExt cx="0" cy="0"/>
        </a:xfrm>
      </p:grpSpPr>
      <p:sp>
        <p:nvSpPr>
          <p:cNvPr id="160" name="Google Shape;160;p8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87"/>
          <p:cNvSpPr/>
          <p:nvPr>
            <p:ph idx="2" type="pic"/>
          </p:nvPr>
        </p:nvSpPr>
        <p:spPr>
          <a:xfrm>
            <a:off x="1792288" y="612775"/>
            <a:ext cx="5486400" cy="4114800"/>
          </a:xfrm>
          <a:prstGeom prst="rect">
            <a:avLst/>
          </a:prstGeom>
          <a:noFill/>
          <a:ln>
            <a:noFill/>
          </a:ln>
        </p:spPr>
      </p:sp>
      <p:sp>
        <p:nvSpPr>
          <p:cNvPr id="162" name="Google Shape;162;p8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63" name="Google Shape;163;p8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8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66" name="Shape 166"/>
        <p:cNvGrpSpPr/>
        <p:nvPr/>
      </p:nvGrpSpPr>
      <p:grpSpPr>
        <a:xfrm>
          <a:off x="0" y="0"/>
          <a:ext cx="0" cy="0"/>
          <a:chOff x="0" y="0"/>
          <a:chExt cx="0" cy="0"/>
        </a:xfrm>
      </p:grpSpPr>
      <p:sp>
        <p:nvSpPr>
          <p:cNvPr id="167" name="Google Shape;167;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69" name="Google Shape;169;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70" name="Google Shape;170;p8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8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8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3.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77"/>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11" name="Google Shape;11;p77"/>
          <p:cNvGrpSpPr/>
          <p:nvPr/>
        </p:nvGrpSpPr>
        <p:grpSpPr>
          <a:xfrm>
            <a:off x="7493000" y="2992437"/>
            <a:ext cx="1338262" cy="2189162"/>
            <a:chOff x="4704" y="1885"/>
            <a:chExt cx="843" cy="1379"/>
          </a:xfrm>
        </p:grpSpPr>
        <p:sp>
          <p:nvSpPr>
            <p:cNvPr id="12" name="Google Shape;12;p77"/>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77"/>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77"/>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77"/>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77"/>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77"/>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77"/>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77"/>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77"/>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77"/>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77"/>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77"/>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77"/>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77"/>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77"/>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77"/>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77"/>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77"/>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77"/>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77"/>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77"/>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77"/>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77"/>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77"/>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77"/>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77"/>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77"/>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77"/>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77"/>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77"/>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77"/>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3" name="Google Shape;43;p77"/>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44" name="Google Shape;44;p7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45" name="Google Shape;45;p7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7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79"/>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grpSp>
        <p:nvGrpSpPr>
          <p:cNvPr id="57" name="Google Shape;57;p79"/>
          <p:cNvGrpSpPr/>
          <p:nvPr/>
        </p:nvGrpSpPr>
        <p:grpSpPr>
          <a:xfrm>
            <a:off x="8153400" y="152400"/>
            <a:ext cx="792162" cy="1295400"/>
            <a:chOff x="5136" y="960"/>
            <a:chExt cx="528" cy="864"/>
          </a:xfrm>
        </p:grpSpPr>
        <p:sp>
          <p:nvSpPr>
            <p:cNvPr id="58" name="Google Shape;58;p79"/>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79"/>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79"/>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79"/>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79"/>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79"/>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79"/>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79"/>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79"/>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79"/>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79"/>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79"/>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79"/>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79"/>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79"/>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79"/>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79"/>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79"/>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79"/>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79"/>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79"/>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79"/>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79"/>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79"/>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79"/>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79"/>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79"/>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79"/>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79"/>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79"/>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79"/>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89" name="Google Shape;89;p7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90" name="Google Shape;90;p7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cxnSp>
        <p:nvCxnSpPr>
          <p:cNvPr id="94" name="Google Shape;94;p81"/>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95" name="Google Shape;95;p8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96" name="Google Shape;96;p8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7" name="Google Shape;97;p8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Google Shape;99;p8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00" name="Google Shape;100;p81"/>
          <p:cNvGrpSpPr/>
          <p:nvPr/>
        </p:nvGrpSpPr>
        <p:grpSpPr>
          <a:xfrm>
            <a:off x="8153400" y="152400"/>
            <a:ext cx="792162" cy="1295400"/>
            <a:chOff x="5136" y="960"/>
            <a:chExt cx="528" cy="864"/>
          </a:xfrm>
        </p:grpSpPr>
        <p:sp>
          <p:nvSpPr>
            <p:cNvPr id="101" name="Google Shape;101;p81"/>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81"/>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81"/>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81"/>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81"/>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81"/>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81"/>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81"/>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81"/>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81"/>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81"/>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81"/>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81"/>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81"/>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81"/>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81"/>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81"/>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81"/>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81"/>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81"/>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81"/>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81"/>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81"/>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81"/>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81"/>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81"/>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81"/>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81"/>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81"/>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81"/>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81"/>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mpitutorial.com/tutorials/mpi-scatter-gather-and-allgath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9.png"/><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315912" y="692150"/>
            <a:ext cx="6781800" cy="165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Распределенные системы</a:t>
            </a:r>
            <a:endParaRPr/>
          </a:p>
        </p:txBody>
      </p:sp>
      <p:sp>
        <p:nvSpPr>
          <p:cNvPr id="200" name="Google Shape;200;p1"/>
          <p:cNvSpPr txBox="1"/>
          <p:nvPr/>
        </p:nvSpPr>
        <p:spPr>
          <a:xfrm>
            <a:off x="3706812" y="3032125"/>
            <a:ext cx="348297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Практическая часть 3</a:t>
            </a:r>
            <a:endParaRPr/>
          </a:p>
        </p:txBody>
      </p:sp>
      <p:sp>
        <p:nvSpPr>
          <p:cNvPr id="201" name="Google Shape;201;p1"/>
          <p:cNvSpPr txBox="1"/>
          <p:nvPr>
            <p:ph idx="1" type="subTitle"/>
          </p:nvPr>
        </p:nvSpPr>
        <p:spPr>
          <a:xfrm>
            <a:off x="3779837" y="5157787"/>
            <a:ext cx="3368675" cy="398462"/>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680"/>
              <a:buNone/>
            </a:pPr>
            <a:r>
              <a:rPr b="1" i="0" lang="en-US" sz="2400" u="none">
                <a:solidFill>
                  <a:schemeClr val="dk1"/>
                </a:solidFill>
                <a:latin typeface="Arial"/>
                <a:ea typeface="Arial"/>
                <a:cs typeface="Arial"/>
                <a:sym typeface="Arial"/>
              </a:rPr>
              <a:t>к.т.н. Приходько Т.А.</a:t>
            </a:r>
            <a:endParaRPr/>
          </a:p>
        </p:txBody>
      </p:sp>
      <p:sp>
        <p:nvSpPr>
          <p:cNvPr id="202" name="Google Shape;202;p1"/>
          <p:cNvSpPr txBox="1"/>
          <p:nvPr/>
        </p:nvSpPr>
        <p:spPr>
          <a:xfrm>
            <a:off x="684212" y="3736975"/>
            <a:ext cx="6408737"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Технологии параллельного программирования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0"/>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65" name="Google Shape;265;p10"/>
          <p:cNvSpPr txBox="1"/>
          <p:nvPr/>
        </p:nvSpPr>
        <p:spPr>
          <a:xfrm>
            <a:off x="303212" y="1339850"/>
            <a:ext cx="5492750" cy="46355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Широковещательная рассылка</a:t>
            </a:r>
            <a:endParaRPr/>
          </a:p>
        </p:txBody>
      </p:sp>
      <p:pic>
        <p:nvPicPr>
          <p:cNvPr id="266" name="Google Shape;266;p10"/>
          <p:cNvPicPr preferRelativeResize="0"/>
          <p:nvPr/>
        </p:nvPicPr>
        <p:blipFill rotWithShape="1">
          <a:blip r:embed="rId3">
            <a:alphaModFix/>
          </a:blip>
          <a:srcRect b="0" l="0" r="0" t="0"/>
          <a:stretch/>
        </p:blipFill>
        <p:spPr>
          <a:xfrm>
            <a:off x="6319837" y="1571625"/>
            <a:ext cx="1749425" cy="1471612"/>
          </a:xfrm>
          <a:prstGeom prst="rect">
            <a:avLst/>
          </a:prstGeom>
          <a:noFill/>
          <a:ln>
            <a:noFill/>
          </a:ln>
        </p:spPr>
      </p:pic>
      <p:sp>
        <p:nvSpPr>
          <p:cNvPr id="267" name="Google Shape;267;p10"/>
          <p:cNvSpPr txBox="1"/>
          <p:nvPr>
            <p:ph type="title"/>
          </p:nvPr>
        </p:nvSpPr>
        <p:spPr>
          <a:xfrm>
            <a:off x="673100" y="255587"/>
            <a:ext cx="6707187" cy="820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graphicFrame>
        <p:nvGraphicFramePr>
          <p:cNvPr id="268" name="Google Shape;268;p10"/>
          <p:cNvGraphicFramePr/>
          <p:nvPr/>
        </p:nvGraphicFramePr>
        <p:xfrm>
          <a:off x="5959475" y="335915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269" name="Google Shape;269;p10"/>
          <p:cNvGraphicFramePr/>
          <p:nvPr/>
        </p:nvGraphicFramePr>
        <p:xfrm>
          <a:off x="5949950" y="392588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270" name="Google Shape;270;p10"/>
          <p:cNvGraphicFramePr/>
          <p:nvPr/>
        </p:nvGraphicFramePr>
        <p:xfrm>
          <a:off x="5953125" y="449103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271" name="Google Shape;271;p10"/>
          <p:cNvGraphicFramePr/>
          <p:nvPr/>
        </p:nvGraphicFramePr>
        <p:xfrm>
          <a:off x="5953125" y="505618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sp>
        <p:nvSpPr>
          <p:cNvPr id="272" name="Google Shape;272;p10"/>
          <p:cNvSpPr/>
          <p:nvPr/>
        </p:nvSpPr>
        <p:spPr>
          <a:xfrm>
            <a:off x="3390900" y="4040187"/>
            <a:ext cx="2095500" cy="782637"/>
          </a:xfrm>
          <a:prstGeom prst="rightArrow">
            <a:avLst>
              <a:gd fmla="val 17566" name="adj1"/>
              <a:gd fmla="val 50000" name="adj2"/>
            </a:avLst>
          </a:prstGeom>
          <a:gradFill>
            <a:gsLst>
              <a:gs pos="0">
                <a:srgbClr val="A3A3EF"/>
              </a:gs>
              <a:gs pos="100000">
                <a:srgbClr val="2424A8"/>
              </a:gs>
            </a:gsLst>
            <a:lin ang="5400000" scaled="0"/>
          </a:gradFill>
          <a:ln cap="flat" cmpd="sng" w="9525">
            <a:solidFill>
              <a:srgbClr val="2F2F98"/>
            </a:solidFill>
            <a:prstDash val="solid"/>
            <a:miter lim="800000"/>
            <a:headEnd len="sm" w="sm" type="none"/>
            <a:tailEnd len="sm" w="sm" type="none"/>
          </a:ln>
          <a:effectLst>
            <a:outerShdw blurRad="63500" dir="5400000" dist="23000">
              <a:srgbClr val="808080">
                <a:alpha val="34901"/>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MPI_Bcast</a:t>
            </a:r>
            <a:endParaRPr/>
          </a:p>
        </p:txBody>
      </p:sp>
      <p:sp>
        <p:nvSpPr>
          <p:cNvPr id="273" name="Google Shape;273;p10"/>
          <p:cNvSpPr txBox="1"/>
          <p:nvPr/>
        </p:nvSpPr>
        <p:spPr>
          <a:xfrm>
            <a:off x="5435600" y="3354387"/>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274" name="Google Shape;274;p10"/>
          <p:cNvSpPr txBox="1"/>
          <p:nvPr/>
        </p:nvSpPr>
        <p:spPr>
          <a:xfrm>
            <a:off x="5426075" y="3906837"/>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275" name="Google Shape;275;p10"/>
          <p:cNvSpPr txBox="1"/>
          <p:nvPr/>
        </p:nvSpPr>
        <p:spPr>
          <a:xfrm>
            <a:off x="5429250" y="4460875"/>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276" name="Google Shape;276;p10"/>
          <p:cNvSpPr txBox="1"/>
          <p:nvPr/>
        </p:nvSpPr>
        <p:spPr>
          <a:xfrm>
            <a:off x="5419725" y="5013325"/>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graphicFrame>
        <p:nvGraphicFramePr>
          <p:cNvPr id="277" name="Google Shape;277;p10"/>
          <p:cNvGraphicFramePr/>
          <p:nvPr/>
        </p:nvGraphicFramePr>
        <p:xfrm>
          <a:off x="842962" y="334962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278" name="Google Shape;278;p10"/>
          <p:cNvGraphicFramePr/>
          <p:nvPr/>
        </p:nvGraphicFramePr>
        <p:xfrm>
          <a:off x="833437" y="391477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279" name="Google Shape;279;p10"/>
          <p:cNvGraphicFramePr/>
          <p:nvPr/>
        </p:nvGraphicFramePr>
        <p:xfrm>
          <a:off x="836612" y="448151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280" name="Google Shape;280;p10"/>
          <p:cNvGraphicFramePr/>
          <p:nvPr/>
        </p:nvGraphicFramePr>
        <p:xfrm>
          <a:off x="836612" y="504666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sp>
        <p:nvSpPr>
          <p:cNvPr id="281" name="Google Shape;281;p10"/>
          <p:cNvSpPr txBox="1"/>
          <p:nvPr/>
        </p:nvSpPr>
        <p:spPr>
          <a:xfrm>
            <a:off x="319087" y="3344862"/>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282" name="Google Shape;282;p10"/>
          <p:cNvSpPr txBox="1"/>
          <p:nvPr/>
        </p:nvSpPr>
        <p:spPr>
          <a:xfrm>
            <a:off x="307975" y="3897312"/>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283" name="Google Shape;283;p10"/>
          <p:cNvSpPr txBox="1"/>
          <p:nvPr/>
        </p:nvSpPr>
        <p:spPr>
          <a:xfrm>
            <a:off x="312737" y="4451350"/>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284" name="Google Shape;284;p10"/>
          <p:cNvSpPr txBox="1"/>
          <p:nvPr/>
        </p:nvSpPr>
        <p:spPr>
          <a:xfrm>
            <a:off x="303212" y="5003800"/>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285" name="Google Shape;285;p10"/>
          <p:cNvSpPr txBox="1"/>
          <p:nvPr/>
        </p:nvSpPr>
        <p:spPr>
          <a:xfrm>
            <a:off x="579437" y="2217737"/>
            <a:ext cx="550545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MPI_Bcast(void *buffer, int count, MPI_Datatype datatype, int root, MPI_Comm comm);</a:t>
            </a:r>
            <a:endParaRPr/>
          </a:p>
        </p:txBody>
      </p:sp>
      <p:sp>
        <p:nvSpPr>
          <p:cNvPr id="286" name="Google Shape;286;p10"/>
          <p:cNvSpPr txBox="1"/>
          <p:nvPr/>
        </p:nvSpPr>
        <p:spPr>
          <a:xfrm>
            <a:off x="3557587" y="4797425"/>
            <a:ext cx="187007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Calibri"/>
              <a:buNone/>
            </a:pPr>
            <a:r>
              <a:rPr b="0" i="0" lang="en-US" sz="1800" u="none">
                <a:solidFill>
                  <a:srgbClr val="0000FF"/>
                </a:solidFill>
                <a:latin typeface="Calibri"/>
                <a:ea typeface="Calibri"/>
                <a:cs typeface="Calibri"/>
                <a:sym typeface="Calibri"/>
              </a:rPr>
              <a:t>Рассылка всем</a:t>
            </a:r>
            <a:br>
              <a:rPr b="0" i="0" lang="en-US" sz="1800" u="none">
                <a:solidFill>
                  <a:srgbClr val="0000FF"/>
                </a:solidFill>
                <a:latin typeface="Calibri"/>
                <a:ea typeface="Calibri"/>
                <a:cs typeface="Calibri"/>
                <a:sym typeface="Calibri"/>
              </a:rPr>
            </a:br>
            <a:r>
              <a:rPr b="0" i="0" lang="en-US" sz="1800" u="none">
                <a:solidFill>
                  <a:srgbClr val="0000FF"/>
                </a:solidFill>
                <a:latin typeface="Calibri"/>
                <a:ea typeface="Calibri"/>
                <a:cs typeface="Calibri"/>
                <a:sym typeface="Calibri"/>
              </a:rPr>
              <a:t>одинакового сообщения</a:t>
            </a:r>
            <a:endParaRPr/>
          </a:p>
        </p:txBody>
      </p:sp>
      <p:sp>
        <p:nvSpPr>
          <p:cNvPr id="287" name="Google Shape;287;p10"/>
          <p:cNvSpPr txBox="1"/>
          <p:nvPr/>
        </p:nvSpPr>
        <p:spPr>
          <a:xfrm>
            <a:off x="571500" y="5797550"/>
            <a:ext cx="786765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MPI_Bcast </a:t>
            </a:r>
            <a:r>
              <a:rPr b="0" i="0" lang="en-US" sz="1800" u="none">
                <a:solidFill>
                  <a:srgbClr val="000000"/>
                </a:solidFill>
                <a:latin typeface="Calibri"/>
                <a:ea typeface="Calibri"/>
                <a:cs typeface="Calibri"/>
                <a:sym typeface="Calibri"/>
              </a:rPr>
              <a:t>– рассылка всем процессам сообщения buf</a:t>
            </a:r>
            <a:br>
              <a:rPr b="0" i="0" lang="en-US" sz="1800" u="none">
                <a:solidFill>
                  <a:srgbClr val="000000"/>
                </a:solidFill>
                <a:latin typeface="Calibri"/>
                <a:ea typeface="Calibri"/>
                <a:cs typeface="Calibri"/>
                <a:sym typeface="Calibri"/>
              </a:rPr>
            </a:br>
            <a:r>
              <a:rPr b="0" i="0" lang="en-US" sz="1800" u="none">
                <a:solidFill>
                  <a:srgbClr val="000000"/>
                </a:solidFill>
                <a:latin typeface="Calibri"/>
                <a:ea typeface="Calibri"/>
                <a:cs typeface="Calibri"/>
                <a:sym typeface="Calibri"/>
              </a:rPr>
              <a:t>Если номер процесса совпадает с root, то он отправитель, иначе – приемник</a:t>
            </a:r>
            <a:br>
              <a:rPr b="0" i="0" lang="en-US" sz="1800" u="none">
                <a:solidFill>
                  <a:srgbClr val="000000"/>
                </a:solidFill>
                <a:latin typeface="Noto Sans Symbols"/>
                <a:ea typeface="Noto Sans Symbols"/>
                <a:cs typeface="Noto Sans Symbols"/>
                <a:sym typeface="Noto Sans Symbols"/>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nvSpPr>
        <p:spPr>
          <a:xfrm>
            <a:off x="327025" y="1339850"/>
            <a:ext cx="8493125" cy="51847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Широковещательная рассылка выполняется подпрограммой:</a:t>
            </a:r>
            <a:endParaRPr/>
          </a:p>
          <a:p>
            <a:pPr indent="0" lvl="0" marL="0" marR="0" rtl="0" algn="l">
              <a:lnSpc>
                <a:spcPct val="9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int </a:t>
            </a:r>
            <a:r>
              <a:rPr b="0" i="0" lang="en-US" sz="2200" u="none">
                <a:solidFill>
                  <a:srgbClr val="0070C0"/>
                </a:solidFill>
                <a:latin typeface="Arial"/>
                <a:ea typeface="Arial"/>
                <a:cs typeface="Arial"/>
                <a:sym typeface="Arial"/>
              </a:rPr>
              <a:t>MPI_Bcast</a:t>
            </a:r>
            <a:r>
              <a:rPr b="0" i="0" lang="en-US" sz="2200" u="none">
                <a:solidFill>
                  <a:schemeClr val="dk1"/>
                </a:solidFill>
                <a:latin typeface="Arial"/>
                <a:ea typeface="Arial"/>
                <a:cs typeface="Arial"/>
                <a:sym typeface="Arial"/>
              </a:rPr>
              <a:t>(void *buffer, int count, MPI_Datatype datatype, int root, MPI_Comm comm)</a:t>
            </a:r>
            <a:endParaRPr/>
          </a:p>
          <a:p>
            <a:pPr indent="0" lvl="0" marL="0" marR="0" rtl="0" algn="l">
              <a:lnSpc>
                <a:spcPct val="9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9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MPI_Bcast(buffer, count, datatype, root, comm, ierr)</a:t>
            </a:r>
            <a:endParaRPr/>
          </a:p>
          <a:p>
            <a:pPr indent="0" lvl="0" marL="0" marR="0" rtl="0" algn="l">
              <a:lnSpc>
                <a:spcPct val="90000"/>
              </a:lnSpc>
              <a:spcBef>
                <a:spcPts val="440"/>
              </a:spcBef>
              <a:spcAft>
                <a:spcPts val="0"/>
              </a:spcAft>
              <a:buClr>
                <a:schemeClr val="dk2"/>
              </a:buClr>
              <a:buSzPts val="1540"/>
              <a:buFont typeface="Noto Sans Symbols"/>
              <a:buNone/>
            </a:pPr>
            <a:r>
              <a:t/>
            </a:r>
            <a:endParaRPr b="0" i="0" sz="2200" u="none">
              <a:solidFill>
                <a:schemeClr val="dk1"/>
              </a:solidFill>
              <a:latin typeface="Arial"/>
              <a:ea typeface="Arial"/>
              <a:cs typeface="Arial"/>
              <a:sym typeface="Arial"/>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Параметры этой процедуры одновременно являются входными и выходными:</a:t>
            </a:r>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buffer</a:t>
            </a:r>
            <a:r>
              <a:rPr b="0" i="0" lang="en-US" sz="2000" u="none">
                <a:solidFill>
                  <a:schemeClr val="dk1"/>
                </a:solidFill>
                <a:latin typeface="Arial"/>
                <a:ea typeface="Arial"/>
                <a:cs typeface="Arial"/>
                <a:sym typeface="Arial"/>
              </a:rPr>
              <a:t> - адрес буфера;</a:t>
            </a:r>
            <a:endParaRPr/>
          </a:p>
          <a:p>
            <a:pPr indent="-88900" lvl="0" marL="0" marR="0" rtl="0" algn="l">
              <a:lnSpc>
                <a:spcPct val="9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 count</a:t>
            </a:r>
            <a:r>
              <a:rPr b="0" i="0" lang="en-US" sz="2000" u="none">
                <a:solidFill>
                  <a:schemeClr val="dk1"/>
                </a:solidFill>
                <a:latin typeface="Arial"/>
                <a:ea typeface="Arial"/>
                <a:cs typeface="Arial"/>
                <a:sym typeface="Arial"/>
              </a:rPr>
              <a:t> - количество элементов данных в сообщении;</a:t>
            </a:r>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datatype</a:t>
            </a:r>
            <a:r>
              <a:rPr b="0" i="0" lang="en-US" sz="2000" u="none">
                <a:solidFill>
                  <a:schemeClr val="dk1"/>
                </a:solidFill>
                <a:latin typeface="Arial"/>
                <a:ea typeface="Arial"/>
                <a:cs typeface="Arial"/>
                <a:sym typeface="Arial"/>
              </a:rPr>
              <a:t> - тип данных MPI;</a:t>
            </a:r>
            <a:endParaRPr/>
          </a:p>
          <a:p>
            <a:pPr indent="-88900" lvl="0" marL="0" marR="0" rtl="0" algn="l">
              <a:lnSpc>
                <a:spcPct val="9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 root </a:t>
            </a:r>
            <a:r>
              <a:rPr b="0" i="0" lang="en-US" sz="2000" u="none">
                <a:solidFill>
                  <a:schemeClr val="dk1"/>
                </a:solidFill>
                <a:latin typeface="Arial"/>
                <a:ea typeface="Arial"/>
                <a:cs typeface="Arial"/>
                <a:sym typeface="Arial"/>
              </a:rPr>
              <a:t>- ранг главного процесса, выполняющего широковещательную рассылку;</a:t>
            </a:r>
            <a:endParaRPr/>
          </a:p>
          <a:p>
            <a:pPr indent="-88900" lvl="0" marL="0" marR="0" rtl="0" algn="l">
              <a:lnSpc>
                <a:spcPct val="90000"/>
              </a:lnSpc>
              <a:spcBef>
                <a:spcPts val="400"/>
              </a:spcBef>
              <a:spcAft>
                <a:spcPts val="0"/>
              </a:spcAft>
              <a:buClr>
                <a:schemeClr val="dk2"/>
              </a:buClr>
              <a:buSzPts val="1400"/>
              <a:buFont typeface="Noto Sans Symbols"/>
              <a:buChar char="●"/>
            </a:pPr>
            <a:r>
              <a:rPr b="1" i="0" lang="en-US" sz="2000" u="none">
                <a:solidFill>
                  <a:schemeClr val="dk1"/>
                </a:solidFill>
                <a:latin typeface="Arial"/>
                <a:ea typeface="Arial"/>
                <a:cs typeface="Arial"/>
                <a:sym typeface="Arial"/>
              </a:rPr>
              <a:t> comm</a:t>
            </a:r>
            <a:r>
              <a:rPr b="0" i="0" lang="en-US" sz="2000" u="none">
                <a:solidFill>
                  <a:schemeClr val="dk1"/>
                </a:solidFill>
                <a:latin typeface="Arial"/>
                <a:ea typeface="Arial"/>
                <a:cs typeface="Arial"/>
                <a:sym typeface="Arial"/>
              </a:rPr>
              <a:t> - коммуникатор.</a:t>
            </a:r>
            <a:endParaRPr/>
          </a:p>
        </p:txBody>
      </p:sp>
      <p:sp>
        <p:nvSpPr>
          <p:cNvPr id="293" name="Google Shape;293;p11"/>
          <p:cNvSpPr txBox="1"/>
          <p:nvPr>
            <p:ph type="title"/>
          </p:nvPr>
        </p:nvSpPr>
        <p:spPr>
          <a:xfrm>
            <a:off x="673100" y="255587"/>
            <a:ext cx="6851650" cy="7254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2"/>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99" name="Google Shape;299;p12"/>
          <p:cNvSpPr txBox="1"/>
          <p:nvPr>
            <p:ph type="title"/>
          </p:nvPr>
        </p:nvSpPr>
        <p:spPr>
          <a:xfrm>
            <a:off x="673100" y="255587"/>
            <a:ext cx="6851650" cy="7254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300" name="Google Shape;300;p12"/>
          <p:cNvSpPr txBox="1"/>
          <p:nvPr/>
        </p:nvSpPr>
        <p:spPr>
          <a:xfrm>
            <a:off x="361950" y="2020887"/>
            <a:ext cx="8674100" cy="46624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void </a:t>
            </a:r>
            <a:r>
              <a:rPr b="0" i="0" lang="en-US" sz="2200" u="none">
                <a:solidFill>
                  <a:srgbClr val="0070C0"/>
                </a:solidFill>
                <a:latin typeface="Arial"/>
                <a:ea typeface="Arial"/>
                <a:cs typeface="Arial"/>
                <a:sym typeface="Arial"/>
              </a:rPr>
              <a:t>MPI.COMM_WORLD.Bcast</a:t>
            </a:r>
            <a:r>
              <a:rPr b="0" i="0" lang="en-US" sz="2200" u="none">
                <a:solidFill>
                  <a:schemeClr val="dk1"/>
                </a:solidFill>
                <a:latin typeface="Arial"/>
                <a:ea typeface="Arial"/>
                <a:cs typeface="Arial"/>
                <a:sym typeface="Arial"/>
              </a:rPr>
              <a:t>(Object buffer, int offset, int count, Datatype datatype, int root) </a:t>
            </a:r>
            <a:endParaRPr/>
          </a:p>
          <a:p>
            <a:pPr indent="-97790" lvl="0" marL="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buf</a:t>
            </a:r>
            <a:r>
              <a:rPr b="0" i="0" lang="en-US" sz="2200" u="none">
                <a:solidFill>
                  <a:schemeClr val="dk1"/>
                </a:solidFill>
                <a:latin typeface="Arial"/>
                <a:ea typeface="Arial"/>
                <a:cs typeface="Arial"/>
                <a:sym typeface="Arial"/>
              </a:rPr>
              <a:t> -  buffer array </a:t>
            </a:r>
            <a:endParaRPr/>
          </a:p>
          <a:p>
            <a:pPr indent="-97790" lvl="0" marL="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offset</a:t>
            </a:r>
            <a:r>
              <a:rPr b="0" i="0" lang="en-US" sz="2200" u="none">
                <a:solidFill>
                  <a:schemeClr val="dk1"/>
                </a:solidFill>
                <a:latin typeface="Arial"/>
                <a:ea typeface="Arial"/>
                <a:cs typeface="Arial"/>
                <a:sym typeface="Arial"/>
              </a:rPr>
              <a:t>  - initial offset in buffer </a:t>
            </a:r>
            <a:endParaRPr/>
          </a:p>
          <a:p>
            <a:pPr indent="-97790" lvl="0" marL="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count </a:t>
            </a:r>
            <a:r>
              <a:rPr b="0" i="0" lang="en-US" sz="2200" u="none">
                <a:solidFill>
                  <a:schemeClr val="dk1"/>
                </a:solidFill>
                <a:latin typeface="Arial"/>
                <a:ea typeface="Arial"/>
                <a:cs typeface="Arial"/>
                <a:sym typeface="Arial"/>
              </a:rPr>
              <a:t>-  number of items in buffer </a:t>
            </a:r>
            <a:endParaRPr/>
          </a:p>
          <a:p>
            <a:pPr indent="-97790" lvl="0" marL="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datatype</a:t>
            </a:r>
            <a:r>
              <a:rPr b="0" i="0" lang="en-US" sz="2200" u="none">
                <a:solidFill>
                  <a:schemeClr val="dk1"/>
                </a:solidFill>
                <a:latin typeface="Arial"/>
                <a:ea typeface="Arial"/>
                <a:cs typeface="Arial"/>
                <a:sym typeface="Arial"/>
              </a:rPr>
              <a:t> - datatype of each item in buffer</a:t>
            </a:r>
            <a:endParaRPr/>
          </a:p>
          <a:p>
            <a:pPr indent="-97790" lvl="0" marL="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root - </a:t>
            </a:r>
            <a:r>
              <a:rPr b="0" i="0" lang="en-US" sz="2200" u="none">
                <a:solidFill>
                  <a:schemeClr val="dk1"/>
                </a:solidFill>
                <a:latin typeface="Arial"/>
                <a:ea typeface="Arial"/>
                <a:cs typeface="Arial"/>
                <a:sym typeface="Arial"/>
              </a:rPr>
              <a:t> rank of broadcast root </a:t>
            </a:r>
            <a:endParaRPr/>
          </a:p>
          <a:p>
            <a:pPr indent="0" lvl="0" marL="0" marR="0" rtl="0" algn="l">
              <a:lnSpc>
                <a:spcPct val="90000"/>
              </a:lnSpc>
              <a:spcBef>
                <a:spcPts val="440"/>
              </a:spcBef>
              <a:spcAft>
                <a:spcPts val="0"/>
              </a:spcAft>
              <a:buClr>
                <a:schemeClr val="dk2"/>
              </a:buClr>
              <a:buSzPts val="1540"/>
              <a:buFont typeface="Noto Sans Symbols"/>
              <a:buNone/>
            </a:pPr>
            <a:r>
              <a:t/>
            </a:r>
            <a:endParaRPr b="0" i="0" sz="2200" u="none">
              <a:solidFill>
                <a:schemeClr val="dk1"/>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Broadcast a message from the process with rank root to all processes of the group. Java binding of the MPI operation MPI_ BCAST.</a:t>
            </a:r>
            <a:br>
              <a:rPr b="0" i="0" lang="en-US" sz="2400" u="none">
                <a:solidFill>
                  <a:schemeClr val="dk1"/>
                </a:solidFill>
                <a:latin typeface="Arial"/>
                <a:ea typeface="Arial"/>
                <a:cs typeface="Arial"/>
                <a:sym typeface="Arial"/>
              </a:rPr>
            </a:br>
            <a:br>
              <a:rPr b="0" i="0" lang="en-US" sz="2200" u="none">
                <a:solidFill>
                  <a:schemeClr val="dk1"/>
                </a:solidFill>
                <a:latin typeface="Arial"/>
                <a:ea typeface="Arial"/>
                <a:cs typeface="Arial"/>
                <a:sym typeface="Arial"/>
              </a:rPr>
            </a:br>
            <a:endParaRPr/>
          </a:p>
        </p:txBody>
      </p:sp>
      <p:sp>
        <p:nvSpPr>
          <p:cNvPr id="301" name="Google Shape;301;p12"/>
          <p:cNvSpPr txBox="1"/>
          <p:nvPr/>
        </p:nvSpPr>
        <p:spPr>
          <a:xfrm>
            <a:off x="900112" y="1196975"/>
            <a:ext cx="55721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Arial"/>
              <a:buNone/>
            </a:pPr>
            <a:r>
              <a:rPr b="1" i="1" lang="en-US" sz="2400" u="none">
                <a:solidFill>
                  <a:srgbClr val="0033CC"/>
                </a:solidFill>
                <a:latin typeface="Arial"/>
                <a:ea typeface="Arial"/>
                <a:cs typeface="Arial"/>
                <a:sym typeface="Arial"/>
              </a:rPr>
              <a:t>JAVA </a:t>
            </a:r>
            <a:r>
              <a:rPr b="0" i="0" lang="en-US" sz="2400" u="none">
                <a:solidFill>
                  <a:schemeClr val="dk1"/>
                </a:solidFill>
                <a:latin typeface="Arial"/>
                <a:ea typeface="Arial"/>
                <a:cs typeface="Arial"/>
                <a:sym typeface="Arial"/>
              </a:rPr>
              <a:t>Широковещательная рассылка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3"/>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07" name="Google Shape;307;p13"/>
          <p:cNvSpPr txBox="1"/>
          <p:nvPr/>
        </p:nvSpPr>
        <p:spPr>
          <a:xfrm>
            <a:off x="260350" y="866775"/>
            <a:ext cx="8559800" cy="587533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Пример 1 </a:t>
            </a:r>
            <a:r>
              <a:rPr b="0" i="0" lang="en-US" sz="2400" u="none">
                <a:solidFill>
                  <a:schemeClr val="dk1"/>
                </a:solidFill>
                <a:latin typeface="Times New Roman"/>
                <a:ea typeface="Times New Roman"/>
                <a:cs typeface="Times New Roman"/>
                <a:sym typeface="Times New Roman"/>
              </a:rPr>
              <a:t>использования широковещательной рассылки</a:t>
            </a:r>
            <a:endParaRPr/>
          </a:p>
          <a:p>
            <a:pPr indent="0" lvl="0" marL="0" marR="0" rtl="0" algn="l">
              <a:lnSpc>
                <a:spcPct val="93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public static void main(String[] args)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char data[]=new char[24];</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int size,myrank;</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Status status;</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MPI.Init(args);</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myrank = MPI.COMM_WORLD.Rank();</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size = MPI.COMM_WORLD.Size();</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if (myrank == 0)</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data="Hi, Parallel Programmer!".toCharArray();</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MPI.COMM_WORLD.Bcast(data, 0, data.length, MPI.CHAR, 0);</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System.out.println("send: "+ Arrays.toString(data));</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else</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{MPI.COMM_WORLD.Bcast(data, 0, data.length, MPI.CHAR, 0);</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System.out.println("received: "+ Arrays.toString(data)+"by myrank "+myrank);</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MPI.Finalize();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308" name="Google Shape;308;p13"/>
          <p:cNvSpPr txBox="1"/>
          <p:nvPr>
            <p:ph type="title"/>
          </p:nvPr>
        </p:nvSpPr>
        <p:spPr>
          <a:xfrm>
            <a:off x="395287" y="200025"/>
            <a:ext cx="7807325" cy="6365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14" name="Google Shape;314;p14"/>
          <p:cNvSpPr txBox="1"/>
          <p:nvPr/>
        </p:nvSpPr>
        <p:spPr>
          <a:xfrm>
            <a:off x="260350" y="827087"/>
            <a:ext cx="8343900" cy="59023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Пример 1 модифицированный </a:t>
            </a:r>
            <a:endParaRPr/>
          </a:p>
          <a:p>
            <a:pPr indent="0" lvl="0" marL="0" marR="0" rtl="0" algn="l">
              <a:lnSpc>
                <a:spcPct val="93000"/>
              </a:lnSpc>
              <a:spcBef>
                <a:spcPts val="0"/>
              </a:spcBef>
              <a:spcAft>
                <a:spcPts val="0"/>
              </a:spcAft>
              <a:buClr>
                <a:schemeClr val="dk1"/>
              </a:buClr>
              <a:buSzPts val="2400"/>
              <a:buFont typeface="Arial"/>
              <a:buNone/>
            </a:pPr>
            <a:r>
              <a:t/>
            </a:r>
            <a:endParaRPr b="1" i="0" sz="2400" u="none">
              <a:solidFill>
                <a:srgbClr val="0070C0"/>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public static void main(String[] args) {</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char data[]=new char[24];</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size, myrank;</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MPI.Init(args);</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myrank = MPI.COMM_WORLD.Rank();</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size = MPI.COMM_WORLD.Size();</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   data="Hi, Parallel Programmer!".toCharArray();</a:t>
            </a:r>
            <a:endParaRPr/>
          </a:p>
          <a:p>
            <a:pPr indent="0" lvl="0" marL="0" marR="0" rtl="0" algn="l">
              <a:lnSpc>
                <a:spcPct val="93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   MPI.COMM_WORLD.Bcast(data, 0, data.length, MPI.CHAR, 0);</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 (myrank == 0)</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System.out.println("send: "+ Arrays.toString(data));</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else</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System.out.println("received: "+ Arrays.toString(data)+"by myrank "+myrank);</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MPI.Finalize();     </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p:txBody>
      </p:sp>
      <p:sp>
        <p:nvSpPr>
          <p:cNvPr id="315" name="Google Shape;315;p14"/>
          <p:cNvSpPr txBox="1"/>
          <p:nvPr>
            <p:ph type="title"/>
          </p:nvPr>
        </p:nvSpPr>
        <p:spPr>
          <a:xfrm>
            <a:off x="395287" y="200025"/>
            <a:ext cx="7807325" cy="6365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21" name="Google Shape;321;p15"/>
          <p:cNvSpPr txBox="1"/>
          <p:nvPr/>
        </p:nvSpPr>
        <p:spPr>
          <a:xfrm>
            <a:off x="260350" y="946150"/>
            <a:ext cx="8621712" cy="42338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Пример 2 </a:t>
            </a:r>
            <a:r>
              <a:rPr b="0" i="0" lang="en-US" sz="2400" u="none">
                <a:solidFill>
                  <a:schemeClr val="dk1"/>
                </a:solidFill>
                <a:latin typeface="Times New Roman"/>
                <a:ea typeface="Times New Roman"/>
                <a:cs typeface="Times New Roman"/>
                <a:sym typeface="Times New Roman"/>
              </a:rPr>
              <a:t>использования широковещательной пересылки</a:t>
            </a:r>
            <a:endParaRPr/>
          </a:p>
          <a:p>
            <a:pPr indent="0" lvl="0" marL="0" marR="0" rtl="0" algn="l">
              <a:lnSpc>
                <a:spcPct val="93000"/>
              </a:lnSpc>
              <a:spcBef>
                <a:spcPts val="0"/>
              </a:spcBef>
              <a:spcAft>
                <a:spcPts val="0"/>
              </a:spcAft>
              <a:buClr>
                <a:schemeClr val="dk1"/>
              </a:buClr>
              <a:buSzPts val="2500"/>
              <a:buFont typeface="Arial"/>
              <a:buNone/>
            </a:pPr>
            <a:r>
              <a:t/>
            </a:r>
            <a:endParaRPr b="1" i="0" sz="25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#include "mpi.h"</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#include &lt;stdio.h&gt;</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main(int argc, char *argv[])</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myrank;</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root = 0;</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count = 1;</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float a, b;</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n;</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MPI_Init(&amp;argc, &amp;argv);</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MPI_Comm_rank(MPI_COMM_WORLD, &amp;myrank);</a:t>
            </a:r>
            <a:endParaRPr/>
          </a:p>
        </p:txBody>
      </p:sp>
      <p:sp>
        <p:nvSpPr>
          <p:cNvPr id="322" name="Google Shape;322;p15"/>
          <p:cNvSpPr txBox="1"/>
          <p:nvPr>
            <p:ph type="title"/>
          </p:nvPr>
        </p:nvSpPr>
        <p:spPr>
          <a:xfrm>
            <a:off x="673100" y="255587"/>
            <a:ext cx="7807325" cy="690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28" name="Google Shape;328;p16"/>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29" name="Google Shape;329;p16"/>
          <p:cNvSpPr txBox="1"/>
          <p:nvPr/>
        </p:nvSpPr>
        <p:spPr>
          <a:xfrm>
            <a:off x="327025" y="1339850"/>
            <a:ext cx="7629525" cy="53022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Пример 2 (продолжение)</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 (myrank == 0){</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printf("Enter a, b, n\n");</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scanf("%f %f %i", &amp;a, &amp;b, &amp;n);</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MPI_Bcast(&amp;a, count, MPI_FLOAT,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MPI_Bcast(&amp;b, count, MPI_FLOAT,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MPI_Bcast(&amp;n, count, MPI_INT,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else</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MPI_Bcast(&amp;a, count, MPI_FLOAT,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MPI_Bcast(&amp;b, count, MPI_FLOAT,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MPI_Bcast(&amp;n, count, MPI_INT, root, MPI_COMM_WORLD);</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printf("%i Process got %f %f %i\n", myrank, a, b, n);</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MPI_Finalize();</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return 0;</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330" name="Google Shape;330;p16"/>
          <p:cNvSpPr txBox="1"/>
          <p:nvPr/>
        </p:nvSpPr>
        <p:spPr>
          <a:xfrm>
            <a:off x="327025" y="0"/>
            <a:ext cx="7807325" cy="1146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pic>
        <p:nvPicPr>
          <p:cNvPr descr="http://rsusu1.rnd.runnet.ru/tutor/method/m2/img/im09_001.gif" id="331" name="Google Shape;331;p16"/>
          <p:cNvPicPr preferRelativeResize="0"/>
          <p:nvPr/>
        </p:nvPicPr>
        <p:blipFill rotWithShape="1">
          <a:blip r:embed="rId3">
            <a:alphaModFix/>
          </a:blip>
          <a:srcRect b="0" l="0" r="0" t="0"/>
          <a:stretch/>
        </p:blipFill>
        <p:spPr>
          <a:xfrm>
            <a:off x="4678362" y="1146175"/>
            <a:ext cx="3479800" cy="145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37" name="Google Shape;337;p17"/>
          <p:cNvSpPr txBox="1"/>
          <p:nvPr/>
        </p:nvSpPr>
        <p:spPr>
          <a:xfrm>
            <a:off x="260350" y="1012825"/>
            <a:ext cx="8688387" cy="57515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Распределение данных C</a:t>
            </a:r>
            <a:endParaRPr/>
          </a:p>
          <a:p>
            <a:pPr indent="0" lvl="0" marL="0" marR="0" rtl="0" algn="l">
              <a:lnSpc>
                <a:spcPct val="93000"/>
              </a:lnSpc>
              <a:spcBef>
                <a:spcPts val="0"/>
              </a:spcBef>
              <a:spcAft>
                <a:spcPts val="0"/>
              </a:spcAft>
              <a:buClr>
                <a:schemeClr val="dk1"/>
              </a:buClr>
              <a:buSzPts val="2500"/>
              <a:buFont typeface="Arial"/>
              <a:buNone/>
            </a:pPr>
            <a:r>
              <a:t/>
            </a:r>
            <a:endParaRPr b="1" i="0" sz="25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MPI_Scatter(void *sendbuf, int sendcount, MPI_Datatype sendtype, void *rcvbuf, int rcvcount, MPI_Datatype rcvtype, int root, MPI_Comm comm)</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1800"/>
              <a:buFont typeface="Courier New"/>
              <a:buNone/>
            </a:pPr>
            <a:r>
              <a:rPr b="1" i="0" lang="en-US" sz="1800" u="none">
                <a:solidFill>
                  <a:srgbClr val="0070C0"/>
                </a:solidFill>
                <a:latin typeface="Courier New"/>
                <a:ea typeface="Courier New"/>
                <a:cs typeface="Courier New"/>
                <a:sym typeface="Courier New"/>
              </a:rPr>
              <a:t>MPI_Scatter</a:t>
            </a:r>
            <a:r>
              <a:rPr b="1" i="0" lang="en-US" sz="1800" u="none">
                <a:solidFill>
                  <a:schemeClr val="dk1"/>
                </a:solidFill>
                <a:latin typeface="Courier New"/>
                <a:ea typeface="Courier New"/>
                <a:cs typeface="Courier New"/>
                <a:sym typeface="Courier New"/>
              </a:rPr>
              <a:t>(sendbuf, sendcount, sendtype, rcvbuf, rcvcount, rcvtype, root, comm, ierr)</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Входные параметры:</a:t>
            </a:r>
            <a:endParaRPr/>
          </a:p>
          <a:p>
            <a:pPr indent="-133350" lvl="0" marL="0" marR="0" rtl="0" algn="l">
              <a:lnSpc>
                <a:spcPct val="93000"/>
              </a:lnSpc>
              <a:spcBef>
                <a:spcPts val="0"/>
              </a:spcBef>
              <a:spcAft>
                <a:spcPts val="0"/>
              </a:spcAft>
              <a:buClr>
                <a:srgbClr val="000000"/>
              </a:buClr>
              <a:buSzPts val="2100"/>
              <a:buFont typeface="Arial"/>
              <a:buChar char="•"/>
            </a:pPr>
            <a:r>
              <a:rPr b="0"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sendbuf</a:t>
            </a:r>
            <a:r>
              <a:rPr b="0" i="0" lang="en-US" sz="2100" u="none">
                <a:solidFill>
                  <a:schemeClr val="dk1"/>
                </a:solidFill>
                <a:latin typeface="Times New Roman"/>
                <a:ea typeface="Times New Roman"/>
                <a:cs typeface="Times New Roman"/>
                <a:sym typeface="Times New Roman"/>
              </a:rPr>
              <a:t> - адрес буфера передачи;</a:t>
            </a:r>
            <a:endParaRPr/>
          </a:p>
          <a:p>
            <a:pPr indent="-133350" lvl="0" marL="0" marR="0" rtl="0" algn="l">
              <a:lnSpc>
                <a:spcPct val="93000"/>
              </a:lnSpc>
              <a:spcBef>
                <a:spcPts val="0"/>
              </a:spcBef>
              <a:spcAft>
                <a:spcPts val="0"/>
              </a:spcAft>
              <a:buClr>
                <a:srgbClr val="000000"/>
              </a:buClr>
              <a:buSzPts val="2100"/>
              <a:buFont typeface="Arial"/>
              <a:buChar char="•"/>
            </a:pPr>
            <a:r>
              <a:rPr b="0"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sendcount</a:t>
            </a:r>
            <a:r>
              <a:rPr b="0" i="0" lang="en-US" sz="2100" u="none">
                <a:solidFill>
                  <a:schemeClr val="dk1"/>
                </a:solidFill>
                <a:latin typeface="Times New Roman"/>
                <a:ea typeface="Times New Roman"/>
                <a:cs typeface="Times New Roman"/>
                <a:sym typeface="Times New Roman"/>
              </a:rPr>
              <a:t> - количество элементов, пересылаемых каждому процессу (не суммарное количество пересылаемых элементов!);</a:t>
            </a:r>
            <a:endParaRPr/>
          </a:p>
          <a:p>
            <a:pPr indent="-133350" lvl="0" marL="0" marR="0" rtl="0" algn="l">
              <a:lnSpc>
                <a:spcPct val="93000"/>
              </a:lnSpc>
              <a:spcBef>
                <a:spcPts val="0"/>
              </a:spcBef>
              <a:spcAft>
                <a:spcPts val="0"/>
              </a:spcAft>
              <a:buClr>
                <a:srgbClr val="000000"/>
              </a:buClr>
              <a:buSzPts val="2100"/>
              <a:buFont typeface="Arial"/>
              <a:buChar char="•"/>
            </a:pPr>
            <a:r>
              <a:rPr b="1"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sendtype</a:t>
            </a:r>
            <a:r>
              <a:rPr b="0" i="0" lang="en-US" sz="2100" u="none">
                <a:solidFill>
                  <a:schemeClr val="dk1"/>
                </a:solidFill>
                <a:latin typeface="Times New Roman"/>
                <a:ea typeface="Times New Roman"/>
                <a:cs typeface="Times New Roman"/>
                <a:sym typeface="Times New Roman"/>
              </a:rPr>
              <a:t> - тип передаваемых данных;</a:t>
            </a:r>
            <a:endParaRPr/>
          </a:p>
          <a:p>
            <a:pPr indent="-133350" lvl="0" marL="0" marR="0" rtl="0" algn="l">
              <a:lnSpc>
                <a:spcPct val="93000"/>
              </a:lnSpc>
              <a:spcBef>
                <a:spcPts val="0"/>
              </a:spcBef>
              <a:spcAft>
                <a:spcPts val="0"/>
              </a:spcAft>
              <a:buClr>
                <a:srgbClr val="000000"/>
              </a:buClr>
              <a:buSzPts val="2100"/>
              <a:buFont typeface="Arial"/>
              <a:buChar char="•"/>
            </a:pPr>
            <a:r>
              <a:rPr b="0"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rcvcount</a:t>
            </a:r>
            <a:r>
              <a:rPr b="0" i="0" lang="en-US" sz="2100" u="none">
                <a:solidFill>
                  <a:schemeClr val="dk1"/>
                </a:solidFill>
                <a:latin typeface="Times New Roman"/>
                <a:ea typeface="Times New Roman"/>
                <a:cs typeface="Times New Roman"/>
                <a:sym typeface="Times New Roman"/>
              </a:rPr>
              <a:t> - количество элементов в буфере приема;</a:t>
            </a:r>
            <a:endParaRPr/>
          </a:p>
          <a:p>
            <a:pPr indent="-133350" lvl="0" marL="0" marR="0" rtl="0" algn="l">
              <a:lnSpc>
                <a:spcPct val="93000"/>
              </a:lnSpc>
              <a:spcBef>
                <a:spcPts val="0"/>
              </a:spcBef>
              <a:spcAft>
                <a:spcPts val="0"/>
              </a:spcAft>
              <a:buClr>
                <a:srgbClr val="000000"/>
              </a:buClr>
              <a:buSzPts val="2100"/>
              <a:buFont typeface="Arial"/>
              <a:buChar char="•"/>
            </a:pPr>
            <a:r>
              <a:rPr b="1"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rcvtype</a:t>
            </a:r>
            <a:r>
              <a:rPr b="0" i="0" lang="en-US" sz="2100" u="none">
                <a:solidFill>
                  <a:schemeClr val="dk1"/>
                </a:solidFill>
                <a:latin typeface="Times New Roman"/>
                <a:ea typeface="Times New Roman"/>
                <a:cs typeface="Times New Roman"/>
                <a:sym typeface="Times New Roman"/>
              </a:rPr>
              <a:t> - тип принимаемых данных;</a:t>
            </a:r>
            <a:endParaRPr/>
          </a:p>
          <a:p>
            <a:pPr indent="-133350" lvl="0" marL="0" marR="0" rtl="0" algn="l">
              <a:lnSpc>
                <a:spcPct val="93000"/>
              </a:lnSpc>
              <a:spcBef>
                <a:spcPts val="0"/>
              </a:spcBef>
              <a:spcAft>
                <a:spcPts val="0"/>
              </a:spcAft>
              <a:buClr>
                <a:srgbClr val="000000"/>
              </a:buClr>
              <a:buSzPts val="2100"/>
              <a:buFont typeface="Arial"/>
              <a:buChar char="•"/>
            </a:pPr>
            <a:r>
              <a:rPr b="0"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root</a:t>
            </a:r>
            <a:r>
              <a:rPr b="0" i="0" lang="en-US" sz="2100" u="none">
                <a:solidFill>
                  <a:schemeClr val="dk1"/>
                </a:solidFill>
                <a:latin typeface="Times New Roman"/>
                <a:ea typeface="Times New Roman"/>
                <a:cs typeface="Times New Roman"/>
                <a:sym typeface="Times New Roman"/>
              </a:rPr>
              <a:t> - ранг передающего процесса;</a:t>
            </a:r>
            <a:endParaRPr/>
          </a:p>
          <a:p>
            <a:pPr indent="-133350" lvl="0" marL="0" marR="0" rtl="0" algn="l">
              <a:lnSpc>
                <a:spcPct val="93000"/>
              </a:lnSpc>
              <a:spcBef>
                <a:spcPts val="0"/>
              </a:spcBef>
              <a:spcAft>
                <a:spcPts val="0"/>
              </a:spcAft>
              <a:buClr>
                <a:srgbClr val="000000"/>
              </a:buClr>
              <a:buSzPts val="2100"/>
              <a:buFont typeface="Arial"/>
              <a:buChar char="•"/>
            </a:pPr>
            <a:r>
              <a:rPr b="0" i="0" lang="en-US" sz="21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comm</a:t>
            </a:r>
            <a:r>
              <a:rPr b="0" i="0" lang="en-US" sz="2100" u="none">
                <a:solidFill>
                  <a:schemeClr val="dk1"/>
                </a:solidFill>
                <a:latin typeface="Times New Roman"/>
                <a:ea typeface="Times New Roman"/>
                <a:cs typeface="Times New Roman"/>
                <a:sym typeface="Times New Roman"/>
              </a:rPr>
              <a:t> - коммуникатор.</a:t>
            </a:r>
            <a:endParaRPr/>
          </a:p>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Выходной параметр: </a:t>
            </a:r>
            <a:r>
              <a:rPr b="0" i="0" lang="en-US" sz="1800" u="none">
                <a:solidFill>
                  <a:schemeClr val="dk1"/>
                </a:solidFill>
                <a:latin typeface="Courier New"/>
                <a:ea typeface="Courier New"/>
                <a:cs typeface="Courier New"/>
                <a:sym typeface="Courier New"/>
              </a:rPr>
              <a:t>rcvbuf</a:t>
            </a:r>
            <a:r>
              <a:rPr b="0" i="0" lang="en-US" sz="2100" u="none">
                <a:solidFill>
                  <a:schemeClr val="dk1"/>
                </a:solidFill>
                <a:latin typeface="Times New Roman"/>
                <a:ea typeface="Times New Roman"/>
                <a:cs typeface="Times New Roman"/>
                <a:sym typeface="Times New Roman"/>
              </a:rPr>
              <a:t> - адрес буфера приема.</a:t>
            </a:r>
            <a:endParaRPr/>
          </a:p>
        </p:txBody>
      </p:sp>
      <p:sp>
        <p:nvSpPr>
          <p:cNvPr id="338" name="Google Shape;338;p17"/>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44" name="Google Shape;344;p18"/>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45" name="Google Shape;345;p18"/>
          <p:cNvSpPr txBox="1"/>
          <p:nvPr/>
        </p:nvSpPr>
        <p:spPr>
          <a:xfrm>
            <a:off x="260350" y="1012825"/>
            <a:ext cx="8688387" cy="549433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Распределение данных JAVA</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BCD2D2"/>
              </a:buClr>
              <a:buSzPts val="1800"/>
              <a:buFont typeface="Courier New"/>
              <a:buNone/>
            </a:pPr>
            <a:r>
              <a:rPr b="1" i="0" lang="en-US" sz="1800" u="none">
                <a:solidFill>
                  <a:srgbClr val="BCD2D2"/>
                </a:solidFill>
                <a:latin typeface="Courier New"/>
                <a:ea typeface="Courier New"/>
                <a:cs typeface="Courier New"/>
                <a:sym typeface="Courier New"/>
              </a:rPr>
              <a:t>MPI_Scatter(sendbuf, sendcount, sendtype, rcvbuf, rcvcount, rcvtype, root, comm, ierr)(C)</a:t>
            </a:r>
            <a:endParaRPr/>
          </a:p>
          <a:p>
            <a:pPr indent="0" lvl="0" marL="0" marR="0" rtl="0" algn="l">
              <a:lnSpc>
                <a:spcPct val="93000"/>
              </a:lnSpc>
              <a:spcBef>
                <a:spcPts val="0"/>
              </a:spcBef>
              <a:spcAft>
                <a:spcPts val="0"/>
              </a:spcAft>
              <a:buClr>
                <a:srgbClr val="0070C0"/>
              </a:buClr>
              <a:buSzPts val="1800"/>
              <a:buFont typeface="Courier New"/>
              <a:buNone/>
            </a:pPr>
            <a:r>
              <a:rPr b="1" i="0" lang="en-US" sz="1800" u="none">
                <a:solidFill>
                  <a:srgbClr val="0070C0"/>
                </a:solidFill>
                <a:latin typeface="Courier New"/>
                <a:ea typeface="Courier New"/>
                <a:cs typeface="Courier New"/>
                <a:sym typeface="Courier New"/>
              </a:rPr>
              <a:t>void MPI.COMM_WORLD.Scatter</a:t>
            </a:r>
            <a:r>
              <a:rPr b="1" i="0" lang="en-US" sz="1800" u="none">
                <a:solidFill>
                  <a:schemeClr val="dk1"/>
                </a:solidFill>
                <a:latin typeface="Courier New"/>
                <a:ea typeface="Courier New"/>
                <a:cs typeface="Courier New"/>
                <a:sym typeface="Courier New"/>
              </a:rPr>
              <a:t>(Object</a:t>
            </a:r>
            <a:r>
              <a:rPr b="1" i="0" lang="en-US" sz="1800" u="none">
                <a:solidFill>
                  <a:srgbClr val="0070C0"/>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sendbuf, int sendoffset, int sendcount, Datatype sendtype, Object recvbuf, int recvoffset,int recvcount, Datatype recvtype, int root) </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sendbuf − </a:t>
            </a:r>
            <a:r>
              <a:rPr b="0" i="0" lang="en-US" sz="1800" u="none">
                <a:solidFill>
                  <a:schemeClr val="dk1"/>
                </a:solidFill>
                <a:latin typeface="Courier New"/>
                <a:ea typeface="Courier New"/>
                <a:cs typeface="Courier New"/>
                <a:sym typeface="Courier New"/>
              </a:rPr>
              <a:t>send buffer array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sendoffset  − </a:t>
            </a:r>
            <a:r>
              <a:rPr b="0" i="0" lang="en-US" sz="1800" u="none">
                <a:solidFill>
                  <a:schemeClr val="dk1"/>
                </a:solidFill>
                <a:latin typeface="Courier New"/>
                <a:ea typeface="Courier New"/>
                <a:cs typeface="Courier New"/>
                <a:sym typeface="Courier New"/>
              </a:rPr>
              <a:t>initial offset in send buffer </a:t>
            </a:r>
            <a:endParaRPr b="0" i="0" sz="1800" u="none">
              <a:solidFill>
                <a:schemeClr val="dk1"/>
              </a:solidFill>
              <a:latin typeface="Courier New"/>
              <a:ea typeface="Courier New"/>
              <a:cs typeface="Courier New"/>
              <a:sym typeface="Courier New"/>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sendcount − </a:t>
            </a:r>
            <a:r>
              <a:rPr b="0" i="0" lang="en-US" sz="1800" u="none">
                <a:solidFill>
                  <a:schemeClr val="dk1"/>
                </a:solidFill>
                <a:latin typeface="Courier New"/>
                <a:ea typeface="Courier New"/>
                <a:cs typeface="Courier New"/>
                <a:sym typeface="Courier New"/>
              </a:rPr>
              <a:t>number of items sent to each process </a:t>
            </a:r>
            <a:endParaRPr b="0" i="0" sz="1800" u="none">
              <a:solidFill>
                <a:schemeClr val="dk1"/>
              </a:solidFill>
              <a:latin typeface="Courier New"/>
              <a:ea typeface="Courier New"/>
              <a:cs typeface="Courier New"/>
              <a:sym typeface="Courier New"/>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sendtype</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 − </a:t>
            </a:r>
            <a:r>
              <a:rPr b="0" i="0" lang="en-US" sz="1800" u="none">
                <a:solidFill>
                  <a:schemeClr val="dk1"/>
                </a:solidFill>
                <a:latin typeface="Courier New"/>
                <a:ea typeface="Courier New"/>
                <a:cs typeface="Courier New"/>
                <a:sym typeface="Courier New"/>
              </a:rPr>
              <a:t>datatype of send buffer items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recvbuf  − </a:t>
            </a:r>
            <a:r>
              <a:rPr b="0" i="0" lang="en-US" sz="1800" u="none">
                <a:solidFill>
                  <a:schemeClr val="dk1"/>
                </a:solidFill>
                <a:latin typeface="Courier New"/>
                <a:ea typeface="Courier New"/>
                <a:cs typeface="Courier New"/>
                <a:sym typeface="Courier New"/>
              </a:rPr>
              <a:t>receive buffer array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recvoffset −  </a:t>
            </a:r>
            <a:r>
              <a:rPr b="0" i="0" lang="en-US" sz="1800" u="none">
                <a:solidFill>
                  <a:schemeClr val="dk1"/>
                </a:solidFill>
                <a:latin typeface="Courier New"/>
                <a:ea typeface="Courier New"/>
                <a:cs typeface="Courier New"/>
                <a:sym typeface="Courier New"/>
              </a:rPr>
              <a:t>initial offset in receive buffer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recvcount −  </a:t>
            </a:r>
            <a:r>
              <a:rPr b="0" i="0" lang="en-US" sz="1800" u="none">
                <a:solidFill>
                  <a:schemeClr val="dk1"/>
                </a:solidFill>
                <a:latin typeface="Courier New"/>
                <a:ea typeface="Courier New"/>
                <a:cs typeface="Courier New"/>
                <a:sym typeface="Courier New"/>
              </a:rPr>
              <a:t>number of items in receive buffer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recvtype  − </a:t>
            </a:r>
            <a:r>
              <a:rPr b="0" i="0" lang="en-US" sz="1800" u="none">
                <a:solidFill>
                  <a:schemeClr val="dk1"/>
                </a:solidFill>
                <a:latin typeface="Courier New"/>
                <a:ea typeface="Courier New"/>
                <a:cs typeface="Courier New"/>
                <a:sym typeface="Courier New"/>
              </a:rPr>
              <a:t>datatype of receive buffer items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root  − </a:t>
            </a:r>
            <a:r>
              <a:rPr b="0" i="0" lang="en-US" sz="1800" u="none">
                <a:solidFill>
                  <a:schemeClr val="dk1"/>
                </a:solidFill>
                <a:latin typeface="Courier New"/>
                <a:ea typeface="Courier New"/>
                <a:cs typeface="Courier New"/>
                <a:sym typeface="Courier New"/>
              </a:rPr>
              <a:t>rank</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of sending process </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Java binding of the MPI operation MPI_SCATTER. Inverse of the operation Gather. </a:t>
            </a:r>
            <a:endParaRPr/>
          </a:p>
        </p:txBody>
      </p:sp>
      <p:sp>
        <p:nvSpPr>
          <p:cNvPr id="346" name="Google Shape;346;p18"/>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52" name="Google Shape;352;p19"/>
          <p:cNvSpPr txBox="1"/>
          <p:nvPr/>
        </p:nvSpPr>
        <p:spPr>
          <a:xfrm>
            <a:off x="163512" y="908050"/>
            <a:ext cx="5786437" cy="2957512"/>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Процесс с рангом </a:t>
            </a:r>
            <a:r>
              <a:rPr b="1" i="0" lang="en-US" sz="1800" u="none">
                <a:solidFill>
                  <a:srgbClr val="0070C0"/>
                </a:solidFill>
                <a:latin typeface="Courier New"/>
                <a:ea typeface="Courier New"/>
                <a:cs typeface="Courier New"/>
                <a:sym typeface="Courier New"/>
              </a:rPr>
              <a:t>root</a:t>
            </a:r>
            <a:r>
              <a:rPr b="0" i="0" lang="en-US" sz="2100" u="none">
                <a:solidFill>
                  <a:schemeClr val="dk1"/>
                </a:solidFill>
                <a:latin typeface="Times New Roman"/>
                <a:ea typeface="Times New Roman"/>
                <a:cs typeface="Times New Roman"/>
                <a:sym typeface="Times New Roman"/>
              </a:rPr>
              <a:t> распределяет содержимое буфера передачи </a:t>
            </a:r>
            <a:r>
              <a:rPr b="1" i="0" lang="en-US" sz="1800" u="none">
                <a:solidFill>
                  <a:srgbClr val="0070C0"/>
                </a:solidFill>
                <a:latin typeface="Courier New"/>
                <a:ea typeface="Courier New"/>
                <a:cs typeface="Courier New"/>
                <a:sym typeface="Courier New"/>
              </a:rPr>
              <a:t>sendbuf</a:t>
            </a:r>
            <a:r>
              <a:rPr b="0" i="0" lang="en-US" sz="2100" u="none">
                <a:solidFill>
                  <a:schemeClr val="dk1"/>
                </a:solidFill>
                <a:latin typeface="Times New Roman"/>
                <a:ea typeface="Times New Roman"/>
                <a:cs typeface="Times New Roman"/>
                <a:sym typeface="Times New Roman"/>
              </a:rPr>
              <a:t> среди всех процессов, учитывая себя. Содержимое буфера передачи разбивается на несколько фрагментов, каждый из которых содержит </a:t>
            </a:r>
            <a:r>
              <a:rPr b="1" i="0" lang="en-US" sz="1800" u="none">
                <a:solidFill>
                  <a:srgbClr val="0070C0"/>
                </a:solidFill>
                <a:latin typeface="Courier New"/>
                <a:ea typeface="Courier New"/>
                <a:cs typeface="Courier New"/>
                <a:sym typeface="Courier New"/>
              </a:rPr>
              <a:t>sendcount</a:t>
            </a:r>
            <a:r>
              <a:rPr b="0" i="0" lang="en-US" sz="2100" u="none">
                <a:solidFill>
                  <a:schemeClr val="dk1"/>
                </a:solidFill>
                <a:latin typeface="Times New Roman"/>
                <a:ea typeface="Times New Roman"/>
                <a:cs typeface="Times New Roman"/>
                <a:sym typeface="Times New Roman"/>
              </a:rPr>
              <a:t> элементов. Первый фрагмент передается процессу 0, второй процессу 1 и т. д. Аргументы </a:t>
            </a:r>
            <a:r>
              <a:rPr b="1" i="0" lang="en-US" sz="1800" u="none">
                <a:solidFill>
                  <a:srgbClr val="0070C0"/>
                </a:solidFill>
                <a:latin typeface="Courier New"/>
                <a:ea typeface="Courier New"/>
                <a:cs typeface="Courier New"/>
                <a:sym typeface="Courier New"/>
              </a:rPr>
              <a:t>send</a:t>
            </a:r>
            <a:r>
              <a:rPr b="0" i="0" lang="en-US" sz="2100" u="none">
                <a:solidFill>
                  <a:schemeClr val="dk1"/>
                </a:solidFill>
                <a:latin typeface="Times New Roman"/>
                <a:ea typeface="Times New Roman"/>
                <a:cs typeface="Times New Roman"/>
                <a:sym typeface="Times New Roman"/>
              </a:rPr>
              <a:t> имеют значение только на стороне распределяющего процесса </a:t>
            </a:r>
            <a:r>
              <a:rPr b="1" i="0" lang="en-US" sz="1800" u="none">
                <a:solidFill>
                  <a:srgbClr val="0070C0"/>
                </a:solidFill>
                <a:latin typeface="Courier New"/>
                <a:ea typeface="Courier New"/>
                <a:cs typeface="Courier New"/>
                <a:sym typeface="Courier New"/>
              </a:rPr>
              <a:t>root</a:t>
            </a:r>
            <a:r>
              <a:rPr b="0" i="0" lang="en-US" sz="2100" u="none">
                <a:solidFill>
                  <a:schemeClr val="dk1"/>
                </a:solidFill>
                <a:latin typeface="Times New Roman"/>
                <a:ea typeface="Times New Roman"/>
                <a:cs typeface="Times New Roman"/>
                <a:sym typeface="Times New Roman"/>
              </a:rPr>
              <a:t>.</a:t>
            </a:r>
            <a:endParaRPr/>
          </a:p>
        </p:txBody>
      </p:sp>
      <p:sp>
        <p:nvSpPr>
          <p:cNvPr id="353" name="Google Shape;353;p19"/>
          <p:cNvSpPr txBox="1"/>
          <p:nvPr/>
        </p:nvSpPr>
        <p:spPr>
          <a:xfrm>
            <a:off x="673100" y="44450"/>
            <a:ext cx="6562725" cy="6921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graphicFrame>
        <p:nvGraphicFramePr>
          <p:cNvPr id="354" name="Google Shape;354;p19"/>
          <p:cNvGraphicFramePr/>
          <p:nvPr/>
        </p:nvGraphicFramePr>
        <p:xfrm>
          <a:off x="6030912" y="3933825"/>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AB</a:t>
                      </a:r>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355" name="Google Shape;355;p19"/>
          <p:cNvGraphicFramePr/>
          <p:nvPr/>
        </p:nvGraphicFramePr>
        <p:xfrm>
          <a:off x="6021387" y="4500562"/>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CD</a:t>
                      </a:r>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356" name="Google Shape;356;p19"/>
          <p:cNvGraphicFramePr/>
          <p:nvPr/>
        </p:nvGraphicFramePr>
        <p:xfrm>
          <a:off x="6024562" y="5065712"/>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EF</a:t>
                      </a:r>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357" name="Google Shape;357;p19"/>
          <p:cNvGraphicFramePr/>
          <p:nvPr/>
        </p:nvGraphicFramePr>
        <p:xfrm>
          <a:off x="6024562" y="5630862"/>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GH</a:t>
                      </a:r>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sp>
        <p:nvSpPr>
          <p:cNvPr id="358" name="Google Shape;358;p19"/>
          <p:cNvSpPr/>
          <p:nvPr/>
        </p:nvSpPr>
        <p:spPr>
          <a:xfrm>
            <a:off x="3708400" y="4773612"/>
            <a:ext cx="1885950" cy="625475"/>
          </a:xfrm>
          <a:prstGeom prst="rightArrow">
            <a:avLst>
              <a:gd fmla="val 18018" name="adj1"/>
              <a:gd fmla="val 50000" name="adj2"/>
            </a:avLst>
          </a:prstGeom>
          <a:gradFill>
            <a:gsLst>
              <a:gs pos="0">
                <a:srgbClr val="A3A3EF"/>
              </a:gs>
              <a:gs pos="100000">
                <a:srgbClr val="2424A8"/>
              </a:gs>
            </a:gsLst>
            <a:lin ang="5400000" scaled="0"/>
          </a:gradFill>
          <a:ln cap="flat" cmpd="sng" w="9525">
            <a:solidFill>
              <a:srgbClr val="2F2F98"/>
            </a:solidFill>
            <a:prstDash val="solid"/>
            <a:miter lim="800000"/>
            <a:headEnd len="sm" w="sm" type="none"/>
            <a:tailEnd len="sm" w="sm" type="none"/>
          </a:ln>
          <a:effectLst>
            <a:outerShdw blurRad="63500" dir="5400000" dist="23000">
              <a:srgbClr val="808080">
                <a:alpha val="34901"/>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MPI_Scatter</a:t>
            </a:r>
            <a:endParaRPr/>
          </a:p>
        </p:txBody>
      </p:sp>
      <p:sp>
        <p:nvSpPr>
          <p:cNvPr id="359" name="Google Shape;359;p19"/>
          <p:cNvSpPr txBox="1"/>
          <p:nvPr/>
        </p:nvSpPr>
        <p:spPr>
          <a:xfrm>
            <a:off x="5451475" y="3967162"/>
            <a:ext cx="6127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360" name="Google Shape;360;p19"/>
          <p:cNvSpPr txBox="1"/>
          <p:nvPr/>
        </p:nvSpPr>
        <p:spPr>
          <a:xfrm>
            <a:off x="5441950" y="4519612"/>
            <a:ext cx="6127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361" name="Google Shape;361;p19"/>
          <p:cNvSpPr txBox="1"/>
          <p:nvPr/>
        </p:nvSpPr>
        <p:spPr>
          <a:xfrm>
            <a:off x="5445125" y="5073650"/>
            <a:ext cx="6143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362" name="Google Shape;362;p19"/>
          <p:cNvSpPr txBox="1"/>
          <p:nvPr/>
        </p:nvSpPr>
        <p:spPr>
          <a:xfrm>
            <a:off x="5435600" y="5626100"/>
            <a:ext cx="6127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graphicFrame>
        <p:nvGraphicFramePr>
          <p:cNvPr id="363" name="Google Shape;363;p19"/>
          <p:cNvGraphicFramePr/>
          <p:nvPr/>
        </p:nvGraphicFramePr>
        <p:xfrm>
          <a:off x="904875" y="4570412"/>
          <a:ext cx="3000000" cy="3000000"/>
        </p:xfrm>
        <a:graphic>
          <a:graphicData uri="http://schemas.openxmlformats.org/drawingml/2006/table">
            <a:tbl>
              <a:tblPr>
                <a:noFill/>
                <a:tableStyleId>{E9C8B722-CE12-40E0-8948-C0B109036014}</a:tableStyleId>
              </a:tblPr>
              <a:tblGrid>
                <a:gridCol w="679450"/>
                <a:gridCol w="677850"/>
                <a:gridCol w="679450"/>
                <a:gridCol w="679450"/>
              </a:tblGrid>
              <a:tr h="3651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400" marB="45400"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400" marB="45400"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400" marB="45400"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400" marB="45400"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364" name="Google Shape;364;p19"/>
          <p:cNvGraphicFramePr/>
          <p:nvPr/>
        </p:nvGraphicFramePr>
        <p:xfrm>
          <a:off x="904875" y="3970337"/>
          <a:ext cx="3000000" cy="3000000"/>
        </p:xfrm>
        <a:graphic>
          <a:graphicData uri="http://schemas.openxmlformats.org/drawingml/2006/table">
            <a:tbl>
              <a:tblPr>
                <a:noFill/>
                <a:tableStyleId>{E9C8B722-CE12-40E0-8948-C0B109036014}</a:tableStyleId>
              </a:tblPr>
              <a:tblGrid>
                <a:gridCol w="679450"/>
                <a:gridCol w="677850"/>
                <a:gridCol w="679450"/>
                <a:gridCol w="67945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AB</a:t>
                      </a:r>
                      <a:endParaRPr/>
                    </a:p>
                  </a:txBody>
                  <a:tcPr marT="45725" marB="45725"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CD</a:t>
                      </a:r>
                      <a:endParaRPr/>
                    </a:p>
                  </a:txBody>
                  <a:tcPr marT="45725" marB="45725"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EF</a:t>
                      </a:r>
                      <a:endParaRPr/>
                    </a:p>
                  </a:txBody>
                  <a:tcPr marT="45725" marB="45725"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GH</a:t>
                      </a:r>
                      <a:endParaRPr/>
                    </a:p>
                  </a:txBody>
                  <a:tcPr marT="45725" marB="45725" marR="91425" marL="9142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365" name="Google Shape;365;p19"/>
          <p:cNvGraphicFramePr/>
          <p:nvPr/>
        </p:nvGraphicFramePr>
        <p:xfrm>
          <a:off x="908050" y="5056187"/>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366" name="Google Shape;366;p19"/>
          <p:cNvGraphicFramePr/>
          <p:nvPr/>
        </p:nvGraphicFramePr>
        <p:xfrm>
          <a:off x="908050" y="5621337"/>
          <a:ext cx="3000000" cy="3000000"/>
        </p:xfrm>
        <a:graphic>
          <a:graphicData uri="http://schemas.openxmlformats.org/drawingml/2006/table">
            <a:tbl>
              <a:tblPr>
                <a:noFill/>
                <a:tableStyleId>{E9C8B722-CE12-40E0-8948-C0B109036014}</a:tableStyleId>
              </a:tblPr>
              <a:tblGrid>
                <a:gridCol w="679450"/>
                <a:gridCol w="679450"/>
                <a:gridCol w="679450"/>
                <a:gridCol w="67945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sp>
        <p:nvSpPr>
          <p:cNvPr id="367" name="Google Shape;367;p19"/>
          <p:cNvSpPr txBox="1"/>
          <p:nvPr/>
        </p:nvSpPr>
        <p:spPr>
          <a:xfrm>
            <a:off x="339725" y="3967162"/>
            <a:ext cx="6111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368" name="Google Shape;368;p19"/>
          <p:cNvSpPr txBox="1"/>
          <p:nvPr/>
        </p:nvSpPr>
        <p:spPr>
          <a:xfrm>
            <a:off x="328612" y="4519612"/>
            <a:ext cx="6127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369" name="Google Shape;369;p19"/>
          <p:cNvSpPr txBox="1"/>
          <p:nvPr/>
        </p:nvSpPr>
        <p:spPr>
          <a:xfrm>
            <a:off x="333375" y="5073650"/>
            <a:ext cx="6111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370" name="Google Shape;370;p19"/>
          <p:cNvSpPr txBox="1"/>
          <p:nvPr/>
        </p:nvSpPr>
        <p:spPr>
          <a:xfrm>
            <a:off x="323850" y="5626100"/>
            <a:ext cx="6111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371" name="Google Shape;371;p19"/>
          <p:cNvSpPr txBox="1"/>
          <p:nvPr/>
        </p:nvSpPr>
        <p:spPr>
          <a:xfrm>
            <a:off x="3779837" y="5338762"/>
            <a:ext cx="1854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Calibri"/>
              <a:buNone/>
            </a:pPr>
            <a:r>
              <a:rPr b="0" i="0" lang="en-US" sz="1800" u="none">
                <a:solidFill>
                  <a:srgbClr val="0000FF"/>
                </a:solidFill>
                <a:latin typeface="Calibri"/>
                <a:ea typeface="Calibri"/>
                <a:cs typeface="Calibri"/>
                <a:sym typeface="Calibri"/>
              </a:rPr>
              <a:t>Рассылка всем</a:t>
            </a:r>
            <a:br>
              <a:rPr b="0" i="0" lang="en-US" sz="1800" u="none">
                <a:solidFill>
                  <a:srgbClr val="0000FF"/>
                </a:solidFill>
                <a:latin typeface="Calibri"/>
                <a:ea typeface="Calibri"/>
                <a:cs typeface="Calibri"/>
                <a:sym typeface="Calibri"/>
              </a:rPr>
            </a:br>
            <a:r>
              <a:rPr b="1" i="0" lang="en-US" sz="1800" u="none">
                <a:solidFill>
                  <a:srgbClr val="0000FF"/>
                </a:solidFill>
                <a:latin typeface="Calibri"/>
                <a:ea typeface="Calibri"/>
                <a:cs typeface="Calibri"/>
                <a:sym typeface="Calibri"/>
              </a:rPr>
              <a:t>разных </a:t>
            </a:r>
            <a:r>
              <a:rPr b="0" i="0" lang="en-US" sz="1800" u="none">
                <a:solidFill>
                  <a:srgbClr val="0000FF"/>
                </a:solidFill>
                <a:latin typeface="Calibri"/>
                <a:ea typeface="Calibri"/>
                <a:cs typeface="Calibri"/>
                <a:sym typeface="Calibri"/>
              </a:rPr>
              <a:t>сообщений</a:t>
            </a:r>
            <a:endParaRPr/>
          </a:p>
        </p:txBody>
      </p:sp>
      <p:sp>
        <p:nvSpPr>
          <p:cNvPr id="372" name="Google Shape;372;p19"/>
          <p:cNvSpPr txBox="1"/>
          <p:nvPr/>
        </p:nvSpPr>
        <p:spPr>
          <a:xfrm>
            <a:off x="1535112" y="6211887"/>
            <a:ext cx="58451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Размер </a:t>
            </a:r>
            <a:r>
              <a:rPr b="1" i="0" lang="en-US" sz="1800" u="none">
                <a:solidFill>
                  <a:srgbClr val="000000"/>
                </a:solidFill>
                <a:latin typeface="Calibri"/>
                <a:ea typeface="Calibri"/>
                <a:cs typeface="Calibri"/>
                <a:sym typeface="Calibri"/>
              </a:rPr>
              <a:t>sendbuf = </a:t>
            </a:r>
            <a:r>
              <a:rPr b="0" i="0" lang="en-US" sz="1800" u="none">
                <a:solidFill>
                  <a:srgbClr val="000000"/>
                </a:solidFill>
                <a:latin typeface="Calibri"/>
                <a:ea typeface="Calibri"/>
                <a:cs typeface="Calibri"/>
                <a:sym typeface="Calibri"/>
              </a:rPr>
              <a:t>sizeof(sendtype) * sendcount * </a:t>
            </a:r>
            <a:r>
              <a:rPr b="0" i="0" lang="en-US" sz="1800" u="none">
                <a:solidFill>
                  <a:srgbClr val="C00000"/>
                </a:solidFill>
                <a:latin typeface="Calibri"/>
                <a:ea typeface="Calibri"/>
                <a:cs typeface="Calibri"/>
                <a:sym typeface="Calibri"/>
              </a:rPr>
              <a:t>commsize</a:t>
            </a:r>
            <a:br>
              <a:rPr b="0" i="0" lang="en-US" sz="1800" u="none">
                <a:solidFill>
                  <a:srgbClr val="C00000"/>
                </a:solidFill>
                <a:latin typeface="Calibri"/>
                <a:ea typeface="Calibri"/>
                <a:cs typeface="Calibri"/>
                <a:sym typeface="Calibri"/>
              </a:rPr>
            </a:br>
            <a:r>
              <a:rPr b="0" i="0" lang="en-US" sz="1800" u="none">
                <a:solidFill>
                  <a:srgbClr val="000000"/>
                </a:solidFill>
                <a:latin typeface="Calibri"/>
                <a:ea typeface="Calibri"/>
                <a:cs typeface="Calibri"/>
                <a:sym typeface="Calibri"/>
              </a:rPr>
              <a:t>Размер </a:t>
            </a:r>
            <a:r>
              <a:rPr b="1" i="0" lang="en-US" sz="1800" u="none">
                <a:solidFill>
                  <a:srgbClr val="000000"/>
                </a:solidFill>
                <a:latin typeface="Calibri"/>
                <a:ea typeface="Calibri"/>
                <a:cs typeface="Calibri"/>
                <a:sym typeface="Calibri"/>
              </a:rPr>
              <a:t>recvbuf = </a:t>
            </a:r>
            <a:r>
              <a:rPr b="0" i="0" lang="en-US" sz="1800" u="none">
                <a:solidFill>
                  <a:srgbClr val="000000"/>
                </a:solidFill>
                <a:latin typeface="Calibri"/>
                <a:ea typeface="Calibri"/>
                <a:cs typeface="Calibri"/>
                <a:sym typeface="Calibri"/>
              </a:rPr>
              <a:t>sizeof(sendtype) * recvcount</a:t>
            </a:r>
            <a:endParaRPr/>
          </a:p>
        </p:txBody>
      </p:sp>
      <p:pic>
        <p:nvPicPr>
          <p:cNvPr id="373" name="Google Shape;373;p19"/>
          <p:cNvPicPr preferRelativeResize="0"/>
          <p:nvPr/>
        </p:nvPicPr>
        <p:blipFill rotWithShape="1">
          <a:blip r:embed="rId3">
            <a:alphaModFix/>
          </a:blip>
          <a:srcRect b="0" l="0" r="0" t="0"/>
          <a:stretch/>
        </p:blipFill>
        <p:spPr>
          <a:xfrm>
            <a:off x="6583362" y="947737"/>
            <a:ext cx="2246312" cy="266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ctrTitle"/>
          </p:nvPr>
        </p:nvSpPr>
        <p:spPr>
          <a:xfrm>
            <a:off x="1547812" y="1484312"/>
            <a:ext cx="5251450" cy="1143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Библиотека MPI</a:t>
            </a:r>
            <a:endParaRPr/>
          </a:p>
        </p:txBody>
      </p:sp>
      <p:sp>
        <p:nvSpPr>
          <p:cNvPr id="208" name="Google Shape;208;p2"/>
          <p:cNvSpPr txBox="1"/>
          <p:nvPr>
            <p:ph idx="1" type="subTitle"/>
          </p:nvPr>
        </p:nvSpPr>
        <p:spPr>
          <a:xfrm>
            <a:off x="755650" y="2997200"/>
            <a:ext cx="6400800" cy="647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Message Passing Interface</a:t>
            </a:r>
            <a:endParaRPr/>
          </a:p>
        </p:txBody>
      </p:sp>
      <p:sp>
        <p:nvSpPr>
          <p:cNvPr id="209" name="Google Shape;209;p2"/>
          <p:cNvSpPr txBox="1"/>
          <p:nvPr/>
        </p:nvSpPr>
        <p:spPr>
          <a:xfrm>
            <a:off x="2339975" y="4032250"/>
            <a:ext cx="4067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Коллективные обмены MPI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79" name="Google Shape;379;p20"/>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80" name="Google Shape;380;p20"/>
          <p:cNvSpPr txBox="1"/>
          <p:nvPr/>
        </p:nvSpPr>
        <p:spPr>
          <a:xfrm>
            <a:off x="260350" y="1012825"/>
            <a:ext cx="8688387" cy="7159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Распределение данных JAVA</a:t>
            </a:r>
            <a:endParaRPr/>
          </a:p>
          <a:p>
            <a:pPr indent="0" lvl="0" marL="0" marR="0" rtl="0" algn="l">
              <a:lnSpc>
                <a:spcPct val="93000"/>
              </a:lnSpc>
              <a:spcBef>
                <a:spcPts val="0"/>
              </a:spcBef>
              <a:spcAft>
                <a:spcPts val="0"/>
              </a:spcAft>
              <a:buClr>
                <a:srgbClr val="123DF2"/>
              </a:buClr>
              <a:buSzPts val="1800"/>
              <a:buFont typeface="Courier New"/>
              <a:buNone/>
            </a:pPr>
            <a:r>
              <a:rPr b="1" i="0" lang="en-US" sz="1800" u="none">
                <a:solidFill>
                  <a:srgbClr val="123DF2"/>
                </a:solidFill>
                <a:latin typeface="Courier New"/>
                <a:ea typeface="Courier New"/>
                <a:cs typeface="Courier New"/>
                <a:sym typeface="Courier New"/>
              </a:rPr>
              <a:t>scatter</a:t>
            </a:r>
            <a:endParaRPr/>
          </a:p>
        </p:txBody>
      </p:sp>
      <p:sp>
        <p:nvSpPr>
          <p:cNvPr id="381" name="Google Shape;381;p20"/>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382" name="Google Shape;382;p20"/>
          <p:cNvSpPr txBox="1"/>
          <p:nvPr/>
        </p:nvSpPr>
        <p:spPr>
          <a:xfrm>
            <a:off x="365125" y="1604962"/>
            <a:ext cx="8748712" cy="3538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unitSize=5,root=0;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sendbuf[]=null;</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sendbuf= new int[unitSize*size];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i=0; i&lt;sendbuf.length;i++)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sendbuf[i]=i;}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 recvbuf=new int[unitSize];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MPI.COMM_WORLD.Scatter(sendbuf,0,unitSize,MPI.INT,recvbuf,0, unitSize,MPI.INT,root);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(myrank == 0)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System.out.println("send: " + Arrays.toString(sendbuf));</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System.out.println(myrank+" received: " + Arrays.toString(recvbuf));</a:t>
            </a:r>
            <a:endParaRPr/>
          </a:p>
        </p:txBody>
      </p:sp>
      <p:sp>
        <p:nvSpPr>
          <p:cNvPr id="383" name="Google Shape;383;p20"/>
          <p:cNvSpPr txBox="1"/>
          <p:nvPr/>
        </p:nvSpPr>
        <p:spPr>
          <a:xfrm>
            <a:off x="719137" y="5259387"/>
            <a:ext cx="38528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5 received: [25, 26, 27, 28, 29]</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 received: [15, 16, 17, 18, 19]</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4 received: [20, 21, 22, 23, 24]</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received: [10, 11, 12, 13, 14]</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send: [0, 1, 2, 3, 4, 5, 6, 7, 8, 9, 10, 11, 12, 13, 14, 15, 16, 17, 18, 19, 20, 21, 22, 23, 24, 25, 26, 27, 28, 29]</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0 received: [0, 1, 2, 3, 4]</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received: [5, 6, 7, 8, 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89" name="Google Shape;389;p21"/>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90" name="Google Shape;390;p21"/>
          <p:cNvSpPr txBox="1"/>
          <p:nvPr/>
        </p:nvSpPr>
        <p:spPr>
          <a:xfrm>
            <a:off x="260350" y="1012825"/>
            <a:ext cx="8688387" cy="7159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Распределение данных JAVA: </a:t>
            </a:r>
            <a:r>
              <a:rPr b="1" i="0" lang="en-US" sz="2500" u="none">
                <a:solidFill>
                  <a:srgbClr val="FF0000"/>
                </a:solidFill>
                <a:latin typeface="Times New Roman"/>
                <a:ea typeface="Times New Roman"/>
                <a:cs typeface="Times New Roman"/>
                <a:sym typeface="Times New Roman"/>
              </a:rPr>
              <a:t>Задача</a:t>
            </a:r>
            <a:endParaRPr/>
          </a:p>
          <a:p>
            <a:pPr indent="0" lvl="0" marL="0" marR="0" rtl="0" algn="l">
              <a:lnSpc>
                <a:spcPct val="93000"/>
              </a:lnSpc>
              <a:spcBef>
                <a:spcPts val="0"/>
              </a:spcBef>
              <a:spcAft>
                <a:spcPts val="0"/>
              </a:spcAft>
              <a:buClr>
                <a:srgbClr val="123DF2"/>
              </a:buClr>
              <a:buSzPts val="1800"/>
              <a:buFont typeface="Courier New"/>
              <a:buNone/>
            </a:pPr>
            <a:r>
              <a:rPr b="1" i="0" lang="en-US" sz="1800" u="none">
                <a:solidFill>
                  <a:srgbClr val="123DF2"/>
                </a:solidFill>
                <a:latin typeface="Courier New"/>
                <a:ea typeface="Courier New"/>
                <a:cs typeface="Courier New"/>
                <a:sym typeface="Courier New"/>
              </a:rPr>
              <a:t>scatter</a:t>
            </a:r>
            <a:endParaRPr/>
          </a:p>
        </p:txBody>
      </p:sp>
      <p:sp>
        <p:nvSpPr>
          <p:cNvPr id="391" name="Google Shape;391;p21"/>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392" name="Google Shape;392;p21"/>
          <p:cNvSpPr txBox="1"/>
          <p:nvPr/>
        </p:nvSpPr>
        <p:spPr>
          <a:xfrm>
            <a:off x="365125" y="1604962"/>
            <a:ext cx="8748712" cy="3538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unitSize=5,root=0;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sendbuf[]=null;</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sendbuf= new int[unitSize*size];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i=0; i&lt;sendbuf.length;i++)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sendbuf[i]=i;}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 recvbuf=new int[unitSize];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MPI.COMM_WORLD.Scatter(sendbuf,0,unitSize,MPI.INT,recvbuf,0, unitSize,MPI.INT,root);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(myrank == 0)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System.out.println("send: " + Arrays.toString(sendbuf));</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System.out.println(myrank+" received: " + Arrays.toString(recvbuf));</a:t>
            </a:r>
            <a:endParaRPr/>
          </a:p>
        </p:txBody>
      </p:sp>
      <p:sp>
        <p:nvSpPr>
          <p:cNvPr id="393" name="Google Shape;393;p21"/>
          <p:cNvSpPr txBox="1"/>
          <p:nvPr/>
        </p:nvSpPr>
        <p:spPr>
          <a:xfrm>
            <a:off x="841375" y="5413375"/>
            <a:ext cx="7526337" cy="646112"/>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Задача: </a:t>
            </a:r>
            <a:r>
              <a:rPr b="0" i="0" lang="en-US" sz="1800" u="none">
                <a:solidFill>
                  <a:schemeClr val="dk1"/>
                </a:solidFill>
                <a:latin typeface="Arial"/>
                <a:ea typeface="Arial"/>
                <a:cs typeface="Arial"/>
                <a:sym typeface="Arial"/>
              </a:rPr>
              <a:t>поэкспериментировать с размерами обоих буферов, сделать выводы  о правилах использования операции </a:t>
            </a:r>
            <a:r>
              <a:rPr b="1" i="0" lang="en-US" sz="1800" u="none">
                <a:solidFill>
                  <a:srgbClr val="123DF2"/>
                </a:solidFill>
                <a:latin typeface="Courier New"/>
                <a:ea typeface="Courier New"/>
                <a:cs typeface="Courier New"/>
                <a:sym typeface="Courier New"/>
              </a:rPr>
              <a:t>scatter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99" name="Google Shape;399;p22"/>
          <p:cNvSpPr txBox="1"/>
          <p:nvPr/>
        </p:nvSpPr>
        <p:spPr>
          <a:xfrm>
            <a:off x="238125" y="884237"/>
            <a:ext cx="8688387" cy="36417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Сбор данных</a:t>
            </a:r>
            <a:endParaRPr/>
          </a:p>
          <a:p>
            <a:pPr indent="0" lvl="0" marL="0" marR="0" rtl="0" algn="l">
              <a:lnSpc>
                <a:spcPct val="93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Сбор данных</a:t>
            </a:r>
            <a:r>
              <a:rPr b="0" i="0" lang="en-US" sz="2400" u="none">
                <a:solidFill>
                  <a:schemeClr val="dk1"/>
                </a:solidFill>
                <a:latin typeface="Times New Roman"/>
                <a:ea typeface="Times New Roman"/>
                <a:cs typeface="Times New Roman"/>
                <a:sym typeface="Times New Roman"/>
              </a:rPr>
              <a:t> от всех процессов в буфер главной задачи выполняется подпрограммой:</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MPI_Gather(void *sendbuf, int sendcount, MPI_Datatype sendtype, void *rcvbuf, int rcvcount, MPI_Datatype rcvtype, int root, MPI_Comm 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MPI_Gather</a:t>
            </a:r>
            <a:r>
              <a:rPr b="1" i="0" lang="en-US" sz="2000" u="none">
                <a:solidFill>
                  <a:schemeClr val="dk1"/>
                </a:solidFill>
                <a:latin typeface="Courier New"/>
                <a:ea typeface="Courier New"/>
                <a:cs typeface="Courier New"/>
                <a:sym typeface="Courier New"/>
              </a:rPr>
              <a:t>(sendbuf, sendcount, sendtype, rcvbuf, rcvcount, rcvtype, root, comm, ierr)</a:t>
            </a:r>
            <a:endParaRPr/>
          </a:p>
        </p:txBody>
      </p:sp>
      <p:sp>
        <p:nvSpPr>
          <p:cNvPr id="400" name="Google Shape;400;p22"/>
          <p:cNvSpPr txBox="1"/>
          <p:nvPr/>
        </p:nvSpPr>
        <p:spPr>
          <a:xfrm>
            <a:off x="284162" y="65087"/>
            <a:ext cx="7240587" cy="7588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01" name="Google Shape;401;p22"/>
          <p:cNvSpPr txBox="1"/>
          <p:nvPr/>
        </p:nvSpPr>
        <p:spPr>
          <a:xfrm>
            <a:off x="284162" y="4508500"/>
            <a:ext cx="5295900" cy="163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Каждый процесс в коммуникаторе </a:t>
            </a:r>
            <a:r>
              <a:rPr b="1" i="0" lang="en-US" sz="1800" u="none">
                <a:solidFill>
                  <a:srgbClr val="0070C0"/>
                </a:solidFill>
                <a:latin typeface="Courier New"/>
                <a:ea typeface="Courier New"/>
                <a:cs typeface="Courier New"/>
                <a:sym typeface="Courier New"/>
              </a:rPr>
              <a:t>comm</a:t>
            </a:r>
            <a:r>
              <a:rPr b="0" i="0" lang="en-US" sz="2000" u="none">
                <a:solidFill>
                  <a:schemeClr val="dk1"/>
                </a:solidFill>
                <a:latin typeface="Arial"/>
                <a:ea typeface="Arial"/>
                <a:cs typeface="Arial"/>
                <a:sym typeface="Arial"/>
              </a:rPr>
              <a:t> пересылает содержимое буфера передачи </a:t>
            </a:r>
            <a:r>
              <a:rPr b="1" i="0" lang="en-US" sz="1800" u="none">
                <a:solidFill>
                  <a:srgbClr val="0070C0"/>
                </a:solidFill>
                <a:latin typeface="Courier New"/>
                <a:ea typeface="Courier New"/>
                <a:cs typeface="Courier New"/>
                <a:sym typeface="Courier New"/>
              </a:rPr>
              <a:t>sendbuf</a:t>
            </a:r>
            <a:r>
              <a:rPr b="0" i="0" lang="en-US" sz="2000" u="none">
                <a:solidFill>
                  <a:schemeClr val="dk1"/>
                </a:solidFill>
                <a:latin typeface="Arial"/>
                <a:ea typeface="Arial"/>
                <a:cs typeface="Arial"/>
                <a:sym typeface="Arial"/>
              </a:rPr>
              <a:t> процессу с рангом </a:t>
            </a:r>
            <a:r>
              <a:rPr b="1" i="0" lang="en-US" sz="1800" u="none">
                <a:solidFill>
                  <a:srgbClr val="0070C0"/>
                </a:solidFill>
                <a:latin typeface="Courier New"/>
                <a:ea typeface="Courier New"/>
                <a:cs typeface="Courier New"/>
                <a:sym typeface="Courier New"/>
              </a:rPr>
              <a:t>root</a:t>
            </a:r>
            <a:r>
              <a:rPr b="0" i="0" lang="en-US" sz="2000" u="none">
                <a:solidFill>
                  <a:schemeClr val="dk1"/>
                </a:solidFill>
                <a:latin typeface="Arial"/>
                <a:ea typeface="Arial"/>
                <a:cs typeface="Arial"/>
                <a:sym typeface="Arial"/>
              </a:rPr>
              <a:t>. Процесс </a:t>
            </a:r>
            <a:r>
              <a:rPr b="1" i="0" lang="en-US" sz="1800" u="none">
                <a:solidFill>
                  <a:srgbClr val="0070C0"/>
                </a:solidFill>
                <a:latin typeface="Courier New"/>
                <a:ea typeface="Courier New"/>
                <a:cs typeface="Courier New"/>
                <a:sym typeface="Courier New"/>
              </a:rPr>
              <a:t>root</a:t>
            </a:r>
            <a:r>
              <a:rPr b="0" i="0" lang="en-US" sz="2000" u="none">
                <a:solidFill>
                  <a:schemeClr val="dk1"/>
                </a:solidFill>
                <a:latin typeface="Arial"/>
                <a:ea typeface="Arial"/>
                <a:cs typeface="Arial"/>
                <a:sym typeface="Arial"/>
              </a:rPr>
              <a:t> «склеивает» полученные данные в буфере приема. </a:t>
            </a:r>
            <a:endParaRPr/>
          </a:p>
        </p:txBody>
      </p:sp>
      <p:pic>
        <p:nvPicPr>
          <p:cNvPr id="402" name="Google Shape;402;p22"/>
          <p:cNvPicPr preferRelativeResize="0"/>
          <p:nvPr/>
        </p:nvPicPr>
        <p:blipFill rotWithShape="1">
          <a:blip r:embed="rId3">
            <a:alphaModFix/>
          </a:blip>
          <a:srcRect b="0" l="0" r="0" t="0"/>
          <a:stretch/>
        </p:blipFill>
        <p:spPr>
          <a:xfrm>
            <a:off x="5919787" y="4652962"/>
            <a:ext cx="2667000" cy="1466850"/>
          </a:xfrm>
          <a:prstGeom prst="rect">
            <a:avLst/>
          </a:prstGeom>
          <a:noFill/>
          <a:ln>
            <a:noFill/>
          </a:ln>
        </p:spPr>
      </p:pic>
      <p:sp>
        <p:nvSpPr>
          <p:cNvPr id="403" name="Google Shape;403;p22"/>
          <p:cNvSpPr txBox="1"/>
          <p:nvPr/>
        </p:nvSpPr>
        <p:spPr>
          <a:xfrm>
            <a:off x="254000" y="6221412"/>
            <a:ext cx="86725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Еще примеры: </a:t>
            </a:r>
            <a:r>
              <a:rPr b="0" i="0" lang="en-US" sz="1800" u="sng">
                <a:solidFill>
                  <a:schemeClr val="dk1"/>
                </a:solidFill>
                <a:latin typeface="Arial"/>
                <a:ea typeface="Arial"/>
                <a:cs typeface="Arial"/>
                <a:sym typeface="Arial"/>
                <a:hlinkClick r:id="rId4">
                  <a:extLst>
                    <a:ext uri="{A12FA001-AC4F-418D-AE19-62706E023703}">
                      <ahyp:hlinkClr val="tx"/>
                    </a:ext>
                  </a:extLst>
                </a:hlinkClick>
              </a:rPr>
              <a:t>http://mpitutorial.com/tutorials/mpi-scatter-gather-and-allgather/</a:t>
            </a: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09" name="Google Shape;409;p23"/>
          <p:cNvSpPr txBox="1"/>
          <p:nvPr/>
        </p:nvSpPr>
        <p:spPr>
          <a:xfrm>
            <a:off x="284162" y="692150"/>
            <a:ext cx="8688387" cy="16383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Сбор данных JAVA</a:t>
            </a:r>
            <a:endParaRPr/>
          </a:p>
          <a:p>
            <a:pPr indent="0" lvl="0" marL="0" marR="0" rtl="0" algn="l">
              <a:lnSpc>
                <a:spcPct val="93000"/>
              </a:lnSpc>
              <a:spcBef>
                <a:spcPts val="0"/>
              </a:spcBef>
              <a:spcAft>
                <a:spcPts val="0"/>
              </a:spcAft>
              <a:buClr>
                <a:schemeClr val="dk1"/>
              </a:buClr>
              <a:buSzPts val="2000"/>
              <a:buFont typeface="Arial"/>
              <a:buNone/>
            </a:pPr>
            <a:r>
              <a:t/>
            </a:r>
            <a:endParaRPr b="1" i="0" sz="2000" u="none">
              <a:solidFill>
                <a:srgbClr val="C2D6D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C2D6D6"/>
              </a:buClr>
              <a:buSzPts val="2000"/>
              <a:buFont typeface="Courier New"/>
              <a:buNone/>
            </a:pPr>
            <a:r>
              <a:rPr b="1" i="0" lang="en-US" sz="2000" u="none">
                <a:solidFill>
                  <a:srgbClr val="C2D6D6"/>
                </a:solidFill>
                <a:latin typeface="Courier New"/>
                <a:ea typeface="Courier New"/>
                <a:cs typeface="Courier New"/>
                <a:sym typeface="Courier New"/>
              </a:rPr>
              <a:t>MPI_Gather(sendbuf, sendcount, sendtype, rcvbuf, rcvcount, rcvtype, root, comm, ierr) (C)</a:t>
            </a:r>
            <a:endParaRPr/>
          </a:p>
          <a:p>
            <a:pPr indent="0" lvl="0" marL="0" marR="0" rtl="0" algn="l">
              <a:lnSpc>
                <a:spcPct val="100000"/>
              </a:lnSpc>
              <a:spcBef>
                <a:spcPts val="0"/>
              </a:spcBef>
              <a:spcAft>
                <a:spcPts val="0"/>
              </a:spcAft>
              <a:buNone/>
            </a:pPr>
            <a:r>
              <a:t/>
            </a:r>
            <a:endParaRPr b="1" i="0" sz="2000" u="none">
              <a:solidFill>
                <a:srgbClr val="C2D6D6"/>
              </a:solidFill>
              <a:latin typeface="Courier New"/>
              <a:ea typeface="Courier New"/>
              <a:cs typeface="Courier New"/>
              <a:sym typeface="Courier New"/>
            </a:endParaRPr>
          </a:p>
        </p:txBody>
      </p:sp>
      <p:sp>
        <p:nvSpPr>
          <p:cNvPr id="410" name="Google Shape;410;p23"/>
          <p:cNvSpPr txBox="1"/>
          <p:nvPr/>
        </p:nvSpPr>
        <p:spPr>
          <a:xfrm>
            <a:off x="284162" y="65087"/>
            <a:ext cx="7240587" cy="7588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11" name="Google Shape;411;p23"/>
          <p:cNvSpPr txBox="1"/>
          <p:nvPr/>
        </p:nvSpPr>
        <p:spPr>
          <a:xfrm>
            <a:off x="284162" y="2001837"/>
            <a:ext cx="8664575" cy="464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void </a:t>
            </a:r>
            <a:r>
              <a:rPr b="1" i="0" lang="en-US" sz="2000" u="none">
                <a:solidFill>
                  <a:srgbClr val="0070C0"/>
                </a:solidFill>
                <a:latin typeface="Courier New"/>
                <a:ea typeface="Courier New"/>
                <a:cs typeface="Courier New"/>
                <a:sym typeface="Courier New"/>
              </a:rPr>
              <a:t>MPI.COMM_WORLD.Gather(</a:t>
            </a:r>
            <a:r>
              <a:rPr b="1" i="0" lang="en-US" sz="2000" u="none">
                <a:solidFill>
                  <a:schemeClr val="dk1"/>
                </a:solidFill>
                <a:latin typeface="Courier New"/>
                <a:ea typeface="Courier New"/>
                <a:cs typeface="Courier New"/>
                <a:sym typeface="Courier New"/>
              </a:rPr>
              <a:t>Object sendbuf, int sendoffset, int sendcount, Datatype sendtype, Object recvbuf, int recvoffset, int recvcount, Datatype recvtype, int root)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Входные параметры:</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sendbuf − </a:t>
            </a:r>
            <a:r>
              <a:rPr b="0" i="0" lang="en-US" sz="1800" u="none">
                <a:solidFill>
                  <a:schemeClr val="dk1"/>
                </a:solidFill>
                <a:latin typeface="Courier New"/>
                <a:ea typeface="Courier New"/>
                <a:cs typeface="Courier New"/>
                <a:sym typeface="Courier New"/>
              </a:rPr>
              <a:t>send buffer array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sendoffset  − </a:t>
            </a:r>
            <a:r>
              <a:rPr b="0" i="0" lang="en-US" sz="1800" u="none">
                <a:solidFill>
                  <a:schemeClr val="dk1"/>
                </a:solidFill>
                <a:latin typeface="Courier New"/>
                <a:ea typeface="Courier New"/>
                <a:cs typeface="Courier New"/>
                <a:sym typeface="Courier New"/>
              </a:rPr>
              <a:t>initial offset in send buffer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sendcount − </a:t>
            </a:r>
            <a:r>
              <a:rPr b="0" i="0" lang="en-US" sz="1800" u="none">
                <a:solidFill>
                  <a:schemeClr val="dk1"/>
                </a:solidFill>
                <a:latin typeface="Courier New"/>
                <a:ea typeface="Courier New"/>
                <a:cs typeface="Courier New"/>
                <a:sym typeface="Courier New"/>
              </a:rPr>
              <a:t>number of items sent to each process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sendtype</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 − </a:t>
            </a:r>
            <a:r>
              <a:rPr b="0" i="0" lang="en-US" sz="1800" u="none">
                <a:solidFill>
                  <a:schemeClr val="dk1"/>
                </a:solidFill>
                <a:latin typeface="Courier New"/>
                <a:ea typeface="Courier New"/>
                <a:cs typeface="Courier New"/>
                <a:sym typeface="Courier New"/>
              </a:rPr>
              <a:t>datatype of send buffer items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recvbuf  − </a:t>
            </a:r>
            <a:r>
              <a:rPr b="0" i="0" lang="en-US" sz="1800" u="none">
                <a:solidFill>
                  <a:schemeClr val="dk1"/>
                </a:solidFill>
                <a:latin typeface="Courier New"/>
                <a:ea typeface="Courier New"/>
                <a:cs typeface="Courier New"/>
                <a:sym typeface="Courier New"/>
              </a:rPr>
              <a:t>receive buffer array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recvoffset −  </a:t>
            </a:r>
            <a:r>
              <a:rPr b="0" i="0" lang="en-US" sz="1800" u="none">
                <a:solidFill>
                  <a:schemeClr val="dk1"/>
                </a:solidFill>
                <a:latin typeface="Courier New"/>
                <a:ea typeface="Courier New"/>
                <a:cs typeface="Courier New"/>
                <a:sym typeface="Courier New"/>
              </a:rPr>
              <a:t>initial offset in receive buffer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recvcount −  </a:t>
            </a:r>
            <a:r>
              <a:rPr b="0" i="0" lang="en-US" sz="1800" u="none">
                <a:solidFill>
                  <a:schemeClr val="dk1"/>
                </a:solidFill>
                <a:latin typeface="Courier New"/>
                <a:ea typeface="Courier New"/>
                <a:cs typeface="Courier New"/>
                <a:sym typeface="Courier New"/>
              </a:rPr>
              <a:t>number of items in receive buffer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recvtype  − </a:t>
            </a:r>
            <a:r>
              <a:rPr b="0" i="0" lang="en-US" sz="1800" u="none">
                <a:solidFill>
                  <a:schemeClr val="dk1"/>
                </a:solidFill>
                <a:latin typeface="Courier New"/>
                <a:ea typeface="Courier New"/>
                <a:cs typeface="Courier New"/>
                <a:sym typeface="Courier New"/>
              </a:rPr>
              <a:t>datatype of receive buffer items </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ourier New"/>
                <a:ea typeface="Courier New"/>
                <a:cs typeface="Courier New"/>
                <a:sym typeface="Courier New"/>
              </a:rPr>
              <a:t>root  − </a:t>
            </a:r>
            <a:r>
              <a:rPr b="0" i="0" lang="en-US" sz="1800" u="none">
                <a:solidFill>
                  <a:schemeClr val="dk1"/>
                </a:solidFill>
                <a:latin typeface="Courier New"/>
                <a:ea typeface="Courier New"/>
                <a:cs typeface="Courier New"/>
                <a:sym typeface="Courier New"/>
              </a:rPr>
              <a:t>rank</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of sending process </a:t>
            </a:r>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r>
              <a:rPr b="0" i="0" lang="en-US" sz="1800" u="none">
                <a:solidFill>
                  <a:schemeClr val="dk1"/>
                </a:solidFill>
                <a:latin typeface="Arial"/>
                <a:ea typeface="Arial"/>
                <a:cs typeface="Arial"/>
                <a:sym typeface="Arial"/>
              </a:rPr>
              <a:t>Each process sends the contents of its send buffer to the root process.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17" name="Google Shape;417;p24"/>
          <p:cNvSpPr txBox="1"/>
          <p:nvPr/>
        </p:nvSpPr>
        <p:spPr>
          <a:xfrm>
            <a:off x="260350" y="1158875"/>
            <a:ext cx="8739187" cy="2555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Порядок склейки определяется рангами процессов, то есть в результирующем наборе после данных от процесса 0 следуют данные от процесса 1, затем данные от процесса 2 и т. д. </a:t>
            </a:r>
            <a:endParaRPr/>
          </a:p>
          <a:p>
            <a:pPr indent="-342900" lvl="0" marL="34290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Аргументы </a:t>
            </a:r>
            <a:r>
              <a:rPr b="1" i="0" lang="en-US" sz="1800" u="none">
                <a:solidFill>
                  <a:srgbClr val="0070C0"/>
                </a:solidFill>
                <a:latin typeface="Consolas"/>
                <a:ea typeface="Consolas"/>
                <a:cs typeface="Consolas"/>
                <a:sym typeface="Consolas"/>
              </a:rPr>
              <a:t>rcvbuf</a:t>
            </a:r>
            <a:r>
              <a:rPr b="0" i="0" lang="en-US" sz="2000" u="none">
                <a:solidFill>
                  <a:schemeClr val="dk1"/>
                </a:solidFill>
                <a:latin typeface="Arial"/>
                <a:ea typeface="Arial"/>
                <a:cs typeface="Arial"/>
                <a:sym typeface="Arial"/>
              </a:rPr>
              <a:t>, </a:t>
            </a:r>
            <a:r>
              <a:rPr b="1" i="0" lang="en-US" sz="1800" u="none">
                <a:solidFill>
                  <a:srgbClr val="0070C0"/>
                </a:solidFill>
                <a:latin typeface="Consolas"/>
                <a:ea typeface="Consolas"/>
                <a:cs typeface="Consolas"/>
                <a:sym typeface="Consolas"/>
              </a:rPr>
              <a:t>rcvcount</a:t>
            </a:r>
            <a:r>
              <a:rPr b="0" i="0" lang="en-US" sz="2000" u="none">
                <a:solidFill>
                  <a:schemeClr val="dk1"/>
                </a:solidFill>
                <a:latin typeface="Arial"/>
                <a:ea typeface="Arial"/>
                <a:cs typeface="Arial"/>
                <a:sym typeface="Arial"/>
              </a:rPr>
              <a:t> и </a:t>
            </a:r>
            <a:r>
              <a:rPr b="1" i="0" lang="en-US" sz="1800" u="none">
                <a:solidFill>
                  <a:srgbClr val="0070C0"/>
                </a:solidFill>
                <a:latin typeface="Consolas"/>
                <a:ea typeface="Consolas"/>
                <a:cs typeface="Consolas"/>
                <a:sym typeface="Consolas"/>
              </a:rPr>
              <a:t>rcvtype</a:t>
            </a:r>
            <a:r>
              <a:rPr b="0" i="0" lang="en-US" sz="2000" u="none">
                <a:solidFill>
                  <a:schemeClr val="dk1"/>
                </a:solidFill>
                <a:latin typeface="Arial"/>
                <a:ea typeface="Arial"/>
                <a:cs typeface="Arial"/>
                <a:sym typeface="Arial"/>
              </a:rPr>
              <a:t> играют роль только на стороне главного процесса. Аргумент </a:t>
            </a:r>
            <a:r>
              <a:rPr b="1" i="0" lang="en-US" sz="1800" u="none">
                <a:solidFill>
                  <a:srgbClr val="0070C0"/>
                </a:solidFill>
                <a:latin typeface="Consolas"/>
                <a:ea typeface="Consolas"/>
                <a:cs typeface="Consolas"/>
                <a:sym typeface="Consolas"/>
              </a:rPr>
              <a:t>rcvcount</a:t>
            </a:r>
            <a:r>
              <a:rPr b="0" i="0" lang="en-US" sz="2000" u="none">
                <a:solidFill>
                  <a:schemeClr val="dk1"/>
                </a:solidFill>
                <a:latin typeface="Arial"/>
                <a:ea typeface="Arial"/>
                <a:cs typeface="Arial"/>
                <a:sym typeface="Arial"/>
              </a:rPr>
              <a:t> указывает количество элементов данных, полученных от каждого процесса (но не суммарное их количество). При вызове подпрограмм </a:t>
            </a:r>
            <a:r>
              <a:rPr b="1" i="0" lang="en-US" sz="1800" u="none">
                <a:solidFill>
                  <a:srgbClr val="0070C0"/>
                </a:solidFill>
                <a:latin typeface="Consolas"/>
                <a:ea typeface="Consolas"/>
                <a:cs typeface="Consolas"/>
                <a:sym typeface="Consolas"/>
              </a:rPr>
              <a:t>MPI_Scatter</a:t>
            </a:r>
            <a:r>
              <a:rPr b="0" i="0" lang="en-US" sz="2000" u="none">
                <a:solidFill>
                  <a:schemeClr val="dk1"/>
                </a:solidFill>
                <a:latin typeface="Arial"/>
                <a:ea typeface="Arial"/>
                <a:cs typeface="Arial"/>
                <a:sym typeface="Arial"/>
              </a:rPr>
              <a:t> и </a:t>
            </a:r>
            <a:r>
              <a:rPr b="1" i="0" lang="en-US" sz="1800" u="none">
                <a:solidFill>
                  <a:srgbClr val="0070C0"/>
                </a:solidFill>
                <a:latin typeface="Consolas"/>
                <a:ea typeface="Consolas"/>
                <a:cs typeface="Consolas"/>
                <a:sym typeface="Consolas"/>
              </a:rPr>
              <a:t>MPI_Gather</a:t>
            </a:r>
            <a:r>
              <a:rPr b="0" i="0" lang="en-US" sz="2000" u="none">
                <a:solidFill>
                  <a:schemeClr val="dk1"/>
                </a:solidFill>
                <a:latin typeface="Arial"/>
                <a:ea typeface="Arial"/>
                <a:cs typeface="Arial"/>
                <a:sym typeface="Arial"/>
              </a:rPr>
              <a:t> из разных процессов следует использовать общий главный процесс. </a:t>
            </a:r>
            <a:endParaRPr/>
          </a:p>
        </p:txBody>
      </p:sp>
      <p:sp>
        <p:nvSpPr>
          <p:cNvPr id="418" name="Google Shape;418;p24"/>
          <p:cNvSpPr txBox="1"/>
          <p:nvPr/>
        </p:nvSpPr>
        <p:spPr>
          <a:xfrm>
            <a:off x="260350" y="7937"/>
            <a:ext cx="7264400" cy="873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graphicFrame>
        <p:nvGraphicFramePr>
          <p:cNvPr id="419" name="Google Shape;419;p24"/>
          <p:cNvGraphicFramePr/>
          <p:nvPr/>
        </p:nvGraphicFramePr>
        <p:xfrm>
          <a:off x="6051550" y="380047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20" name="Google Shape;420;p24"/>
          <p:cNvGraphicFramePr/>
          <p:nvPr/>
        </p:nvGraphicFramePr>
        <p:xfrm>
          <a:off x="6042025" y="436562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421" name="Google Shape;421;p24"/>
          <p:cNvGraphicFramePr/>
          <p:nvPr/>
        </p:nvGraphicFramePr>
        <p:xfrm>
          <a:off x="6045200" y="493077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422" name="Google Shape;422;p24"/>
          <p:cNvGraphicFramePr/>
          <p:nvPr/>
        </p:nvGraphicFramePr>
        <p:xfrm>
          <a:off x="6045200" y="549592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sp>
        <p:nvSpPr>
          <p:cNvPr id="423" name="Google Shape;423;p24"/>
          <p:cNvSpPr/>
          <p:nvPr/>
        </p:nvSpPr>
        <p:spPr>
          <a:xfrm>
            <a:off x="3482975" y="4479925"/>
            <a:ext cx="2095500" cy="782637"/>
          </a:xfrm>
          <a:prstGeom prst="rightArrow">
            <a:avLst>
              <a:gd fmla="val 17566" name="adj1"/>
              <a:gd fmla="val 50000" name="adj2"/>
            </a:avLst>
          </a:prstGeom>
          <a:gradFill>
            <a:gsLst>
              <a:gs pos="0">
                <a:srgbClr val="A3A3EF"/>
              </a:gs>
              <a:gs pos="100000">
                <a:srgbClr val="2424A8"/>
              </a:gs>
            </a:gsLst>
            <a:lin ang="5400000" scaled="0"/>
          </a:gradFill>
          <a:ln cap="flat" cmpd="sng" w="9525">
            <a:solidFill>
              <a:srgbClr val="2F2F98"/>
            </a:solidFill>
            <a:prstDash val="solid"/>
            <a:miter lim="800000"/>
            <a:headEnd len="sm" w="sm" type="none"/>
            <a:tailEnd len="sm" w="sm" type="none"/>
          </a:ln>
          <a:effectLst>
            <a:outerShdw blurRad="63500" dir="5400000" dist="23000">
              <a:srgbClr val="808080">
                <a:alpha val="34901"/>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MPI_Gather</a:t>
            </a:r>
            <a:endParaRPr/>
          </a:p>
        </p:txBody>
      </p:sp>
      <p:sp>
        <p:nvSpPr>
          <p:cNvPr id="424" name="Google Shape;424;p24"/>
          <p:cNvSpPr txBox="1"/>
          <p:nvPr/>
        </p:nvSpPr>
        <p:spPr>
          <a:xfrm>
            <a:off x="5527675" y="4448175"/>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425" name="Google Shape;425;p24"/>
          <p:cNvSpPr txBox="1"/>
          <p:nvPr/>
        </p:nvSpPr>
        <p:spPr>
          <a:xfrm>
            <a:off x="5518150" y="5002212"/>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426" name="Google Shape;426;p24"/>
          <p:cNvSpPr txBox="1"/>
          <p:nvPr/>
        </p:nvSpPr>
        <p:spPr>
          <a:xfrm>
            <a:off x="5521325" y="5554662"/>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427" name="Google Shape;427;p24"/>
          <p:cNvSpPr txBox="1"/>
          <p:nvPr/>
        </p:nvSpPr>
        <p:spPr>
          <a:xfrm>
            <a:off x="5481637" y="3829050"/>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graphicFrame>
        <p:nvGraphicFramePr>
          <p:cNvPr id="428" name="Google Shape;428;p24"/>
          <p:cNvGraphicFramePr/>
          <p:nvPr/>
        </p:nvGraphicFramePr>
        <p:xfrm>
          <a:off x="935037" y="378936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29" name="Google Shape;429;p24"/>
          <p:cNvGraphicFramePr/>
          <p:nvPr/>
        </p:nvGraphicFramePr>
        <p:xfrm>
          <a:off x="925512" y="435610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30" name="Google Shape;430;p24"/>
          <p:cNvGraphicFramePr/>
          <p:nvPr/>
        </p:nvGraphicFramePr>
        <p:xfrm>
          <a:off x="928687" y="492125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31" name="Google Shape;431;p24"/>
          <p:cNvGraphicFramePr/>
          <p:nvPr/>
        </p:nvGraphicFramePr>
        <p:xfrm>
          <a:off x="928687" y="548640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sp>
        <p:nvSpPr>
          <p:cNvPr id="432" name="Google Shape;432;p24"/>
          <p:cNvSpPr txBox="1"/>
          <p:nvPr/>
        </p:nvSpPr>
        <p:spPr>
          <a:xfrm>
            <a:off x="334962" y="4376737"/>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433" name="Google Shape;433;p24"/>
          <p:cNvSpPr txBox="1"/>
          <p:nvPr/>
        </p:nvSpPr>
        <p:spPr>
          <a:xfrm>
            <a:off x="323850" y="4929187"/>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434" name="Google Shape;434;p24"/>
          <p:cNvSpPr txBox="1"/>
          <p:nvPr/>
        </p:nvSpPr>
        <p:spPr>
          <a:xfrm>
            <a:off x="328612" y="5483225"/>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435" name="Google Shape;435;p24"/>
          <p:cNvSpPr txBox="1"/>
          <p:nvPr/>
        </p:nvSpPr>
        <p:spPr>
          <a:xfrm>
            <a:off x="303212" y="3822700"/>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436" name="Google Shape;436;p24"/>
          <p:cNvSpPr txBox="1"/>
          <p:nvPr/>
        </p:nvSpPr>
        <p:spPr>
          <a:xfrm>
            <a:off x="449262" y="796925"/>
            <a:ext cx="18907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Сбор данных</a:t>
            </a:r>
            <a:endParaRPr/>
          </a:p>
        </p:txBody>
      </p:sp>
      <p:sp>
        <p:nvSpPr>
          <p:cNvPr id="437" name="Google Shape;437;p24"/>
          <p:cNvSpPr txBox="1"/>
          <p:nvPr/>
        </p:nvSpPr>
        <p:spPr>
          <a:xfrm>
            <a:off x="3476625" y="5249862"/>
            <a:ext cx="2214562"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Calibri"/>
              <a:buNone/>
            </a:pPr>
            <a:r>
              <a:rPr b="0" i="0" lang="en-US" sz="1800" u="none">
                <a:solidFill>
                  <a:srgbClr val="0000FF"/>
                </a:solidFill>
                <a:latin typeface="Calibri"/>
                <a:ea typeface="Calibri"/>
                <a:cs typeface="Calibri"/>
                <a:sym typeface="Calibri"/>
              </a:rPr>
              <a:t>Прием от всех</a:t>
            </a:r>
            <a:br>
              <a:rPr b="0" i="0" lang="en-US" sz="1800" u="none">
                <a:solidFill>
                  <a:srgbClr val="0000FF"/>
                </a:solidFill>
                <a:latin typeface="Calibri"/>
                <a:ea typeface="Calibri"/>
                <a:cs typeface="Calibri"/>
                <a:sym typeface="Calibri"/>
              </a:rPr>
            </a:br>
            <a:r>
              <a:rPr b="1" i="0" lang="en-US" sz="1800" u="none">
                <a:solidFill>
                  <a:srgbClr val="0000FF"/>
                </a:solidFill>
                <a:latin typeface="Calibri"/>
                <a:ea typeface="Calibri"/>
                <a:cs typeface="Calibri"/>
                <a:sym typeface="Calibri"/>
              </a:rPr>
              <a:t>разных </a:t>
            </a:r>
            <a:r>
              <a:rPr b="0" i="0" lang="en-US" sz="1800" u="none">
                <a:solidFill>
                  <a:srgbClr val="0000FF"/>
                </a:solidFill>
                <a:latin typeface="Calibri"/>
                <a:ea typeface="Calibri"/>
                <a:cs typeface="Calibri"/>
                <a:sym typeface="Calibri"/>
              </a:rPr>
              <a:t>сообщений</a:t>
            </a:r>
            <a:endParaRPr/>
          </a:p>
        </p:txBody>
      </p:sp>
      <p:sp>
        <p:nvSpPr>
          <p:cNvPr id="438" name="Google Shape;438;p24"/>
          <p:cNvSpPr txBox="1"/>
          <p:nvPr/>
        </p:nvSpPr>
        <p:spPr>
          <a:xfrm>
            <a:off x="1085850" y="6108700"/>
            <a:ext cx="723741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a:solidFill>
                  <a:srgbClr val="000000"/>
                </a:solidFill>
                <a:latin typeface="Consolas"/>
                <a:ea typeface="Consolas"/>
                <a:cs typeface="Consolas"/>
                <a:sym typeface="Consolas"/>
              </a:rPr>
              <a:t>Размер </a:t>
            </a:r>
            <a:r>
              <a:rPr b="1" i="0" lang="en-US" sz="1800" u="none">
                <a:solidFill>
                  <a:srgbClr val="000000"/>
                </a:solidFill>
                <a:latin typeface="Consolas"/>
                <a:ea typeface="Consolas"/>
                <a:cs typeface="Consolas"/>
                <a:sym typeface="Consolas"/>
              </a:rPr>
              <a:t>sendbuf</a:t>
            </a:r>
            <a:r>
              <a:rPr b="0" i="0" lang="en-US" sz="1800" u="none">
                <a:solidFill>
                  <a:srgbClr val="000000"/>
                </a:solidFill>
                <a:latin typeface="Consolas"/>
                <a:ea typeface="Consolas"/>
                <a:cs typeface="Consolas"/>
                <a:sym typeface="Consolas"/>
              </a:rPr>
              <a:t>: sizeof(sendtype) * sendcount</a:t>
            </a:r>
            <a:br>
              <a:rPr b="0" i="0" lang="en-US" sz="1800" u="none">
                <a:solidFill>
                  <a:srgbClr val="000000"/>
                </a:solidFill>
                <a:latin typeface="Consolas"/>
                <a:ea typeface="Consolas"/>
                <a:cs typeface="Consolas"/>
                <a:sym typeface="Consolas"/>
              </a:rPr>
            </a:br>
            <a:r>
              <a:rPr b="0" i="0" lang="en-US" sz="1800" u="none">
                <a:solidFill>
                  <a:srgbClr val="000000"/>
                </a:solidFill>
                <a:latin typeface="Consolas"/>
                <a:ea typeface="Consolas"/>
                <a:cs typeface="Consolas"/>
                <a:sym typeface="Consolas"/>
              </a:rPr>
              <a:t>Размер </a:t>
            </a:r>
            <a:r>
              <a:rPr b="1" i="0" lang="en-US" sz="1800" u="none">
                <a:solidFill>
                  <a:srgbClr val="000000"/>
                </a:solidFill>
                <a:latin typeface="Consolas"/>
                <a:ea typeface="Consolas"/>
                <a:cs typeface="Consolas"/>
                <a:sym typeface="Consolas"/>
              </a:rPr>
              <a:t>recvbuf</a:t>
            </a:r>
            <a:r>
              <a:rPr b="0" i="0" lang="en-US" sz="1800" u="none">
                <a:solidFill>
                  <a:srgbClr val="000000"/>
                </a:solidFill>
                <a:latin typeface="Consolas"/>
                <a:ea typeface="Consolas"/>
                <a:cs typeface="Consolas"/>
                <a:sym typeface="Consolas"/>
              </a:rPr>
              <a:t>: sizeof(sendtype) * sendcount * </a:t>
            </a:r>
            <a:r>
              <a:rPr b="0" i="0" lang="en-US" sz="1800" u="none">
                <a:solidFill>
                  <a:srgbClr val="FF0000"/>
                </a:solidFill>
                <a:latin typeface="Consolas"/>
                <a:ea typeface="Consolas"/>
                <a:cs typeface="Consolas"/>
                <a:sym typeface="Consolas"/>
              </a:rPr>
              <a:t>commsize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44" name="Google Shape;444;p25"/>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45" name="Google Shape;445;p25"/>
          <p:cNvSpPr txBox="1"/>
          <p:nvPr/>
        </p:nvSpPr>
        <p:spPr>
          <a:xfrm>
            <a:off x="260350" y="1111250"/>
            <a:ext cx="8426450" cy="481488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Векторная операция распределения данных</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Векторная подпрограмма распределения данных:</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MPI_Scatterv(void *sendbuf, int *sendcounts, int *displs, MPI_Datatype sendtype, void *rcvbuf, int rcvcount, MPI_Datatype rcvtype, int root, MPI_Comm comm)</a:t>
            </a:r>
            <a:endParaRPr/>
          </a:p>
          <a:p>
            <a:pPr indent="0" lvl="0" marL="0" marR="0" rtl="0" algn="l">
              <a:lnSpc>
                <a:spcPct val="93000"/>
              </a:lnSpc>
              <a:spcBef>
                <a:spcPts val="0"/>
              </a:spcBef>
              <a:spcAft>
                <a:spcPts val="0"/>
              </a:spcAft>
              <a:buClr>
                <a:schemeClr val="dk1"/>
              </a:buClr>
              <a:buSzPts val="1800"/>
              <a:buFont typeface="Arial"/>
              <a:buNone/>
            </a:pPr>
            <a:r>
              <a:t/>
            </a:r>
            <a:endParaRPr b="1"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1800"/>
              <a:buFont typeface="Courier New"/>
              <a:buNone/>
            </a:pPr>
            <a:r>
              <a:rPr b="1" i="0" lang="en-US" sz="1800" u="none">
                <a:solidFill>
                  <a:srgbClr val="0070C0"/>
                </a:solidFill>
                <a:latin typeface="Courier New"/>
                <a:ea typeface="Courier New"/>
                <a:cs typeface="Courier New"/>
                <a:sym typeface="Courier New"/>
              </a:rPr>
              <a:t>MPI_Scatterv</a:t>
            </a:r>
            <a:r>
              <a:rPr b="1" i="0" lang="en-US" sz="1800" u="none">
                <a:solidFill>
                  <a:schemeClr val="dk1"/>
                </a:solidFill>
                <a:latin typeface="Courier New"/>
                <a:ea typeface="Courier New"/>
                <a:cs typeface="Courier New"/>
                <a:sym typeface="Courier New"/>
              </a:rPr>
              <a:t>(sendbuf, sendcounts, displs, sendtype, rcvbuf, rcvcount, rcvtype, root, comm, ierr)</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sendbuf</a:t>
            </a:r>
            <a:r>
              <a:rPr b="0" i="0" lang="en-US" sz="2000" u="none">
                <a:solidFill>
                  <a:schemeClr val="dk1"/>
                </a:solidFill>
                <a:latin typeface="Times New Roman"/>
                <a:ea typeface="Times New Roman"/>
                <a:cs typeface="Times New Roman"/>
                <a:sym typeface="Times New Roman"/>
              </a:rPr>
              <a:t> - адрес буфера передачи;</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sendcounts</a:t>
            </a:r>
            <a:r>
              <a:rPr b="0" i="0" lang="en-US" sz="2000" u="none">
                <a:solidFill>
                  <a:schemeClr val="dk1"/>
                </a:solidFill>
                <a:latin typeface="Times New Roman"/>
                <a:ea typeface="Times New Roman"/>
                <a:cs typeface="Times New Roman"/>
                <a:sym typeface="Times New Roman"/>
              </a:rPr>
              <a:t> - целочисленный одномерный массив, содержащий  количество элементов, передаваемых каждому процессу (индекс  равен рангу адресата). Его длина равна количеству процессов в  коммуникаторе;</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51" name="Google Shape;451;p26"/>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52" name="Google Shape;452;p26"/>
          <p:cNvSpPr txBox="1"/>
          <p:nvPr/>
        </p:nvSpPr>
        <p:spPr>
          <a:xfrm>
            <a:off x="477837" y="1412875"/>
            <a:ext cx="8208962" cy="418147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Входные параметры:</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displs</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целочисленный массив, длина которого равна количеству процессов в коммуникаторе. Элемент с индексом i задает смещение относительно начала буфера передачи. Ранг адресата равен значению индекса i;</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sendtype</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тип данных в буфере передачи;</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rcvcount</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количество элементов в буфере приема;</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rcvtype</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тип данных в буфере приема;</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root</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ранг передающего процесса;</a:t>
            </a:r>
            <a:endParaRPr/>
          </a:p>
          <a:p>
            <a:pPr indent="-106679" lvl="0" marL="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a:t>
            </a:r>
            <a:r>
              <a:rPr b="1" i="0" lang="en-US" sz="2000" u="none">
                <a:solidFill>
                  <a:srgbClr val="0070C0"/>
                </a:solidFill>
                <a:latin typeface="Courier New"/>
                <a:ea typeface="Courier New"/>
                <a:cs typeface="Courier New"/>
                <a:sym typeface="Courier New"/>
              </a:rPr>
              <a:t>comm</a:t>
            </a:r>
            <a:r>
              <a:rPr b="0" i="0" lang="en-US" sz="2400" u="none">
                <a:solidFill>
                  <a:schemeClr val="dk1"/>
                </a:solidFill>
                <a:latin typeface="Arial"/>
                <a:ea typeface="Arial"/>
                <a:cs typeface="Arial"/>
                <a:sym typeface="Arial"/>
              </a:rPr>
              <a:t> - </a:t>
            </a:r>
            <a:r>
              <a:rPr b="0" i="0" lang="en-US" sz="2400" u="none">
                <a:solidFill>
                  <a:schemeClr val="dk1"/>
                </a:solidFill>
                <a:latin typeface="Times New Roman"/>
                <a:ea typeface="Times New Roman"/>
                <a:cs typeface="Times New Roman"/>
                <a:sym typeface="Times New Roman"/>
              </a:rPr>
              <a:t>коммуникатор.</a:t>
            </a:r>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Выходной параметр: </a:t>
            </a:r>
            <a:r>
              <a:rPr b="1" i="0" lang="en-US" sz="2000" u="none">
                <a:solidFill>
                  <a:srgbClr val="0070C0"/>
                </a:solidFill>
                <a:latin typeface="Courier New"/>
                <a:ea typeface="Courier New"/>
                <a:cs typeface="Courier New"/>
                <a:sym typeface="Courier New"/>
              </a:rPr>
              <a:t>rcvbuf</a:t>
            </a:r>
            <a:r>
              <a:rPr b="0" i="0" lang="en-US" sz="2400" u="none">
                <a:solidFill>
                  <a:schemeClr val="dk1"/>
                </a:solidFill>
                <a:latin typeface="Times New Roman"/>
                <a:ea typeface="Times New Roman"/>
                <a:cs typeface="Times New Roman"/>
                <a:sym typeface="Times New Roman"/>
              </a:rPr>
              <a:t> - адрес буфера приема</a:t>
            </a:r>
            <a:r>
              <a:rPr b="1" i="0" lang="en-US" sz="2400" u="none">
                <a:solidFill>
                  <a:schemeClr val="dk1"/>
                </a:solidFill>
                <a:latin typeface="Times New Roman"/>
                <a:ea typeface="Times New Roman"/>
                <a:cs typeface="Times New Roman"/>
                <a:sym typeface="Times New Roman"/>
              </a:rPr>
              <a:t>.</a:t>
            </a:r>
            <a:endParaRPr/>
          </a:p>
        </p:txBody>
      </p:sp>
      <p:sp>
        <p:nvSpPr>
          <p:cNvPr id="453" name="Google Shape;453;p26"/>
          <p:cNvSpPr txBox="1"/>
          <p:nvPr/>
        </p:nvSpPr>
        <p:spPr>
          <a:xfrm>
            <a:off x="673100" y="914400"/>
            <a:ext cx="58801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Векторная операция распределения данных</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59" name="Google Shape;459;p27"/>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60" name="Google Shape;460;p27"/>
          <p:cNvSpPr txBox="1"/>
          <p:nvPr/>
        </p:nvSpPr>
        <p:spPr>
          <a:xfrm>
            <a:off x="260350" y="946150"/>
            <a:ext cx="8621712" cy="595947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Векторная операция сбора данных</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Сбор данных от всех процессов в заданном коммуникаторе и запись их в буфер приема с указанным смещением выполняется подпрограммой </a:t>
            </a:r>
            <a:r>
              <a:rPr b="0" i="1" lang="en-US" sz="2200" u="none">
                <a:solidFill>
                  <a:schemeClr val="dk1"/>
                </a:solidFill>
                <a:latin typeface="Times New Roman"/>
                <a:ea typeface="Times New Roman"/>
                <a:cs typeface="Times New Roman"/>
                <a:sym typeface="Times New Roman"/>
              </a:rPr>
              <a:t>векторного</a:t>
            </a:r>
            <a:r>
              <a:rPr b="0" i="0" lang="en-US" sz="2200" u="none">
                <a:solidFill>
                  <a:schemeClr val="dk1"/>
                </a:solidFill>
                <a:latin typeface="Times New Roman"/>
                <a:ea typeface="Times New Roman"/>
                <a:cs typeface="Times New Roman"/>
                <a:sym typeface="Times New Roman"/>
              </a:rPr>
              <a:t> сбора данных:</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MPI_Gatherv(void *sendbuf, int sendcount, MPI_Datatype sendtype, void *recvbuf, int *recvcounts, int *displs, MPI_Datatype recvtype, int root, MPI_Comm 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MPI_Gatherv</a:t>
            </a:r>
            <a:r>
              <a:rPr b="1" i="0" lang="en-US" sz="2000" u="none">
                <a:solidFill>
                  <a:schemeClr val="dk1"/>
                </a:solidFill>
                <a:latin typeface="Courier New"/>
                <a:ea typeface="Courier New"/>
                <a:cs typeface="Courier New"/>
                <a:sym typeface="Courier New"/>
              </a:rPr>
              <a:t>(sendbuf, sendcount, sendtype, recvbuf, recvcounts, displs, recvtype, root, comm, ierr)</a:t>
            </a:r>
            <a:endParaRPr/>
          </a:p>
          <a:p>
            <a:pPr indent="0" lvl="0" marL="0" marR="0" rtl="0" algn="l">
              <a:lnSpc>
                <a:spcPct val="93000"/>
              </a:lnSpc>
              <a:spcBef>
                <a:spcPts val="0"/>
              </a:spcBef>
              <a:spcAft>
                <a:spcPts val="0"/>
              </a:spcAft>
              <a:buClr>
                <a:schemeClr val="dk1"/>
              </a:buClr>
              <a:buSzPts val="2200"/>
              <a:buFont typeface="Arial"/>
              <a:buNone/>
            </a:pPr>
            <a:r>
              <a:t/>
            </a:r>
            <a:endParaRPr b="0" i="0" sz="22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Список параметров у этой подпрограммы похож на список параметров подпрограммы </a:t>
            </a:r>
            <a:r>
              <a:rPr b="0" i="0" lang="en-US" sz="2200" u="none">
                <a:solidFill>
                  <a:schemeClr val="dk1"/>
                </a:solidFill>
                <a:latin typeface="Courier New"/>
                <a:ea typeface="Courier New"/>
                <a:cs typeface="Courier New"/>
                <a:sym typeface="Courier New"/>
              </a:rPr>
              <a:t>MPI_Scatterv</a:t>
            </a:r>
            <a:r>
              <a:rPr b="0" i="0" lang="en-US" sz="2200" u="none">
                <a:solidFill>
                  <a:schemeClr val="dk1"/>
                </a:solidFill>
                <a:latin typeface="Times New Roman"/>
                <a:ea typeface="Times New Roman"/>
                <a:cs typeface="Times New Roman"/>
                <a:sym typeface="Times New Roman"/>
              </a:rPr>
              <a:t>. </a:t>
            </a:r>
            <a:endParaRPr/>
          </a:p>
          <a:p>
            <a:pPr indent="0" lvl="0" marL="0" marR="0" rtl="0" algn="l">
              <a:lnSpc>
                <a:spcPct val="93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В обменах, выполняемых подпрограммами </a:t>
            </a:r>
            <a:r>
              <a:rPr b="0" i="0" lang="en-US" sz="2200" u="none">
                <a:solidFill>
                  <a:schemeClr val="dk1"/>
                </a:solidFill>
                <a:latin typeface="Courier New"/>
                <a:ea typeface="Courier New"/>
                <a:cs typeface="Courier New"/>
                <a:sym typeface="Courier New"/>
              </a:rPr>
              <a:t>MPI_Allgather</a:t>
            </a:r>
            <a:r>
              <a:rPr b="0" i="0" lang="en-US" sz="2200" u="none">
                <a:solidFill>
                  <a:schemeClr val="dk1"/>
                </a:solidFill>
                <a:latin typeface="Times New Roman"/>
                <a:ea typeface="Times New Roman"/>
                <a:cs typeface="Times New Roman"/>
                <a:sym typeface="Times New Roman"/>
              </a:rPr>
              <a:t> и </a:t>
            </a:r>
            <a:r>
              <a:rPr b="0" i="0" lang="en-US" sz="2200" u="none">
                <a:solidFill>
                  <a:schemeClr val="dk1"/>
                </a:solidFill>
                <a:latin typeface="Courier New"/>
                <a:ea typeface="Courier New"/>
                <a:cs typeface="Courier New"/>
                <a:sym typeface="Courier New"/>
              </a:rPr>
              <a:t>MPI_Alltoall</a:t>
            </a:r>
            <a:r>
              <a:rPr b="0" i="0" lang="en-US" sz="2200" u="none">
                <a:solidFill>
                  <a:schemeClr val="dk1"/>
                </a:solidFill>
                <a:latin typeface="Times New Roman"/>
                <a:ea typeface="Times New Roman"/>
                <a:cs typeface="Times New Roman"/>
                <a:sym typeface="Times New Roman"/>
              </a:rPr>
              <a:t>, нет главного процесса. Детали отправки и приема важны для всех процессов, участвующих в обмене.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66" name="Google Shape;466;p28"/>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467" name="Google Shape;467;p28"/>
          <p:cNvSpPr txBox="1"/>
          <p:nvPr/>
        </p:nvSpPr>
        <p:spPr>
          <a:xfrm>
            <a:off x="260350" y="946150"/>
            <a:ext cx="8621712" cy="54451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Пересылка данных по схеме «каждый - всем»</a:t>
            </a:r>
            <a:endParaRPr/>
          </a:p>
          <a:p>
            <a:pPr indent="0" lvl="0" marL="0" marR="0" rtl="0" algn="l">
              <a:lnSpc>
                <a:spcPct val="93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MPI_Alltoall(void *sendbuf, int sendcount, MPI_Datatype sendtype, void *rcvbuf, int rcvcount, MPI_Datatype rcvtype, MPI_Comm comm)</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1800"/>
              <a:buFont typeface="Courier New"/>
              <a:buNone/>
            </a:pPr>
            <a:r>
              <a:rPr b="1" i="0" lang="en-US" sz="1800" u="none">
                <a:solidFill>
                  <a:srgbClr val="0070C0"/>
                </a:solidFill>
                <a:latin typeface="Courier New"/>
                <a:ea typeface="Courier New"/>
                <a:cs typeface="Courier New"/>
                <a:sym typeface="Courier New"/>
              </a:rPr>
              <a:t>MPI_Alltoall</a:t>
            </a:r>
            <a:r>
              <a:rPr b="1" i="0" lang="en-US" sz="1800" u="none">
                <a:solidFill>
                  <a:schemeClr val="dk1"/>
                </a:solidFill>
                <a:latin typeface="Courier New"/>
                <a:ea typeface="Courier New"/>
                <a:cs typeface="Courier New"/>
                <a:sym typeface="Courier New"/>
              </a:rPr>
              <a:t>(sendbuf, sendcount, sendtype, rcvbuf, rcvcount, rcvtype, comm, ierr)</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sendbuf</a:t>
            </a:r>
            <a:r>
              <a:rPr b="0" i="0" lang="en-US" sz="2000" u="none">
                <a:solidFill>
                  <a:schemeClr val="dk1"/>
                </a:solidFill>
                <a:latin typeface="Times New Roman"/>
                <a:ea typeface="Times New Roman"/>
                <a:cs typeface="Times New Roman"/>
                <a:sym typeface="Times New Roman"/>
              </a:rPr>
              <a:t> - начальный адрес буфера передачи;</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sendcount</a:t>
            </a:r>
            <a:r>
              <a:rPr b="0" i="0" lang="en-US" sz="2000" u="none">
                <a:solidFill>
                  <a:schemeClr val="dk1"/>
                </a:solidFill>
                <a:latin typeface="Times New Roman"/>
                <a:ea typeface="Times New Roman"/>
                <a:cs typeface="Times New Roman"/>
                <a:sym typeface="Times New Roman"/>
              </a:rPr>
              <a:t> - количество элементов данных, пересылаемых каждому процессу;</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sendtype</a:t>
            </a:r>
            <a:r>
              <a:rPr b="0" i="0" lang="en-US" sz="2000" u="none">
                <a:solidFill>
                  <a:schemeClr val="dk1"/>
                </a:solidFill>
                <a:latin typeface="Times New Roman"/>
                <a:ea typeface="Times New Roman"/>
                <a:cs typeface="Times New Roman"/>
                <a:sym typeface="Times New Roman"/>
              </a:rPr>
              <a:t> - тип данных в буфере передачи;</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rcvcount</a:t>
            </a:r>
            <a:r>
              <a:rPr b="0" i="0" lang="en-US" sz="2000" u="none">
                <a:solidFill>
                  <a:schemeClr val="dk1"/>
                </a:solidFill>
                <a:latin typeface="Times New Roman"/>
                <a:ea typeface="Times New Roman"/>
                <a:cs typeface="Times New Roman"/>
                <a:sym typeface="Times New Roman"/>
              </a:rPr>
              <a:t> - количество элементов данных, принимаемых от каждого процесса;</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rcvtype</a:t>
            </a:r>
            <a:r>
              <a:rPr b="0" i="0" lang="en-US" sz="2000" u="none">
                <a:solidFill>
                  <a:schemeClr val="dk1"/>
                </a:solidFill>
                <a:latin typeface="Times New Roman"/>
                <a:ea typeface="Times New Roman"/>
                <a:cs typeface="Times New Roman"/>
                <a:sym typeface="Times New Roman"/>
              </a:rPr>
              <a:t> - тип принимаемых данных;</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rgbClr val="0070C0"/>
                </a:solidFill>
                <a:latin typeface="Courier New"/>
                <a:ea typeface="Courier New"/>
                <a:cs typeface="Courier New"/>
                <a:sym typeface="Courier New"/>
              </a:rPr>
              <a:t>comm</a:t>
            </a:r>
            <a:r>
              <a:rPr b="0" i="0" lang="en-US" sz="2000" u="none">
                <a:solidFill>
                  <a:schemeClr val="dk1"/>
                </a:solidFill>
                <a:latin typeface="Times New Roman"/>
                <a:ea typeface="Times New Roman"/>
                <a:cs typeface="Times New Roman"/>
                <a:sym typeface="Times New Roman"/>
              </a:rPr>
              <a:t> - коммуникатор.</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Выходной параметр: </a:t>
            </a:r>
            <a:r>
              <a:rPr b="1" i="0" lang="en-US" sz="1800" u="none">
                <a:solidFill>
                  <a:srgbClr val="0070C0"/>
                </a:solidFill>
                <a:latin typeface="Courier New"/>
                <a:ea typeface="Courier New"/>
                <a:cs typeface="Courier New"/>
                <a:sym typeface="Courier New"/>
              </a:rPr>
              <a:t>rcvbuf</a:t>
            </a:r>
            <a:r>
              <a:rPr b="0" i="0" lang="en-US" sz="2000" u="none">
                <a:solidFill>
                  <a:schemeClr val="dk1"/>
                </a:solidFill>
                <a:latin typeface="Times New Roman"/>
                <a:ea typeface="Times New Roman"/>
                <a:cs typeface="Times New Roman"/>
                <a:sym typeface="Times New Roman"/>
              </a:rPr>
              <a:t> - адрес буфера приема.</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73" name="Google Shape;473;p29"/>
          <p:cNvSpPr txBox="1"/>
          <p:nvPr/>
        </p:nvSpPr>
        <p:spPr>
          <a:xfrm>
            <a:off x="260350" y="881062"/>
            <a:ext cx="8272462" cy="55880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Сбор данных от всех процессов и распределение их всем процессам:</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MPI_Allgather(void *sendbuf, int sendcount, MPI_Datatype sendtype, void *rcvbuf, int rcvcount, MPI_Datatype rcvtype, MPI_Comm 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MPI_Allgather</a:t>
            </a:r>
            <a:r>
              <a:rPr b="1" i="0" lang="en-US" sz="2000" u="none">
                <a:solidFill>
                  <a:schemeClr val="dk1"/>
                </a:solidFill>
                <a:latin typeface="Courier New"/>
                <a:ea typeface="Courier New"/>
                <a:cs typeface="Courier New"/>
                <a:sym typeface="Courier New"/>
              </a:rPr>
              <a:t>(sendbuf, sendcount, sendtype, rcvbuf, rcvcount, rcvtype, comm, ierr)</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sendbuf</a:t>
            </a:r>
            <a:r>
              <a:rPr b="0" i="0" lang="en-US" sz="2000" u="none">
                <a:solidFill>
                  <a:schemeClr val="dk1"/>
                </a:solidFill>
                <a:latin typeface="Times New Roman"/>
                <a:ea typeface="Times New Roman"/>
                <a:cs typeface="Times New Roman"/>
                <a:sym typeface="Times New Roman"/>
              </a:rPr>
              <a:t> - начальный адрес буфера передачи;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sendcount</a:t>
            </a:r>
            <a:r>
              <a:rPr b="0" i="0" lang="en-US" sz="2000" u="none">
                <a:solidFill>
                  <a:schemeClr val="dk1"/>
                </a:solidFill>
                <a:latin typeface="Times New Roman"/>
                <a:ea typeface="Times New Roman"/>
                <a:cs typeface="Times New Roman"/>
                <a:sym typeface="Times New Roman"/>
              </a:rPr>
              <a:t> - количество элементов в буфере передачи;</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sendtype</a:t>
            </a:r>
            <a:r>
              <a:rPr b="0" i="0" lang="en-US" sz="2000" u="none">
                <a:solidFill>
                  <a:schemeClr val="dk1"/>
                </a:solidFill>
                <a:latin typeface="Times New Roman"/>
                <a:ea typeface="Times New Roman"/>
                <a:cs typeface="Times New Roman"/>
                <a:sym typeface="Times New Roman"/>
              </a:rPr>
              <a:t> - тип передаваемых данных;</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rcvcount</a:t>
            </a:r>
            <a:r>
              <a:rPr b="0" i="0" lang="en-US" sz="2000" u="none">
                <a:solidFill>
                  <a:schemeClr val="dk1"/>
                </a:solidFill>
                <a:latin typeface="Times New Roman"/>
                <a:ea typeface="Times New Roman"/>
                <a:cs typeface="Times New Roman"/>
                <a:sym typeface="Times New Roman"/>
              </a:rPr>
              <a:t> - количество элементов, полученных от каждого процесса;</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rcvtype</a:t>
            </a:r>
            <a:r>
              <a:rPr b="0" i="0" lang="en-US" sz="2000" u="none">
                <a:solidFill>
                  <a:schemeClr val="dk1"/>
                </a:solidFill>
                <a:latin typeface="Times New Roman"/>
                <a:ea typeface="Times New Roman"/>
                <a:cs typeface="Times New Roman"/>
                <a:sym typeface="Times New Roman"/>
              </a:rPr>
              <a:t> - тип данных в буфере приема;</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comm</a:t>
            </a:r>
            <a:r>
              <a:rPr b="0" i="0" lang="en-US" sz="2000" u="none">
                <a:solidFill>
                  <a:schemeClr val="dk1"/>
                </a:solidFill>
                <a:latin typeface="Times New Roman"/>
                <a:ea typeface="Times New Roman"/>
                <a:cs typeface="Times New Roman"/>
                <a:sym typeface="Times New Roman"/>
              </a:rPr>
              <a:t> - коммуникатор.</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Выходной параметр: </a:t>
            </a:r>
            <a:r>
              <a:rPr b="0" i="0" lang="en-US" sz="1800" u="none">
                <a:solidFill>
                  <a:schemeClr val="dk1"/>
                </a:solidFill>
                <a:latin typeface="Courier New"/>
                <a:ea typeface="Courier New"/>
                <a:cs typeface="Courier New"/>
                <a:sym typeface="Courier New"/>
              </a:rPr>
              <a:t>rcvbuf</a:t>
            </a:r>
            <a:r>
              <a:rPr b="0" i="0" lang="en-US" sz="2000" u="none">
                <a:solidFill>
                  <a:schemeClr val="dk1"/>
                </a:solidFill>
                <a:latin typeface="Times New Roman"/>
                <a:ea typeface="Times New Roman"/>
                <a:cs typeface="Times New Roman"/>
                <a:sym typeface="Times New Roman"/>
              </a:rPr>
              <a:t> - адрес буфера приема.</a:t>
            </a:r>
            <a:endParaRPr/>
          </a:p>
        </p:txBody>
      </p:sp>
      <p:sp>
        <p:nvSpPr>
          <p:cNvPr id="474" name="Google Shape;474;p29"/>
          <p:cNvSpPr txBox="1"/>
          <p:nvPr/>
        </p:nvSpPr>
        <p:spPr>
          <a:xfrm>
            <a:off x="673100" y="255587"/>
            <a:ext cx="6851650" cy="6254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2268537" y="908050"/>
            <a:ext cx="5435600" cy="5476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План</a:t>
            </a:r>
            <a:endParaRPr/>
          </a:p>
        </p:txBody>
      </p:sp>
      <p:sp>
        <p:nvSpPr>
          <p:cNvPr id="215" name="Google Shape;215;p3"/>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16" name="Google Shape;216;p3"/>
          <p:cNvSpPr txBox="1"/>
          <p:nvPr/>
        </p:nvSpPr>
        <p:spPr>
          <a:xfrm>
            <a:off x="846137" y="1916112"/>
            <a:ext cx="6858000" cy="2373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Особенности коллективных обменов. </a:t>
            </a:r>
            <a:endParaRPr/>
          </a:p>
          <a:p>
            <a:pPr indent="-342900" lvl="0" marL="34290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Широковещательная рассылка.</a:t>
            </a:r>
            <a:endParaRPr/>
          </a:p>
          <a:p>
            <a:pPr indent="-342900" lvl="0" marL="34290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Операции распределения и сбора данных.</a:t>
            </a:r>
            <a:endParaRPr/>
          </a:p>
          <a:p>
            <a:pPr indent="-342900" lvl="0" marL="34290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Операции приведения. </a:t>
            </a:r>
            <a:endParaRPr/>
          </a:p>
          <a:p>
            <a:pPr indent="-342900" lvl="0" marL="342900" marR="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 Синхронизация.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80" name="Google Shape;480;p30"/>
          <p:cNvSpPr txBox="1"/>
          <p:nvPr/>
        </p:nvSpPr>
        <p:spPr>
          <a:xfrm>
            <a:off x="260350" y="881062"/>
            <a:ext cx="7912100" cy="593248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Сбор данных от всех процессов и распределение их всем процессам JAVA:</a:t>
            </a:r>
            <a:endParaRPr/>
          </a:p>
          <a:p>
            <a:pPr indent="0" lvl="0" marL="0" marR="0" rtl="0" algn="l">
              <a:lnSpc>
                <a:spcPct val="93000"/>
              </a:lnSpc>
              <a:spcBef>
                <a:spcPts val="0"/>
              </a:spcBef>
              <a:spcAft>
                <a:spcPts val="0"/>
              </a:spcAft>
              <a:buClr>
                <a:schemeClr val="dk1"/>
              </a:buClr>
              <a:buSzPts val="2000"/>
              <a:buFont typeface="Arial"/>
              <a:buNone/>
            </a:pPr>
            <a:r>
              <a:t/>
            </a:r>
            <a:endParaRPr b="1" i="0" sz="2000" u="none">
              <a:solidFill>
                <a:srgbClr val="C2D6D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C2D6D6"/>
              </a:buClr>
              <a:buSzPts val="2000"/>
              <a:buFont typeface="Courier New"/>
              <a:buNone/>
            </a:pPr>
            <a:r>
              <a:rPr b="1" i="0" lang="en-US" sz="2000" u="none">
                <a:solidFill>
                  <a:srgbClr val="C2D6D6"/>
                </a:solidFill>
                <a:latin typeface="Courier New"/>
                <a:ea typeface="Courier New"/>
                <a:cs typeface="Courier New"/>
                <a:sym typeface="Courier New"/>
              </a:rPr>
              <a:t>MPI_Allgather(sendbuf, sendcount, sendtype, rcvbuf, rcvcount, rcvtype, comm, ierr)(C)</a:t>
            </a:r>
            <a:endParaRPr/>
          </a:p>
          <a:p>
            <a:pPr indent="0" lvl="0" marL="0" marR="0" rtl="0" algn="l">
              <a:lnSpc>
                <a:spcPct val="93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void </a:t>
            </a:r>
            <a:r>
              <a:rPr b="1" i="0" lang="en-US" sz="2000" u="none">
                <a:solidFill>
                  <a:srgbClr val="0070C0"/>
                </a:solidFill>
                <a:latin typeface="Courier New"/>
                <a:ea typeface="Courier New"/>
                <a:cs typeface="Courier New"/>
                <a:sym typeface="Courier New"/>
              </a:rPr>
              <a:t>MPI.COMM_WORLD.Allgather</a:t>
            </a:r>
            <a:r>
              <a:rPr b="1" i="0" lang="en-US" sz="2000" u="none">
                <a:solidFill>
                  <a:schemeClr val="dk1"/>
                </a:solidFill>
                <a:latin typeface="Courier New"/>
                <a:ea typeface="Courier New"/>
                <a:cs typeface="Courier New"/>
                <a:sym typeface="Courier New"/>
              </a:rPr>
              <a:t>(Object sendbuf, int sendoffset, int sendcount, Datatype sendtype, Object recvbuf, int recvoffset, int recvcount, Datatype recvtype)</a:t>
            </a:r>
            <a:br>
              <a:rPr b="0" i="0" lang="en-US" sz="2000" u="none">
                <a:solidFill>
                  <a:schemeClr val="dk1"/>
                </a:solidFill>
                <a:latin typeface="Times New Roman"/>
                <a:ea typeface="Times New Roman"/>
                <a:cs typeface="Times New Roman"/>
                <a:sym typeface="Times New Roman"/>
              </a:rPr>
            </a:b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sendbuf − </a:t>
            </a:r>
            <a:r>
              <a:rPr b="0" i="0" lang="en-US" sz="1800" u="none">
                <a:solidFill>
                  <a:schemeClr val="dk1"/>
                </a:solidFill>
                <a:latin typeface="Courier New"/>
                <a:ea typeface="Courier New"/>
                <a:cs typeface="Courier New"/>
                <a:sym typeface="Courier New"/>
              </a:rPr>
              <a:t>send buffer array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sendoffset  − </a:t>
            </a:r>
            <a:r>
              <a:rPr b="0" i="0" lang="en-US" sz="1800" u="none">
                <a:solidFill>
                  <a:schemeClr val="dk1"/>
                </a:solidFill>
                <a:latin typeface="Courier New"/>
                <a:ea typeface="Courier New"/>
                <a:cs typeface="Courier New"/>
                <a:sym typeface="Courier New"/>
              </a:rPr>
              <a:t>initial offset in send buffer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sendcount − </a:t>
            </a:r>
            <a:r>
              <a:rPr b="0" i="0" lang="en-US" sz="1800" u="none">
                <a:solidFill>
                  <a:schemeClr val="dk1"/>
                </a:solidFill>
                <a:latin typeface="Courier New"/>
                <a:ea typeface="Courier New"/>
                <a:cs typeface="Courier New"/>
                <a:sym typeface="Courier New"/>
              </a:rPr>
              <a:t>number of items sent to each process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sendtype</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 − </a:t>
            </a:r>
            <a:r>
              <a:rPr b="0" i="0" lang="en-US" sz="1800" u="none">
                <a:solidFill>
                  <a:schemeClr val="dk1"/>
                </a:solidFill>
                <a:latin typeface="Courier New"/>
                <a:ea typeface="Courier New"/>
                <a:cs typeface="Courier New"/>
                <a:sym typeface="Courier New"/>
              </a:rPr>
              <a:t>datatype of send buffer items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recvbuf  − </a:t>
            </a:r>
            <a:r>
              <a:rPr b="0" i="0" lang="en-US" sz="1800" u="none">
                <a:solidFill>
                  <a:schemeClr val="dk1"/>
                </a:solidFill>
                <a:latin typeface="Courier New"/>
                <a:ea typeface="Courier New"/>
                <a:cs typeface="Courier New"/>
                <a:sym typeface="Courier New"/>
              </a:rPr>
              <a:t>receive buffer array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recvoffset −  </a:t>
            </a:r>
            <a:r>
              <a:rPr b="0" i="0" lang="en-US" sz="1800" u="none">
                <a:solidFill>
                  <a:schemeClr val="dk1"/>
                </a:solidFill>
                <a:latin typeface="Courier New"/>
                <a:ea typeface="Courier New"/>
                <a:cs typeface="Courier New"/>
                <a:sym typeface="Courier New"/>
              </a:rPr>
              <a:t>initial offset in receive buffer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recvcount −  </a:t>
            </a:r>
            <a:r>
              <a:rPr b="0" i="0" lang="en-US" sz="1800" u="none">
                <a:solidFill>
                  <a:schemeClr val="dk1"/>
                </a:solidFill>
                <a:latin typeface="Courier New"/>
                <a:ea typeface="Courier New"/>
                <a:cs typeface="Courier New"/>
                <a:sym typeface="Courier New"/>
              </a:rPr>
              <a:t>number of items in receive buffer </a:t>
            </a:r>
            <a:endParaRPr/>
          </a:p>
          <a:p>
            <a:pPr indent="-114300" lvl="0" marL="0" marR="0" rtl="0" algn="l">
              <a:lnSpc>
                <a:spcPct val="93000"/>
              </a:lnSpc>
              <a:spcBef>
                <a:spcPts val="0"/>
              </a:spcBef>
              <a:spcAft>
                <a:spcPts val="0"/>
              </a:spcAft>
              <a:buClr>
                <a:srgbClr val="000000"/>
              </a:buClr>
              <a:buSzPts val="1800"/>
              <a:buFont typeface="Arial"/>
              <a:buChar char="•"/>
            </a:pPr>
            <a:r>
              <a:rPr b="1" i="0" lang="en-US" sz="1800" u="none">
                <a:solidFill>
                  <a:schemeClr val="dk1"/>
                </a:solidFill>
                <a:latin typeface="Courier New"/>
                <a:ea typeface="Courier New"/>
                <a:cs typeface="Courier New"/>
                <a:sym typeface="Courier New"/>
              </a:rPr>
              <a:t>recvtype  − </a:t>
            </a:r>
            <a:r>
              <a:rPr b="0" i="0" lang="en-US" sz="1800" u="none">
                <a:solidFill>
                  <a:schemeClr val="dk1"/>
                </a:solidFill>
                <a:latin typeface="Courier New"/>
                <a:ea typeface="Courier New"/>
                <a:cs typeface="Courier New"/>
                <a:sym typeface="Courier New"/>
              </a:rPr>
              <a:t>datatype of receive buffer items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Similar to Gather, but all processes receive the result. Java binding of the MPI operation MPI ALLGATHER .</a:t>
            </a:r>
            <a:endParaRPr/>
          </a:p>
        </p:txBody>
      </p:sp>
      <p:sp>
        <p:nvSpPr>
          <p:cNvPr id="481" name="Google Shape;481;p30"/>
          <p:cNvSpPr txBox="1"/>
          <p:nvPr/>
        </p:nvSpPr>
        <p:spPr>
          <a:xfrm>
            <a:off x="673100" y="255587"/>
            <a:ext cx="6851650" cy="6254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487" name="Google Shape;487;p31"/>
          <p:cNvSpPr txBox="1"/>
          <p:nvPr/>
        </p:nvSpPr>
        <p:spPr>
          <a:xfrm>
            <a:off x="577850" y="1174750"/>
            <a:ext cx="5381625" cy="1846262"/>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собрать ото всех</a:t>
            </a:r>
            <a:endParaRPr/>
          </a:p>
          <a:p>
            <a:pPr indent="0" lvl="0" marL="0" marR="0" rtl="0" algn="l">
              <a:lnSpc>
                <a:spcPct val="9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Блок данных, переданный от </a:t>
            </a:r>
            <a:r>
              <a:rPr b="0" i="1" lang="en-US" sz="2400" u="none">
                <a:solidFill>
                  <a:schemeClr val="dk1"/>
                </a:solidFill>
                <a:latin typeface="Times New Roman"/>
                <a:ea typeface="Times New Roman"/>
                <a:cs typeface="Times New Roman"/>
                <a:sym typeface="Times New Roman"/>
              </a:rPr>
              <a:t>j</a:t>
            </a:r>
            <a:r>
              <a:rPr b="0" i="0" lang="en-US" sz="2400" u="none">
                <a:solidFill>
                  <a:schemeClr val="dk1"/>
                </a:solidFill>
                <a:latin typeface="Times New Roman"/>
                <a:ea typeface="Times New Roman"/>
                <a:cs typeface="Times New Roman"/>
                <a:sym typeface="Times New Roman"/>
              </a:rPr>
              <a:t>-го процесса, принимается каждым процессом и размещается в </a:t>
            </a:r>
            <a:r>
              <a:rPr b="0" i="1" lang="en-US" sz="2400" u="none">
                <a:solidFill>
                  <a:schemeClr val="dk1"/>
                </a:solidFill>
                <a:latin typeface="Times New Roman"/>
                <a:ea typeface="Times New Roman"/>
                <a:cs typeface="Times New Roman"/>
                <a:sym typeface="Times New Roman"/>
              </a:rPr>
              <a:t>j</a:t>
            </a:r>
            <a:r>
              <a:rPr b="0" i="0" lang="en-US" sz="2400" u="none">
                <a:solidFill>
                  <a:schemeClr val="dk1"/>
                </a:solidFill>
                <a:latin typeface="Times New Roman"/>
                <a:ea typeface="Times New Roman"/>
                <a:cs typeface="Times New Roman"/>
                <a:sym typeface="Times New Roman"/>
              </a:rPr>
              <a:t>-м блоке буфера приема </a:t>
            </a:r>
            <a:r>
              <a:rPr b="1" i="0" lang="en-US" sz="2000" u="none">
                <a:solidFill>
                  <a:srgbClr val="0070C0"/>
                </a:solidFill>
                <a:latin typeface="Courier New"/>
                <a:ea typeface="Courier New"/>
                <a:cs typeface="Courier New"/>
                <a:sym typeface="Courier New"/>
              </a:rPr>
              <a:t>recvbuf</a:t>
            </a:r>
            <a:r>
              <a:rPr b="0" i="0" lang="en-US" sz="2400" u="none">
                <a:solidFill>
                  <a:schemeClr val="dk1"/>
                </a:solidFill>
                <a:latin typeface="Times New Roman"/>
                <a:ea typeface="Times New Roman"/>
                <a:cs typeface="Times New Roman"/>
                <a:sym typeface="Times New Roman"/>
              </a:rPr>
              <a:t>.</a:t>
            </a:r>
            <a:endParaRPr/>
          </a:p>
        </p:txBody>
      </p:sp>
      <p:pic>
        <p:nvPicPr>
          <p:cNvPr id="488" name="Google Shape;488;p31"/>
          <p:cNvPicPr preferRelativeResize="0"/>
          <p:nvPr/>
        </p:nvPicPr>
        <p:blipFill rotWithShape="1">
          <a:blip r:embed="rId3">
            <a:alphaModFix/>
          </a:blip>
          <a:srcRect b="0" l="0" r="0" t="0"/>
          <a:stretch/>
        </p:blipFill>
        <p:spPr>
          <a:xfrm>
            <a:off x="6156325" y="1246187"/>
            <a:ext cx="2289175" cy="1895475"/>
          </a:xfrm>
          <a:prstGeom prst="rect">
            <a:avLst/>
          </a:prstGeom>
          <a:noFill/>
          <a:ln>
            <a:noFill/>
          </a:ln>
        </p:spPr>
      </p:pic>
      <p:sp>
        <p:nvSpPr>
          <p:cNvPr id="489" name="Google Shape;489;p31"/>
          <p:cNvSpPr txBox="1"/>
          <p:nvPr/>
        </p:nvSpPr>
        <p:spPr>
          <a:xfrm>
            <a:off x="673100" y="255587"/>
            <a:ext cx="6851650" cy="6953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graphicFrame>
        <p:nvGraphicFramePr>
          <p:cNvPr id="490" name="Google Shape;490;p31"/>
          <p:cNvGraphicFramePr/>
          <p:nvPr/>
        </p:nvGraphicFramePr>
        <p:xfrm>
          <a:off x="5959475" y="363061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1" name="Google Shape;491;p31"/>
          <p:cNvGraphicFramePr/>
          <p:nvPr/>
        </p:nvGraphicFramePr>
        <p:xfrm>
          <a:off x="5949950" y="419576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2" name="Google Shape;492;p31"/>
          <p:cNvGraphicFramePr/>
          <p:nvPr/>
        </p:nvGraphicFramePr>
        <p:xfrm>
          <a:off x="5953125" y="476091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3" name="Google Shape;493;p31"/>
          <p:cNvGraphicFramePr/>
          <p:nvPr/>
        </p:nvGraphicFramePr>
        <p:xfrm>
          <a:off x="5953125" y="5326062"/>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sp>
        <p:nvSpPr>
          <p:cNvPr id="494" name="Google Shape;494;p31"/>
          <p:cNvSpPr/>
          <p:nvPr/>
        </p:nvSpPr>
        <p:spPr>
          <a:xfrm>
            <a:off x="3390900" y="3716337"/>
            <a:ext cx="2095500" cy="782637"/>
          </a:xfrm>
          <a:prstGeom prst="rightArrow">
            <a:avLst>
              <a:gd fmla="val 17566" name="adj1"/>
              <a:gd fmla="val 50000" name="adj2"/>
            </a:avLst>
          </a:prstGeom>
          <a:gradFill>
            <a:gsLst>
              <a:gs pos="0">
                <a:srgbClr val="A3A3EF"/>
              </a:gs>
              <a:gs pos="100000">
                <a:srgbClr val="2424A8"/>
              </a:gs>
            </a:gsLst>
            <a:lin ang="5400000" scaled="0"/>
          </a:gradFill>
          <a:ln cap="flat" cmpd="sng" w="9525">
            <a:solidFill>
              <a:srgbClr val="2F2F98"/>
            </a:solidFill>
            <a:prstDash val="solid"/>
            <a:miter lim="800000"/>
            <a:headEnd len="sm" w="sm" type="none"/>
            <a:tailEnd len="sm" w="sm" type="none"/>
          </a:ln>
          <a:effectLst>
            <a:outerShdw blurRad="63500" dir="5400000" dist="23000">
              <a:srgbClr val="808080">
                <a:alpha val="34901"/>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MPI_Allgather</a:t>
            </a:r>
            <a:endParaRPr/>
          </a:p>
        </p:txBody>
      </p:sp>
      <p:graphicFrame>
        <p:nvGraphicFramePr>
          <p:cNvPr id="495" name="Google Shape;495;p31"/>
          <p:cNvGraphicFramePr/>
          <p:nvPr/>
        </p:nvGraphicFramePr>
        <p:xfrm>
          <a:off x="842962" y="361950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6" name="Google Shape;496;p31"/>
          <p:cNvGraphicFramePr/>
          <p:nvPr/>
        </p:nvGraphicFramePr>
        <p:xfrm>
          <a:off x="833437" y="418623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7" name="Google Shape;497;p31"/>
          <p:cNvGraphicFramePr/>
          <p:nvPr/>
        </p:nvGraphicFramePr>
        <p:xfrm>
          <a:off x="836612" y="475138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498" name="Google Shape;498;p31"/>
          <p:cNvGraphicFramePr/>
          <p:nvPr/>
        </p:nvGraphicFramePr>
        <p:xfrm>
          <a:off x="836612" y="5316537"/>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sp>
        <p:nvSpPr>
          <p:cNvPr id="499" name="Google Shape;499;p31"/>
          <p:cNvSpPr txBox="1"/>
          <p:nvPr/>
        </p:nvSpPr>
        <p:spPr>
          <a:xfrm>
            <a:off x="5332412" y="4198937"/>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500" name="Google Shape;500;p31"/>
          <p:cNvSpPr txBox="1"/>
          <p:nvPr/>
        </p:nvSpPr>
        <p:spPr>
          <a:xfrm>
            <a:off x="5322887" y="4752975"/>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501" name="Google Shape;501;p31"/>
          <p:cNvSpPr txBox="1"/>
          <p:nvPr/>
        </p:nvSpPr>
        <p:spPr>
          <a:xfrm>
            <a:off x="5326062" y="5305425"/>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502" name="Google Shape;502;p31"/>
          <p:cNvSpPr txBox="1"/>
          <p:nvPr/>
        </p:nvSpPr>
        <p:spPr>
          <a:xfrm>
            <a:off x="5286375" y="3579812"/>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503" name="Google Shape;503;p31"/>
          <p:cNvSpPr txBox="1"/>
          <p:nvPr/>
        </p:nvSpPr>
        <p:spPr>
          <a:xfrm>
            <a:off x="139700" y="4125912"/>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504" name="Google Shape;504;p31"/>
          <p:cNvSpPr txBox="1"/>
          <p:nvPr/>
        </p:nvSpPr>
        <p:spPr>
          <a:xfrm>
            <a:off x="128587" y="4678362"/>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505" name="Google Shape;505;p31"/>
          <p:cNvSpPr txBox="1"/>
          <p:nvPr/>
        </p:nvSpPr>
        <p:spPr>
          <a:xfrm>
            <a:off x="133350" y="5232400"/>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506" name="Google Shape;506;p31"/>
          <p:cNvSpPr txBox="1"/>
          <p:nvPr/>
        </p:nvSpPr>
        <p:spPr>
          <a:xfrm>
            <a:off x="107950" y="3573462"/>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507" name="Google Shape;507;p31"/>
          <p:cNvSpPr txBox="1"/>
          <p:nvPr/>
        </p:nvSpPr>
        <p:spPr>
          <a:xfrm>
            <a:off x="3411537" y="4443412"/>
            <a:ext cx="2168525"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Calibri"/>
              <a:buNone/>
            </a:pPr>
            <a:r>
              <a:rPr b="0" i="0" lang="en-US" sz="1800" u="none">
                <a:solidFill>
                  <a:srgbClr val="0000FF"/>
                </a:solidFill>
                <a:latin typeface="Calibri"/>
                <a:ea typeface="Calibri"/>
                <a:cs typeface="Calibri"/>
                <a:sym typeface="Calibri"/>
              </a:rPr>
              <a:t>В каждом процессе</a:t>
            </a:r>
            <a:br>
              <a:rPr b="0" i="0" lang="en-US" sz="1800" u="none">
                <a:solidFill>
                  <a:srgbClr val="0000FF"/>
                </a:solidFill>
                <a:latin typeface="Calibri"/>
                <a:ea typeface="Calibri"/>
                <a:cs typeface="Calibri"/>
                <a:sym typeface="Calibri"/>
              </a:rPr>
            </a:br>
            <a:r>
              <a:rPr b="0" i="0" lang="en-US" sz="1800" u="none">
                <a:solidFill>
                  <a:srgbClr val="0000FF"/>
                </a:solidFill>
                <a:latin typeface="Calibri"/>
                <a:ea typeface="Calibri"/>
                <a:cs typeface="Calibri"/>
                <a:sym typeface="Calibri"/>
              </a:rPr>
              <a:t>собираются сообщения</a:t>
            </a:r>
            <a:br>
              <a:rPr b="0" i="0" lang="en-US" sz="1800" u="none">
                <a:solidFill>
                  <a:srgbClr val="0000FF"/>
                </a:solidFill>
                <a:latin typeface="Calibri"/>
                <a:ea typeface="Calibri"/>
                <a:cs typeface="Calibri"/>
                <a:sym typeface="Calibri"/>
              </a:rPr>
            </a:br>
            <a:r>
              <a:rPr b="0" i="0" lang="en-US" sz="1800" u="none">
                <a:solidFill>
                  <a:srgbClr val="0000FF"/>
                </a:solidFill>
                <a:latin typeface="Calibri"/>
                <a:ea typeface="Calibri"/>
                <a:cs typeface="Calibri"/>
                <a:sym typeface="Calibri"/>
              </a:rPr>
              <a:t>всех процессов</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13" name="Google Shape;513;p32"/>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514" name="Google Shape;514;p32"/>
          <p:cNvSpPr txBox="1"/>
          <p:nvPr/>
        </p:nvSpPr>
        <p:spPr>
          <a:xfrm>
            <a:off x="539750" y="1484312"/>
            <a:ext cx="7343775" cy="13382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Векторными версиями </a:t>
            </a:r>
            <a:r>
              <a:rPr b="0" i="0" lang="en-US" sz="1800" u="none">
                <a:solidFill>
                  <a:schemeClr val="dk1"/>
                </a:solidFill>
                <a:latin typeface="Courier New"/>
                <a:ea typeface="Courier New"/>
                <a:cs typeface="Courier New"/>
                <a:sym typeface="Courier New"/>
              </a:rPr>
              <a:t>MPI_Allgather</a:t>
            </a:r>
            <a:r>
              <a:rPr b="0" i="0" lang="en-US" sz="2100" u="none">
                <a:solidFill>
                  <a:schemeClr val="dk1"/>
                </a:solidFill>
                <a:latin typeface="Times New Roman"/>
                <a:ea typeface="Times New Roman"/>
                <a:cs typeface="Times New Roman"/>
                <a:sym typeface="Times New Roman"/>
              </a:rPr>
              <a:t> и </a:t>
            </a:r>
            <a:r>
              <a:rPr b="0" i="0" lang="en-US" sz="1800" u="none">
                <a:solidFill>
                  <a:schemeClr val="dk1"/>
                </a:solidFill>
                <a:latin typeface="Courier New"/>
                <a:ea typeface="Courier New"/>
                <a:cs typeface="Courier New"/>
                <a:sym typeface="Courier New"/>
              </a:rPr>
              <a:t>MPI_Alltoall</a:t>
            </a:r>
            <a:r>
              <a:rPr b="0" i="0" lang="en-US" sz="2100" u="none">
                <a:solidFill>
                  <a:schemeClr val="dk1"/>
                </a:solidFill>
                <a:latin typeface="Times New Roman"/>
                <a:ea typeface="Times New Roman"/>
                <a:cs typeface="Times New Roman"/>
                <a:sym typeface="Times New Roman"/>
              </a:rPr>
              <a:t> являются подпрограммы </a:t>
            </a:r>
            <a:r>
              <a:rPr b="0" i="0" lang="en-US" sz="1800" u="none">
                <a:solidFill>
                  <a:schemeClr val="dk1"/>
                </a:solidFill>
                <a:latin typeface="Courier New"/>
                <a:ea typeface="Courier New"/>
                <a:cs typeface="Courier New"/>
                <a:sym typeface="Courier New"/>
              </a:rPr>
              <a:t>MPI_Allgatherv</a:t>
            </a:r>
            <a:r>
              <a:rPr b="0" i="0" lang="en-US" sz="2100" u="none">
                <a:solidFill>
                  <a:schemeClr val="dk1"/>
                </a:solidFill>
                <a:latin typeface="Times New Roman"/>
                <a:ea typeface="Times New Roman"/>
                <a:cs typeface="Times New Roman"/>
                <a:sym typeface="Times New Roman"/>
              </a:rPr>
              <a:t> и </a:t>
            </a:r>
            <a:r>
              <a:rPr b="0" i="0" lang="en-US" sz="1800" u="none">
                <a:solidFill>
                  <a:schemeClr val="dk1"/>
                </a:solidFill>
                <a:latin typeface="Courier New"/>
                <a:ea typeface="Courier New"/>
                <a:cs typeface="Courier New"/>
                <a:sym typeface="Courier New"/>
              </a:rPr>
              <a:t>MPI_Alltoallv</a:t>
            </a:r>
            <a:r>
              <a:rPr b="0" i="0" lang="en-US" sz="2100" u="none">
                <a:solidFill>
                  <a:schemeClr val="dk1"/>
                </a:solidFill>
                <a:latin typeface="Times New Roman"/>
                <a:ea typeface="Times New Roman"/>
                <a:cs typeface="Times New Roman"/>
                <a:sym typeface="Times New Roman"/>
              </a:rPr>
              <a:t>.</a:t>
            </a:r>
            <a:endParaRPr/>
          </a:p>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Векторные операции позволяют детализировать процесс коллективного обмена.</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520" name="Google Shape;520;p33"/>
          <p:cNvSpPr txBox="1"/>
          <p:nvPr/>
        </p:nvSpPr>
        <p:spPr>
          <a:xfrm>
            <a:off x="673100" y="255587"/>
            <a:ext cx="6851650" cy="6953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pic>
        <p:nvPicPr>
          <p:cNvPr descr="http://parallel.edu.nw.ru/mpi/texts/collmove.gif" id="521" name="Google Shape;521;p33"/>
          <p:cNvPicPr preferRelativeResize="0"/>
          <p:nvPr/>
        </p:nvPicPr>
        <p:blipFill rotWithShape="1">
          <a:blip r:embed="rId3">
            <a:alphaModFix/>
          </a:blip>
          <a:srcRect b="0" l="0" r="0" t="0"/>
          <a:stretch/>
        </p:blipFill>
        <p:spPr>
          <a:xfrm>
            <a:off x="2916237" y="928687"/>
            <a:ext cx="3648075" cy="5895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4"/>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27" name="Google Shape;527;p34"/>
          <p:cNvSpPr txBox="1"/>
          <p:nvPr/>
        </p:nvSpPr>
        <p:spPr>
          <a:xfrm>
            <a:off x="195262" y="881062"/>
            <a:ext cx="8621712" cy="58737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Операция приведения</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Операция </a:t>
            </a:r>
            <a:r>
              <a:rPr b="0" i="1" lang="en-US" sz="2400" u="none">
                <a:solidFill>
                  <a:schemeClr val="dk1"/>
                </a:solidFill>
                <a:latin typeface="Times New Roman"/>
                <a:ea typeface="Times New Roman"/>
                <a:cs typeface="Times New Roman"/>
                <a:sym typeface="Times New Roman"/>
              </a:rPr>
              <a:t>приведения</a:t>
            </a:r>
            <a:r>
              <a:rPr b="0" i="0" lang="en-US" sz="2400" u="none">
                <a:solidFill>
                  <a:schemeClr val="dk1"/>
                </a:solidFill>
                <a:latin typeface="Times New Roman"/>
                <a:ea typeface="Times New Roman"/>
                <a:cs typeface="Times New Roman"/>
                <a:sym typeface="Times New Roman"/>
              </a:rPr>
              <a:t>, результат которой передается одному процессу</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MPI_Reduce(void *buf, void *result, int count, MPI_Datatype datatype, MPI_Op op, int root, MPI_Comm 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MPI_Reduce</a:t>
            </a:r>
            <a:r>
              <a:rPr b="1" i="0" lang="en-US" sz="2000" u="none">
                <a:solidFill>
                  <a:schemeClr val="dk1"/>
                </a:solidFill>
                <a:latin typeface="Courier New"/>
                <a:ea typeface="Courier New"/>
                <a:cs typeface="Courier New"/>
                <a:sym typeface="Courier New"/>
              </a:rPr>
              <a:t>(buf, result, count, datatype, op, root, comm, ierr)</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Входные параметры:</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buf</a:t>
            </a:r>
            <a:r>
              <a:rPr b="0" i="0" lang="en-US" sz="2000" u="none">
                <a:solidFill>
                  <a:schemeClr val="dk1"/>
                </a:solidFill>
                <a:latin typeface="Times New Roman"/>
                <a:ea typeface="Times New Roman"/>
                <a:cs typeface="Times New Roman"/>
                <a:sym typeface="Times New Roman"/>
              </a:rPr>
              <a:t> - адрес буфера передачи;</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count</a:t>
            </a:r>
            <a:r>
              <a:rPr b="0" i="0" lang="en-US" sz="2000" u="none">
                <a:solidFill>
                  <a:schemeClr val="dk1"/>
                </a:solidFill>
                <a:latin typeface="Times New Roman"/>
                <a:ea typeface="Times New Roman"/>
                <a:cs typeface="Times New Roman"/>
                <a:sym typeface="Times New Roman"/>
              </a:rPr>
              <a:t> - количество элементов в буфере передачи; </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datatype</a:t>
            </a:r>
            <a:r>
              <a:rPr b="0" i="0" lang="en-US" sz="2000" u="none">
                <a:solidFill>
                  <a:schemeClr val="dk1"/>
                </a:solidFill>
                <a:latin typeface="Times New Roman"/>
                <a:ea typeface="Times New Roman"/>
                <a:cs typeface="Times New Roman"/>
                <a:sym typeface="Times New Roman"/>
              </a:rPr>
              <a:t> - тип данных в буфере передачи;</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op</a:t>
            </a:r>
            <a:r>
              <a:rPr b="0" i="0" lang="en-US" sz="2000" u="none">
                <a:solidFill>
                  <a:schemeClr val="dk1"/>
                </a:solidFill>
                <a:latin typeface="Times New Roman"/>
                <a:ea typeface="Times New Roman"/>
                <a:cs typeface="Times New Roman"/>
                <a:sym typeface="Times New Roman"/>
              </a:rPr>
              <a:t> - операция приведения;</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root</a:t>
            </a:r>
            <a:r>
              <a:rPr b="0" i="0" lang="en-US" sz="2000" u="none">
                <a:solidFill>
                  <a:schemeClr val="dk1"/>
                </a:solidFill>
                <a:latin typeface="Times New Roman"/>
                <a:ea typeface="Times New Roman"/>
                <a:cs typeface="Times New Roman"/>
                <a:sym typeface="Times New Roman"/>
              </a:rPr>
              <a:t> - ранг главного процесса;</a:t>
            </a:r>
            <a:endParaRPr/>
          </a:p>
          <a:p>
            <a:pPr indent="-127000" lvl="0" marL="0" marR="0" rtl="0" algn="l">
              <a:lnSpc>
                <a:spcPct val="93000"/>
              </a:lnSpc>
              <a:spcBef>
                <a:spcPts val="0"/>
              </a:spcBef>
              <a:spcAft>
                <a:spcPts val="0"/>
              </a:spcAft>
              <a:buClr>
                <a:srgbClr val="000000"/>
              </a:buClr>
              <a:buSzPts val="2000"/>
              <a:buFont typeface="Arial"/>
              <a:buChar char="•"/>
            </a:pPr>
            <a:r>
              <a:rPr b="0" i="0" lang="en-US" sz="20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comm</a:t>
            </a:r>
            <a:r>
              <a:rPr b="0" i="0" lang="en-US" sz="2000" u="none">
                <a:solidFill>
                  <a:schemeClr val="dk1"/>
                </a:solidFill>
                <a:latin typeface="Times New Roman"/>
                <a:ea typeface="Times New Roman"/>
                <a:cs typeface="Times New Roman"/>
                <a:sym typeface="Times New Roman"/>
              </a:rPr>
              <a:t> - коммуникатор.</a:t>
            </a:r>
            <a:endParaRPr/>
          </a:p>
        </p:txBody>
      </p:sp>
      <p:sp>
        <p:nvSpPr>
          <p:cNvPr id="528" name="Google Shape;528;p34"/>
          <p:cNvSpPr txBox="1"/>
          <p:nvPr>
            <p:ph type="title"/>
          </p:nvPr>
        </p:nvSpPr>
        <p:spPr>
          <a:xfrm>
            <a:off x="673100" y="188912"/>
            <a:ext cx="69230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5"/>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34" name="Google Shape;534;p35"/>
          <p:cNvSpPr txBox="1"/>
          <p:nvPr/>
        </p:nvSpPr>
        <p:spPr>
          <a:xfrm>
            <a:off x="195262" y="881062"/>
            <a:ext cx="8621712" cy="59880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Операция приведения JAVA</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rgbClr val="C2D6D6"/>
              </a:buClr>
              <a:buSzPts val="2000"/>
              <a:buFont typeface="Courier New"/>
              <a:buNone/>
            </a:pPr>
            <a:r>
              <a:rPr b="1" i="0" lang="en-US" sz="2000" u="none">
                <a:solidFill>
                  <a:srgbClr val="C2D6D6"/>
                </a:solidFill>
                <a:latin typeface="Courier New"/>
                <a:ea typeface="Courier New"/>
                <a:cs typeface="Courier New"/>
                <a:sym typeface="Courier New"/>
              </a:rPr>
              <a:t>MPI_Reduce(buf, result, count, datatype, op, root, comm, ierr)</a:t>
            </a:r>
            <a:endParaRPr/>
          </a:p>
          <a:p>
            <a:pPr indent="0" lvl="0" marL="0" marR="0" rtl="0" algn="l">
              <a:lnSpc>
                <a:spcPct val="93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void </a:t>
            </a:r>
            <a:r>
              <a:rPr b="1" i="0" lang="en-US" sz="2000" u="none">
                <a:solidFill>
                  <a:srgbClr val="0070C0"/>
                </a:solidFill>
                <a:latin typeface="Courier New"/>
                <a:ea typeface="Courier New"/>
                <a:cs typeface="Courier New"/>
                <a:sym typeface="Courier New"/>
              </a:rPr>
              <a:t>MPI.COMM_WORLD.Reduce</a:t>
            </a:r>
            <a:r>
              <a:rPr b="1" i="0" lang="en-US" sz="2000" u="none">
                <a:solidFill>
                  <a:schemeClr val="dk1"/>
                </a:solidFill>
                <a:latin typeface="Courier New"/>
                <a:ea typeface="Courier New"/>
                <a:cs typeface="Courier New"/>
                <a:sym typeface="Courier New"/>
              </a:rPr>
              <a:t>(Object sendbuf, int sendoffset, Object recvbuf, int recvoffset, int count, Datatype datatype, Op op, int root)</a:t>
            </a:r>
            <a:br>
              <a:rPr b="0" i="0" lang="en-US" sz="2000" u="none">
                <a:solidFill>
                  <a:schemeClr val="dk1"/>
                </a:solidFill>
                <a:latin typeface="Times New Roman"/>
                <a:ea typeface="Times New Roman"/>
                <a:cs typeface="Times New Roman"/>
                <a:sym typeface="Times New Roman"/>
              </a:rPr>
            </a:b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Входные параметры:</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sendbuf − </a:t>
            </a:r>
            <a:r>
              <a:rPr b="0" i="0" lang="en-US" sz="2000" u="none">
                <a:solidFill>
                  <a:schemeClr val="dk1"/>
                </a:solidFill>
                <a:latin typeface="Times New Roman"/>
                <a:ea typeface="Times New Roman"/>
                <a:cs typeface="Times New Roman"/>
                <a:sym typeface="Times New Roman"/>
              </a:rPr>
              <a:t>send buffer array </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sendoffset  − </a:t>
            </a:r>
            <a:r>
              <a:rPr b="0" i="0" lang="en-US" sz="2000" u="none">
                <a:solidFill>
                  <a:schemeClr val="dk1"/>
                </a:solidFill>
                <a:latin typeface="Times New Roman"/>
                <a:ea typeface="Times New Roman"/>
                <a:cs typeface="Times New Roman"/>
                <a:sym typeface="Times New Roman"/>
              </a:rPr>
              <a:t>initial offset in send buffer </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recvbuf  − </a:t>
            </a:r>
            <a:r>
              <a:rPr b="0" i="0" lang="en-US" sz="2000" u="none">
                <a:solidFill>
                  <a:schemeClr val="dk1"/>
                </a:solidFill>
                <a:latin typeface="Times New Roman"/>
                <a:ea typeface="Times New Roman"/>
                <a:cs typeface="Times New Roman"/>
                <a:sym typeface="Times New Roman"/>
              </a:rPr>
              <a:t>receive buffer array </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recvoffset </a:t>
            </a:r>
            <a:r>
              <a:rPr b="0" i="0" lang="en-US" sz="2000" u="none">
                <a:solidFill>
                  <a:schemeClr val="dk1"/>
                </a:solidFill>
                <a:latin typeface="Times New Roman"/>
                <a:ea typeface="Times New Roman"/>
                <a:cs typeface="Times New Roman"/>
                <a:sym typeface="Times New Roman"/>
              </a:rPr>
              <a:t>−  initial offset in receive buffer </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count  − </a:t>
            </a:r>
            <a:r>
              <a:rPr b="0" i="0" lang="en-US" sz="2000" u="none">
                <a:solidFill>
                  <a:schemeClr val="dk1"/>
                </a:solidFill>
                <a:latin typeface="Times New Roman"/>
                <a:ea typeface="Times New Roman"/>
                <a:cs typeface="Times New Roman"/>
                <a:sym typeface="Times New Roman"/>
              </a:rPr>
              <a:t> number of items in send buffer</a:t>
            </a:r>
            <a:br>
              <a:rPr b="0"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Courier New"/>
                <a:ea typeface="Courier New"/>
                <a:cs typeface="Courier New"/>
                <a:sym typeface="Courier New"/>
              </a:rPr>
              <a:t>datatype</a:t>
            </a:r>
            <a:r>
              <a:rPr b="0" i="0" lang="en-US" sz="20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 − </a:t>
            </a:r>
            <a:r>
              <a:rPr b="0" i="0" lang="en-US" sz="2000" u="none">
                <a:solidFill>
                  <a:schemeClr val="dk1"/>
                </a:solidFill>
                <a:latin typeface="Times New Roman"/>
                <a:ea typeface="Times New Roman"/>
                <a:cs typeface="Times New Roman"/>
                <a:sym typeface="Times New Roman"/>
              </a:rPr>
              <a:t>datatype of send buffer items </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op</a:t>
            </a:r>
            <a:r>
              <a:rPr b="0" i="0" lang="en-US" sz="2000" u="none">
                <a:solidFill>
                  <a:schemeClr val="dk1"/>
                </a:solidFill>
                <a:latin typeface="Times New Roman"/>
                <a:ea typeface="Times New Roman"/>
                <a:cs typeface="Times New Roman"/>
                <a:sym typeface="Times New Roman"/>
              </a:rPr>
              <a:t> - операция приведения;</a:t>
            </a:r>
            <a:endParaRPr/>
          </a:p>
          <a:p>
            <a:pPr indent="-127000" lvl="0" marL="0" marR="0" rtl="0" algn="l">
              <a:lnSpc>
                <a:spcPct val="93000"/>
              </a:lnSpc>
              <a:spcBef>
                <a:spcPts val="0"/>
              </a:spcBef>
              <a:spcAft>
                <a:spcPts val="0"/>
              </a:spcAft>
              <a:buClr>
                <a:srgbClr val="000000"/>
              </a:buClr>
              <a:buSzPts val="2000"/>
              <a:buFont typeface="Arial"/>
              <a:buChar char="•"/>
            </a:pPr>
            <a:r>
              <a:rPr b="1" i="0" lang="en-US" sz="2000" u="none">
                <a:solidFill>
                  <a:schemeClr val="dk1"/>
                </a:solidFill>
                <a:latin typeface="Courier New"/>
                <a:ea typeface="Courier New"/>
                <a:cs typeface="Courier New"/>
                <a:sym typeface="Courier New"/>
              </a:rPr>
              <a:t>root</a:t>
            </a:r>
            <a:r>
              <a:rPr b="0" i="0" lang="en-US" sz="2000" u="none">
                <a:solidFill>
                  <a:schemeClr val="dk1"/>
                </a:solidFill>
                <a:latin typeface="Times New Roman"/>
                <a:ea typeface="Times New Roman"/>
                <a:cs typeface="Times New Roman"/>
                <a:sym typeface="Times New Roman"/>
              </a:rPr>
              <a:t> - ранг главного процесса.</a:t>
            </a:r>
            <a:endParaRPr/>
          </a:p>
          <a:p>
            <a:pPr indent="0" lvl="0" marL="0" marR="0" rtl="0" algn="l">
              <a:lnSpc>
                <a:spcPct val="93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Combine elements in input buffer of each process using the reduce operation, and return the combined value in the output buffer of the root process. Java binding of the MPI operation MPI_REDUCE.</a:t>
            </a:r>
            <a:endParaRPr/>
          </a:p>
        </p:txBody>
      </p:sp>
      <p:sp>
        <p:nvSpPr>
          <p:cNvPr id="535" name="Google Shape;535;p35"/>
          <p:cNvSpPr txBox="1"/>
          <p:nvPr>
            <p:ph type="title"/>
          </p:nvPr>
        </p:nvSpPr>
        <p:spPr>
          <a:xfrm>
            <a:off x="673100" y="188912"/>
            <a:ext cx="69230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6"/>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41" name="Google Shape;541;p36"/>
          <p:cNvSpPr txBox="1"/>
          <p:nvPr/>
        </p:nvSpPr>
        <p:spPr>
          <a:xfrm>
            <a:off x="250825" y="1803400"/>
            <a:ext cx="5257800" cy="2460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260"/>
              <a:buFont typeface="Noto Sans Symbols"/>
              <a:buChar char="●"/>
            </a:pPr>
            <a:r>
              <a:rPr b="1" i="0" lang="en-US" sz="1800" u="none">
                <a:solidFill>
                  <a:srgbClr val="0070C0"/>
                </a:solidFill>
                <a:latin typeface="Arial"/>
                <a:ea typeface="Arial"/>
                <a:cs typeface="Arial"/>
                <a:sym typeface="Arial"/>
              </a:rPr>
              <a:t>MPI_Reduce</a:t>
            </a:r>
            <a:r>
              <a:rPr b="0" i="0" lang="en-US" sz="2000" u="none">
                <a:solidFill>
                  <a:schemeClr val="dk1"/>
                </a:solidFill>
                <a:latin typeface="Arial"/>
                <a:ea typeface="Arial"/>
                <a:cs typeface="Arial"/>
                <a:sym typeface="Arial"/>
              </a:rPr>
              <a:t> применяет операцию приведения к операндам из </a:t>
            </a:r>
            <a:r>
              <a:rPr b="1" i="0" lang="en-US" sz="1800" u="none">
                <a:solidFill>
                  <a:srgbClr val="0070C0"/>
                </a:solidFill>
                <a:latin typeface="Arial"/>
                <a:ea typeface="Arial"/>
                <a:cs typeface="Arial"/>
                <a:sym typeface="Arial"/>
              </a:rPr>
              <a:t>buf</a:t>
            </a:r>
            <a:r>
              <a:rPr b="0" i="0" lang="en-US" sz="2000" u="none">
                <a:solidFill>
                  <a:schemeClr val="dk1"/>
                </a:solidFill>
                <a:latin typeface="Arial"/>
                <a:ea typeface="Arial"/>
                <a:cs typeface="Arial"/>
                <a:sym typeface="Arial"/>
              </a:rPr>
              <a:t>, а результат каждой операции помещается в буфер результата </a:t>
            </a:r>
            <a:r>
              <a:rPr b="1" i="0" lang="en-US" sz="1800" u="none">
                <a:solidFill>
                  <a:srgbClr val="0070C0"/>
                </a:solidFill>
                <a:latin typeface="Arial"/>
                <a:ea typeface="Arial"/>
                <a:cs typeface="Arial"/>
                <a:sym typeface="Arial"/>
              </a:rPr>
              <a:t>result</a:t>
            </a:r>
            <a:r>
              <a:rPr b="0" i="0" lang="en-US" sz="2000" u="none">
                <a:solidFill>
                  <a:schemeClr val="dk1"/>
                </a:solidFill>
                <a:latin typeface="Arial"/>
                <a:ea typeface="Arial"/>
                <a:cs typeface="Arial"/>
                <a:sym typeface="Arial"/>
              </a:rPr>
              <a:t>. </a:t>
            </a:r>
            <a:endParaRPr/>
          </a:p>
          <a:p>
            <a:pPr indent="-342900" lvl="0" marL="342900" marR="0" rtl="0" algn="l">
              <a:lnSpc>
                <a:spcPct val="90000"/>
              </a:lnSpc>
              <a:spcBef>
                <a:spcPts val="400"/>
              </a:spcBef>
              <a:spcAft>
                <a:spcPts val="0"/>
              </a:spcAft>
              <a:buClr>
                <a:schemeClr val="dk2"/>
              </a:buClr>
              <a:buSzPts val="1260"/>
              <a:buFont typeface="Noto Sans Symbols"/>
              <a:buChar char="●"/>
            </a:pPr>
            <a:r>
              <a:rPr b="1" i="0" lang="en-US" sz="1800" u="none">
                <a:solidFill>
                  <a:srgbClr val="0070C0"/>
                </a:solidFill>
                <a:latin typeface="Arial"/>
                <a:ea typeface="Arial"/>
                <a:cs typeface="Arial"/>
                <a:sym typeface="Arial"/>
              </a:rPr>
              <a:t>MPI_Reduce</a:t>
            </a:r>
            <a:r>
              <a:rPr b="0" i="0" lang="en-US" sz="2000" u="none">
                <a:solidFill>
                  <a:schemeClr val="dk1"/>
                </a:solidFill>
                <a:latin typeface="Arial"/>
                <a:ea typeface="Arial"/>
                <a:cs typeface="Arial"/>
                <a:sym typeface="Arial"/>
              </a:rPr>
              <a:t> должна вызываться всеми процессами в коммуникаторе </a:t>
            </a:r>
            <a:r>
              <a:rPr b="1" i="0" lang="en-US" sz="1800" u="none">
                <a:solidFill>
                  <a:srgbClr val="0070C0"/>
                </a:solidFill>
                <a:latin typeface="Arial"/>
                <a:ea typeface="Arial"/>
                <a:cs typeface="Arial"/>
                <a:sym typeface="Arial"/>
              </a:rPr>
              <a:t>comm</a:t>
            </a:r>
            <a:r>
              <a:rPr b="0" i="0" lang="en-US" sz="2000" u="none">
                <a:solidFill>
                  <a:schemeClr val="dk1"/>
                </a:solidFill>
                <a:latin typeface="Arial"/>
                <a:ea typeface="Arial"/>
                <a:cs typeface="Arial"/>
                <a:sym typeface="Arial"/>
              </a:rPr>
              <a:t>, а аргументы </a:t>
            </a:r>
            <a:r>
              <a:rPr b="1" i="0" lang="en-US" sz="1800" u="none">
                <a:solidFill>
                  <a:srgbClr val="0070C0"/>
                </a:solidFill>
                <a:latin typeface="Arial"/>
                <a:ea typeface="Arial"/>
                <a:cs typeface="Arial"/>
                <a:sym typeface="Arial"/>
              </a:rPr>
              <a:t>count</a:t>
            </a:r>
            <a:r>
              <a:rPr b="0" i="0" lang="en-US" sz="20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datatype</a:t>
            </a:r>
            <a:r>
              <a:rPr b="0" i="0" lang="en-US" sz="2000" u="none">
                <a:solidFill>
                  <a:schemeClr val="dk1"/>
                </a:solidFill>
                <a:latin typeface="Arial"/>
                <a:ea typeface="Arial"/>
                <a:cs typeface="Arial"/>
                <a:sym typeface="Arial"/>
              </a:rPr>
              <a:t> и </a:t>
            </a:r>
            <a:r>
              <a:rPr b="1" i="0" lang="en-US" sz="1800" u="none">
                <a:solidFill>
                  <a:srgbClr val="0070C0"/>
                </a:solidFill>
                <a:latin typeface="Arial"/>
                <a:ea typeface="Arial"/>
                <a:cs typeface="Arial"/>
                <a:sym typeface="Arial"/>
              </a:rPr>
              <a:t>op</a:t>
            </a:r>
            <a:r>
              <a:rPr b="0" i="0" lang="en-US" sz="2000" u="none">
                <a:solidFill>
                  <a:schemeClr val="dk1"/>
                </a:solidFill>
                <a:latin typeface="Arial"/>
                <a:ea typeface="Arial"/>
                <a:cs typeface="Arial"/>
                <a:sym typeface="Arial"/>
              </a:rPr>
              <a:t> в этих вызовах должны совпадать. </a:t>
            </a:r>
            <a:endParaRPr/>
          </a:p>
        </p:txBody>
      </p:sp>
      <p:pic>
        <p:nvPicPr>
          <p:cNvPr id="542" name="Google Shape;542;p36"/>
          <p:cNvPicPr preferRelativeResize="0"/>
          <p:nvPr/>
        </p:nvPicPr>
        <p:blipFill rotWithShape="1">
          <a:blip r:embed="rId3">
            <a:alphaModFix/>
          </a:blip>
          <a:srcRect b="0" l="0" r="0" t="0"/>
          <a:stretch/>
        </p:blipFill>
        <p:spPr>
          <a:xfrm>
            <a:off x="1120775" y="4319587"/>
            <a:ext cx="3257550" cy="2205037"/>
          </a:xfrm>
          <a:prstGeom prst="rect">
            <a:avLst/>
          </a:prstGeom>
          <a:noFill/>
          <a:ln>
            <a:noFill/>
          </a:ln>
        </p:spPr>
      </p:pic>
      <p:sp>
        <p:nvSpPr>
          <p:cNvPr id="543" name="Google Shape;543;p36"/>
          <p:cNvSpPr txBox="1"/>
          <p:nvPr>
            <p:ph type="title"/>
          </p:nvPr>
        </p:nvSpPr>
        <p:spPr>
          <a:xfrm>
            <a:off x="673100" y="255587"/>
            <a:ext cx="71389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544" name="Google Shape;544;p36"/>
          <p:cNvSpPr txBox="1"/>
          <p:nvPr/>
        </p:nvSpPr>
        <p:spPr>
          <a:xfrm>
            <a:off x="452437" y="1196975"/>
            <a:ext cx="41322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a:t>
            </a:r>
            <a:endParaRPr/>
          </a:p>
        </p:txBody>
      </p:sp>
      <p:pic>
        <p:nvPicPr>
          <p:cNvPr descr="X:\hp\mpi-kurs\powerpoint\abb\thomastabelle7.GIF" id="545" name="Google Shape;545;p36"/>
          <p:cNvPicPr preferRelativeResize="0"/>
          <p:nvPr/>
        </p:nvPicPr>
        <p:blipFill rotWithShape="1">
          <a:blip r:embed="rId4">
            <a:alphaModFix/>
          </a:blip>
          <a:srcRect b="15771" l="17912" r="14265" t="9060"/>
          <a:stretch/>
        </p:blipFill>
        <p:spPr>
          <a:xfrm>
            <a:off x="5280025" y="1658937"/>
            <a:ext cx="3859212" cy="464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7"/>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51" name="Google Shape;551;p37"/>
          <p:cNvSpPr txBox="1"/>
          <p:nvPr/>
        </p:nvSpPr>
        <p:spPr>
          <a:xfrm>
            <a:off x="260350" y="881062"/>
            <a:ext cx="8621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Предопределенные операции приведения </a:t>
            </a:r>
            <a:endParaRPr/>
          </a:p>
        </p:txBody>
      </p:sp>
      <p:pic>
        <p:nvPicPr>
          <p:cNvPr descr="lec05_ris02" id="552" name="Google Shape;552;p37"/>
          <p:cNvPicPr preferRelativeResize="0"/>
          <p:nvPr/>
        </p:nvPicPr>
        <p:blipFill rotWithShape="1">
          <a:blip r:embed="rId3">
            <a:alphaModFix/>
          </a:blip>
          <a:srcRect b="0" l="0" r="0" t="0"/>
          <a:stretch/>
        </p:blipFill>
        <p:spPr>
          <a:xfrm>
            <a:off x="914400" y="1273175"/>
            <a:ext cx="7165975" cy="5584825"/>
          </a:xfrm>
          <a:prstGeom prst="rect">
            <a:avLst/>
          </a:prstGeom>
          <a:noFill/>
          <a:ln>
            <a:noFill/>
          </a:ln>
        </p:spPr>
      </p:pic>
      <p:sp>
        <p:nvSpPr>
          <p:cNvPr id="553" name="Google Shape;553;p37"/>
          <p:cNvSpPr txBox="1"/>
          <p:nvPr>
            <p:ph type="title"/>
          </p:nvPr>
        </p:nvSpPr>
        <p:spPr>
          <a:xfrm>
            <a:off x="673100" y="255587"/>
            <a:ext cx="6778625" cy="6254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8"/>
          <p:cNvSpPr txBox="1"/>
          <p:nvPr>
            <p:ph type="title"/>
          </p:nvPr>
        </p:nvSpPr>
        <p:spPr>
          <a:xfrm>
            <a:off x="673100" y="255587"/>
            <a:ext cx="71389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559" name="Google Shape;559;p38"/>
          <p:cNvSpPr txBox="1"/>
          <p:nvPr/>
        </p:nvSpPr>
        <p:spPr>
          <a:xfrm>
            <a:off x="452437" y="1196975"/>
            <a:ext cx="41322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a:t>
            </a:r>
            <a:endParaRPr/>
          </a:p>
        </p:txBody>
      </p:sp>
      <p:graphicFrame>
        <p:nvGraphicFramePr>
          <p:cNvPr id="560" name="Google Shape;560;p38"/>
          <p:cNvGraphicFramePr/>
          <p:nvPr/>
        </p:nvGraphicFramePr>
        <p:xfrm>
          <a:off x="5959475" y="3943350"/>
          <a:ext cx="3000000" cy="3000000"/>
        </p:xfrm>
        <a:graphic>
          <a:graphicData uri="http://schemas.openxmlformats.org/drawingml/2006/table">
            <a:tbl>
              <a:tblPr>
                <a:noFill/>
                <a:tableStyleId>{E9C8B722-CE12-40E0-8948-C0B109036014}</a:tableStyleId>
              </a:tblPr>
              <a:tblGrid>
                <a:gridCol w="1417625"/>
                <a:gridCol w="357175"/>
                <a:gridCol w="357175"/>
                <a:gridCol w="357175"/>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A+B+C+D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561" name="Google Shape;561;p38"/>
          <p:cNvGraphicFramePr/>
          <p:nvPr/>
        </p:nvGraphicFramePr>
        <p:xfrm>
          <a:off x="5949950" y="450850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562" name="Google Shape;562;p38"/>
          <p:cNvGraphicFramePr/>
          <p:nvPr/>
        </p:nvGraphicFramePr>
        <p:xfrm>
          <a:off x="5953125" y="507365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graphicFrame>
        <p:nvGraphicFramePr>
          <p:cNvPr id="563" name="Google Shape;563;p38"/>
          <p:cNvGraphicFramePr/>
          <p:nvPr/>
        </p:nvGraphicFramePr>
        <p:xfrm>
          <a:off x="5953125" y="5638800"/>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AEFEF"/>
                    </a:solidFill>
                  </a:tcPr>
                </a:tc>
              </a:tr>
            </a:tbl>
          </a:graphicData>
        </a:graphic>
      </p:graphicFrame>
      <p:sp>
        <p:nvSpPr>
          <p:cNvPr id="564" name="Google Shape;564;p38"/>
          <p:cNvSpPr/>
          <p:nvPr/>
        </p:nvSpPr>
        <p:spPr>
          <a:xfrm>
            <a:off x="3390900" y="4622800"/>
            <a:ext cx="2095500" cy="782637"/>
          </a:xfrm>
          <a:prstGeom prst="rightArrow">
            <a:avLst>
              <a:gd fmla="val 17566" name="adj1"/>
              <a:gd fmla="val 50000" name="adj2"/>
            </a:avLst>
          </a:prstGeom>
          <a:gradFill>
            <a:gsLst>
              <a:gs pos="0">
                <a:srgbClr val="A3A3EF"/>
              </a:gs>
              <a:gs pos="100000">
                <a:srgbClr val="2424A8"/>
              </a:gs>
            </a:gsLst>
            <a:lin ang="5400000" scaled="0"/>
          </a:gradFill>
          <a:ln cap="flat" cmpd="sng" w="9525">
            <a:solidFill>
              <a:srgbClr val="2F2F98"/>
            </a:solidFill>
            <a:prstDash val="solid"/>
            <a:miter lim="800000"/>
            <a:headEnd len="sm" w="sm" type="none"/>
            <a:tailEnd len="sm" w="sm" type="none"/>
          </a:ln>
          <a:effectLst>
            <a:outerShdw blurRad="63500" dir="5400000" dist="23000">
              <a:srgbClr val="808080">
                <a:alpha val="34901"/>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MPI_Reduce</a:t>
            </a:r>
            <a:endParaRPr/>
          </a:p>
        </p:txBody>
      </p:sp>
      <p:graphicFrame>
        <p:nvGraphicFramePr>
          <p:cNvPr id="565" name="Google Shape;565;p38"/>
          <p:cNvGraphicFramePr/>
          <p:nvPr/>
        </p:nvGraphicFramePr>
        <p:xfrm>
          <a:off x="842962" y="393382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566" name="Google Shape;566;p38"/>
          <p:cNvGraphicFramePr/>
          <p:nvPr/>
        </p:nvGraphicFramePr>
        <p:xfrm>
          <a:off x="833437" y="449897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B</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567" name="Google Shape;567;p38"/>
          <p:cNvGraphicFramePr/>
          <p:nvPr/>
        </p:nvGraphicFramePr>
        <p:xfrm>
          <a:off x="836612" y="506412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C</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graphicFrame>
        <p:nvGraphicFramePr>
          <p:cNvPr id="568" name="Google Shape;568;p38"/>
          <p:cNvGraphicFramePr/>
          <p:nvPr/>
        </p:nvGraphicFramePr>
        <p:xfrm>
          <a:off x="836612" y="5629275"/>
          <a:ext cx="3000000" cy="3000000"/>
        </p:xfrm>
        <a:graphic>
          <a:graphicData uri="http://schemas.openxmlformats.org/drawingml/2006/table">
            <a:tbl>
              <a:tblPr>
                <a:noFill/>
                <a:tableStyleId>{E9C8B722-CE12-40E0-8948-C0B109036014}</a:tableStyleId>
              </a:tblPr>
              <a:tblGrid>
                <a:gridCol w="622300"/>
                <a:gridCol w="622300"/>
                <a:gridCol w="622300"/>
                <a:gridCol w="622300"/>
              </a:tblGrid>
              <a:tr h="457200">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D</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2400"/>
                        <a:buFont typeface="Arial Narrow"/>
                        <a:buNone/>
                      </a:pPr>
                      <a:r>
                        <a:rPr b="1" i="0" lang="en-US" sz="2400" u="none">
                          <a:solidFill>
                            <a:srgbClr val="000000"/>
                          </a:solidFill>
                          <a:latin typeface="Arial Narrow"/>
                          <a:ea typeface="Arial Narrow"/>
                          <a:cs typeface="Arial Narrow"/>
                          <a:sym typeface="Arial Narrow"/>
                        </a:rPr>
                        <a:t>…</a:t>
                      </a:r>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bl>
          </a:graphicData>
        </a:graphic>
      </p:graphicFrame>
      <p:pic>
        <p:nvPicPr>
          <p:cNvPr id="569" name="Google Shape;569;p38"/>
          <p:cNvPicPr preferRelativeResize="0"/>
          <p:nvPr/>
        </p:nvPicPr>
        <p:blipFill rotWithShape="1">
          <a:blip r:embed="rId3">
            <a:alphaModFix/>
          </a:blip>
          <a:srcRect b="0" l="0" r="0" t="0"/>
          <a:stretch/>
        </p:blipFill>
        <p:spPr>
          <a:xfrm>
            <a:off x="1776412" y="1739900"/>
            <a:ext cx="5324475" cy="2095500"/>
          </a:xfrm>
          <a:prstGeom prst="rect">
            <a:avLst/>
          </a:prstGeom>
          <a:noFill/>
          <a:ln>
            <a:noFill/>
          </a:ln>
        </p:spPr>
      </p:pic>
      <p:sp>
        <p:nvSpPr>
          <p:cNvPr id="570" name="Google Shape;570;p38"/>
          <p:cNvSpPr txBox="1"/>
          <p:nvPr/>
        </p:nvSpPr>
        <p:spPr>
          <a:xfrm>
            <a:off x="5451475" y="4592637"/>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571" name="Google Shape;571;p38"/>
          <p:cNvSpPr txBox="1"/>
          <p:nvPr/>
        </p:nvSpPr>
        <p:spPr>
          <a:xfrm>
            <a:off x="5441950" y="5146675"/>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572" name="Google Shape;572;p38"/>
          <p:cNvSpPr txBox="1"/>
          <p:nvPr/>
        </p:nvSpPr>
        <p:spPr>
          <a:xfrm>
            <a:off x="5445125" y="5699125"/>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573" name="Google Shape;573;p38"/>
          <p:cNvSpPr txBox="1"/>
          <p:nvPr/>
        </p:nvSpPr>
        <p:spPr>
          <a:xfrm>
            <a:off x="5405437" y="3973512"/>
            <a:ext cx="5603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574" name="Google Shape;574;p38"/>
          <p:cNvSpPr txBox="1"/>
          <p:nvPr/>
        </p:nvSpPr>
        <p:spPr>
          <a:xfrm>
            <a:off x="258762" y="4519612"/>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P1</a:t>
            </a:r>
            <a:endParaRPr/>
          </a:p>
        </p:txBody>
      </p:sp>
      <p:sp>
        <p:nvSpPr>
          <p:cNvPr id="575" name="Google Shape;575;p38"/>
          <p:cNvSpPr txBox="1"/>
          <p:nvPr/>
        </p:nvSpPr>
        <p:spPr>
          <a:xfrm>
            <a:off x="247650" y="5072062"/>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P2</a:t>
            </a:r>
            <a:endParaRPr/>
          </a:p>
        </p:txBody>
      </p:sp>
      <p:sp>
        <p:nvSpPr>
          <p:cNvPr id="576" name="Google Shape;576;p38"/>
          <p:cNvSpPr txBox="1"/>
          <p:nvPr/>
        </p:nvSpPr>
        <p:spPr>
          <a:xfrm>
            <a:off x="252412" y="5626100"/>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P3</a:t>
            </a:r>
            <a:endParaRPr/>
          </a:p>
        </p:txBody>
      </p:sp>
      <p:sp>
        <p:nvSpPr>
          <p:cNvPr id="577" name="Google Shape;577;p38"/>
          <p:cNvSpPr txBox="1"/>
          <p:nvPr/>
        </p:nvSpPr>
        <p:spPr>
          <a:xfrm>
            <a:off x="227012" y="3967162"/>
            <a:ext cx="560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P0</a:t>
            </a:r>
            <a:endParaRPr/>
          </a:p>
        </p:txBody>
      </p:sp>
      <p:sp>
        <p:nvSpPr>
          <p:cNvPr id="578" name="Google Shape;578;p38"/>
          <p:cNvSpPr txBox="1"/>
          <p:nvPr/>
        </p:nvSpPr>
        <p:spPr>
          <a:xfrm>
            <a:off x="1776412" y="6165850"/>
            <a:ext cx="62515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a:solidFill>
                  <a:srgbClr val="000000"/>
                </a:solidFill>
                <a:latin typeface="Consolas"/>
                <a:ea typeface="Consolas"/>
                <a:cs typeface="Consolas"/>
                <a:sym typeface="Consolas"/>
              </a:rPr>
              <a:t>Размер sendbuf: sizeof(datatype) * count</a:t>
            </a:r>
            <a:br>
              <a:rPr b="0" i="0" lang="en-US" sz="1800" u="none">
                <a:solidFill>
                  <a:srgbClr val="000000"/>
                </a:solidFill>
                <a:latin typeface="Consolas"/>
                <a:ea typeface="Consolas"/>
                <a:cs typeface="Consolas"/>
                <a:sym typeface="Consolas"/>
              </a:rPr>
            </a:br>
            <a:r>
              <a:rPr b="0" i="0" lang="en-US" sz="1800" u="none">
                <a:solidFill>
                  <a:srgbClr val="000000"/>
                </a:solidFill>
                <a:latin typeface="Consolas"/>
                <a:ea typeface="Consolas"/>
                <a:cs typeface="Consolas"/>
                <a:sym typeface="Consolas"/>
              </a:rPr>
              <a:t>Размер recvbuf: sizeof(datatype) * count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9"/>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84" name="Google Shape;584;p39"/>
          <p:cNvSpPr txBox="1"/>
          <p:nvPr/>
        </p:nvSpPr>
        <p:spPr>
          <a:xfrm>
            <a:off x="327025" y="1012825"/>
            <a:ext cx="7269162" cy="45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Пример 1 </a:t>
            </a:r>
            <a:r>
              <a:rPr b="1" i="0" lang="en-US" sz="2500" u="none">
                <a:solidFill>
                  <a:schemeClr val="dk1"/>
                </a:solidFill>
                <a:latin typeface="Times New Roman"/>
                <a:ea typeface="Times New Roman"/>
                <a:cs typeface="Times New Roman"/>
                <a:sym typeface="Times New Roman"/>
              </a:rPr>
              <a:t>использования операции редукции</a:t>
            </a:r>
            <a:endParaRPr/>
          </a:p>
        </p:txBody>
      </p:sp>
      <p:sp>
        <p:nvSpPr>
          <p:cNvPr id="585" name="Google Shape;585;p39"/>
          <p:cNvSpPr txBox="1"/>
          <p:nvPr>
            <p:ph type="title"/>
          </p:nvPr>
        </p:nvSpPr>
        <p:spPr>
          <a:xfrm>
            <a:off x="673100" y="255587"/>
            <a:ext cx="6923087" cy="581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586" name="Google Shape;586;p39"/>
          <p:cNvSpPr txBox="1"/>
          <p:nvPr/>
        </p:nvSpPr>
        <p:spPr>
          <a:xfrm>
            <a:off x="361950" y="1644650"/>
            <a:ext cx="8291512" cy="48212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качестве примера рассчитаем  экспоненту (e). Один из вариантов ее нахождения — ряд Тейлора:</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a:t>
            </a:r>
            <a:r>
              <a:rPr b="1" i="1" lang="en-US" sz="2000" u="none">
                <a:solidFill>
                  <a:schemeClr val="dk1"/>
                </a:solidFill>
                <a:latin typeface="Arial"/>
                <a:ea typeface="Arial"/>
                <a:cs typeface="Arial"/>
                <a:sym typeface="Arial"/>
              </a:rPr>
              <a:t>e^x=∑((x^n)/n!)</a:t>
            </a:r>
            <a:r>
              <a:rPr b="0" i="1" lang="en-US" sz="2000" u="none">
                <a:solidFill>
                  <a:schemeClr val="dk1"/>
                </a:solidFill>
                <a:latin typeface="Arial"/>
                <a:ea typeface="Arial"/>
                <a:cs typeface="Arial"/>
                <a:sym typeface="Arial"/>
              </a:rPr>
              <a:t>, </a:t>
            </a:r>
            <a:endParaRPr/>
          </a:p>
          <a:p>
            <a:pPr indent="-342900" lvl="0" marL="342900" marR="0" rtl="0" algn="l">
              <a:lnSpc>
                <a:spcPct val="9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где суммирование происходит от </a:t>
            </a:r>
            <a:r>
              <a:rPr b="1" i="1" lang="en-US" sz="2000" u="none">
                <a:solidFill>
                  <a:schemeClr val="dk1"/>
                </a:solidFill>
                <a:latin typeface="Arial"/>
                <a:ea typeface="Arial"/>
                <a:cs typeface="Arial"/>
                <a:sym typeface="Arial"/>
              </a:rPr>
              <a:t>n=0</a:t>
            </a:r>
            <a:r>
              <a:rPr b="0" i="0" lang="en-US" sz="2000" u="none">
                <a:solidFill>
                  <a:schemeClr val="dk1"/>
                </a:solidFill>
                <a:latin typeface="Arial"/>
                <a:ea typeface="Arial"/>
                <a:cs typeface="Arial"/>
                <a:sym typeface="Arial"/>
              </a:rPr>
              <a:t> до бесконечности.</a:t>
            </a:r>
            <a:endParaRPr/>
          </a:p>
          <a:p>
            <a:pPr indent="-342900" lvl="0" marL="34290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Данная формула легко поддается распараллеливанию, так как искомое число является суммой отдельных слагаемых и благодаря этому каждый отдельный процессор может заняться вычислением отдельных слагаемых. </a:t>
            </a:r>
            <a:endParaRPr/>
          </a:p>
          <a:p>
            <a:pPr indent="-342900" lvl="0" marL="34290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Количество слагаемых, которое будет рассчитываться в каждом отдельно взятом процессоре, зависит как от длины интервала </a:t>
            </a:r>
            <a:r>
              <a:rPr b="1"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так и от имеющегося количества процессов </a:t>
            </a:r>
            <a:r>
              <a:rPr b="1"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которые будут участвовать в вычислениях. Так, например, если длина интервала </a:t>
            </a:r>
            <a:r>
              <a:rPr b="1" i="1" lang="en-US" sz="2000" u="none">
                <a:solidFill>
                  <a:schemeClr val="dk1"/>
                </a:solidFill>
                <a:latin typeface="Arial"/>
                <a:ea typeface="Arial"/>
                <a:cs typeface="Arial"/>
                <a:sym typeface="Arial"/>
              </a:rPr>
              <a:t>n=4</a:t>
            </a:r>
            <a:r>
              <a:rPr b="0" i="0" lang="en-US" sz="2000" u="none">
                <a:solidFill>
                  <a:schemeClr val="dk1"/>
                </a:solidFill>
                <a:latin typeface="Arial"/>
                <a:ea typeface="Arial"/>
                <a:cs typeface="Arial"/>
                <a:sym typeface="Arial"/>
              </a:rPr>
              <a:t>, а в вычислениях участвуют пять процессов (</a:t>
            </a:r>
            <a:r>
              <a:rPr b="1" i="1" lang="en-US" sz="2000" u="none">
                <a:solidFill>
                  <a:schemeClr val="dk1"/>
                </a:solidFill>
                <a:latin typeface="Arial"/>
                <a:ea typeface="Arial"/>
                <a:cs typeface="Arial"/>
                <a:sym typeface="Arial"/>
              </a:rPr>
              <a:t>k=5</a:t>
            </a:r>
            <a:r>
              <a:rPr b="0" i="0" lang="en-US" sz="2000" u="none">
                <a:solidFill>
                  <a:schemeClr val="dk1"/>
                </a:solidFill>
                <a:latin typeface="Arial"/>
                <a:ea typeface="Arial"/>
                <a:cs typeface="Arial"/>
                <a:sym typeface="Arial"/>
              </a:rPr>
              <a:t>), то с первого по четвертый процессы получат по одному слагаемому, а пятый будет не задействован. В случае же если </a:t>
            </a:r>
            <a:r>
              <a:rPr b="1" i="1" lang="en-US" sz="2000" u="none">
                <a:solidFill>
                  <a:schemeClr val="dk1"/>
                </a:solidFill>
                <a:latin typeface="Arial"/>
                <a:ea typeface="Arial"/>
                <a:cs typeface="Arial"/>
                <a:sym typeface="Arial"/>
              </a:rPr>
              <a:t>n=10</a:t>
            </a:r>
            <a:r>
              <a:rPr b="0" i="0" lang="en-US" sz="2000" u="none">
                <a:solidFill>
                  <a:schemeClr val="dk1"/>
                </a:solidFill>
                <a:latin typeface="Arial"/>
                <a:ea typeface="Arial"/>
                <a:cs typeface="Arial"/>
                <a:sym typeface="Arial"/>
              </a:rPr>
              <a:t>, а </a:t>
            </a:r>
            <a:r>
              <a:rPr b="1" i="1" lang="en-US" sz="2000" u="none">
                <a:solidFill>
                  <a:schemeClr val="dk1"/>
                </a:solidFill>
                <a:latin typeface="Arial"/>
                <a:ea typeface="Arial"/>
                <a:cs typeface="Arial"/>
                <a:sym typeface="Arial"/>
              </a:rPr>
              <a:t>k=5</a:t>
            </a:r>
            <a:r>
              <a:rPr b="0" i="0" lang="en-US" sz="2000" u="none">
                <a:solidFill>
                  <a:schemeClr val="dk1"/>
                </a:solidFill>
                <a:latin typeface="Arial"/>
                <a:ea typeface="Arial"/>
                <a:cs typeface="Arial"/>
                <a:sym typeface="Arial"/>
              </a:rPr>
              <a:t>, каждому процессору достанется по два слагаемых для вычисления.</a:t>
            </a:r>
            <a:br>
              <a:rPr b="0" i="0" lang="en-US" sz="2000" u="none">
                <a:solidFill>
                  <a:schemeClr val="dk1"/>
                </a:solidFill>
                <a:latin typeface="Arial"/>
                <a:ea typeface="Arial"/>
                <a:cs typeface="Arial"/>
                <a:sym typeface="Aria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22" name="Google Shape;222;p4"/>
          <p:cNvSpPr txBox="1"/>
          <p:nvPr>
            <p:ph type="title"/>
          </p:nvPr>
        </p:nvSpPr>
        <p:spPr>
          <a:xfrm>
            <a:off x="712787" y="2565400"/>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Особенности коллективных обменов MPI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0"/>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592" name="Google Shape;592;p40"/>
          <p:cNvSpPr txBox="1"/>
          <p:nvPr/>
        </p:nvSpPr>
        <p:spPr>
          <a:xfrm>
            <a:off x="327025" y="908050"/>
            <a:ext cx="7269162" cy="45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Пример 1 </a:t>
            </a:r>
            <a:r>
              <a:rPr b="1" i="0" lang="en-US" sz="2500" u="none">
                <a:solidFill>
                  <a:schemeClr val="dk1"/>
                </a:solidFill>
                <a:latin typeface="Times New Roman"/>
                <a:ea typeface="Times New Roman"/>
                <a:cs typeface="Times New Roman"/>
                <a:sym typeface="Times New Roman"/>
              </a:rPr>
              <a:t>Алгоритм</a:t>
            </a:r>
            <a:endParaRPr/>
          </a:p>
        </p:txBody>
      </p:sp>
      <p:sp>
        <p:nvSpPr>
          <p:cNvPr id="593" name="Google Shape;593;p40"/>
          <p:cNvSpPr txBox="1"/>
          <p:nvPr>
            <p:ph type="title"/>
          </p:nvPr>
        </p:nvSpPr>
        <p:spPr>
          <a:xfrm>
            <a:off x="673100" y="255587"/>
            <a:ext cx="6923087" cy="581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594" name="Google Shape;594;p40"/>
          <p:cNvSpPr txBox="1"/>
          <p:nvPr/>
        </p:nvSpPr>
        <p:spPr>
          <a:xfrm>
            <a:off x="361950" y="1539875"/>
            <a:ext cx="8602662" cy="5213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В программу передается значение числа </a:t>
            </a:r>
            <a:r>
              <a:rPr b="1"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которое затем с помощью функции широковещательной рассылки отправляется по всем процессорам.</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2. При инициализации главного процесса, запускается таймер.</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3. Каждый процесс выполняет цикл, где значением приращения является количество процессов в системе. В каждой итерации цикла вычисляется слагаемое и сумма таких слагаемых сохраняется в переменную </a:t>
            </a:r>
            <a:r>
              <a:rPr b="1" i="1" lang="en-US" sz="2000" u="none">
                <a:solidFill>
                  <a:schemeClr val="dk1"/>
                </a:solidFill>
                <a:latin typeface="Arial"/>
                <a:ea typeface="Arial"/>
                <a:cs typeface="Arial"/>
                <a:sym typeface="Arial"/>
              </a:rPr>
              <a:t>drobSum</a:t>
            </a:r>
            <a:r>
              <a:rPr b="0" i="0" lang="en-US" sz="2000" u="none">
                <a:solidFill>
                  <a:schemeClr val="dk1"/>
                </a:solidFill>
                <a:latin typeface="Arial"/>
                <a:ea typeface="Arial"/>
                <a:cs typeface="Arial"/>
                <a:sym typeface="Arial"/>
              </a:rPr>
              <a:t>.</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4. После завершения цикла каждый процесс суммирует свое значение </a:t>
            </a:r>
            <a:r>
              <a:rPr b="1" i="1" lang="en-US" sz="2000" u="none">
                <a:solidFill>
                  <a:schemeClr val="dk1"/>
                </a:solidFill>
                <a:latin typeface="Arial"/>
                <a:ea typeface="Arial"/>
                <a:cs typeface="Arial"/>
                <a:sym typeface="Arial"/>
              </a:rPr>
              <a:t>drobSum</a:t>
            </a:r>
            <a:r>
              <a:rPr b="0" i="0" lang="en-US" sz="2000" u="none">
                <a:solidFill>
                  <a:schemeClr val="dk1"/>
                </a:solidFill>
                <a:latin typeface="Arial"/>
                <a:ea typeface="Arial"/>
                <a:cs typeface="Arial"/>
                <a:sym typeface="Arial"/>
              </a:rPr>
              <a:t> с переменной </a:t>
            </a:r>
            <a:r>
              <a:rPr b="1" i="1" lang="en-US" sz="2000" u="none">
                <a:solidFill>
                  <a:schemeClr val="dk1"/>
                </a:solidFill>
                <a:latin typeface="Arial"/>
                <a:ea typeface="Arial"/>
                <a:cs typeface="Arial"/>
                <a:sym typeface="Arial"/>
              </a:rPr>
              <a:t>Result</a:t>
            </a:r>
            <a:r>
              <a:rPr b="0" i="0" lang="en-US" sz="2000" u="none">
                <a:solidFill>
                  <a:schemeClr val="dk1"/>
                </a:solidFill>
                <a:latin typeface="Arial"/>
                <a:ea typeface="Arial"/>
                <a:cs typeface="Arial"/>
                <a:sym typeface="Arial"/>
              </a:rPr>
              <a:t>, используя для этого функцию приведения </a:t>
            </a:r>
            <a:r>
              <a:rPr b="1" i="1" lang="en-US" sz="2000" u="none">
                <a:solidFill>
                  <a:schemeClr val="dk1"/>
                </a:solidFill>
                <a:latin typeface="Arial"/>
                <a:ea typeface="Arial"/>
                <a:cs typeface="Arial"/>
                <a:sym typeface="Arial"/>
              </a:rPr>
              <a:t>MPI_Reduce.</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5. После завершения расчетов на всех процессах, главный процесс останавливает таймер и отправляет в поток вывода получившееся значение переменной </a:t>
            </a:r>
            <a:r>
              <a:rPr b="1" i="1" lang="en-US" sz="2000" u="none">
                <a:solidFill>
                  <a:schemeClr val="dk1"/>
                </a:solidFill>
                <a:latin typeface="Arial"/>
                <a:ea typeface="Arial"/>
                <a:cs typeface="Arial"/>
                <a:sym typeface="Arial"/>
              </a:rPr>
              <a:t>Result</a:t>
            </a:r>
            <a:r>
              <a:rPr b="0" i="0" lang="en-US" sz="2000" u="none">
                <a:solidFill>
                  <a:schemeClr val="dk1"/>
                </a:solidFill>
                <a:latin typeface="Arial"/>
                <a:ea typeface="Arial"/>
                <a:cs typeface="Arial"/>
                <a:sym typeface="Arial"/>
              </a:rPr>
              <a:t>.</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6. В поток вывода отправляется также и отмеренное таймером значение времени в милисекундах.</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1"/>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00" name="Google Shape;600;p41"/>
          <p:cNvSpPr txBox="1"/>
          <p:nvPr/>
        </p:nvSpPr>
        <p:spPr>
          <a:xfrm>
            <a:off x="471487" y="836612"/>
            <a:ext cx="7269162" cy="45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Пример 1 (программа на С++)</a:t>
            </a:r>
            <a:endParaRPr/>
          </a:p>
        </p:txBody>
      </p:sp>
      <p:sp>
        <p:nvSpPr>
          <p:cNvPr id="601" name="Google Shape;601;p41"/>
          <p:cNvSpPr txBox="1"/>
          <p:nvPr>
            <p:ph type="title"/>
          </p:nvPr>
        </p:nvSpPr>
        <p:spPr>
          <a:xfrm>
            <a:off x="673100" y="255587"/>
            <a:ext cx="6923087" cy="581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02" name="Google Shape;602;p41"/>
          <p:cNvSpPr txBox="1"/>
          <p:nvPr/>
        </p:nvSpPr>
        <p:spPr>
          <a:xfrm>
            <a:off x="327025" y="1238250"/>
            <a:ext cx="8602662" cy="5213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3" name="Google Shape;603;p41"/>
          <p:cNvSpPr txBox="1"/>
          <p:nvPr/>
        </p:nvSpPr>
        <p:spPr>
          <a:xfrm>
            <a:off x="471487" y="1485900"/>
            <a:ext cx="7056437" cy="4770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#include </a:t>
            </a:r>
            <a:r>
              <a:rPr b="0" i="0" lang="en-US" sz="1600" u="none">
                <a:solidFill>
                  <a:srgbClr val="A31515"/>
                </a:solidFill>
                <a:latin typeface="Arial"/>
                <a:ea typeface="Arial"/>
                <a:cs typeface="Arial"/>
                <a:sym typeface="Arial"/>
              </a:rPr>
              <a:t>"mpi.h"</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#include &lt;iostream&gt;</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#include &lt;windows.h&gt;</a:t>
            </a:r>
            <a:br>
              <a:rPr b="0" i="0" lang="en-US" sz="1600" u="none">
                <a:solidFill>
                  <a:srgbClr val="000000"/>
                </a:solidFill>
                <a:latin typeface="Arial"/>
                <a:ea typeface="Arial"/>
                <a:cs typeface="Arial"/>
                <a:sym typeface="Arial"/>
              </a:rPr>
            </a:br>
            <a:r>
              <a:rPr b="0" i="0" lang="en-US" sz="1600" u="none">
                <a:solidFill>
                  <a:srgbClr val="0000FF"/>
                </a:solidFill>
                <a:latin typeface="Arial"/>
                <a:ea typeface="Arial"/>
                <a:cs typeface="Arial"/>
                <a:sym typeface="Arial"/>
              </a:rPr>
              <a:t>using</a:t>
            </a: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namespace</a:t>
            </a:r>
            <a:r>
              <a:rPr b="0" i="0" lang="en-US" sz="1600" u="none">
                <a:solidFill>
                  <a:srgbClr val="000000"/>
                </a:solidFill>
                <a:latin typeface="Arial"/>
                <a:ea typeface="Arial"/>
                <a:cs typeface="Arial"/>
                <a:sym typeface="Arial"/>
              </a:rPr>
              <a:t> std;</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double</a:t>
            </a:r>
            <a:r>
              <a:rPr b="0" i="0" lang="en-US" sz="1600" u="none">
                <a:solidFill>
                  <a:srgbClr val="000000"/>
                </a:solidFill>
                <a:latin typeface="Arial"/>
                <a:ea typeface="Arial"/>
                <a:cs typeface="Arial"/>
                <a:sym typeface="Arial"/>
              </a:rPr>
              <a:t> Fact(</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n)</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if</a:t>
            </a:r>
            <a:r>
              <a:rPr b="0" i="0" lang="en-US" sz="1600" u="none">
                <a:solidFill>
                  <a:srgbClr val="000000"/>
                </a:solidFill>
                <a:latin typeface="Arial"/>
                <a:ea typeface="Arial"/>
                <a:cs typeface="Arial"/>
                <a:sym typeface="Arial"/>
              </a:rPr>
              <a:t> (n==0)   </a:t>
            </a:r>
            <a:r>
              <a:rPr b="0" i="0" lang="en-US" sz="1600" u="none">
                <a:solidFill>
                  <a:srgbClr val="0000FF"/>
                </a:solidFill>
                <a:latin typeface="Arial"/>
                <a:ea typeface="Arial"/>
                <a:cs typeface="Arial"/>
                <a:sym typeface="Arial"/>
              </a:rPr>
              <a:t>return</a:t>
            </a:r>
            <a:r>
              <a:rPr b="0" i="0" lang="en-US" sz="1600" u="none">
                <a:solidFill>
                  <a:srgbClr val="000000"/>
                </a:solidFill>
                <a:latin typeface="Arial"/>
                <a:ea typeface="Arial"/>
                <a:cs typeface="Arial"/>
                <a:sym typeface="Arial"/>
              </a:rPr>
              <a:t> 1;</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else</a:t>
            </a: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return</a:t>
            </a:r>
            <a:r>
              <a:rPr b="0" i="0" lang="en-US" sz="1600" u="none">
                <a:solidFill>
                  <a:srgbClr val="000000"/>
                </a:solidFill>
                <a:latin typeface="Arial"/>
                <a:ea typeface="Arial"/>
                <a:cs typeface="Arial"/>
                <a:sym typeface="Arial"/>
              </a:rPr>
              <a:t> n*Fact(n-1);</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br>
              <a:rPr b="0" i="0" lang="en-US" sz="1600" u="none">
                <a:solidFill>
                  <a:srgbClr val="000000"/>
                </a:solidFill>
                <a:latin typeface="Arial"/>
                <a:ea typeface="Arial"/>
                <a:cs typeface="Arial"/>
                <a:sym typeface="Arial"/>
              </a:rPr>
            </a:b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main(</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argc, </a:t>
            </a:r>
            <a:r>
              <a:rPr b="0" i="0" lang="en-US" sz="1600" u="none">
                <a:solidFill>
                  <a:srgbClr val="0000FF"/>
                </a:solidFill>
                <a:latin typeface="Arial"/>
                <a:ea typeface="Arial"/>
                <a:cs typeface="Arial"/>
                <a:sym typeface="Arial"/>
              </a:rPr>
              <a:t>char</a:t>
            </a:r>
            <a:r>
              <a:rPr b="0" i="0" lang="en-US" sz="1600" u="none">
                <a:solidFill>
                  <a:srgbClr val="000000"/>
                </a:solidFill>
                <a:latin typeface="Arial"/>
                <a:ea typeface="Arial"/>
                <a:cs typeface="Arial"/>
                <a:sym typeface="Arial"/>
              </a:rPr>
              <a:t> *argv[])</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SetConsoleOutputCP(1251);</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n;</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myrank;</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numprocs;</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int</a:t>
            </a:r>
            <a:r>
              <a:rPr b="0" i="0" lang="en-US" sz="1600" u="none">
                <a:solidFill>
                  <a:srgbClr val="000000"/>
                </a:solidFill>
                <a:latin typeface="Arial"/>
                <a:ea typeface="Arial"/>
                <a:cs typeface="Arial"/>
                <a:sym typeface="Arial"/>
              </a:rPr>
              <a:t> i;</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long</a:t>
            </a: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double</a:t>
            </a:r>
            <a:r>
              <a:rPr b="0" i="0" lang="en-US" sz="1600" u="none">
                <a:solidFill>
                  <a:srgbClr val="000000"/>
                </a:solidFill>
                <a:latin typeface="Arial"/>
                <a:ea typeface="Arial"/>
                <a:cs typeface="Arial"/>
                <a:sym typeface="Arial"/>
              </a:rPr>
              <a:t> drob,drobSum=0, Result, sum;</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double</a:t>
            </a:r>
            <a:r>
              <a:rPr b="0" i="0" lang="en-US" sz="1600" u="none">
                <a:solidFill>
                  <a:srgbClr val="000000"/>
                </a:solidFill>
                <a:latin typeface="Arial"/>
                <a:ea typeface="Arial"/>
                <a:cs typeface="Arial"/>
                <a:sym typeface="Arial"/>
              </a:rPr>
              <a:t> startwtime = 0.0;</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double</a:t>
            </a:r>
            <a:r>
              <a:rPr b="0" i="0" lang="en-US" sz="1600" u="none">
                <a:solidFill>
                  <a:srgbClr val="000000"/>
                </a:solidFill>
                <a:latin typeface="Arial"/>
                <a:ea typeface="Arial"/>
                <a:cs typeface="Arial"/>
                <a:sym typeface="Arial"/>
              </a:rPr>
              <a:t> endwtime;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09" name="Google Shape;609;p42"/>
          <p:cNvSpPr txBox="1"/>
          <p:nvPr/>
        </p:nvSpPr>
        <p:spPr>
          <a:xfrm>
            <a:off x="327025" y="908050"/>
            <a:ext cx="7269162" cy="45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Пример 1 (окончание)</a:t>
            </a:r>
            <a:endParaRPr/>
          </a:p>
        </p:txBody>
      </p:sp>
      <p:sp>
        <p:nvSpPr>
          <p:cNvPr id="610" name="Google Shape;610;p42"/>
          <p:cNvSpPr txBox="1"/>
          <p:nvPr>
            <p:ph type="title"/>
          </p:nvPr>
        </p:nvSpPr>
        <p:spPr>
          <a:xfrm>
            <a:off x="673100" y="255587"/>
            <a:ext cx="6923087" cy="581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11" name="Google Shape;611;p42"/>
          <p:cNvSpPr txBox="1"/>
          <p:nvPr/>
        </p:nvSpPr>
        <p:spPr>
          <a:xfrm>
            <a:off x="327025" y="1238250"/>
            <a:ext cx="8602662" cy="5213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2" name="Google Shape;612;p42"/>
          <p:cNvSpPr txBox="1"/>
          <p:nvPr/>
        </p:nvSpPr>
        <p:spPr>
          <a:xfrm>
            <a:off x="539750" y="3973512"/>
            <a:ext cx="7056437" cy="2800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MPI_Reduce(&amp;drobSum, &amp;Result, 1, MPI_LONG_DOUBLE, MPI_SUM, 0, MPI_COMM_WORLD);</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cout.precision(20);</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if</a:t>
            </a:r>
            <a:r>
              <a:rPr b="0" i="0" lang="en-US" sz="1600" u="none">
                <a:solidFill>
                  <a:srgbClr val="000000"/>
                </a:solidFill>
                <a:latin typeface="Arial"/>
                <a:ea typeface="Arial"/>
                <a:cs typeface="Arial"/>
                <a:sym typeface="Arial"/>
              </a:rPr>
              <a:t> (myrank == 0)</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cout &lt;&lt; Result &lt;&lt; endl;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endwtime = MPI_Wtime();</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cout &lt;&lt; (endwtime-startwtime)/1000 &lt;&lt; endl;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MPI_Finalize();</a:t>
            </a:r>
            <a:br>
              <a:rPr b="0" i="0" lang="en-US" sz="1600" u="none">
                <a:solidFill>
                  <a:srgbClr val="000000"/>
                </a:solidFill>
                <a:latin typeface="Arial"/>
                <a:ea typeface="Arial"/>
                <a:cs typeface="Arial"/>
                <a:sym typeface="Arial"/>
              </a:rPr>
            </a:br>
            <a:r>
              <a:rPr b="0" i="0" lang="en-US" sz="1600" u="none">
                <a:solidFill>
                  <a:srgbClr val="0000FF"/>
                </a:solidFill>
                <a:latin typeface="Arial"/>
                <a:ea typeface="Arial"/>
                <a:cs typeface="Arial"/>
                <a:sym typeface="Arial"/>
              </a:rPr>
              <a:t>return</a:t>
            </a:r>
            <a:r>
              <a:rPr b="0" i="0" lang="en-US" sz="1600" u="none">
                <a:solidFill>
                  <a:srgbClr val="000000"/>
                </a:solidFill>
                <a:latin typeface="Arial"/>
                <a:ea typeface="Arial"/>
                <a:cs typeface="Arial"/>
                <a:sym typeface="Arial"/>
              </a:rPr>
              <a:t> 0;}</a:t>
            </a:r>
            <a:endParaRPr/>
          </a:p>
        </p:txBody>
      </p:sp>
      <p:sp>
        <p:nvSpPr>
          <p:cNvPr id="613" name="Google Shape;613;p42"/>
          <p:cNvSpPr txBox="1"/>
          <p:nvPr/>
        </p:nvSpPr>
        <p:spPr>
          <a:xfrm>
            <a:off x="433387" y="1436687"/>
            <a:ext cx="7056437" cy="25542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n = atoi(argv[1]); </a:t>
            </a:r>
            <a:r>
              <a:rPr b="0" i="0" lang="en-US" sz="1600" u="none">
                <a:solidFill>
                  <a:srgbClr val="00B050"/>
                </a:solidFill>
                <a:latin typeface="Arial"/>
                <a:ea typeface="Arial"/>
                <a:cs typeface="Arial"/>
                <a:sym typeface="Arial"/>
              </a:rPr>
              <a:t>//аргумент для расчетов</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MPI_Comm_size(MPI_COMM_WORLD,&amp;numprocs);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MPI_Comm_rank(MPI_COMM_WORLD,&amp;myrank);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if</a:t>
            </a:r>
            <a:r>
              <a:rPr b="0" i="0" lang="en-US" sz="1600" u="none">
                <a:solidFill>
                  <a:srgbClr val="000000"/>
                </a:solidFill>
                <a:latin typeface="Arial"/>
                <a:ea typeface="Arial"/>
                <a:cs typeface="Arial"/>
                <a:sym typeface="Arial"/>
              </a:rPr>
              <a:t> (myrank == 0)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  startwtime = MPI_Wtime();  }</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MPI_Bcast(&amp;n, 1, MPI_INT, 0, MPI_COMM_WORLD);</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r>
              <a:rPr b="0" i="0" lang="en-US" sz="1600" u="none">
                <a:solidFill>
                  <a:srgbClr val="0000FF"/>
                </a:solidFill>
                <a:latin typeface="Arial"/>
                <a:ea typeface="Arial"/>
                <a:cs typeface="Arial"/>
                <a:sym typeface="Arial"/>
              </a:rPr>
              <a:t>for</a:t>
            </a:r>
            <a:r>
              <a:rPr b="0" i="0" lang="en-US" sz="1600" u="none">
                <a:solidFill>
                  <a:srgbClr val="000000"/>
                </a:solidFill>
                <a:latin typeface="Arial"/>
                <a:ea typeface="Arial"/>
                <a:cs typeface="Arial"/>
                <a:sym typeface="Arial"/>
              </a:rPr>
              <a:t> (i = myid; i &lt;= n; i += numprocs)</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  drob = 1/Fact(i);</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drobSum += drob;</a:t>
            </a:r>
            <a:br>
              <a:rPr b="0" i="0" lang="en-US" sz="1600" u="none">
                <a:solidFill>
                  <a:srgbClr val="000000"/>
                </a:solidFill>
                <a:latin typeface="Arial"/>
                <a:ea typeface="Arial"/>
                <a:cs typeface="Arial"/>
                <a:sym typeface="Arial"/>
              </a:rPr>
            </a:br>
            <a:r>
              <a:rPr b="0" i="0" lang="en-US" sz="1600" u="none">
                <a:solidFill>
                  <a:srgbClr val="000000"/>
                </a:solidFill>
                <a:latin typeface="Arial"/>
                <a:ea typeface="Arial"/>
                <a:cs typeface="Arial"/>
                <a:sym typeface="Aria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ph type="title"/>
          </p:nvPr>
        </p:nvSpPr>
        <p:spPr>
          <a:xfrm>
            <a:off x="635000" y="39687"/>
            <a:ext cx="71389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Коллективные обмены</a:t>
            </a:r>
            <a:endParaRPr/>
          </a:p>
        </p:txBody>
      </p:sp>
      <p:sp>
        <p:nvSpPr>
          <p:cNvPr id="619" name="Google Shape;619;p43"/>
          <p:cNvSpPr txBox="1"/>
          <p:nvPr/>
        </p:nvSpPr>
        <p:spPr>
          <a:xfrm>
            <a:off x="422275" y="860425"/>
            <a:ext cx="7504112"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a:t>
            </a:r>
            <a:endParaRPr b="1" i="0" sz="2400" u="none">
              <a:solidFill>
                <a:srgbClr val="0070C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Можно создать свою операцию помимо указанных:</a:t>
            </a:r>
            <a:endParaRPr/>
          </a:p>
        </p:txBody>
      </p:sp>
      <p:sp>
        <p:nvSpPr>
          <p:cNvPr id="620" name="Google Shape;620;p43"/>
          <p:cNvSpPr txBox="1"/>
          <p:nvPr/>
        </p:nvSpPr>
        <p:spPr>
          <a:xfrm>
            <a:off x="452437" y="2060575"/>
            <a:ext cx="7629525" cy="4592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nsolas"/>
              <a:buNone/>
            </a:pPr>
            <a:r>
              <a:rPr b="0" i="0" lang="en-US" sz="2000" u="none">
                <a:solidFill>
                  <a:srgbClr val="000000"/>
                </a:solidFill>
                <a:latin typeface="Consolas"/>
                <a:ea typeface="Consolas"/>
                <a:cs typeface="Consolas"/>
                <a:sym typeface="Consolas"/>
              </a:rPr>
              <a:t>int </a:t>
            </a:r>
            <a:r>
              <a:rPr b="1" i="0" lang="en-US" sz="2000" u="none">
                <a:solidFill>
                  <a:srgbClr val="0070C0"/>
                </a:solidFill>
                <a:latin typeface="Consolas"/>
                <a:ea typeface="Consolas"/>
                <a:cs typeface="Consolas"/>
                <a:sym typeface="Consolas"/>
              </a:rPr>
              <a:t>MPI_Op_create</a:t>
            </a:r>
            <a:r>
              <a:rPr b="0" i="0" lang="en-US" sz="2000" u="none">
                <a:solidFill>
                  <a:srgbClr val="000000"/>
                </a:solidFill>
                <a:latin typeface="Consolas"/>
                <a:ea typeface="Consolas"/>
                <a:cs typeface="Consolas"/>
                <a:sym typeface="Consolas"/>
              </a:rPr>
              <a:t>(MPI_User_function *function,</a:t>
            </a:r>
            <a:br>
              <a:rPr b="0" i="0" lang="en-US" sz="2000" u="none">
                <a:solidFill>
                  <a:srgbClr val="000000"/>
                </a:solidFill>
                <a:latin typeface="Consolas"/>
                <a:ea typeface="Consolas"/>
                <a:cs typeface="Consolas"/>
                <a:sym typeface="Consolas"/>
              </a:rPr>
            </a:br>
            <a:r>
              <a:rPr b="0" i="0" lang="en-US" sz="2000" u="none">
                <a:solidFill>
                  <a:srgbClr val="000000"/>
                </a:solidFill>
                <a:latin typeface="Consolas"/>
                <a:ea typeface="Consolas"/>
                <a:cs typeface="Consolas"/>
                <a:sym typeface="Consolas"/>
              </a:rPr>
              <a:t>int commute, MPI_Op *op)</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MPI_Op_create</a:t>
            </a:r>
            <a:r>
              <a:rPr b="1" i="0" lang="en-US" sz="2000" u="none">
                <a:solidFill>
                  <a:schemeClr val="dk1"/>
                </a:solidFill>
                <a:latin typeface="Courier New"/>
                <a:ea typeface="Courier New"/>
                <a:cs typeface="Courier New"/>
                <a:sym typeface="Courier New"/>
              </a:rPr>
              <a:t>(function, commute, op, ierr)</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Входные параметры:</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1" i="0" lang="en-US" sz="2000" u="none" cap="none" strike="noStrike">
                <a:solidFill>
                  <a:schemeClr val="dk1"/>
                </a:solidFill>
                <a:latin typeface="Times New Roman"/>
                <a:ea typeface="Times New Roman"/>
                <a:cs typeface="Times New Roman"/>
                <a:sym typeface="Times New Roman"/>
              </a:rPr>
              <a:t>function</a:t>
            </a:r>
            <a:r>
              <a:rPr b="0" i="0" lang="en-US" sz="1800" u="none" cap="none" strike="noStrike">
                <a:solidFill>
                  <a:schemeClr val="dk1"/>
                </a:solidFill>
                <a:latin typeface="Arial"/>
                <a:ea typeface="Arial"/>
                <a:cs typeface="Arial"/>
                <a:sym typeface="Arial"/>
              </a:rPr>
              <a:t> - пользовательская функция;</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1" i="0" lang="en-US" sz="2000" u="none" cap="none" strike="noStrike">
                <a:solidFill>
                  <a:schemeClr val="dk1"/>
                </a:solidFill>
                <a:latin typeface="Times New Roman"/>
                <a:ea typeface="Times New Roman"/>
                <a:cs typeface="Times New Roman"/>
                <a:sym typeface="Times New Roman"/>
              </a:rPr>
              <a:t>commute</a:t>
            </a:r>
            <a:r>
              <a:rPr b="0" i="0" lang="en-US" sz="1800" u="none" cap="none" strike="noStrike">
                <a:solidFill>
                  <a:schemeClr val="dk1"/>
                </a:solidFill>
                <a:latin typeface="Arial"/>
                <a:ea typeface="Arial"/>
                <a:cs typeface="Arial"/>
                <a:sym typeface="Arial"/>
              </a:rPr>
              <a:t> - флаг, которому присваивается значение «истина», если  операция коммутативна (результат не зависит от порядка  операндов).</a:t>
            </a:r>
            <a:endParaRPr/>
          </a:p>
          <a:p>
            <a:pPr indent="0" lvl="0" marL="0" marR="0" rtl="0" algn="l">
              <a:lnSpc>
                <a:spcPct val="100000"/>
              </a:lnSpc>
              <a:spcBef>
                <a:spcPts val="0"/>
              </a:spcBef>
              <a:spcAft>
                <a:spcPts val="0"/>
              </a:spcAft>
              <a:buClr>
                <a:srgbClr val="000000"/>
              </a:buClr>
              <a:buSzPts val="2400"/>
              <a:buFont typeface="Noto Sans Symbols"/>
              <a:buNone/>
            </a:pPr>
            <a:r>
              <a:rPr b="0" i="0" lang="en-US" sz="2400" u="none">
                <a:solidFill>
                  <a:srgbClr val="000000"/>
                </a:solidFill>
                <a:latin typeface="Noto Sans Symbols"/>
                <a:ea typeface="Noto Sans Symbols"/>
                <a:cs typeface="Noto Sans Symbols"/>
                <a:sym typeface="Noto Sans Symbols"/>
              </a:rPr>
              <a:t>▪ </a:t>
            </a:r>
            <a:r>
              <a:rPr b="0" i="0" lang="en-US" sz="2400" u="none">
                <a:solidFill>
                  <a:srgbClr val="000000"/>
                </a:solidFill>
                <a:latin typeface="Times New Roman"/>
                <a:ea typeface="Times New Roman"/>
                <a:cs typeface="Times New Roman"/>
                <a:sym typeface="Times New Roman"/>
              </a:rPr>
              <a:t>Операция пользователя должна быть ассоциативной</a:t>
            </a: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Times New Roman"/>
                <a:ea typeface="Times New Roman"/>
                <a:cs typeface="Times New Roman"/>
                <a:sym typeface="Times New Roman"/>
              </a:rPr>
              <a:t>A * (B * C) = (A * B) * C</a:t>
            </a: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Noto Sans Symbols"/>
                <a:ea typeface="Noto Sans Symbols"/>
                <a:cs typeface="Noto Sans Symbols"/>
                <a:sym typeface="Noto Sans Symbols"/>
              </a:rPr>
              <a:t>▪ </a:t>
            </a:r>
            <a:r>
              <a:rPr b="0" i="0" lang="en-US" sz="2400" u="none">
                <a:solidFill>
                  <a:srgbClr val="000000"/>
                </a:solidFill>
                <a:latin typeface="Times New Roman"/>
                <a:ea typeface="Times New Roman"/>
                <a:cs typeface="Times New Roman"/>
                <a:sym typeface="Times New Roman"/>
              </a:rPr>
              <a:t>Если commute = 1, то операция коммутативна:</a:t>
            </a:r>
            <a:br>
              <a:rPr b="0" i="0" lang="en-US" sz="2400" u="none">
                <a:solidFill>
                  <a:srgbClr val="000000"/>
                </a:solidFill>
                <a:latin typeface="Times New Roman"/>
                <a:ea typeface="Times New Roman"/>
                <a:cs typeface="Times New Roman"/>
                <a:sym typeface="Times New Roman"/>
              </a:rPr>
            </a:br>
            <a:r>
              <a:rPr b="0" i="0" lang="en-US" sz="2400" u="none">
                <a:solidFill>
                  <a:srgbClr val="000000"/>
                </a:solidFill>
                <a:latin typeface="Times New Roman"/>
                <a:ea typeface="Times New Roman"/>
                <a:cs typeface="Times New Roman"/>
                <a:sym typeface="Times New Roman"/>
              </a:rPr>
              <a:t>A * B = B * 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4"/>
          <p:cNvSpPr txBox="1"/>
          <p:nvPr>
            <p:ph type="title"/>
          </p:nvPr>
        </p:nvSpPr>
        <p:spPr>
          <a:xfrm>
            <a:off x="635000" y="39687"/>
            <a:ext cx="71389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Коллективные обмены</a:t>
            </a:r>
            <a:endParaRPr/>
          </a:p>
        </p:txBody>
      </p:sp>
      <p:sp>
        <p:nvSpPr>
          <p:cNvPr id="626" name="Google Shape;626;p44"/>
          <p:cNvSpPr txBox="1"/>
          <p:nvPr/>
        </p:nvSpPr>
        <p:spPr>
          <a:xfrm>
            <a:off x="422275" y="860425"/>
            <a:ext cx="7504112"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 JAVA)</a:t>
            </a:r>
            <a:endParaRPr b="1" i="0" sz="2400" u="non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a:solidFill>
                <a:srgbClr val="0070C0"/>
              </a:solidFill>
              <a:latin typeface="Arial"/>
              <a:ea typeface="Arial"/>
              <a:cs typeface="Arial"/>
              <a:sym typeface="Arial"/>
            </a:endParaRPr>
          </a:p>
        </p:txBody>
      </p:sp>
      <p:sp>
        <p:nvSpPr>
          <p:cNvPr id="627" name="Google Shape;627;p44"/>
          <p:cNvSpPr txBox="1"/>
          <p:nvPr/>
        </p:nvSpPr>
        <p:spPr>
          <a:xfrm>
            <a:off x="338137" y="2060575"/>
            <a:ext cx="8585200" cy="1751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Courier New"/>
              <a:buNone/>
            </a:pPr>
            <a:r>
              <a:rPr b="1" i="0" lang="en-US" sz="2000" u="none">
                <a:solidFill>
                  <a:srgbClr val="0070C0"/>
                </a:solidFill>
                <a:latin typeface="Courier New"/>
                <a:ea typeface="Courier New"/>
                <a:cs typeface="Courier New"/>
                <a:sym typeface="Courier New"/>
              </a:rPr>
              <a:t>Op.Op</a:t>
            </a:r>
            <a:r>
              <a:rPr b="1" i="0" lang="en-US" sz="2000" u="none">
                <a:solidFill>
                  <a:schemeClr val="dk1"/>
                </a:solidFill>
                <a:latin typeface="Courier New"/>
                <a:ea typeface="Courier New"/>
                <a:cs typeface="Courier New"/>
                <a:sym typeface="Courier New"/>
              </a:rPr>
              <a:t>(User_function function, boolean commute)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Входные параметры:</a:t>
            </a:r>
            <a:endParaRPr/>
          </a:p>
          <a:p>
            <a:pPr indent="-347662" lvl="1" marL="692150" marR="0" rtl="0" algn="l">
              <a:lnSpc>
                <a:spcPct val="90000"/>
              </a:lnSpc>
              <a:spcBef>
                <a:spcPts val="320"/>
              </a:spcBef>
              <a:spcAft>
                <a:spcPts val="0"/>
              </a:spcAft>
              <a:buClr>
                <a:schemeClr val="accent2"/>
              </a:buClr>
              <a:buSzPts val="1120"/>
              <a:buFont typeface="Noto Sans Symbols"/>
              <a:buChar char="●"/>
            </a:pPr>
            <a:r>
              <a:rPr b="1" i="0" lang="en-US" sz="1600" u="none" cap="none" strike="noStrike">
                <a:solidFill>
                  <a:schemeClr val="dk1"/>
                </a:solidFill>
                <a:latin typeface="Times New Roman"/>
                <a:ea typeface="Times New Roman"/>
                <a:cs typeface="Times New Roman"/>
                <a:sym typeface="Times New Roman"/>
              </a:rPr>
              <a:t>function</a:t>
            </a:r>
            <a:r>
              <a:rPr b="0" i="0" lang="en-US" sz="1400" u="none" cap="none" strike="noStrike">
                <a:solidFill>
                  <a:schemeClr val="dk1"/>
                </a:solidFill>
                <a:latin typeface="Arial"/>
                <a:ea typeface="Arial"/>
                <a:cs typeface="Arial"/>
                <a:sym typeface="Arial"/>
              </a:rPr>
              <a:t> - пользовательская функция;</a:t>
            </a:r>
            <a:endParaRPr/>
          </a:p>
          <a:p>
            <a:pPr indent="-347662" lvl="1" marL="692150" marR="0" rtl="0" algn="l">
              <a:lnSpc>
                <a:spcPct val="90000"/>
              </a:lnSpc>
              <a:spcBef>
                <a:spcPts val="320"/>
              </a:spcBef>
              <a:spcAft>
                <a:spcPts val="0"/>
              </a:spcAft>
              <a:buClr>
                <a:schemeClr val="accent2"/>
              </a:buClr>
              <a:buSzPts val="1120"/>
              <a:buFont typeface="Noto Sans Symbols"/>
              <a:buChar char="●"/>
            </a:pPr>
            <a:r>
              <a:rPr b="1" i="0" lang="en-US" sz="1600" u="none" cap="none" strike="noStrike">
                <a:solidFill>
                  <a:schemeClr val="dk1"/>
                </a:solidFill>
                <a:latin typeface="Times New Roman"/>
                <a:ea typeface="Times New Roman"/>
                <a:cs typeface="Times New Roman"/>
                <a:sym typeface="Times New Roman"/>
              </a:rPr>
              <a:t>commute</a:t>
            </a:r>
            <a:r>
              <a:rPr b="0" i="0" lang="en-US" sz="1400" u="none" cap="none" strike="noStrike">
                <a:solidFill>
                  <a:schemeClr val="dk1"/>
                </a:solidFill>
                <a:latin typeface="Arial"/>
                <a:ea typeface="Arial"/>
                <a:cs typeface="Arial"/>
                <a:sym typeface="Arial"/>
              </a:rPr>
              <a:t> - флаг, которому присваивается значение «истина», если  операция коммутативна (результат не зависит от порядка  операндов).</a:t>
            </a:r>
            <a:endParaRPr/>
          </a:p>
        </p:txBody>
      </p:sp>
      <p:sp>
        <p:nvSpPr>
          <p:cNvPr id="628" name="Google Shape;628;p44"/>
          <p:cNvSpPr txBox="1"/>
          <p:nvPr/>
        </p:nvSpPr>
        <p:spPr>
          <a:xfrm>
            <a:off x="369887" y="3844925"/>
            <a:ext cx="8613775" cy="2586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Bind a user-defined global reduction operation to an Op object. Java binding of the MPI operation MPI_OP_CREATE. </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The abstract base class User function is defined by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class User_function { </a:t>
            </a:r>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public abstract void Call(Object invec, int inoffset,          	 Object inoutvec, int inoutoffset, int count, </a:t>
            </a:r>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Datatype datatype); </a:t>
            </a:r>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5"/>
          <p:cNvSpPr txBox="1"/>
          <p:nvPr>
            <p:ph type="title"/>
          </p:nvPr>
        </p:nvSpPr>
        <p:spPr>
          <a:xfrm>
            <a:off x="635000" y="39687"/>
            <a:ext cx="71389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Коллективные обмены</a:t>
            </a:r>
            <a:endParaRPr/>
          </a:p>
        </p:txBody>
      </p:sp>
      <p:sp>
        <p:nvSpPr>
          <p:cNvPr id="634" name="Google Shape;634;p45"/>
          <p:cNvSpPr txBox="1"/>
          <p:nvPr/>
        </p:nvSpPr>
        <p:spPr>
          <a:xfrm>
            <a:off x="422275" y="860425"/>
            <a:ext cx="7504112"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a:t>
            </a:r>
            <a:endParaRPr/>
          </a:p>
        </p:txBody>
      </p:sp>
      <p:sp>
        <p:nvSpPr>
          <p:cNvPr id="635" name="Google Shape;635;p45"/>
          <p:cNvSpPr txBox="1"/>
          <p:nvPr/>
        </p:nvSpPr>
        <p:spPr>
          <a:xfrm>
            <a:off x="422275" y="1749425"/>
            <a:ext cx="8181975" cy="455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Стандартный сценарий определения и использования производных типов включает следующие шаги: </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Производный тип строится из предопределенных типов MPI и ранее определенных производных типов с помощью специальных функций-конструкторов </a:t>
            </a:r>
            <a:r>
              <a:rPr b="0" i="0" lang="en-US" sz="2000" u="none">
                <a:solidFill>
                  <a:srgbClr val="0070C0"/>
                </a:solidFill>
                <a:latin typeface="Times New Roman"/>
                <a:ea typeface="Times New Roman"/>
                <a:cs typeface="Times New Roman"/>
                <a:sym typeface="Times New Roman"/>
              </a:rPr>
              <a:t>MPI_Type_contiguous</a:t>
            </a:r>
            <a:r>
              <a:rPr b="0" i="0" lang="en-US" sz="2000" u="none">
                <a:solidFill>
                  <a:schemeClr val="dk1"/>
                </a:solidFill>
                <a:latin typeface="Times New Roman"/>
                <a:ea typeface="Times New Roman"/>
                <a:cs typeface="Times New Roman"/>
                <a:sym typeface="Times New Roman"/>
              </a:rPr>
              <a:t>, MPI_Type_vector, MPI_Type_hvector, MPI_Type_indexed, MPI_Type_hindexed, MPI_Type_struct.</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Новый производный тип регистрируется вызовом функции </a:t>
            </a:r>
            <a:r>
              <a:rPr b="0" i="0" lang="en-US" sz="2000" u="none">
                <a:solidFill>
                  <a:srgbClr val="0070C0"/>
                </a:solidFill>
                <a:latin typeface="Times New Roman"/>
                <a:ea typeface="Times New Roman"/>
                <a:cs typeface="Times New Roman"/>
                <a:sym typeface="Times New Roman"/>
              </a:rPr>
              <a:t>MPI_Type_commit</a:t>
            </a:r>
            <a:r>
              <a:rPr b="0" i="0" lang="en-US" sz="2000" u="none">
                <a:solidFill>
                  <a:schemeClr val="dk1"/>
                </a:solidFill>
                <a:latin typeface="Times New Roman"/>
                <a:ea typeface="Times New Roman"/>
                <a:cs typeface="Times New Roman"/>
                <a:sym typeface="Times New Roman"/>
              </a:rPr>
              <a:t>. Только после регистрации новый производный тип можно использовать в коммуникационных подпрограммах и при конструировании других типов. Предопределенные типы MPI считаются зарегистрированными. </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Когда производный тип становится ненужным, он уничтожается функцией </a:t>
            </a:r>
            <a:r>
              <a:rPr b="0" i="0" lang="en-US" sz="2000" u="none">
                <a:solidFill>
                  <a:srgbClr val="0070C0"/>
                </a:solidFill>
                <a:latin typeface="Times New Roman"/>
                <a:ea typeface="Times New Roman"/>
                <a:cs typeface="Times New Roman"/>
                <a:sym typeface="Times New Roman"/>
              </a:rPr>
              <a:t>MPI_Type_free</a:t>
            </a:r>
            <a:r>
              <a:rPr b="0" i="0" lang="en-US" sz="2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6"/>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41" name="Google Shape;641;p46"/>
          <p:cNvSpPr txBox="1"/>
          <p:nvPr/>
        </p:nvSpPr>
        <p:spPr>
          <a:xfrm>
            <a:off x="522287" y="1803400"/>
            <a:ext cx="8153400" cy="42719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После завершения операций приведения пользовательская функция должна быть удалена.</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Удаление пользовательской функции выполняется подпрограммой:</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MPI_Op_free(MPI_Op *op)</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MPI_Op_free(op, ierr) </a:t>
            </a:r>
            <a:r>
              <a:rPr b="1" i="0" lang="en-US" sz="2000" u="none">
                <a:solidFill>
                  <a:srgbClr val="0070C0"/>
                </a:solidFill>
                <a:latin typeface="Courier New"/>
                <a:ea typeface="Courier New"/>
                <a:cs typeface="Courier New"/>
                <a:sym typeface="Courier New"/>
              </a:rPr>
              <a:t>(C)</a:t>
            </a:r>
            <a:endParaRPr/>
          </a:p>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v</a:t>
            </a:r>
            <a:r>
              <a:rPr b="1" i="0" lang="en-US" sz="2000" u="none">
                <a:solidFill>
                  <a:schemeClr val="dk1"/>
                </a:solidFill>
                <a:latin typeface="Courier New"/>
                <a:ea typeface="Courier New"/>
                <a:cs typeface="Courier New"/>
                <a:sym typeface="Courier New"/>
              </a:rPr>
              <a:t>oid Op.finalize()    </a:t>
            </a:r>
            <a:r>
              <a:rPr b="1" i="0" lang="en-US" sz="2000" u="none">
                <a:solidFill>
                  <a:srgbClr val="0070C0"/>
                </a:solidFill>
                <a:latin typeface="Courier New"/>
                <a:ea typeface="Courier New"/>
                <a:cs typeface="Courier New"/>
                <a:sym typeface="Courier New"/>
              </a:rPr>
              <a:t>(JAVA)</a:t>
            </a: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r>
              <a:rPr b="0" i="0" lang="en-US" sz="2400" u="none">
                <a:solidFill>
                  <a:schemeClr val="dk1"/>
                </a:solidFill>
                <a:latin typeface="Times New Roman"/>
                <a:ea typeface="Times New Roman"/>
                <a:cs typeface="Times New Roman"/>
                <a:sym typeface="Times New Roman"/>
              </a:rPr>
              <a:t>После завершения вызова </a:t>
            </a:r>
            <a:r>
              <a:rPr b="0" i="0" lang="en-US" sz="2000" u="none">
                <a:solidFill>
                  <a:schemeClr val="dk1"/>
                </a:solidFill>
                <a:latin typeface="Courier New"/>
                <a:ea typeface="Courier New"/>
                <a:cs typeface="Courier New"/>
                <a:sym typeface="Courier New"/>
              </a:rPr>
              <a:t>op</a:t>
            </a:r>
            <a:r>
              <a:rPr b="0" i="0" lang="en-US" sz="2400" u="none">
                <a:solidFill>
                  <a:schemeClr val="dk1"/>
                </a:solidFill>
                <a:latin typeface="Times New Roman"/>
                <a:ea typeface="Times New Roman"/>
                <a:cs typeface="Times New Roman"/>
                <a:sym typeface="Times New Roman"/>
              </a:rPr>
              <a:t> присваивается значение </a:t>
            </a:r>
            <a:r>
              <a:rPr b="0" i="0" lang="en-US" sz="2000" u="none">
                <a:solidFill>
                  <a:schemeClr val="dk1"/>
                </a:solidFill>
                <a:latin typeface="Courier New"/>
                <a:ea typeface="Courier New"/>
                <a:cs typeface="Courier New"/>
                <a:sym typeface="Courier New"/>
              </a:rPr>
              <a:t>MPI_OP_NULL</a:t>
            </a:r>
            <a:r>
              <a:rPr b="0" i="0" lang="en-US" sz="2400" u="none">
                <a:solidFill>
                  <a:schemeClr val="dk1"/>
                </a:solidFill>
                <a:latin typeface="Times New Roman"/>
                <a:ea typeface="Times New Roman"/>
                <a:cs typeface="Times New Roman"/>
                <a:sym typeface="Times New Roman"/>
              </a:rPr>
              <a:t>.</a:t>
            </a:r>
            <a:endParaRPr/>
          </a:p>
        </p:txBody>
      </p:sp>
      <p:sp>
        <p:nvSpPr>
          <p:cNvPr id="642" name="Google Shape;642;p46"/>
          <p:cNvSpPr txBox="1"/>
          <p:nvPr>
            <p:ph type="title"/>
          </p:nvPr>
        </p:nvSpPr>
        <p:spPr>
          <a:xfrm>
            <a:off x="673100" y="255587"/>
            <a:ext cx="59150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43" name="Google Shape;643;p46"/>
          <p:cNvSpPr txBox="1"/>
          <p:nvPr/>
        </p:nvSpPr>
        <p:spPr>
          <a:xfrm>
            <a:off x="665162" y="1033462"/>
            <a:ext cx="642778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7"/>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49" name="Google Shape;649;p47"/>
          <p:cNvSpPr txBox="1"/>
          <p:nvPr/>
        </p:nvSpPr>
        <p:spPr>
          <a:xfrm>
            <a:off x="522287" y="1803400"/>
            <a:ext cx="8153400" cy="46720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static Datatype </a:t>
            </a:r>
            <a:r>
              <a:rPr b="1" i="0" lang="en-US" sz="2400" u="none">
                <a:solidFill>
                  <a:srgbClr val="0070C0"/>
                </a:solidFill>
                <a:latin typeface="Courier New"/>
                <a:ea typeface="Courier New"/>
                <a:cs typeface="Courier New"/>
                <a:sym typeface="Courier New"/>
              </a:rPr>
              <a:t>Datatype.Contiguous</a:t>
            </a:r>
            <a:r>
              <a:rPr b="1" i="0" lang="en-US" sz="2400" u="none">
                <a:solidFill>
                  <a:schemeClr val="dk1"/>
                </a:solidFill>
                <a:latin typeface="Courier New"/>
                <a:ea typeface="Courier New"/>
                <a:cs typeface="Courier New"/>
                <a:sym typeface="Courier New"/>
              </a:rPr>
              <a:t>(int count, Datatype oldtype)</a:t>
            </a:r>
            <a:endParaRPr/>
          </a:p>
          <a:p>
            <a:pPr indent="0" lvl="0" marL="0" marR="0" rtl="0" algn="l">
              <a:lnSpc>
                <a:spcPct val="93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 </a:t>
            </a:r>
            <a:endParaRPr/>
          </a:p>
          <a:p>
            <a:pPr indent="-285750" lvl="1" marL="742950" marR="0" rtl="0" algn="l">
              <a:lnSpc>
                <a:spcPct val="93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count</a:t>
            </a:r>
            <a:r>
              <a:rPr b="0" i="0" lang="en-US" sz="2000" u="none" cap="none" strike="noStrike">
                <a:solidFill>
                  <a:schemeClr val="dk1"/>
                </a:solidFill>
                <a:latin typeface="Arial"/>
                <a:ea typeface="Arial"/>
                <a:cs typeface="Arial"/>
                <a:sym typeface="Arial"/>
              </a:rPr>
              <a:t> - replication count </a:t>
            </a:r>
            <a:endParaRPr/>
          </a:p>
          <a:p>
            <a:pPr indent="-285750" lvl="1" marL="742950" marR="0" rtl="0" algn="l">
              <a:lnSpc>
                <a:spcPct val="93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oldtype - </a:t>
            </a:r>
            <a:r>
              <a:rPr b="0" i="0" lang="en-US" sz="2000" u="none" cap="none" strike="noStrike">
                <a:solidFill>
                  <a:schemeClr val="dk1"/>
                </a:solidFill>
                <a:latin typeface="Arial"/>
                <a:ea typeface="Arial"/>
                <a:cs typeface="Arial"/>
                <a:sym typeface="Arial"/>
              </a:rPr>
              <a:t> olddatatype </a:t>
            </a:r>
            <a:endParaRPr/>
          </a:p>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возвращает: новый тип дпнных, предтавляющий репликацию старого типа данных в новую локацию. </a:t>
            </a:r>
            <a:endParaRPr/>
          </a:p>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Java binding of the MPI operation MPI_TYPE_CONTIGUOUS. Базовый тип нового типа данных тот же, что и базовый тип старого типа. </a:t>
            </a:r>
            <a:br>
              <a:rPr b="0" i="0" lang="en-US" sz="2000" u="none">
                <a:solidFill>
                  <a:schemeClr val="dk1"/>
                </a:solidFill>
                <a:latin typeface="Arial"/>
                <a:ea typeface="Arial"/>
                <a:cs typeface="Arial"/>
                <a:sym typeface="Arial"/>
              </a:rPr>
            </a:br>
            <a:r>
              <a:rPr b="1" i="0" lang="en-US" sz="2400" u="none">
                <a:solidFill>
                  <a:schemeClr val="dk1"/>
                </a:solidFill>
                <a:latin typeface="Courier New"/>
                <a:ea typeface="Courier New"/>
                <a:cs typeface="Courier New"/>
                <a:sym typeface="Courier New"/>
              </a:rPr>
              <a:t>void </a:t>
            </a:r>
            <a:r>
              <a:rPr b="1" i="0" lang="en-US" sz="2400" u="none">
                <a:solidFill>
                  <a:srgbClr val="0070C0"/>
                </a:solidFill>
                <a:latin typeface="Courier New"/>
                <a:ea typeface="Courier New"/>
                <a:cs typeface="Courier New"/>
                <a:sym typeface="Courier New"/>
              </a:rPr>
              <a:t>Datatype.Commit</a:t>
            </a:r>
            <a:r>
              <a:rPr b="1" i="0" lang="en-US" sz="2400" u="none">
                <a:solidFill>
                  <a:schemeClr val="dk1"/>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Commit a derived datatype. Java binding of the MPI operation MPI_TYPE_COMMIT. </a:t>
            </a:r>
            <a:endParaRPr/>
          </a:p>
          <a:p>
            <a:pPr indent="0" lvl="0" marL="0" marR="0" rtl="0" algn="l">
              <a:lnSpc>
                <a:spcPct val="93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void </a:t>
            </a:r>
            <a:r>
              <a:rPr b="1" i="0" lang="en-US" sz="2400" u="none">
                <a:solidFill>
                  <a:srgbClr val="0070C0"/>
                </a:solidFill>
                <a:latin typeface="Courier New"/>
                <a:ea typeface="Courier New"/>
                <a:cs typeface="Courier New"/>
                <a:sym typeface="Courier New"/>
              </a:rPr>
              <a:t>Datatype.finalize</a:t>
            </a:r>
            <a:r>
              <a:rPr b="1" i="0" lang="en-US" sz="2400" u="none">
                <a:solidFill>
                  <a:schemeClr val="dk1"/>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Destructor. Java binding of the MPI operation MPI TYPE FREE.</a:t>
            </a:r>
            <a:endParaRPr/>
          </a:p>
        </p:txBody>
      </p:sp>
      <p:sp>
        <p:nvSpPr>
          <p:cNvPr id="650" name="Google Shape;650;p47"/>
          <p:cNvSpPr txBox="1"/>
          <p:nvPr>
            <p:ph type="title"/>
          </p:nvPr>
        </p:nvSpPr>
        <p:spPr>
          <a:xfrm>
            <a:off x="673100" y="255587"/>
            <a:ext cx="59150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51" name="Google Shape;651;p47"/>
          <p:cNvSpPr txBox="1"/>
          <p:nvPr/>
        </p:nvSpPr>
        <p:spPr>
          <a:xfrm>
            <a:off x="665162" y="1033462"/>
            <a:ext cx="642778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производного типа JAVA)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8"/>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57" name="Google Shape;657;p48"/>
          <p:cNvSpPr txBox="1"/>
          <p:nvPr/>
        </p:nvSpPr>
        <p:spPr>
          <a:xfrm>
            <a:off x="539750" y="1844675"/>
            <a:ext cx="8135937" cy="47291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typedef struct </a:t>
            </a:r>
            <a:r>
              <a:rPr b="0" i="0" lang="en-US" sz="2000" u="none">
                <a:solidFill>
                  <a:schemeClr val="dk1"/>
                </a:solidFill>
                <a:latin typeface="Courier New"/>
                <a:ea typeface="Courier New"/>
                <a:cs typeface="Courier New"/>
                <a:sym typeface="Courier New"/>
              </a:rPr>
              <a:t>{</a:t>
            </a:r>
            <a:br>
              <a:rPr b="0"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double </a:t>
            </a:r>
            <a:r>
              <a:rPr b="0" i="0" lang="en-US" sz="2000" u="none">
                <a:solidFill>
                  <a:schemeClr val="dk1"/>
                </a:solidFill>
                <a:latin typeface="Courier New"/>
                <a:ea typeface="Courier New"/>
                <a:cs typeface="Courier New"/>
                <a:sym typeface="Courier New"/>
              </a:rPr>
              <a:t>real, imag;</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Complex;</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Complex sbuf[100], rbuf[100];</a:t>
            </a:r>
            <a:br>
              <a:rPr b="0" i="0" lang="en-US" sz="2000" u="none">
                <a:solidFill>
                  <a:schemeClr val="dk1"/>
                </a:solidFill>
                <a:latin typeface="Courier New"/>
                <a:ea typeface="Courier New"/>
                <a:cs typeface="Courier New"/>
                <a:sym typeface="Courier New"/>
              </a:rPr>
            </a:b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MPI_Op </a:t>
            </a:r>
            <a:r>
              <a:rPr b="0" i="0" lang="en-US" sz="2000" u="none">
                <a:solidFill>
                  <a:srgbClr val="0070C0"/>
                </a:solidFill>
                <a:latin typeface="Courier New"/>
                <a:ea typeface="Courier New"/>
                <a:cs typeface="Courier New"/>
                <a:sym typeface="Courier New"/>
              </a:rPr>
              <a:t>complexmulop</a:t>
            </a:r>
            <a:r>
              <a:rPr b="0" i="0" lang="en-US" sz="2000" u="none">
                <a:solidFill>
                  <a:schemeClr val="dk1"/>
                </a:solidFill>
                <a:latin typeface="Courier New"/>
                <a:ea typeface="Courier New"/>
                <a:cs typeface="Courier New"/>
                <a:sym typeface="Courier New"/>
              </a:rPr>
              <a:t>;</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MPI_Datatype ctype;</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MPI_Type_contiguous(2, MPI_DOUBLE, &amp;ctype);</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MPI_Type_commit(&amp;ctype);</a:t>
            </a:r>
            <a:r>
              <a:rPr b="1" i="0" lang="en-US" sz="2000" u="none">
                <a:solidFill>
                  <a:srgbClr val="00B050"/>
                </a:solidFill>
                <a:latin typeface="Courier New"/>
                <a:ea typeface="Courier New"/>
                <a:cs typeface="Courier New"/>
                <a:sym typeface="Courier New"/>
              </a:rPr>
              <a:t>//регистрация нового типа</a:t>
            </a:r>
            <a:br>
              <a:rPr b="0" i="0" lang="en-US" sz="2000" u="none">
                <a:solidFill>
                  <a:schemeClr val="dk1"/>
                </a:solidFill>
                <a:latin typeface="Courier New"/>
                <a:ea typeface="Courier New"/>
                <a:cs typeface="Courier New"/>
                <a:sym typeface="Courier New"/>
              </a:rPr>
            </a:br>
            <a:r>
              <a:rPr b="1" i="0" lang="en-US" sz="2000" u="none">
                <a:solidFill>
                  <a:srgbClr val="00B050"/>
                </a:solidFill>
                <a:latin typeface="Courier New"/>
                <a:ea typeface="Courier New"/>
                <a:cs typeface="Courier New"/>
                <a:sym typeface="Courier New"/>
              </a:rPr>
              <a:t>// Умножение комплексных чисел</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MPI_Op_create</a:t>
            </a:r>
            <a:r>
              <a:rPr b="0" i="0" lang="en-US" sz="2000" u="none">
                <a:solidFill>
                  <a:schemeClr val="dk1"/>
                </a:solidFill>
                <a:latin typeface="Courier New"/>
                <a:ea typeface="Courier New"/>
                <a:cs typeface="Courier New"/>
                <a:sym typeface="Courier New"/>
              </a:rPr>
              <a:t>(</a:t>
            </a:r>
            <a:r>
              <a:rPr b="0" i="0" lang="en-US" sz="2000" u="none">
                <a:solidFill>
                  <a:srgbClr val="0070C0"/>
                </a:solidFill>
                <a:latin typeface="Courier New"/>
                <a:ea typeface="Courier New"/>
                <a:cs typeface="Courier New"/>
                <a:sym typeface="Courier New"/>
              </a:rPr>
              <a:t>complex_mul</a:t>
            </a:r>
            <a:r>
              <a:rPr b="0" i="0" lang="en-US" sz="2000" u="none">
                <a:solidFill>
                  <a:schemeClr val="dk1"/>
                </a:solidFill>
                <a:latin typeface="Courier New"/>
                <a:ea typeface="Courier New"/>
                <a:cs typeface="Courier New"/>
                <a:sym typeface="Courier New"/>
              </a:rPr>
              <a:t>, 1, </a:t>
            </a:r>
            <a:r>
              <a:rPr b="0" i="0" lang="en-US" sz="2000" u="none">
                <a:solidFill>
                  <a:srgbClr val="0070C0"/>
                </a:solidFill>
                <a:latin typeface="Courier New"/>
                <a:ea typeface="Courier New"/>
                <a:cs typeface="Courier New"/>
                <a:sym typeface="Courier New"/>
              </a:rPr>
              <a:t>&amp;complexmulop</a:t>
            </a:r>
            <a:r>
              <a:rPr b="0" i="0" lang="en-US" sz="2000" u="none">
                <a:solidFill>
                  <a:schemeClr val="dk1"/>
                </a:solidFill>
                <a:latin typeface="Courier New"/>
                <a:ea typeface="Courier New"/>
                <a:cs typeface="Courier New"/>
                <a:sym typeface="Courier New"/>
              </a:rPr>
              <a:t>);</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MPI_Reduce(sbuf, rbuf, 100, ctype, </a:t>
            </a:r>
            <a:r>
              <a:rPr b="0" i="0" lang="en-US" sz="2000" u="none">
                <a:solidFill>
                  <a:srgbClr val="0070C0"/>
                </a:solidFill>
                <a:latin typeface="Courier New"/>
                <a:ea typeface="Courier New"/>
                <a:cs typeface="Courier New"/>
                <a:sym typeface="Courier New"/>
              </a:rPr>
              <a:t>complexmulop,    	</a:t>
            </a:r>
            <a:r>
              <a:rPr b="0" i="0" lang="en-US" sz="2000" u="none">
                <a:solidFill>
                  <a:schemeClr val="dk1"/>
                </a:solidFill>
                <a:latin typeface="Courier New"/>
                <a:ea typeface="Courier New"/>
                <a:cs typeface="Courier New"/>
                <a:sym typeface="Courier New"/>
              </a:rPr>
              <a:t>root, comm);</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MPI_Op_free(&amp;complexmulop);</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MPI_Type_free(&amp;ctype);</a:t>
            </a:r>
            <a:br>
              <a:rPr b="0" i="0" lang="en-US" sz="2000" u="none">
                <a:solidFill>
                  <a:schemeClr val="dk1"/>
                </a:solidFill>
                <a:latin typeface="Courier New"/>
                <a:ea typeface="Courier New"/>
                <a:cs typeface="Courier New"/>
                <a:sym typeface="Courier New"/>
              </a:rPr>
            </a:br>
            <a:endParaRPr/>
          </a:p>
        </p:txBody>
      </p:sp>
      <p:sp>
        <p:nvSpPr>
          <p:cNvPr id="658" name="Google Shape;658;p48"/>
          <p:cNvSpPr txBox="1"/>
          <p:nvPr>
            <p:ph type="title"/>
          </p:nvPr>
        </p:nvSpPr>
        <p:spPr>
          <a:xfrm>
            <a:off x="673100" y="-26987"/>
            <a:ext cx="60594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59" name="Google Shape;659;p48"/>
          <p:cNvSpPr txBox="1"/>
          <p:nvPr/>
        </p:nvSpPr>
        <p:spPr>
          <a:xfrm>
            <a:off x="344487" y="769937"/>
            <a:ext cx="696753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a:t>
            </a:r>
            <a:endParaRPr/>
          </a:p>
        </p:txBody>
      </p:sp>
      <p:sp>
        <p:nvSpPr>
          <p:cNvPr id="660" name="Google Shape;660;p48"/>
          <p:cNvSpPr txBox="1"/>
          <p:nvPr/>
        </p:nvSpPr>
        <p:spPr>
          <a:xfrm>
            <a:off x="344487" y="1557337"/>
            <a:ext cx="133191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2 </a:t>
            </a:r>
            <a:endParaRPr/>
          </a:p>
        </p:txBody>
      </p:sp>
      <p:sp>
        <p:nvSpPr>
          <p:cNvPr id="661" name="Google Shape;661;p48"/>
          <p:cNvSpPr txBox="1"/>
          <p:nvPr/>
        </p:nvSpPr>
        <p:spPr>
          <a:xfrm>
            <a:off x="5170487" y="1249362"/>
            <a:ext cx="2592387" cy="1077912"/>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число элементов базового типа, занимающих смежные области памяти.</a:t>
            </a:r>
            <a:endParaRPr/>
          </a:p>
        </p:txBody>
      </p:sp>
      <p:sp>
        <p:nvSpPr>
          <p:cNvPr id="662" name="Google Shape;662;p48"/>
          <p:cNvSpPr txBox="1"/>
          <p:nvPr/>
        </p:nvSpPr>
        <p:spPr>
          <a:xfrm>
            <a:off x="5795962" y="2493962"/>
            <a:ext cx="2279650" cy="830262"/>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Базовый тип, соответствующего datatype</a:t>
            </a:r>
            <a:endParaRPr/>
          </a:p>
        </p:txBody>
      </p:sp>
      <p:sp>
        <p:nvSpPr>
          <p:cNvPr id="663" name="Google Shape;663;p48"/>
          <p:cNvSpPr txBox="1"/>
          <p:nvPr/>
        </p:nvSpPr>
        <p:spPr>
          <a:xfrm>
            <a:off x="6176962" y="3429000"/>
            <a:ext cx="2693987" cy="338137"/>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Название нового типа</a:t>
            </a:r>
            <a:endParaRPr/>
          </a:p>
        </p:txBody>
      </p:sp>
      <p:sp>
        <p:nvSpPr>
          <p:cNvPr id="664" name="Google Shape;664;p48"/>
          <p:cNvSpPr/>
          <p:nvPr/>
        </p:nvSpPr>
        <p:spPr>
          <a:xfrm>
            <a:off x="4037012" y="3840162"/>
            <a:ext cx="1614487" cy="320675"/>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5" name="Google Shape;665;p48"/>
          <p:cNvSpPr/>
          <p:nvPr/>
        </p:nvSpPr>
        <p:spPr>
          <a:xfrm>
            <a:off x="5935662" y="3871912"/>
            <a:ext cx="1027112" cy="288925"/>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6" name="Google Shape;666;p48"/>
          <p:cNvSpPr/>
          <p:nvPr/>
        </p:nvSpPr>
        <p:spPr>
          <a:xfrm>
            <a:off x="3675062" y="3856037"/>
            <a:ext cx="152400" cy="304800"/>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9"/>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72" name="Google Shape;672;p49"/>
          <p:cNvSpPr txBox="1"/>
          <p:nvPr/>
        </p:nvSpPr>
        <p:spPr>
          <a:xfrm>
            <a:off x="344487" y="1938337"/>
            <a:ext cx="8424862" cy="44434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Умножение массивов комплексных чисел</a:t>
            </a:r>
            <a:br>
              <a:rPr b="0" i="0" lang="en-US" sz="2400" u="none">
                <a:solidFill>
                  <a:schemeClr val="dk1"/>
                </a:solidFill>
                <a:latin typeface="Times New Roman"/>
                <a:ea typeface="Times New Roman"/>
                <a:cs typeface="Times New Roman"/>
                <a:sym typeface="Times New Roman"/>
              </a:rPr>
            </a:br>
            <a:r>
              <a:rPr b="1" i="0" lang="en-US" sz="2000" u="none">
                <a:solidFill>
                  <a:schemeClr val="dk1"/>
                </a:solidFill>
                <a:latin typeface="Courier New"/>
                <a:ea typeface="Courier New"/>
                <a:cs typeface="Courier New"/>
                <a:sym typeface="Courier New"/>
              </a:rPr>
              <a:t>void </a:t>
            </a:r>
            <a:r>
              <a:rPr b="1" i="0" lang="en-US" sz="2000" u="none">
                <a:solidFill>
                  <a:srgbClr val="0070C0"/>
                </a:solidFill>
                <a:latin typeface="Courier New"/>
                <a:ea typeface="Courier New"/>
                <a:cs typeface="Courier New"/>
                <a:sym typeface="Courier New"/>
              </a:rPr>
              <a:t>complex_mul</a:t>
            </a:r>
            <a:r>
              <a:rPr b="0" i="0" lang="en-US" sz="20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void </a:t>
            </a:r>
            <a:r>
              <a:rPr b="0" i="0" lang="en-US" sz="2000" u="none">
                <a:solidFill>
                  <a:schemeClr val="dk1"/>
                </a:solidFill>
                <a:latin typeface="Courier New"/>
                <a:ea typeface="Courier New"/>
                <a:cs typeface="Courier New"/>
                <a:sym typeface="Courier New"/>
              </a:rPr>
              <a:t>*inv, </a:t>
            </a:r>
            <a:r>
              <a:rPr b="1" i="0" lang="en-US" sz="2000" u="none">
                <a:solidFill>
                  <a:schemeClr val="dk1"/>
                </a:solidFill>
                <a:latin typeface="Courier New"/>
                <a:ea typeface="Courier New"/>
                <a:cs typeface="Courier New"/>
                <a:sym typeface="Courier New"/>
              </a:rPr>
              <a:t>void </a:t>
            </a:r>
            <a:r>
              <a:rPr b="0" i="0" lang="en-US" sz="2000" u="none">
                <a:solidFill>
                  <a:schemeClr val="dk1"/>
                </a:solidFill>
                <a:latin typeface="Courier New"/>
                <a:ea typeface="Courier New"/>
                <a:cs typeface="Courier New"/>
                <a:sym typeface="Courier New"/>
              </a:rPr>
              <a:t>*inoutv, </a:t>
            </a:r>
            <a:r>
              <a:rPr b="1" i="0" lang="en-US" sz="2000" u="none">
                <a:solidFill>
                  <a:schemeClr val="dk1"/>
                </a:solidFill>
                <a:latin typeface="Courier New"/>
                <a:ea typeface="Courier New"/>
                <a:cs typeface="Courier New"/>
                <a:sym typeface="Courier New"/>
              </a:rPr>
              <a:t>int </a:t>
            </a:r>
            <a:r>
              <a:rPr b="0" i="0" lang="en-US" sz="2000" u="none">
                <a:solidFill>
                  <a:schemeClr val="dk1"/>
                </a:solidFill>
                <a:latin typeface="Courier New"/>
                <a:ea typeface="Courier New"/>
                <a:cs typeface="Courier New"/>
                <a:sym typeface="Courier New"/>
              </a:rPr>
              <a:t>*len, MPI_Datatype *datatype)</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int </a:t>
            </a:r>
            <a:r>
              <a:rPr b="0" i="0" lang="en-US" sz="2000" u="none">
                <a:solidFill>
                  <a:schemeClr val="dk1"/>
                </a:solidFill>
                <a:latin typeface="Courier New"/>
                <a:ea typeface="Courier New"/>
                <a:cs typeface="Courier New"/>
                <a:sym typeface="Courier New"/>
              </a:rPr>
              <a:t>i;</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Complex c;</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Complex *in = (Complex *) inv;</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*inout = (Complex *) inoutv;</a:t>
            </a:r>
            <a:br>
              <a:rPr b="0"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for </a:t>
            </a:r>
            <a:r>
              <a:rPr b="0" i="0" lang="en-US" sz="2000" u="none">
                <a:solidFill>
                  <a:schemeClr val="dk1"/>
                </a:solidFill>
                <a:latin typeface="Courier New"/>
                <a:ea typeface="Courier New"/>
                <a:cs typeface="Courier New"/>
                <a:sym typeface="Courier New"/>
              </a:rPr>
              <a:t>(i = 0; i &lt; *len; i++) {</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c.real = inout-&gt;real * in-&gt;real-inout-&gt;imag * in-&gt;imag;</a:t>
            </a:r>
            <a:br>
              <a:rPr b="0" i="0" lang="en-US" sz="18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c.imag = inout-&gt;real * in-&gt;imag +inout-&gt;imag * in-&gt;real;</a:t>
            </a:r>
            <a:br>
              <a:rPr b="0" i="0" lang="en-US" sz="16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*inout = c;</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in++;</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inout++;</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endParaRPr/>
          </a:p>
        </p:txBody>
      </p:sp>
      <p:sp>
        <p:nvSpPr>
          <p:cNvPr id="673" name="Google Shape;673;p49"/>
          <p:cNvSpPr txBox="1"/>
          <p:nvPr>
            <p:ph type="title"/>
          </p:nvPr>
        </p:nvSpPr>
        <p:spPr>
          <a:xfrm>
            <a:off x="673100" y="115887"/>
            <a:ext cx="60594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74" name="Google Shape;674;p49"/>
          <p:cNvSpPr txBox="1"/>
          <p:nvPr/>
        </p:nvSpPr>
        <p:spPr>
          <a:xfrm>
            <a:off x="344487" y="912812"/>
            <a:ext cx="696753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Операция приведения MPI_Reduce </a:t>
            </a:r>
            <a:endParaRPr/>
          </a:p>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(создание пользовательской операции)</a:t>
            </a:r>
            <a:endParaRPr/>
          </a:p>
        </p:txBody>
      </p:sp>
      <p:sp>
        <p:nvSpPr>
          <p:cNvPr id="675" name="Google Shape;675;p49"/>
          <p:cNvSpPr txBox="1"/>
          <p:nvPr/>
        </p:nvSpPr>
        <p:spPr>
          <a:xfrm>
            <a:off x="344487" y="1701800"/>
            <a:ext cx="27574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2 (окончание)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327025" y="188912"/>
            <a:ext cx="6837362"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228" name="Google Shape;228;p5"/>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29" name="Google Shape;229;p5"/>
          <p:cNvSpPr txBox="1"/>
          <p:nvPr/>
        </p:nvSpPr>
        <p:spPr>
          <a:xfrm>
            <a:off x="468312" y="1389062"/>
            <a:ext cx="7340600" cy="969962"/>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В операцию коллективного обмена вовлечены не два, а большее число процессов.</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lec05_ris01" id="230" name="Google Shape;230;p5"/>
          <p:cNvPicPr preferRelativeResize="0"/>
          <p:nvPr/>
        </p:nvPicPr>
        <p:blipFill rotWithShape="1">
          <a:blip r:embed="rId3">
            <a:alphaModFix/>
          </a:blip>
          <a:srcRect b="0" l="0" r="0" t="0"/>
          <a:stretch/>
        </p:blipFill>
        <p:spPr>
          <a:xfrm>
            <a:off x="1763712" y="2328862"/>
            <a:ext cx="5400675" cy="4235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0"/>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81" name="Google Shape;681;p50"/>
          <p:cNvSpPr txBox="1"/>
          <p:nvPr>
            <p:ph type="title"/>
          </p:nvPr>
        </p:nvSpPr>
        <p:spPr>
          <a:xfrm>
            <a:off x="673100" y="115887"/>
            <a:ext cx="60594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682" name="Google Shape;682;p50"/>
          <p:cNvSpPr txBox="1"/>
          <p:nvPr/>
        </p:nvSpPr>
        <p:spPr>
          <a:xfrm>
            <a:off x="344487" y="912812"/>
            <a:ext cx="69675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Типы данных MPI </a:t>
            </a:r>
            <a:endParaRPr/>
          </a:p>
        </p:txBody>
      </p:sp>
      <p:graphicFrame>
        <p:nvGraphicFramePr>
          <p:cNvPr id="683" name="Google Shape;683;p50"/>
          <p:cNvGraphicFramePr/>
          <p:nvPr/>
        </p:nvGraphicFramePr>
        <p:xfrm>
          <a:off x="673100" y="1989137"/>
          <a:ext cx="3000000" cy="3000000"/>
        </p:xfrm>
        <a:graphic>
          <a:graphicData uri="http://schemas.openxmlformats.org/drawingml/2006/table">
            <a:tbl>
              <a:tblPr>
                <a:noFill/>
                <a:tableStyleId>{E9C8B722-CE12-40E0-8948-C0B109036014}</a:tableStyleId>
              </a:tblPr>
              <a:tblGrid>
                <a:gridCol w="3683000"/>
                <a:gridCol w="3960800"/>
              </a:tblGrid>
              <a:tr h="3492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Тип данных MPI</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Тип данных С</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MPI_CHAR</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signed char</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MPI_SHORT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signed short 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signed 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MPI_LONG</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signed long 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MPI_UNSIGNED_CHAR</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unsigned char</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MPI_UNSIGNED_SHORT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unsigned short 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MPI_UNSIGNED</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unsigned int </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MPI_UNSIGNED_LONG</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unsigned long int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298450">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MPI_FLOAT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float</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MPI_DOUBLE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double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MPI_LONG_DOUBLE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long double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MPI_BYTE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r h="300025">
                <a:tc>
                  <a:txBody>
                    <a:bodyPr/>
                    <a:lstStyle/>
                    <a:p>
                      <a:pPr indent="273050" lvl="0" marL="0" marR="0" rtl="0" algn="just">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MPI_PACKED</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c>
                  <a:txBody>
                    <a:bodyPr/>
                    <a:lstStyle/>
                    <a:p>
                      <a:pPr indent="193675"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6E7"/>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p51"/>
          <p:cNvPicPr preferRelativeResize="0"/>
          <p:nvPr/>
        </p:nvPicPr>
        <p:blipFill rotWithShape="1">
          <a:blip r:embed="rId3">
            <a:alphaModFix/>
          </a:blip>
          <a:srcRect b="0" l="0" r="0" t="0"/>
          <a:stretch/>
        </p:blipFill>
        <p:spPr>
          <a:xfrm>
            <a:off x="2552700" y="1905000"/>
            <a:ext cx="3354387" cy="1846262"/>
          </a:xfrm>
          <a:prstGeom prst="rect">
            <a:avLst/>
          </a:prstGeom>
          <a:noFill/>
          <a:ln>
            <a:noFill/>
          </a:ln>
        </p:spPr>
      </p:pic>
      <p:cxnSp>
        <p:nvCxnSpPr>
          <p:cNvPr id="689" name="Google Shape;689;p51"/>
          <p:cNvCxnSpPr/>
          <p:nvPr/>
        </p:nvCxnSpPr>
        <p:spPr>
          <a:xfrm rot="10800000">
            <a:off x="2057400" y="3810000"/>
            <a:ext cx="0" cy="1981200"/>
          </a:xfrm>
          <a:prstGeom prst="straightConnector1">
            <a:avLst/>
          </a:prstGeom>
          <a:noFill/>
          <a:ln cap="flat" cmpd="sng" w="9525">
            <a:solidFill>
              <a:schemeClr val="dk1"/>
            </a:solidFill>
            <a:prstDash val="solid"/>
            <a:miter lim="800000"/>
            <a:headEnd len="med" w="med" type="none"/>
            <a:tailEnd len="med" w="med" type="triangle"/>
          </a:ln>
        </p:spPr>
      </p:cxnSp>
      <p:cxnSp>
        <p:nvCxnSpPr>
          <p:cNvPr id="690" name="Google Shape;690;p51"/>
          <p:cNvCxnSpPr/>
          <p:nvPr/>
        </p:nvCxnSpPr>
        <p:spPr>
          <a:xfrm>
            <a:off x="2057400" y="5791200"/>
            <a:ext cx="495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91" name="Google Shape;691;p51"/>
          <p:cNvCxnSpPr/>
          <p:nvPr/>
        </p:nvCxnSpPr>
        <p:spPr>
          <a:xfrm rot="10800000">
            <a:off x="4038600" y="5181600"/>
            <a:ext cx="0" cy="685800"/>
          </a:xfrm>
          <a:prstGeom prst="straightConnector1">
            <a:avLst/>
          </a:prstGeom>
          <a:noFill/>
          <a:ln cap="flat" cmpd="sng" w="9525">
            <a:solidFill>
              <a:schemeClr val="dk1"/>
            </a:solidFill>
            <a:prstDash val="solid"/>
            <a:miter lim="800000"/>
            <a:headEnd len="med" w="med" type="none"/>
            <a:tailEnd len="med" w="med" type="none"/>
          </a:ln>
        </p:spPr>
      </p:cxnSp>
      <p:sp>
        <p:nvSpPr>
          <p:cNvPr id="692" name="Google Shape;692;p51"/>
          <p:cNvSpPr/>
          <p:nvPr/>
        </p:nvSpPr>
        <p:spPr>
          <a:xfrm>
            <a:off x="2057400" y="4419600"/>
            <a:ext cx="1981200" cy="762000"/>
          </a:xfrm>
          <a:custGeom>
            <a:rect b="b" l="l" r="r" t="t"/>
            <a:pathLst>
              <a:path extrusionOk="0" h="480" w="1248">
                <a:moveTo>
                  <a:pt x="0" y="0"/>
                </a:moveTo>
                <a:cubicBezTo>
                  <a:pt x="16" y="104"/>
                  <a:pt x="32" y="208"/>
                  <a:pt x="240" y="288"/>
                </a:cubicBezTo>
                <a:cubicBezTo>
                  <a:pt x="448" y="368"/>
                  <a:pt x="848" y="424"/>
                  <a:pt x="1248" y="48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3" name="Google Shape;693;p51"/>
          <p:cNvCxnSpPr/>
          <p:nvPr/>
        </p:nvCxnSpPr>
        <p:spPr>
          <a:xfrm>
            <a:off x="2209800" y="4724400"/>
            <a:ext cx="0" cy="1066800"/>
          </a:xfrm>
          <a:prstGeom prst="straightConnector1">
            <a:avLst/>
          </a:prstGeom>
          <a:noFill/>
          <a:ln cap="flat" cmpd="sng" w="9525">
            <a:solidFill>
              <a:schemeClr val="dk1"/>
            </a:solidFill>
            <a:prstDash val="solid"/>
            <a:miter lim="800000"/>
            <a:headEnd len="med" w="med" type="none"/>
            <a:tailEnd len="med" w="med" type="none"/>
          </a:ln>
        </p:spPr>
      </p:cxnSp>
      <p:cxnSp>
        <p:nvCxnSpPr>
          <p:cNvPr id="694" name="Google Shape;694;p51"/>
          <p:cNvCxnSpPr/>
          <p:nvPr/>
        </p:nvCxnSpPr>
        <p:spPr>
          <a:xfrm>
            <a:off x="2362200" y="4800600"/>
            <a:ext cx="0" cy="990600"/>
          </a:xfrm>
          <a:prstGeom prst="straightConnector1">
            <a:avLst/>
          </a:prstGeom>
          <a:noFill/>
          <a:ln cap="flat" cmpd="sng" w="9525">
            <a:solidFill>
              <a:schemeClr val="dk1"/>
            </a:solidFill>
            <a:prstDash val="solid"/>
            <a:miter lim="800000"/>
            <a:headEnd len="med" w="med" type="none"/>
            <a:tailEnd len="med" w="med" type="none"/>
          </a:ln>
        </p:spPr>
      </p:cxnSp>
      <p:cxnSp>
        <p:nvCxnSpPr>
          <p:cNvPr id="695" name="Google Shape;695;p51"/>
          <p:cNvCxnSpPr/>
          <p:nvPr/>
        </p:nvCxnSpPr>
        <p:spPr>
          <a:xfrm>
            <a:off x="2514600" y="4876800"/>
            <a:ext cx="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696" name="Google Shape;696;p51"/>
          <p:cNvCxnSpPr/>
          <p:nvPr/>
        </p:nvCxnSpPr>
        <p:spPr>
          <a:xfrm>
            <a:off x="2667000" y="49530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697" name="Google Shape;697;p51"/>
          <p:cNvCxnSpPr/>
          <p:nvPr/>
        </p:nvCxnSpPr>
        <p:spPr>
          <a:xfrm>
            <a:off x="2819400" y="49530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698" name="Google Shape;698;p51"/>
          <p:cNvCxnSpPr/>
          <p:nvPr/>
        </p:nvCxnSpPr>
        <p:spPr>
          <a:xfrm>
            <a:off x="2971800" y="50292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699" name="Google Shape;699;p51"/>
          <p:cNvCxnSpPr/>
          <p:nvPr/>
        </p:nvCxnSpPr>
        <p:spPr>
          <a:xfrm>
            <a:off x="3124200" y="50292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700" name="Google Shape;700;p51"/>
          <p:cNvCxnSpPr/>
          <p:nvPr/>
        </p:nvCxnSpPr>
        <p:spPr>
          <a:xfrm>
            <a:off x="3276600" y="50292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701" name="Google Shape;701;p51"/>
          <p:cNvCxnSpPr/>
          <p:nvPr/>
        </p:nvCxnSpPr>
        <p:spPr>
          <a:xfrm>
            <a:off x="3429000" y="5105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02" name="Google Shape;702;p51"/>
          <p:cNvCxnSpPr/>
          <p:nvPr/>
        </p:nvCxnSpPr>
        <p:spPr>
          <a:xfrm>
            <a:off x="3581400" y="5105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03" name="Google Shape;703;p51"/>
          <p:cNvCxnSpPr/>
          <p:nvPr/>
        </p:nvCxnSpPr>
        <p:spPr>
          <a:xfrm>
            <a:off x="3733800" y="5105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51"/>
          <p:cNvCxnSpPr/>
          <p:nvPr/>
        </p:nvCxnSpPr>
        <p:spPr>
          <a:xfrm>
            <a:off x="3886200" y="5181600"/>
            <a:ext cx="0" cy="609600"/>
          </a:xfrm>
          <a:prstGeom prst="straightConnector1">
            <a:avLst/>
          </a:prstGeom>
          <a:noFill/>
          <a:ln cap="flat" cmpd="sng" w="9525">
            <a:solidFill>
              <a:schemeClr val="dk1"/>
            </a:solidFill>
            <a:prstDash val="solid"/>
            <a:miter lim="800000"/>
            <a:headEnd len="med" w="med" type="none"/>
            <a:tailEnd len="med" w="med" type="none"/>
          </a:ln>
        </p:spPr>
      </p:cxnSp>
      <p:sp>
        <p:nvSpPr>
          <p:cNvPr id="705" name="Google Shape;705;p51"/>
          <p:cNvSpPr txBox="1"/>
          <p:nvPr/>
        </p:nvSpPr>
        <p:spPr>
          <a:xfrm>
            <a:off x="2000250" y="49911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06" name="Google Shape;706;p51"/>
          <p:cNvSpPr txBox="1"/>
          <p:nvPr/>
        </p:nvSpPr>
        <p:spPr>
          <a:xfrm>
            <a:off x="2152650" y="51435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07" name="Google Shape;707;p51"/>
          <p:cNvSpPr txBox="1"/>
          <p:nvPr/>
        </p:nvSpPr>
        <p:spPr>
          <a:xfrm>
            <a:off x="2305050" y="5029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08" name="Google Shape;708;p51"/>
          <p:cNvSpPr txBox="1"/>
          <p:nvPr/>
        </p:nvSpPr>
        <p:spPr>
          <a:xfrm>
            <a:off x="2457450" y="5181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09" name="Google Shape;709;p51"/>
          <p:cNvSpPr txBox="1"/>
          <p:nvPr/>
        </p:nvSpPr>
        <p:spPr>
          <a:xfrm>
            <a:off x="2609850" y="5029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10" name="Google Shape;710;p51"/>
          <p:cNvSpPr txBox="1"/>
          <p:nvPr/>
        </p:nvSpPr>
        <p:spPr>
          <a:xfrm>
            <a:off x="2762250" y="5181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11" name="Google Shape;711;p51"/>
          <p:cNvSpPr txBox="1"/>
          <p:nvPr/>
        </p:nvSpPr>
        <p:spPr>
          <a:xfrm>
            <a:off x="2914650" y="5029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12" name="Google Shape;712;p51"/>
          <p:cNvSpPr txBox="1"/>
          <p:nvPr/>
        </p:nvSpPr>
        <p:spPr>
          <a:xfrm>
            <a:off x="3067050" y="5195887"/>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13" name="Google Shape;713;p51"/>
          <p:cNvSpPr txBox="1"/>
          <p:nvPr/>
        </p:nvSpPr>
        <p:spPr>
          <a:xfrm>
            <a:off x="3219450" y="5029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14" name="Google Shape;714;p51"/>
          <p:cNvSpPr txBox="1"/>
          <p:nvPr/>
        </p:nvSpPr>
        <p:spPr>
          <a:xfrm>
            <a:off x="3371850" y="5181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15" name="Google Shape;715;p51"/>
          <p:cNvSpPr txBox="1"/>
          <p:nvPr/>
        </p:nvSpPr>
        <p:spPr>
          <a:xfrm>
            <a:off x="3524250" y="5043487"/>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16" name="Google Shape;716;p51"/>
          <p:cNvSpPr txBox="1"/>
          <p:nvPr/>
        </p:nvSpPr>
        <p:spPr>
          <a:xfrm>
            <a:off x="3676650" y="5195887"/>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17" name="Google Shape;717;p51"/>
          <p:cNvSpPr txBox="1"/>
          <p:nvPr/>
        </p:nvSpPr>
        <p:spPr>
          <a:xfrm>
            <a:off x="3829050" y="5105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18" name="Google Shape;718;p51"/>
          <p:cNvSpPr txBox="1"/>
          <p:nvPr/>
        </p:nvSpPr>
        <p:spPr>
          <a:xfrm>
            <a:off x="250825" y="-100012"/>
            <a:ext cx="7273925" cy="9080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19" name="Google Shape;719;p51"/>
          <p:cNvSpPr txBox="1"/>
          <p:nvPr/>
        </p:nvSpPr>
        <p:spPr>
          <a:xfrm>
            <a:off x="327025" y="852487"/>
            <a:ext cx="4038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20" name="Google Shape;720;p5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2"/>
          <p:cNvSpPr txBox="1"/>
          <p:nvPr/>
        </p:nvSpPr>
        <p:spPr>
          <a:xfrm>
            <a:off x="517525" y="2038350"/>
            <a:ext cx="6464300" cy="4211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"mpi.h"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&lt;math.h&gt;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main(argc,argv)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argc;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char *argv[];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n, myrank, numprocs, i;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PI25DT = 3.141592653589793238462643;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mypi, pi, h, sum, x;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MPI_Init(&amp;argc,&amp;argv);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MPI_Comm_size(MPI_COMM_WORLD,&amp;numprocs);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MPI_Comm_rank(MPI_COMM_WORLD,&amp;myrank); </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726" name="Google Shape;726;p52"/>
          <p:cNvSpPr txBox="1"/>
          <p:nvPr/>
        </p:nvSpPr>
        <p:spPr>
          <a:xfrm>
            <a:off x="250825" y="-100012"/>
            <a:ext cx="7273925" cy="9080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27" name="Google Shape;727;p52"/>
          <p:cNvSpPr txBox="1"/>
          <p:nvPr/>
        </p:nvSpPr>
        <p:spPr>
          <a:xfrm>
            <a:off x="327025" y="852487"/>
            <a:ext cx="5853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 – продолжение</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28" name="Google Shape;728;p5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3"/>
          <p:cNvSpPr txBox="1"/>
          <p:nvPr/>
        </p:nvSpPr>
        <p:spPr>
          <a:xfrm>
            <a:off x="319087" y="692150"/>
            <a:ext cx="8512175" cy="585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(myrank == 0)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printf("Enter the number of intervals: (0 quits)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scanf("%d",&amp;n);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MPI_Bcast(&amp;n, 1, MPI_INT, 0, MPI_COMM_WORLD);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(n == 0) break;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h   = 1.0 / (double) 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sum = 0.0;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 = myrank + 1; i &lt;= n; i += numprocs)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x = h * ((double)i - 0.5);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sum += 4.0 / (1.0 + x*x);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mypi = h * sum;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734" name="Google Shape;734;p53"/>
          <p:cNvSpPr txBox="1"/>
          <p:nvPr/>
        </p:nvSpPr>
        <p:spPr>
          <a:xfrm>
            <a:off x="293687" y="60325"/>
            <a:ext cx="7273925" cy="9080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35" name="Google Shape;735;p53"/>
          <p:cNvSpPr txBox="1"/>
          <p:nvPr/>
        </p:nvSpPr>
        <p:spPr>
          <a:xfrm>
            <a:off x="319087" y="968375"/>
            <a:ext cx="5853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 – продолжение</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36" name="Google Shape;736;p5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4"/>
          <p:cNvSpPr txBox="1"/>
          <p:nvPr/>
        </p:nvSpPr>
        <p:spPr>
          <a:xfrm>
            <a:off x="479425" y="1989137"/>
            <a:ext cx="8648700" cy="283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MPI_Reduce(&amp;mypi, &amp;pi, 1, MPI_DOUBLE, MPI_SUM, 0,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MPI_COMM_WORLD);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(myrank == 0)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printf("pi is approximately %.16f, Error is %.16f\n",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pi, fabs(pi - PI25DT));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MPI_Finalize();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742" name="Google Shape;742;p54"/>
          <p:cNvSpPr txBox="1"/>
          <p:nvPr/>
        </p:nvSpPr>
        <p:spPr>
          <a:xfrm>
            <a:off x="293687" y="60325"/>
            <a:ext cx="7273925" cy="9080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43" name="Google Shape;743;p54"/>
          <p:cNvSpPr txBox="1"/>
          <p:nvPr/>
        </p:nvSpPr>
        <p:spPr>
          <a:xfrm>
            <a:off x="319087" y="968375"/>
            <a:ext cx="55054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 – окончание</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44" name="Google Shape;744;p5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8" name="Shape 748"/>
        <p:cNvGrpSpPr/>
        <p:nvPr/>
      </p:nvGrpSpPr>
      <p:grpSpPr>
        <a:xfrm>
          <a:off x="0" y="0"/>
          <a:ext cx="0" cy="0"/>
          <a:chOff x="0" y="0"/>
          <a:chExt cx="0" cy="0"/>
        </a:xfrm>
      </p:grpSpPr>
      <p:sp>
        <p:nvSpPr>
          <p:cNvPr id="749" name="Google Shape;749;p55"/>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50" name="Google Shape;750;p55"/>
          <p:cNvSpPr txBox="1"/>
          <p:nvPr>
            <p:ph type="title"/>
          </p:nvPr>
        </p:nvSpPr>
        <p:spPr>
          <a:xfrm>
            <a:off x="250825" y="-100012"/>
            <a:ext cx="7273925" cy="9080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51" name="Google Shape;751;p55"/>
          <p:cNvSpPr txBox="1"/>
          <p:nvPr/>
        </p:nvSpPr>
        <p:spPr>
          <a:xfrm>
            <a:off x="327025" y="852487"/>
            <a:ext cx="4038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52" name="Google Shape;752;p55"/>
          <p:cNvSpPr txBox="1"/>
          <p:nvPr/>
        </p:nvSpPr>
        <p:spPr>
          <a:xfrm>
            <a:off x="227012" y="1266825"/>
            <a:ext cx="8448675" cy="3170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Существует много способов вычисления числа Пи.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Самым простым и понятным является численный метод Монте-Карло, суть которого сводится к простейшему перебору точек на площади. </a:t>
            </a:r>
            <a:r>
              <a:rPr b="1" i="1" lang="en-US" sz="2000" u="none">
                <a:solidFill>
                  <a:schemeClr val="dk1"/>
                </a:solidFill>
                <a:latin typeface="Arial"/>
                <a:ea typeface="Arial"/>
                <a:cs typeface="Arial"/>
                <a:sym typeface="Arial"/>
              </a:rPr>
              <a:t>Суть расчета: </a:t>
            </a:r>
            <a:endParaRPr/>
          </a:p>
          <a:p>
            <a:pPr indent="0" lvl="1" marL="4572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берем квадрат со стороной </a:t>
            </a:r>
            <a:r>
              <a:rPr b="1" i="1" lang="en-US" sz="2000" u="none" cap="none" strike="noStrike">
                <a:solidFill>
                  <a:schemeClr val="dk1"/>
                </a:solidFill>
                <a:latin typeface="Arial"/>
                <a:ea typeface="Arial"/>
                <a:cs typeface="Arial"/>
                <a:sym typeface="Arial"/>
              </a:rPr>
              <a:t>a = 2R</a:t>
            </a:r>
            <a:r>
              <a:rPr b="0" i="0" lang="en-US" sz="2000" u="none" cap="none" strike="noStrike">
                <a:solidFill>
                  <a:schemeClr val="dk1"/>
                </a:solidFill>
                <a:latin typeface="Arial"/>
                <a:ea typeface="Arial"/>
                <a:cs typeface="Arial"/>
                <a:sym typeface="Arial"/>
              </a:rPr>
              <a:t>, вписываем в него круг радиусом </a:t>
            </a:r>
            <a:r>
              <a:rPr b="1" i="1" lang="en-US" sz="2000" u="none" cap="none" strike="noStrike">
                <a:solidFill>
                  <a:schemeClr val="dk1"/>
                </a:solidFill>
                <a:latin typeface="Arial"/>
                <a:ea typeface="Arial"/>
                <a:cs typeface="Arial"/>
                <a:sym typeface="Arial"/>
              </a:rPr>
              <a:t>R</a:t>
            </a:r>
            <a:r>
              <a:rPr b="0" i="0" lang="en-US" sz="2000" u="none" cap="none" strike="noStrike">
                <a:solidFill>
                  <a:schemeClr val="dk1"/>
                </a:solidFill>
                <a:latin typeface="Arial"/>
                <a:ea typeface="Arial"/>
                <a:cs typeface="Arial"/>
                <a:sym typeface="Arial"/>
              </a:rPr>
              <a:t>. И начинаем наугад ставить точки внутри квадрата. Геометрически, вероятность </a:t>
            </a:r>
            <a:r>
              <a:rPr b="1" i="1" lang="en-US" sz="2000" u="none" cap="none" strike="noStrike">
                <a:solidFill>
                  <a:schemeClr val="dk1"/>
                </a:solidFill>
                <a:latin typeface="Arial"/>
                <a:ea typeface="Arial"/>
                <a:cs typeface="Arial"/>
                <a:sym typeface="Arial"/>
              </a:rPr>
              <a:t>P</a:t>
            </a:r>
            <a:r>
              <a:rPr b="1" baseline="-25000" i="1" lang="en-US" sz="2000" u="none" cap="none" strike="noStrike">
                <a:solidFill>
                  <a:schemeClr val="dk1"/>
                </a:solidFill>
                <a:latin typeface="Arial"/>
                <a:ea typeface="Arial"/>
                <a:cs typeface="Arial"/>
                <a:sym typeface="Arial"/>
              </a:rPr>
              <a:t>1</a:t>
            </a:r>
            <a:r>
              <a:rPr b="0" i="0" lang="en-US" sz="2000" u="none" cap="none" strike="noStrike">
                <a:solidFill>
                  <a:schemeClr val="dk1"/>
                </a:solidFill>
                <a:latin typeface="Arial"/>
                <a:ea typeface="Arial"/>
                <a:cs typeface="Arial"/>
                <a:sym typeface="Arial"/>
              </a:rPr>
              <a:t> того, что точка попадет в круг, равна отношению площадей круга и квадрата:</a:t>
            </a:r>
            <a:endParaRPr/>
          </a:p>
          <a:p>
            <a:pPr indent="0" lvl="1" marL="457200" marR="0" rtl="0" algn="l">
              <a:lnSpc>
                <a:spcPct val="100000"/>
              </a:lnSpc>
              <a:spcBef>
                <a:spcPts val="0"/>
              </a:spcBef>
              <a:spcAft>
                <a:spcPts val="0"/>
              </a:spcAft>
              <a:buClr>
                <a:schemeClr val="dk1"/>
              </a:buClr>
              <a:buSzPts val="2000"/>
              <a:buFont typeface="Arial"/>
              <a:buNone/>
            </a:pPr>
            <a:r>
              <a:rPr b="1" i="1" lang="en-US" sz="2000" u="none" cap="none" strike="noStrike">
                <a:solidFill>
                  <a:schemeClr val="dk1"/>
                </a:solidFill>
                <a:latin typeface="Arial"/>
                <a:ea typeface="Arial"/>
                <a:cs typeface="Arial"/>
                <a:sym typeface="Arial"/>
              </a:rPr>
              <a:t>P</a:t>
            </a:r>
            <a:r>
              <a:rPr b="1" baseline="-25000" i="1" lang="en-US" sz="2000" u="none" cap="none" strike="noStrike">
                <a:solidFill>
                  <a:schemeClr val="dk1"/>
                </a:solidFill>
                <a:latin typeface="Arial"/>
                <a:ea typeface="Arial"/>
                <a:cs typeface="Arial"/>
                <a:sym typeface="Arial"/>
              </a:rPr>
              <a:t>1</a:t>
            </a:r>
            <a:r>
              <a:rPr b="1" i="1" lang="en-US" sz="2000" u="none" cap="none" strike="noStrike">
                <a:solidFill>
                  <a:schemeClr val="dk1"/>
                </a:solidFill>
                <a:latin typeface="Arial"/>
                <a:ea typeface="Arial"/>
                <a:cs typeface="Arial"/>
                <a:sym typeface="Arial"/>
              </a:rPr>
              <a:t>=S</a:t>
            </a:r>
            <a:r>
              <a:rPr b="1" baseline="-25000" i="1" lang="en-US" sz="2000" u="none" cap="none" strike="noStrike">
                <a:solidFill>
                  <a:schemeClr val="dk1"/>
                </a:solidFill>
                <a:latin typeface="Arial"/>
                <a:ea typeface="Arial"/>
                <a:cs typeface="Arial"/>
                <a:sym typeface="Arial"/>
              </a:rPr>
              <a:t>круг</a:t>
            </a:r>
            <a:r>
              <a:rPr b="1" i="1" lang="en-US" sz="2000" u="none" cap="none" strike="noStrike">
                <a:solidFill>
                  <a:schemeClr val="dk1"/>
                </a:solidFill>
                <a:latin typeface="Arial"/>
                <a:ea typeface="Arial"/>
                <a:cs typeface="Arial"/>
                <a:sym typeface="Arial"/>
              </a:rPr>
              <a:t> / S</a:t>
            </a:r>
            <a:r>
              <a:rPr b="1" baseline="-25000" i="1" lang="en-US" sz="2000" u="none" cap="none" strike="noStrike">
                <a:solidFill>
                  <a:schemeClr val="dk1"/>
                </a:solidFill>
                <a:latin typeface="Arial"/>
                <a:ea typeface="Arial"/>
                <a:cs typeface="Arial"/>
                <a:sym typeface="Arial"/>
              </a:rPr>
              <a:t>квадрата</a:t>
            </a:r>
            <a:r>
              <a:rPr b="1" i="1" lang="en-US" sz="2000" u="none" cap="none" strike="noStrike">
                <a:solidFill>
                  <a:schemeClr val="dk1"/>
                </a:solidFill>
                <a:latin typeface="Arial"/>
                <a:ea typeface="Arial"/>
                <a:cs typeface="Arial"/>
                <a:sym typeface="Arial"/>
              </a:rPr>
              <a:t> = πR</a:t>
            </a:r>
            <a:r>
              <a:rPr b="1" baseline="30000" i="1" lang="en-US" sz="2000" u="none" cap="none" strike="noStrike">
                <a:solidFill>
                  <a:schemeClr val="dk1"/>
                </a:solidFill>
                <a:latin typeface="Arial"/>
                <a:ea typeface="Arial"/>
                <a:cs typeface="Arial"/>
                <a:sym typeface="Arial"/>
              </a:rPr>
              <a:t>2</a:t>
            </a:r>
            <a:r>
              <a:rPr b="1" i="1" lang="en-US" sz="2000" u="none" cap="none" strike="noStrike">
                <a:solidFill>
                  <a:schemeClr val="dk1"/>
                </a:solidFill>
                <a:latin typeface="Arial"/>
                <a:ea typeface="Arial"/>
                <a:cs typeface="Arial"/>
                <a:sym typeface="Arial"/>
              </a:rPr>
              <a:t> / a</a:t>
            </a:r>
            <a:r>
              <a:rPr b="1" baseline="30000" i="1" lang="en-US" sz="2000" u="none" cap="none" strike="noStrike">
                <a:solidFill>
                  <a:schemeClr val="dk1"/>
                </a:solidFill>
                <a:latin typeface="Arial"/>
                <a:ea typeface="Arial"/>
                <a:cs typeface="Arial"/>
                <a:sym typeface="Arial"/>
              </a:rPr>
              <a:t> 2</a:t>
            </a:r>
            <a:r>
              <a:rPr b="1" i="1" lang="en-US" sz="2000" u="none" cap="none" strike="noStrike">
                <a:solidFill>
                  <a:schemeClr val="dk1"/>
                </a:solidFill>
                <a:latin typeface="Arial"/>
                <a:ea typeface="Arial"/>
                <a:cs typeface="Arial"/>
                <a:sym typeface="Arial"/>
              </a:rPr>
              <a:t> = πR</a:t>
            </a:r>
            <a:r>
              <a:rPr b="1" baseline="30000" i="1" lang="en-US" sz="2000" u="none" cap="none" strike="noStrike">
                <a:solidFill>
                  <a:schemeClr val="dk1"/>
                </a:solidFill>
                <a:latin typeface="Arial"/>
                <a:ea typeface="Arial"/>
                <a:cs typeface="Arial"/>
                <a:sym typeface="Arial"/>
              </a:rPr>
              <a:t>2</a:t>
            </a:r>
            <a:r>
              <a:rPr b="1" i="1" lang="en-US" sz="2000" u="none" cap="none" strike="noStrike">
                <a:solidFill>
                  <a:schemeClr val="dk1"/>
                </a:solidFill>
                <a:latin typeface="Arial"/>
                <a:ea typeface="Arial"/>
                <a:cs typeface="Arial"/>
                <a:sym typeface="Arial"/>
              </a:rPr>
              <a:t> / (2R)</a:t>
            </a:r>
            <a:r>
              <a:rPr b="1" baseline="30000" i="1" lang="en-US" sz="2000" u="none" cap="none" strike="noStrike">
                <a:solidFill>
                  <a:schemeClr val="dk1"/>
                </a:solidFill>
                <a:latin typeface="Arial"/>
                <a:ea typeface="Arial"/>
                <a:cs typeface="Arial"/>
                <a:sym typeface="Arial"/>
              </a:rPr>
              <a:t> 2</a:t>
            </a:r>
            <a:r>
              <a:rPr b="1" i="1" lang="en-US" sz="2000" u="none" cap="none" strike="noStrike">
                <a:solidFill>
                  <a:schemeClr val="dk1"/>
                </a:solidFill>
                <a:latin typeface="Arial"/>
                <a:ea typeface="Arial"/>
                <a:cs typeface="Arial"/>
                <a:sym typeface="Arial"/>
              </a:rPr>
              <a:t>=  π / 4        (1)</a:t>
            </a:r>
            <a:br>
              <a:rPr b="1" i="1"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Выглядит это так:</a:t>
            </a:r>
            <a:endParaRPr/>
          </a:p>
        </p:txBody>
      </p:sp>
      <p:pic>
        <p:nvPicPr>
          <p:cNvPr descr="image" id="753" name="Google Shape;753;p55"/>
          <p:cNvPicPr preferRelativeResize="0"/>
          <p:nvPr/>
        </p:nvPicPr>
        <p:blipFill rotWithShape="1">
          <a:blip r:embed="rId3">
            <a:alphaModFix/>
          </a:blip>
          <a:srcRect b="0" l="0" r="0" t="0"/>
          <a:stretch/>
        </p:blipFill>
        <p:spPr>
          <a:xfrm>
            <a:off x="3203575" y="4416425"/>
            <a:ext cx="2095500" cy="2095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7" name="Shape 757"/>
        <p:cNvGrpSpPr/>
        <p:nvPr/>
      </p:nvGrpSpPr>
      <p:grpSpPr>
        <a:xfrm>
          <a:off x="0" y="0"/>
          <a:ext cx="0" cy="0"/>
          <a:chOff x="0" y="0"/>
          <a:chExt cx="0" cy="0"/>
        </a:xfrm>
      </p:grpSpPr>
      <p:sp>
        <p:nvSpPr>
          <p:cNvPr id="758" name="Google Shape;758;p56"/>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59" name="Google Shape;759;p56"/>
          <p:cNvSpPr txBox="1"/>
          <p:nvPr>
            <p:ph type="title"/>
          </p:nvPr>
        </p:nvSpPr>
        <p:spPr>
          <a:xfrm>
            <a:off x="250825" y="-100012"/>
            <a:ext cx="7273925" cy="9080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60" name="Google Shape;760;p56"/>
          <p:cNvSpPr txBox="1"/>
          <p:nvPr/>
        </p:nvSpPr>
        <p:spPr>
          <a:xfrm>
            <a:off x="327025" y="852487"/>
            <a:ext cx="58023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(Вычисление числа </a:t>
            </a:r>
            <a:r>
              <a:rPr b="1" i="1" lang="en-US" sz="1800" u="none">
                <a:solidFill>
                  <a:srgbClr val="0070C0"/>
                </a:solidFill>
                <a:latin typeface="Arial"/>
                <a:ea typeface="Arial"/>
                <a:cs typeface="Arial"/>
                <a:sym typeface="Arial"/>
              </a:rPr>
              <a:t>π - продолжение</a:t>
            </a:r>
            <a:r>
              <a:rPr b="1" i="1" lang="en-US" sz="1800" u="none">
                <a:solidFill>
                  <a:schemeClr val="dk1"/>
                </a:solidFill>
                <a:latin typeface="Arial"/>
                <a:ea typeface="Arial"/>
                <a:cs typeface="Arial"/>
                <a:sym typeface="Arial"/>
              </a:rPr>
              <a:t> </a:t>
            </a:r>
            <a:r>
              <a:rPr b="1" i="0" lang="en-US" sz="1800" u="none">
                <a:solidFill>
                  <a:srgbClr val="0070C0"/>
                </a:solidFill>
                <a:latin typeface="Arial"/>
                <a:ea typeface="Arial"/>
                <a:cs typeface="Arial"/>
                <a:sym typeface="Arial"/>
              </a:rPr>
              <a:t>) </a:t>
            </a:r>
            <a:endParaRPr/>
          </a:p>
        </p:txBody>
      </p:sp>
      <p:sp>
        <p:nvSpPr>
          <p:cNvPr id="761" name="Google Shape;761;p56"/>
          <p:cNvSpPr txBox="1"/>
          <p:nvPr/>
        </p:nvSpPr>
        <p:spPr>
          <a:xfrm>
            <a:off x="227012" y="1266825"/>
            <a:ext cx="7945437"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Вероятность попадания точки в круг можно также посчитать после численного эксперимента ещё проще: посчитать количество точек, попавших в круг, и поделить их на общее количество поставленных точек:</a:t>
            </a:r>
            <a:br>
              <a:rPr b="0" i="0" lang="en-US" sz="2000" u="none">
                <a:solidFill>
                  <a:schemeClr val="dk1"/>
                </a:solidFill>
                <a:latin typeface="Arial"/>
                <a:ea typeface="Arial"/>
                <a:cs typeface="Arial"/>
                <a:sym typeface="Arial"/>
              </a:rPr>
            </a:br>
            <a:r>
              <a:rPr b="1" i="1" lang="en-US" sz="2000" u="none">
                <a:solidFill>
                  <a:schemeClr val="dk1"/>
                </a:solidFill>
                <a:latin typeface="Arial"/>
                <a:ea typeface="Arial"/>
                <a:cs typeface="Arial"/>
                <a:sym typeface="Arial"/>
              </a:rPr>
              <a:t>P</a:t>
            </a:r>
            <a:r>
              <a:rPr b="1" baseline="-25000" i="1" lang="en-US" sz="2000" u="none">
                <a:solidFill>
                  <a:schemeClr val="dk1"/>
                </a:solidFill>
                <a:latin typeface="Arial"/>
                <a:ea typeface="Arial"/>
                <a:cs typeface="Arial"/>
                <a:sym typeface="Arial"/>
              </a:rPr>
              <a:t>2</a:t>
            </a:r>
            <a:r>
              <a:rPr b="1" i="1" lang="en-US" sz="2000" u="none">
                <a:solidFill>
                  <a:schemeClr val="dk1"/>
                </a:solidFill>
                <a:latin typeface="Arial"/>
                <a:ea typeface="Arial"/>
                <a:cs typeface="Arial"/>
                <a:sym typeface="Arial"/>
              </a:rPr>
              <a:t>=N</a:t>
            </a:r>
            <a:r>
              <a:rPr b="1" baseline="-25000" i="1" lang="en-US" sz="2000" u="none">
                <a:solidFill>
                  <a:schemeClr val="dk1"/>
                </a:solidFill>
                <a:latin typeface="Arial"/>
                <a:ea typeface="Arial"/>
                <a:cs typeface="Arial"/>
                <a:sym typeface="Arial"/>
              </a:rPr>
              <a:t>попавших в круг</a:t>
            </a:r>
            <a:r>
              <a:rPr b="1" i="1" lang="en-US" sz="2000" u="none">
                <a:solidFill>
                  <a:schemeClr val="dk1"/>
                </a:solidFill>
                <a:latin typeface="Arial"/>
                <a:ea typeface="Arial"/>
                <a:cs typeface="Arial"/>
                <a:sym typeface="Arial"/>
              </a:rPr>
              <a:t> / N</a:t>
            </a:r>
            <a:r>
              <a:rPr b="1" baseline="-25000" i="1" lang="en-US" sz="2000" u="none">
                <a:solidFill>
                  <a:schemeClr val="dk1"/>
                </a:solidFill>
                <a:latin typeface="Arial"/>
                <a:ea typeface="Arial"/>
                <a:cs typeface="Arial"/>
                <a:sym typeface="Arial"/>
              </a:rPr>
              <a:t>точек</a:t>
            </a:r>
            <a:r>
              <a:rPr b="1" i="1" lang="en-US" sz="2000" u="none">
                <a:solidFill>
                  <a:schemeClr val="dk1"/>
                </a:solidFill>
                <a:latin typeface="Arial"/>
                <a:ea typeface="Arial"/>
                <a:cs typeface="Arial"/>
                <a:sym typeface="Arial"/>
              </a:rPr>
              <a:t>;             (2) </a:t>
            </a:r>
            <a:endParaRPr/>
          </a:p>
          <a:p>
            <a:pPr indent="0" lvl="0" marL="0" marR="0" rtl="0" algn="l">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Так, при большом количестве точек в численном эксперименте вероятности должны вести себя следующим образом: </a:t>
            </a:r>
            <a:br>
              <a:rPr b="0" i="0" lang="en-US" sz="2000" u="none">
                <a:solidFill>
                  <a:schemeClr val="dk1"/>
                </a:solidFill>
                <a:latin typeface="Arial"/>
                <a:ea typeface="Arial"/>
                <a:cs typeface="Arial"/>
                <a:sym typeface="Arial"/>
              </a:rPr>
            </a:br>
            <a:r>
              <a:rPr b="1" i="1" lang="en-US" sz="2000" u="none">
                <a:solidFill>
                  <a:schemeClr val="dk1"/>
                </a:solidFill>
                <a:latin typeface="Arial"/>
                <a:ea typeface="Arial"/>
                <a:cs typeface="Arial"/>
                <a:sym typeface="Arial"/>
              </a:rPr>
              <a:t>lim</a:t>
            </a:r>
            <a:r>
              <a:rPr b="1" baseline="-25000" i="1" lang="en-US" sz="2000" u="none">
                <a:solidFill>
                  <a:schemeClr val="dk1"/>
                </a:solidFill>
                <a:latin typeface="Arial"/>
                <a:ea typeface="Arial"/>
                <a:cs typeface="Arial"/>
                <a:sym typeface="Arial"/>
              </a:rPr>
              <a:t>(Nточек→∞)⁡</a:t>
            </a:r>
            <a:r>
              <a:rPr b="1" i="1" lang="en-US" sz="2000" u="none">
                <a:solidFill>
                  <a:schemeClr val="dk1"/>
                </a:solidFill>
                <a:latin typeface="Arial"/>
                <a:ea typeface="Arial"/>
                <a:cs typeface="Arial"/>
                <a:sym typeface="Arial"/>
              </a:rPr>
              <a:t>(P2-P1)=0;                  (3)</a:t>
            </a:r>
            <a:br>
              <a:rPr b="0" i="0" lang="en-US" sz="20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Следовательно:</a:t>
            </a:r>
            <a:br>
              <a:rPr b="0" i="0" lang="en-US" sz="2000" u="none">
                <a:solidFill>
                  <a:schemeClr val="dk1"/>
                </a:solidFill>
                <a:latin typeface="Arial"/>
                <a:ea typeface="Arial"/>
                <a:cs typeface="Arial"/>
                <a:sym typeface="Arial"/>
              </a:rPr>
            </a:br>
            <a:r>
              <a:rPr b="1" i="1" lang="en-US" sz="2000" u="none">
                <a:solidFill>
                  <a:schemeClr val="dk1"/>
                </a:solidFill>
                <a:latin typeface="Arial"/>
                <a:ea typeface="Arial"/>
                <a:cs typeface="Arial"/>
                <a:sym typeface="Arial"/>
              </a:rPr>
              <a:t>π / 4 = N</a:t>
            </a:r>
            <a:r>
              <a:rPr b="1" baseline="-25000" i="1" lang="en-US" sz="2000" u="none">
                <a:solidFill>
                  <a:schemeClr val="dk1"/>
                </a:solidFill>
                <a:latin typeface="Arial"/>
                <a:ea typeface="Arial"/>
                <a:cs typeface="Arial"/>
                <a:sym typeface="Arial"/>
              </a:rPr>
              <a:t>попавших в круг</a:t>
            </a:r>
            <a:r>
              <a:rPr b="1" i="1" lang="en-US" sz="2000" u="none">
                <a:solidFill>
                  <a:schemeClr val="dk1"/>
                </a:solidFill>
                <a:latin typeface="Arial"/>
                <a:ea typeface="Arial"/>
                <a:cs typeface="Arial"/>
                <a:sym typeface="Arial"/>
              </a:rPr>
              <a:t> / N</a:t>
            </a:r>
            <a:r>
              <a:rPr b="1" baseline="-25000" i="1" lang="en-US" sz="2000" u="none">
                <a:solidFill>
                  <a:schemeClr val="dk1"/>
                </a:solidFill>
                <a:latin typeface="Arial"/>
                <a:ea typeface="Arial"/>
                <a:cs typeface="Arial"/>
                <a:sym typeface="Arial"/>
              </a:rPr>
              <a:t>точек</a:t>
            </a:r>
            <a:r>
              <a:rPr b="1" i="1" lang="en-US" sz="2000" u="none">
                <a:solidFill>
                  <a:schemeClr val="dk1"/>
                </a:solidFill>
                <a:latin typeface="Arial"/>
                <a:ea typeface="Arial"/>
                <a:cs typeface="Arial"/>
                <a:sym typeface="Arial"/>
              </a:rPr>
              <a:t>;        (4) </a:t>
            </a:r>
            <a:br>
              <a:rPr b="1" i="1" lang="en-US" sz="2000" u="none">
                <a:solidFill>
                  <a:schemeClr val="dk1"/>
                </a:solidFill>
                <a:latin typeface="Arial"/>
                <a:ea typeface="Arial"/>
                <a:cs typeface="Arial"/>
                <a:sym typeface="Arial"/>
              </a:rPr>
            </a:br>
            <a:r>
              <a:rPr b="1" i="1" lang="en-US" sz="2000" u="none">
                <a:solidFill>
                  <a:schemeClr val="dk1"/>
                </a:solidFill>
                <a:latin typeface="Arial"/>
                <a:ea typeface="Arial"/>
                <a:cs typeface="Arial"/>
                <a:sym typeface="Arial"/>
              </a:rPr>
              <a:t>π =4 N</a:t>
            </a:r>
            <a:r>
              <a:rPr b="1" baseline="-25000" i="1" lang="en-US" sz="2000" u="none">
                <a:solidFill>
                  <a:schemeClr val="dk1"/>
                </a:solidFill>
                <a:latin typeface="Arial"/>
                <a:ea typeface="Arial"/>
                <a:cs typeface="Arial"/>
                <a:sym typeface="Arial"/>
              </a:rPr>
              <a:t>попавших в круг </a:t>
            </a:r>
            <a:r>
              <a:rPr b="1" i="1" lang="en-US" sz="2000" u="none">
                <a:solidFill>
                  <a:schemeClr val="dk1"/>
                </a:solidFill>
                <a:latin typeface="Arial"/>
                <a:ea typeface="Arial"/>
                <a:cs typeface="Arial"/>
                <a:sym typeface="Arial"/>
              </a:rPr>
              <a:t>/ N</a:t>
            </a:r>
            <a:r>
              <a:rPr b="1" baseline="-25000" i="1" lang="en-US" sz="2000" u="none">
                <a:solidFill>
                  <a:schemeClr val="dk1"/>
                </a:solidFill>
                <a:latin typeface="Arial"/>
                <a:ea typeface="Arial"/>
                <a:cs typeface="Arial"/>
                <a:sym typeface="Arial"/>
              </a:rPr>
              <a:t>точек</a:t>
            </a:r>
            <a:r>
              <a:rPr b="1" i="1" lang="en-US" sz="2000" u="none">
                <a:solidFill>
                  <a:schemeClr val="dk1"/>
                </a:solidFill>
                <a:latin typeface="Arial"/>
                <a:ea typeface="Arial"/>
                <a:cs typeface="Arial"/>
                <a:sym typeface="Arial"/>
              </a:rPr>
              <a:t>;           (5)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НО! При моделировании мы применяем псевдослучайные числа, которые не являются случайным процессом.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Поэтому, выражение </a:t>
            </a:r>
            <a:r>
              <a:rPr b="1" i="1" lang="en-US" sz="2000" u="none">
                <a:solidFill>
                  <a:schemeClr val="dk1"/>
                </a:solidFill>
                <a:latin typeface="Arial"/>
                <a:ea typeface="Arial"/>
                <a:cs typeface="Arial"/>
                <a:sym typeface="Arial"/>
              </a:rPr>
              <a:t>(5)</a:t>
            </a:r>
            <a:r>
              <a:rPr b="0" i="0" lang="en-US" sz="2000" u="none">
                <a:solidFill>
                  <a:schemeClr val="dk1"/>
                </a:solidFill>
                <a:latin typeface="Arial"/>
                <a:ea typeface="Arial"/>
                <a:cs typeface="Arial"/>
                <a:sym typeface="Arial"/>
              </a:rPr>
              <a:t>, к сожалению, строго не выполняется.</a:t>
            </a:r>
            <a:endParaRPr/>
          </a:p>
        </p:txBody>
      </p:sp>
      <p:pic>
        <p:nvPicPr>
          <p:cNvPr descr="image" id="762" name="Google Shape;762;p56"/>
          <p:cNvPicPr preferRelativeResize="0"/>
          <p:nvPr/>
        </p:nvPicPr>
        <p:blipFill rotWithShape="1">
          <a:blip r:embed="rId3">
            <a:alphaModFix/>
          </a:blip>
          <a:srcRect b="0" l="0" r="0" t="0"/>
          <a:stretch/>
        </p:blipFill>
        <p:spPr>
          <a:xfrm>
            <a:off x="7667625" y="1773237"/>
            <a:ext cx="1287462" cy="1285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6" name="Shape 766"/>
        <p:cNvGrpSpPr/>
        <p:nvPr/>
      </p:nvGrpSpPr>
      <p:grpSpPr>
        <a:xfrm>
          <a:off x="0" y="0"/>
          <a:ext cx="0" cy="0"/>
          <a:chOff x="0" y="0"/>
          <a:chExt cx="0" cy="0"/>
        </a:xfrm>
      </p:grpSpPr>
      <p:sp>
        <p:nvSpPr>
          <p:cNvPr id="767" name="Google Shape;767;p57"/>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68" name="Google Shape;768;p57"/>
          <p:cNvSpPr txBox="1"/>
          <p:nvPr/>
        </p:nvSpPr>
        <p:spPr>
          <a:xfrm>
            <a:off x="360362" y="1135062"/>
            <a:ext cx="7750175" cy="54927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Пример использования операции приведения: вычисление числа π методом Монте-Карло. Два файла </a:t>
            </a:r>
            <a:r>
              <a:rPr b="1" i="0" lang="en-US" sz="2100" u="none">
                <a:solidFill>
                  <a:schemeClr val="dk1"/>
                </a:solidFill>
                <a:latin typeface="Times New Roman"/>
                <a:ea typeface="Times New Roman"/>
                <a:cs typeface="Times New Roman"/>
                <a:sym typeface="Times New Roman"/>
              </a:rPr>
              <a:t>pi_compute.c</a:t>
            </a:r>
            <a:r>
              <a:rPr b="0" i="0" lang="en-US" sz="2100" u="none">
                <a:solidFill>
                  <a:schemeClr val="dk1"/>
                </a:solidFill>
                <a:latin typeface="Times New Roman"/>
                <a:ea typeface="Times New Roman"/>
                <a:cs typeface="Times New Roman"/>
                <a:sym typeface="Times New Roman"/>
              </a:rPr>
              <a:t> и </a:t>
            </a:r>
            <a:r>
              <a:rPr b="1" i="0" lang="en-US" sz="2100" u="none">
                <a:solidFill>
                  <a:schemeClr val="dk1"/>
                </a:solidFill>
                <a:latin typeface="Times New Roman"/>
                <a:ea typeface="Times New Roman"/>
                <a:cs typeface="Times New Roman"/>
                <a:sym typeface="Times New Roman"/>
              </a:rPr>
              <a:t>mc_trials.c</a:t>
            </a:r>
            <a:r>
              <a:rPr b="0" i="0" lang="en-US" sz="2100" u="none">
                <a:solidFill>
                  <a:schemeClr val="dk1"/>
                </a:solidFill>
                <a:latin typeface="Times New Roman"/>
                <a:ea typeface="Times New Roman"/>
                <a:cs typeface="Times New Roman"/>
                <a:sym typeface="Times New Roman"/>
              </a:rPr>
              <a:t>.</a:t>
            </a:r>
            <a:endParaRPr/>
          </a:p>
          <a:p>
            <a:pPr indent="0" lvl="0" marL="0" marR="0" rtl="0" algn="l">
              <a:lnSpc>
                <a:spcPct val="93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&lt;stdlib.h&gt;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&lt;stdio.h&gt;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"mpi.h"</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70C0"/>
              </a:buClr>
              <a:buSzPts val="1800"/>
              <a:buFont typeface="Courier New"/>
              <a:buNone/>
            </a:pPr>
            <a:r>
              <a:rPr b="0" i="0" lang="en-US" sz="1800" u="none">
                <a:solidFill>
                  <a:srgbClr val="0070C0"/>
                </a:solidFill>
                <a:latin typeface="Courier New"/>
                <a:ea typeface="Courier New"/>
                <a:cs typeface="Courier New"/>
                <a:sym typeface="Courier New"/>
              </a:rPr>
              <a:t>float</a:t>
            </a:r>
            <a:r>
              <a:rPr b="0" i="0" lang="en-US" sz="1800" u="none">
                <a:solidFill>
                  <a:schemeClr val="dk1"/>
                </a:solidFill>
                <a:latin typeface="Courier New"/>
                <a:ea typeface="Courier New"/>
                <a:cs typeface="Courier New"/>
                <a:sym typeface="Courier New"/>
              </a:rPr>
              <a:t> mc_trials(int trials);</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main(int argc, char **argv)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rgbClr val="0070C0"/>
              </a:buClr>
              <a:buSzPts val="1800"/>
              <a:buFont typeface="Courier New"/>
              <a:buNone/>
            </a:pPr>
            <a:r>
              <a:rPr b="0" i="0" lang="en-US" sz="1800" u="none">
                <a:solidFill>
                  <a:srgbClr val="0070C0"/>
                </a:solidFill>
                <a:latin typeface="Courier New"/>
                <a:ea typeface="Courier New"/>
                <a:cs typeface="Courier New"/>
                <a:sym typeface="Courier New"/>
              </a:rPr>
              <a:t>float</a:t>
            </a:r>
            <a:r>
              <a:rPr b="0" i="0" lang="en-US" sz="1800" u="none">
                <a:solidFill>
                  <a:schemeClr val="dk1"/>
                </a:solidFill>
                <a:latin typeface="Courier New"/>
                <a:ea typeface="Courier New"/>
                <a:cs typeface="Courier New"/>
                <a:sym typeface="Courier New"/>
              </a:rPr>
              <a:t> homepi, pisum, pi, avepi;</a:t>
            </a:r>
            <a:endParaRPr/>
          </a:p>
          <a:p>
            <a:pPr indent="0" lvl="0" marL="0" marR="0" rtl="0" algn="l">
              <a:lnSpc>
                <a:spcPct val="93000"/>
              </a:lnSpc>
              <a:spcBef>
                <a:spcPts val="0"/>
              </a:spcBef>
              <a:spcAft>
                <a:spcPts val="0"/>
              </a:spcAft>
              <a:buClr>
                <a:srgbClr val="0070C0"/>
              </a:buClr>
              <a:buSzPts val="1800"/>
              <a:buFont typeface="Courier New"/>
              <a:buNone/>
            </a:pPr>
            <a:r>
              <a:rPr b="0" i="0" lang="en-US" sz="1800" u="none">
                <a:solidFill>
                  <a:srgbClr val="0070C0"/>
                </a:solidFill>
                <a:latin typeface="Courier New"/>
                <a:ea typeface="Courier New"/>
                <a:cs typeface="Courier New"/>
                <a:sym typeface="Courier New"/>
              </a:rPr>
              <a:t>int</a:t>
            </a:r>
            <a:r>
              <a:rPr b="0" i="0" lang="en-US" sz="1800" u="none">
                <a:solidFill>
                  <a:schemeClr val="dk1"/>
                </a:solidFill>
                <a:latin typeface="Courier New"/>
                <a:ea typeface="Courier New"/>
                <a:cs typeface="Courier New"/>
                <a:sym typeface="Courier New"/>
              </a:rPr>
              <a:t> mytid, nproc, rcode, i;</a:t>
            </a:r>
            <a:endParaRPr/>
          </a:p>
          <a:p>
            <a:pPr indent="0" lvl="0" marL="0" marR="0" rtl="0" algn="l">
              <a:lnSpc>
                <a:spcPct val="93000"/>
              </a:lnSpc>
              <a:spcBef>
                <a:spcPts val="0"/>
              </a:spcBef>
              <a:spcAft>
                <a:spcPts val="0"/>
              </a:spcAft>
              <a:buClr>
                <a:srgbClr val="0070C0"/>
              </a:buClr>
              <a:buSzPts val="1800"/>
              <a:buFont typeface="Courier New"/>
              <a:buNone/>
            </a:pPr>
            <a:r>
              <a:rPr b="0" i="0" lang="en-US" sz="1800" u="none">
                <a:solidFill>
                  <a:srgbClr val="0070C0"/>
                </a:solidFill>
                <a:latin typeface="Courier New"/>
                <a:ea typeface="Courier New"/>
                <a:cs typeface="Courier New"/>
                <a:sym typeface="Courier New"/>
              </a:rPr>
              <a:t>int</a:t>
            </a:r>
            <a:r>
              <a:rPr b="0" i="0" lang="en-US" sz="1800" u="none">
                <a:solidFill>
                  <a:schemeClr val="dk1"/>
                </a:solidFill>
                <a:latin typeface="Courier New"/>
                <a:ea typeface="Courier New"/>
                <a:cs typeface="Courier New"/>
                <a:sym typeface="Courier New"/>
              </a:rPr>
              <a:t> trials = 10000, rounds = 20, master = 0;</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MPI_Init(&amp;argc, &amp;argv);</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MPI_Comm_rank(MPI_COMM_WORLD, &amp;mytid);</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MPI_Comm_size(MPI_COMM_WORLD, &amp;nproc);</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printf ("MPI task ID = %d\n", mytid);</a:t>
            </a:r>
            <a:endParaRPr/>
          </a:p>
        </p:txBody>
      </p:sp>
      <p:sp>
        <p:nvSpPr>
          <p:cNvPr id="769" name="Google Shape;769;p57"/>
          <p:cNvSpPr txBox="1"/>
          <p:nvPr>
            <p:ph type="title"/>
          </p:nvPr>
        </p:nvSpPr>
        <p:spPr>
          <a:xfrm>
            <a:off x="250825" y="-100012"/>
            <a:ext cx="7273925" cy="9080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70" name="Google Shape;770;p57"/>
          <p:cNvSpPr txBox="1"/>
          <p:nvPr/>
        </p:nvSpPr>
        <p:spPr>
          <a:xfrm>
            <a:off x="327025" y="852487"/>
            <a:ext cx="3095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(продолжение)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4" name="Shape 774"/>
        <p:cNvGrpSpPr/>
        <p:nvPr/>
      </p:nvGrpSpPr>
      <p:grpSpPr>
        <a:xfrm>
          <a:off x="0" y="0"/>
          <a:ext cx="0" cy="0"/>
          <a:chOff x="0" y="0"/>
          <a:chExt cx="0" cy="0"/>
        </a:xfrm>
      </p:grpSpPr>
      <p:sp>
        <p:nvSpPr>
          <p:cNvPr id="775" name="Google Shape;775;p58"/>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76" name="Google Shape;776;p58"/>
          <p:cNvSpPr txBox="1"/>
          <p:nvPr/>
        </p:nvSpPr>
        <p:spPr>
          <a:xfrm>
            <a:off x="323850" y="1181100"/>
            <a:ext cx="8621712" cy="528478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srandom (mytid);</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avepi = 0;</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(i = 0; i &lt; rounds; i++)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homepi = dboard(trials);</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rcode = MPI_Reduce(&amp;homepi, &amp;pisum, 1, MPI_FLOAT, MPI_SUM,  	   master, MPI_COMM_WORLD);</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(rcode != 0)</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printf("%d: failure on MPI_Reduce\n", mytid);</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(mytid == master)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pi = pisum/nproc;</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avepi = ((avepi * i) + pi)/(i + 1);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printf("   After %3d throws, average value of pi = %10.8f\n", (trials * (i + 1)),avepi);</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MPI_Finalize();</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777" name="Google Shape;777;p58"/>
          <p:cNvSpPr txBox="1"/>
          <p:nvPr>
            <p:ph type="title"/>
          </p:nvPr>
        </p:nvSpPr>
        <p:spPr>
          <a:xfrm>
            <a:off x="358775" y="98425"/>
            <a:ext cx="6923087"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78" name="Google Shape;778;p58"/>
          <p:cNvSpPr txBox="1"/>
          <p:nvPr/>
        </p:nvSpPr>
        <p:spPr>
          <a:xfrm>
            <a:off x="327025" y="852487"/>
            <a:ext cx="3095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(продолжение)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2" name="Shape 782"/>
        <p:cNvGrpSpPr/>
        <p:nvPr/>
      </p:nvGrpSpPr>
      <p:grpSpPr>
        <a:xfrm>
          <a:off x="0" y="0"/>
          <a:ext cx="0" cy="0"/>
          <a:chOff x="0" y="0"/>
          <a:chExt cx="0" cy="0"/>
        </a:xfrm>
      </p:grpSpPr>
      <p:sp>
        <p:nvSpPr>
          <p:cNvPr id="783" name="Google Shape;783;p59"/>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84" name="Google Shape;784;p59"/>
          <p:cNvSpPr txBox="1"/>
          <p:nvPr/>
        </p:nvSpPr>
        <p:spPr>
          <a:xfrm>
            <a:off x="328612" y="1041400"/>
            <a:ext cx="8621712" cy="57594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&lt;stdlib.h&gt;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#define sqr(x)	((x)*(x))</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float mc_trials(int trials)</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x_coord, y_coord, pi, r;</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score, n;</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unsigned long cconst = 2147483647.;</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score = 0;</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(n = 1; n &lt;= darts; n++)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 = (float)rand() / cconst;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x_coord = (2.0 * r) - 1.0;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 = (float)rand() / cconst;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y_coord = (2.0 * r) - 1.0;</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((sqr(x_coord) + sqr(y_coord)) &lt;= 1.0)</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score++;}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pi = 4.0 * (float)score/trials;</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return(pi);</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pi = 4.0 * (double)score/(double)trials;</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return(pi);</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t>
            </a:r>
            <a:endParaRPr/>
          </a:p>
        </p:txBody>
      </p:sp>
      <p:sp>
        <p:nvSpPr>
          <p:cNvPr id="785" name="Google Shape;785;p59"/>
          <p:cNvSpPr txBox="1"/>
          <p:nvPr>
            <p:ph type="title"/>
          </p:nvPr>
        </p:nvSpPr>
        <p:spPr>
          <a:xfrm>
            <a:off x="673100" y="-26987"/>
            <a:ext cx="7212012"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786" name="Google Shape;786;p59"/>
          <p:cNvSpPr txBox="1"/>
          <p:nvPr/>
        </p:nvSpPr>
        <p:spPr>
          <a:xfrm>
            <a:off x="328612" y="690562"/>
            <a:ext cx="2693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3 (окончание)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36" name="Google Shape;236;p6"/>
          <p:cNvSpPr txBox="1"/>
          <p:nvPr/>
        </p:nvSpPr>
        <p:spPr>
          <a:xfrm>
            <a:off x="539750" y="2133600"/>
            <a:ext cx="7920037" cy="3527425"/>
          </a:xfrm>
          <a:prstGeom prst="rect">
            <a:avLst/>
          </a:prstGeom>
          <a:noFill/>
          <a:ln cap="flat" cmpd="sng" w="952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245109" lvl="0" marL="342900" marR="0" rtl="0" algn="l">
              <a:lnSpc>
                <a:spcPct val="90000"/>
              </a:lnSpc>
              <a:spcBef>
                <a:spcPts val="0"/>
              </a:spcBef>
              <a:spcAft>
                <a:spcPts val="0"/>
              </a:spcAft>
              <a:buClr>
                <a:schemeClr val="dk2"/>
              </a:buClr>
              <a:buSzPts val="1540"/>
              <a:buFont typeface="Noto Sans Symbols"/>
              <a:buNone/>
            </a:pPr>
            <a:r>
              <a:t/>
            </a:r>
            <a:endParaRPr b="0" i="0" sz="2200" u="none">
              <a:solidFill>
                <a:schemeClr val="dk1"/>
              </a:solidFill>
              <a:latin typeface="Arial"/>
              <a:ea typeface="Arial"/>
              <a:cs typeface="Arial"/>
              <a:sym typeface="Arial"/>
            </a:endParaRPr>
          </a:p>
          <a:p>
            <a:pPr indent="-342900" lvl="0" marL="342900" marR="0" rtl="0" algn="l">
              <a:lnSpc>
                <a:spcPct val="9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коллективные обмены </a:t>
            </a:r>
            <a:r>
              <a:rPr b="1" i="0" lang="en-US" sz="2200" u="none">
                <a:solidFill>
                  <a:srgbClr val="FF0000"/>
                </a:solidFill>
                <a:latin typeface="Arial"/>
                <a:ea typeface="Arial"/>
                <a:cs typeface="Arial"/>
                <a:sym typeface="Arial"/>
              </a:rPr>
              <a:t>не</a:t>
            </a:r>
            <a:r>
              <a:rPr b="0" i="0" lang="en-US" sz="2200" u="none">
                <a:solidFill>
                  <a:srgbClr val="FF0000"/>
                </a:solidFill>
                <a:latin typeface="Arial"/>
                <a:ea typeface="Arial"/>
                <a:cs typeface="Arial"/>
                <a:sym typeface="Arial"/>
              </a:rPr>
              <a:t> могут взаимодействовать с     двухточечными</a:t>
            </a:r>
            <a:r>
              <a:rPr b="0" i="0" lang="en-US" sz="2200" u="none">
                <a:solidFill>
                  <a:schemeClr val="dk1"/>
                </a:solidFill>
                <a:latin typeface="Arial"/>
                <a:ea typeface="Arial"/>
                <a:cs typeface="Arial"/>
                <a:sym typeface="Arial"/>
              </a:rPr>
              <a:t>. Коллективная передача не может быть      перехвачена двухточечной подпрограммой приема;</a:t>
            </a:r>
            <a:endParaRPr/>
          </a:p>
          <a:p>
            <a:pPr indent="-342900" lvl="0" marL="342900" marR="0" rtl="0" algn="l">
              <a:lnSpc>
                <a:spcPct val="9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коллективные обмены могут выполняться как с синхронизацией, так и без нее;</a:t>
            </a:r>
            <a:endParaRPr/>
          </a:p>
          <a:p>
            <a:pPr indent="-342900" lvl="0" marL="342900" marR="0" rtl="0" algn="l">
              <a:lnSpc>
                <a:spcPct val="9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теги сообщений в коллективных обменах </a:t>
            </a:r>
            <a:r>
              <a:rPr b="0" i="0" lang="en-US" sz="2200" u="none">
                <a:solidFill>
                  <a:srgbClr val="FF0000"/>
                </a:solidFill>
                <a:latin typeface="Arial"/>
                <a:ea typeface="Arial"/>
                <a:cs typeface="Arial"/>
                <a:sym typeface="Arial"/>
              </a:rPr>
              <a:t>назначаются системой</a:t>
            </a:r>
            <a:r>
              <a:rPr b="0" i="0" lang="en-US" sz="2200" u="none">
                <a:solidFill>
                  <a:schemeClr val="dk1"/>
                </a:solidFill>
                <a:latin typeface="Arial"/>
                <a:ea typeface="Arial"/>
                <a:cs typeface="Arial"/>
                <a:sym typeface="Arial"/>
              </a:rPr>
              <a:t>.</a:t>
            </a:r>
            <a:endParaRPr/>
          </a:p>
        </p:txBody>
      </p:sp>
      <p:sp>
        <p:nvSpPr>
          <p:cNvPr id="237" name="Google Shape;237;p6"/>
          <p:cNvSpPr txBox="1"/>
          <p:nvPr>
            <p:ph type="title"/>
          </p:nvPr>
        </p:nvSpPr>
        <p:spPr>
          <a:xfrm>
            <a:off x="363537" y="333375"/>
            <a:ext cx="6656387" cy="7524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238" name="Google Shape;238;p6"/>
          <p:cNvSpPr txBox="1"/>
          <p:nvPr/>
        </p:nvSpPr>
        <p:spPr>
          <a:xfrm>
            <a:off x="539750" y="1266825"/>
            <a:ext cx="6978650" cy="4254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Общая характеристика коллективных обменов:</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0"/>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92" name="Google Shape;792;p60"/>
          <p:cNvSpPr txBox="1"/>
          <p:nvPr/>
        </p:nvSpPr>
        <p:spPr>
          <a:xfrm>
            <a:off x="250825" y="779462"/>
            <a:ext cx="8621712" cy="608965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Операция сканирования</a:t>
            </a:r>
            <a:endParaRPr/>
          </a:p>
          <a:p>
            <a:pPr indent="0" lvl="0" marL="0" marR="0" rtl="0" algn="l">
              <a:lnSpc>
                <a:spcPct val="93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Операции </a:t>
            </a:r>
            <a:r>
              <a:rPr b="0" i="1" lang="en-US" sz="2400" u="none">
                <a:solidFill>
                  <a:schemeClr val="dk1"/>
                </a:solidFill>
                <a:latin typeface="Times New Roman"/>
                <a:ea typeface="Times New Roman"/>
                <a:cs typeface="Times New Roman"/>
                <a:sym typeface="Times New Roman"/>
              </a:rPr>
              <a:t>сканирования</a:t>
            </a:r>
            <a:r>
              <a:rPr b="0" i="0" lang="en-US" sz="2400" u="none">
                <a:solidFill>
                  <a:schemeClr val="dk1"/>
                </a:solidFill>
                <a:latin typeface="Times New Roman"/>
                <a:ea typeface="Times New Roman"/>
                <a:cs typeface="Times New Roman"/>
                <a:sym typeface="Times New Roman"/>
              </a:rPr>
              <a:t> (частичной редукции) выполняются следующей подпрограммой:</a:t>
            </a:r>
            <a:endParaRPr/>
          </a:p>
          <a:p>
            <a:pPr indent="0" lvl="0" marL="0" marR="0" rtl="0" algn="l">
              <a:lnSpc>
                <a:spcPct val="93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MPI_Scan(void *sendbuf, void *rcvbuf, int count, MPI_Datatype datatype, MPI_Op op, MPI_Comm 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MPI_Scan(sendbuf, rcvbuf, count, datatype, op, comm, ierr)</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Входные параметры:</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sendbuf</a:t>
            </a:r>
            <a:r>
              <a:rPr b="0" i="0" lang="en-US" sz="2000" u="none" cap="none" strike="noStrike">
                <a:solidFill>
                  <a:schemeClr val="dk1"/>
                </a:solidFill>
                <a:latin typeface="Arial"/>
                <a:ea typeface="Arial"/>
                <a:cs typeface="Arial"/>
                <a:sym typeface="Arial"/>
              </a:rPr>
              <a:t> - начальный адрес буфера передачи;</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count</a:t>
            </a:r>
            <a:r>
              <a:rPr b="0" i="0" lang="en-US" sz="2000" u="none" cap="none" strike="noStrike">
                <a:solidFill>
                  <a:schemeClr val="dk1"/>
                </a:solidFill>
                <a:latin typeface="Arial"/>
                <a:ea typeface="Arial"/>
                <a:cs typeface="Arial"/>
                <a:sym typeface="Arial"/>
              </a:rPr>
              <a:t> - количество элементов во входном буфере;</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datatype</a:t>
            </a:r>
            <a:r>
              <a:rPr b="0" i="0" lang="en-US" sz="2000" u="none" cap="none" strike="noStrike">
                <a:solidFill>
                  <a:schemeClr val="dk1"/>
                </a:solidFill>
                <a:latin typeface="Arial"/>
                <a:ea typeface="Arial"/>
                <a:cs typeface="Arial"/>
                <a:sym typeface="Arial"/>
              </a:rPr>
              <a:t> - тип данных во входном буфере;</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op</a:t>
            </a:r>
            <a:r>
              <a:rPr b="0" i="0" lang="en-US" sz="2000" u="none" cap="none" strike="noStrike">
                <a:solidFill>
                  <a:schemeClr val="dk1"/>
                </a:solidFill>
                <a:latin typeface="Arial"/>
                <a:ea typeface="Arial"/>
                <a:cs typeface="Arial"/>
                <a:sym typeface="Arial"/>
              </a:rPr>
              <a:t> - операция;</a:t>
            </a:r>
            <a:endParaRPr/>
          </a:p>
          <a:p>
            <a:pPr indent="-347662" lvl="1" marL="692150" marR="0" rtl="0" algn="l">
              <a:lnSpc>
                <a:spcPct val="9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comm</a:t>
            </a:r>
            <a:r>
              <a:rPr b="0" i="0" lang="en-US" sz="2000" u="none" cap="none" strike="noStrike">
                <a:solidFill>
                  <a:schemeClr val="dk1"/>
                </a:solidFill>
                <a:latin typeface="Arial"/>
                <a:ea typeface="Arial"/>
                <a:cs typeface="Arial"/>
                <a:sym typeface="Arial"/>
              </a:rPr>
              <a:t> - коммуникатор.</a:t>
            </a:r>
            <a:endParaRPr/>
          </a:p>
          <a:p>
            <a:pPr indent="0" lvl="0" marL="0" marR="0" rtl="0" algn="l">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Выходной параметр: </a:t>
            </a:r>
            <a:r>
              <a:rPr b="1" i="0" lang="en-US" sz="2000" u="none">
                <a:solidFill>
                  <a:schemeClr val="dk1"/>
                </a:solidFill>
                <a:latin typeface="Times New Roman"/>
                <a:ea typeface="Times New Roman"/>
                <a:cs typeface="Times New Roman"/>
                <a:sym typeface="Times New Roman"/>
              </a:rPr>
              <a:t>rcvbuf</a:t>
            </a:r>
            <a:r>
              <a:rPr b="0" i="0" lang="en-US" sz="2400" u="none">
                <a:solidFill>
                  <a:schemeClr val="dk1"/>
                </a:solidFill>
                <a:latin typeface="Times New Roman"/>
                <a:ea typeface="Times New Roman"/>
                <a:cs typeface="Times New Roman"/>
                <a:sym typeface="Times New Roman"/>
              </a:rPr>
              <a:t> - стартовый адрес буфера приема.</a:t>
            </a:r>
            <a:endParaRPr/>
          </a:p>
        </p:txBody>
      </p:sp>
      <p:sp>
        <p:nvSpPr>
          <p:cNvPr id="793" name="Google Shape;793;p60"/>
          <p:cNvSpPr txBox="1"/>
          <p:nvPr>
            <p:ph type="title"/>
          </p:nvPr>
        </p:nvSpPr>
        <p:spPr>
          <a:xfrm>
            <a:off x="539750" y="115887"/>
            <a:ext cx="6778625" cy="7572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99" name="Google Shape;799;p61"/>
          <p:cNvSpPr txBox="1"/>
          <p:nvPr/>
        </p:nvSpPr>
        <p:spPr>
          <a:xfrm>
            <a:off x="468312" y="1003300"/>
            <a:ext cx="7634287" cy="19939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400"/>
              <a:buFont typeface="Times New Roman"/>
              <a:buNone/>
            </a:pPr>
            <a:r>
              <a:rPr b="1" i="0" lang="en-US" sz="2400" u="none">
                <a:solidFill>
                  <a:srgbClr val="0070C0"/>
                </a:solidFill>
                <a:latin typeface="Times New Roman"/>
                <a:ea typeface="Times New Roman"/>
                <a:cs typeface="Times New Roman"/>
                <a:sym typeface="Times New Roman"/>
              </a:rPr>
              <a:t>Операция сканирования</a:t>
            </a:r>
            <a:endParaRPr/>
          </a:p>
          <a:p>
            <a:pPr indent="0" lvl="0" marL="0" marR="0" rtl="0" algn="l">
              <a:lnSpc>
                <a:spcPct val="93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При выполнении операции сканирования в буфере приёма процесса с рангом </a:t>
            </a:r>
            <a:r>
              <a:rPr b="0" i="0" lang="en-US" sz="1800" u="none">
                <a:solidFill>
                  <a:schemeClr val="dk1"/>
                </a:solidFill>
                <a:latin typeface="Courier New"/>
                <a:ea typeface="Courier New"/>
                <a:cs typeface="Courier New"/>
                <a:sym typeface="Courier New"/>
              </a:rPr>
              <a:t>i</a:t>
            </a:r>
            <a:r>
              <a:rPr b="0" i="0" lang="en-US" sz="2100" u="none">
                <a:solidFill>
                  <a:schemeClr val="dk1"/>
                </a:solidFill>
                <a:latin typeface="Times New Roman"/>
                <a:ea typeface="Times New Roman"/>
                <a:cs typeface="Times New Roman"/>
                <a:sym typeface="Times New Roman"/>
              </a:rPr>
              <a:t> будут содержаться результаты приведения значений в буферах передачи процессов с рангами </a:t>
            </a:r>
            <a:r>
              <a:rPr b="0" i="0" lang="en-US" sz="1800" u="none">
                <a:solidFill>
                  <a:schemeClr val="dk1"/>
                </a:solidFill>
                <a:latin typeface="Courier New"/>
                <a:ea typeface="Courier New"/>
                <a:cs typeface="Courier New"/>
                <a:sym typeface="Courier New"/>
              </a:rPr>
              <a:t>0, …, i</a:t>
            </a:r>
            <a:r>
              <a:rPr b="0" i="0" lang="en-US" sz="2100" u="none">
                <a:solidFill>
                  <a:schemeClr val="dk1"/>
                </a:solidFill>
                <a:latin typeface="Times New Roman"/>
                <a:ea typeface="Times New Roman"/>
                <a:cs typeface="Times New Roman"/>
                <a:sym typeface="Times New Roman"/>
              </a:rPr>
              <a:t>. В остальном эта операция аналогична операции </a:t>
            </a:r>
            <a:r>
              <a:rPr b="0" i="0" lang="en-US" sz="1800" u="none">
                <a:solidFill>
                  <a:schemeClr val="dk1"/>
                </a:solidFill>
                <a:latin typeface="Courier New"/>
                <a:ea typeface="Courier New"/>
                <a:cs typeface="Courier New"/>
                <a:sym typeface="Courier New"/>
              </a:rPr>
              <a:t>MPI_Reduce</a:t>
            </a:r>
            <a:r>
              <a:rPr b="0" i="0" lang="en-US" sz="2100" u="none">
                <a:solidFill>
                  <a:schemeClr val="dk1"/>
                </a:solidFill>
                <a:latin typeface="Times New Roman"/>
                <a:ea typeface="Times New Roman"/>
                <a:cs typeface="Times New Roman"/>
                <a:sym typeface="Times New Roman"/>
              </a:rPr>
              <a:t>.</a:t>
            </a:r>
            <a:endParaRPr/>
          </a:p>
        </p:txBody>
      </p:sp>
      <p:pic>
        <p:nvPicPr>
          <p:cNvPr descr="05-05" id="800" name="Google Shape;800;p61"/>
          <p:cNvPicPr preferRelativeResize="0"/>
          <p:nvPr/>
        </p:nvPicPr>
        <p:blipFill rotWithShape="1">
          <a:blip r:embed="rId3">
            <a:alphaModFix/>
          </a:blip>
          <a:srcRect b="0" l="0" r="0" t="0"/>
          <a:stretch/>
        </p:blipFill>
        <p:spPr>
          <a:xfrm>
            <a:off x="3152695" y="3272204"/>
            <a:ext cx="4246562" cy="3744912"/>
          </a:xfrm>
          <a:prstGeom prst="rect">
            <a:avLst/>
          </a:prstGeom>
          <a:noFill/>
          <a:ln>
            <a:noFill/>
          </a:ln>
        </p:spPr>
      </p:pic>
      <p:sp>
        <p:nvSpPr>
          <p:cNvPr id="801" name="Google Shape;801;p61"/>
          <p:cNvSpPr txBox="1"/>
          <p:nvPr/>
        </p:nvSpPr>
        <p:spPr>
          <a:xfrm>
            <a:off x="673100" y="2555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07" name="Google Shape;807;p62"/>
          <p:cNvSpPr txBox="1"/>
          <p:nvPr/>
        </p:nvSpPr>
        <p:spPr>
          <a:xfrm>
            <a:off x="179387" y="1341437"/>
            <a:ext cx="8359775" cy="53863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ряде ситуаций независимо выполняемые в процессах вычисления необходимо синхронизировать. Так, например, для измерения времени начала работы параллельной программы необходимо, чтобы для всех процессов одновременно были завершены все подготовительные действия, перед окончанием работы программы все процессы должны завершить свои вычисления и т.п.</a:t>
            </a:r>
            <a:endParaRPr/>
          </a:p>
          <a:p>
            <a:pPr indent="-342900" lvl="0" marL="34290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Синхронизация процессов, т.е. одновременное достижение процессами тех или иных точек процесса вычислений, обеспечивается при помощи функции MPI:</a:t>
            </a:r>
            <a:endParaRPr/>
          </a:p>
          <a:p>
            <a:pPr indent="-342900" lvl="0" marL="342900" marR="0" rtl="0" algn="ctr">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int MPI_Barrier(MPI_Comm comm)</a:t>
            </a:r>
            <a:endParaRPr/>
          </a:p>
          <a:p>
            <a:pPr indent="-342900" lvl="0" marL="342900" marR="0" rtl="0" algn="ctr">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JAVA: MPI.COMM_WORLD.Barrier();</a:t>
            </a:r>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Функция MPI_Barrier определяет коллективную операцию, и, тем самым, при использовании она должна вызываться всеми процессами используемого коммуникатора. При вызове функции MPI_Barrier выполнение процесса блокируется, продолжение вычислений процесса произойдет только после вызова функции MPI_Barrier всеми процессами коммуникатора.</a:t>
            </a:r>
            <a:endParaRPr/>
          </a:p>
        </p:txBody>
      </p:sp>
      <p:sp>
        <p:nvSpPr>
          <p:cNvPr id="808" name="Google Shape;808;p62"/>
          <p:cNvSpPr txBox="1"/>
          <p:nvPr>
            <p:ph type="title"/>
          </p:nvPr>
        </p:nvSpPr>
        <p:spPr>
          <a:xfrm>
            <a:off x="327025" y="188912"/>
            <a:ext cx="6837362"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Синхронизация</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2" name="Shape 812"/>
        <p:cNvGrpSpPr/>
        <p:nvPr/>
      </p:nvGrpSpPr>
      <p:grpSpPr>
        <a:xfrm>
          <a:off x="0" y="0"/>
          <a:ext cx="0" cy="0"/>
          <a:chOff x="0" y="0"/>
          <a:chExt cx="0" cy="0"/>
        </a:xfrm>
      </p:grpSpPr>
      <p:sp>
        <p:nvSpPr>
          <p:cNvPr id="813" name="Google Shape;813;p6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14" name="Google Shape;814;p63"/>
          <p:cNvSpPr txBox="1"/>
          <p:nvPr/>
        </p:nvSpPr>
        <p:spPr>
          <a:xfrm>
            <a:off x="673100" y="1158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815" name="Google Shape;815;p63"/>
          <p:cNvSpPr txBox="1"/>
          <p:nvPr/>
        </p:nvSpPr>
        <p:spPr>
          <a:xfrm>
            <a:off x="260350" y="806450"/>
            <a:ext cx="8621712" cy="579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Синхронизация</a:t>
            </a:r>
            <a:endParaRPr/>
          </a:p>
          <a:p>
            <a:pPr indent="0" lvl="0" marL="0" marR="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Синхронизация с помощью «барьера» выполняется с помощью подпрограммы:</a:t>
            </a:r>
            <a:endParaRPr/>
          </a:p>
          <a:p>
            <a:pPr indent="0" lvl="0" marL="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int MPI_Barrier(MPI_Comm comm)</a:t>
            </a:r>
            <a:endParaRPr/>
          </a:p>
          <a:p>
            <a:pPr indent="0" lvl="0" marL="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90000"/>
              </a:lnSpc>
              <a:spcBef>
                <a:spcPts val="40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MPI_Barrier</a:t>
            </a:r>
            <a:r>
              <a:rPr b="1" i="0" lang="en-US" sz="2000" u="none">
                <a:solidFill>
                  <a:schemeClr val="dk1"/>
                </a:solidFill>
                <a:latin typeface="Arial"/>
                <a:ea typeface="Arial"/>
                <a:cs typeface="Arial"/>
                <a:sym typeface="Arial"/>
              </a:rPr>
              <a:t>(comm, ierr)</a:t>
            </a:r>
            <a:endParaRPr/>
          </a:p>
          <a:p>
            <a:pPr indent="0" lvl="0" marL="0" marR="0" rtl="0" algn="l">
              <a:lnSpc>
                <a:spcPct val="9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Синхронизация с помощью «барьера» - простейшая форма синхронизации коллективных обменов. Она не требует пересылки данных. </a:t>
            </a:r>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Обращение к подпрограмме MPI_Barrier блокирует выполнение каждого процесса из коммуникатора comm до тех пор, пока все процессы не вызовут эту подпрограмму, таким образом, «толщина барьера» здесь максимальная – она равна числу процессов в указанном коммуникаторе.</a:t>
            </a:r>
            <a:endParaRPr/>
          </a:p>
          <a:p>
            <a:pPr indent="-88900" lvl="0" marL="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Барьерная синхронизация относится к числу коллективных операций потому что выполнить соответствующий вызов должны все процессы.</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9" name="Shape 819"/>
        <p:cNvGrpSpPr/>
        <p:nvPr/>
      </p:nvGrpSpPr>
      <p:grpSpPr>
        <a:xfrm>
          <a:off x="0" y="0"/>
          <a:ext cx="0" cy="0"/>
          <a:chOff x="0" y="0"/>
          <a:chExt cx="0" cy="0"/>
        </a:xfrm>
      </p:grpSpPr>
      <p:sp>
        <p:nvSpPr>
          <p:cNvPr id="820" name="Google Shape;820;p6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1" name="Google Shape;821;p64"/>
          <p:cNvSpPr txBox="1"/>
          <p:nvPr/>
        </p:nvSpPr>
        <p:spPr>
          <a:xfrm>
            <a:off x="673100" y="1158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822" name="Google Shape;822;p64"/>
          <p:cNvSpPr txBox="1"/>
          <p:nvPr/>
        </p:nvSpPr>
        <p:spPr>
          <a:xfrm>
            <a:off x="260350" y="806450"/>
            <a:ext cx="8056562" cy="39909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Синхронизация</a:t>
            </a:r>
            <a:endParaRPr/>
          </a:p>
          <a:p>
            <a:pPr indent="0" lvl="0" marL="0" marR="0" rtl="0" algn="l">
              <a:lnSpc>
                <a:spcPct val="90000"/>
              </a:lnSpc>
              <a:spcBef>
                <a:spcPts val="480"/>
              </a:spcBef>
              <a:spcAft>
                <a:spcPts val="0"/>
              </a:spcAft>
              <a:buClr>
                <a:schemeClr val="dk1"/>
              </a:buClr>
              <a:buSzPts val="2400"/>
              <a:buFont typeface="Arial"/>
              <a:buNone/>
            </a:pPr>
            <a:r>
              <a:t/>
            </a:r>
            <a:endParaRPr b="0" i="0" sz="2400" u="none">
              <a:solidFill>
                <a:srgbClr val="0070C0"/>
              </a:solidFill>
              <a:latin typeface="Arial"/>
              <a:ea typeface="Arial"/>
              <a:cs typeface="Arial"/>
              <a:sym typeface="Arial"/>
            </a:endParaRPr>
          </a:p>
          <a:p>
            <a:pPr indent="0" lvl="0" marL="0" marR="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Синхронизация с помощью барьеров используется, например, для завершения всеми процессами некоторого этапа решения задачи, результаты которого будут использоваться на следующем этапе. Использование барьера гарантирует, что ни один из процессов не приступит раньше времени к выполнению следующего этапа, пока результат работы предыдущего не будет окончательно сформирован. Гарантирует, что к выполнению следующей за MPI_Barrier инструкции каждая задача приступит одновременно с остальными. </a:t>
            </a:r>
            <a:endParaRPr/>
          </a:p>
          <a:p>
            <a:pPr indent="0" lvl="0" marL="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90000"/>
              </a:lnSpc>
              <a:spcBef>
                <a:spcPts val="40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Пример:</a:t>
            </a:r>
            <a:endParaRPr/>
          </a:p>
          <a:p>
            <a:pPr indent="0" lvl="0" marL="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23" name="Google Shape;823;p64"/>
          <p:cNvSpPr txBox="1"/>
          <p:nvPr/>
        </p:nvSpPr>
        <p:spPr>
          <a:xfrm>
            <a:off x="2627312" y="4549775"/>
            <a:ext cx="4897437"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main(int argc,char* argv[])</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Code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MPI_Barrier(MPI_COMM_WORLD);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Code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MPI_Finalize();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return 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27" name="Shape 827"/>
        <p:cNvGrpSpPr/>
        <p:nvPr/>
      </p:nvGrpSpPr>
      <p:grpSpPr>
        <a:xfrm>
          <a:off x="0" y="0"/>
          <a:ext cx="0" cy="0"/>
          <a:chOff x="0" y="0"/>
          <a:chExt cx="0" cy="0"/>
        </a:xfrm>
      </p:grpSpPr>
      <p:sp>
        <p:nvSpPr>
          <p:cNvPr id="828" name="Google Shape;828;p6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9" name="Google Shape;829;p65"/>
          <p:cNvSpPr txBox="1"/>
          <p:nvPr/>
        </p:nvSpPr>
        <p:spPr>
          <a:xfrm>
            <a:off x="673100" y="1158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830" name="Google Shape;830;p65"/>
          <p:cNvSpPr txBox="1"/>
          <p:nvPr/>
        </p:nvSpPr>
        <p:spPr>
          <a:xfrm>
            <a:off x="260350" y="806450"/>
            <a:ext cx="8426450" cy="579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Times New Roman"/>
              <a:buNone/>
            </a:pPr>
            <a:r>
              <a:rPr b="0" i="0" lang="en-US" sz="2400" u="none">
                <a:solidFill>
                  <a:srgbClr val="0070C0"/>
                </a:solidFill>
                <a:latin typeface="Times New Roman"/>
                <a:ea typeface="Times New Roman"/>
                <a:cs typeface="Times New Roman"/>
                <a:sym typeface="Times New Roman"/>
              </a:rPr>
              <a:t>Синхронизация</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пользователь должен запустить ровно две задачи, иначе ошибка */</a:t>
            </a:r>
            <a:endParaRPr/>
          </a:p>
          <a:p>
            <a:pPr indent="0" lvl="0" marL="0" marR="0" rtl="0" algn="just">
              <a:lnSpc>
                <a:spcPct val="100000"/>
              </a:lnSpc>
              <a:spcBef>
                <a:spcPts val="0"/>
              </a:spcBef>
              <a:spcAft>
                <a:spcPts val="0"/>
              </a:spcAft>
              <a:buClr>
                <a:srgbClr val="333399"/>
              </a:buClr>
              <a:buSzPts val="2000"/>
              <a:buFont typeface="Times New Roman"/>
              <a:buNone/>
            </a:pPr>
            <a:r>
              <a:rPr b="1" i="0" lang="en-US" sz="2000" u="none">
                <a:solidFill>
                  <a:srgbClr val="333399"/>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if( size != 2 )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0" lang="en-US" sz="2000" u="none">
                <a:solidFill>
                  <a:srgbClr val="00B050"/>
                </a:solidFill>
                <a:latin typeface="Times New Roman"/>
                <a:ea typeface="Times New Roman"/>
                <a:cs typeface="Times New Roman"/>
                <a:sym typeface="Times New Roman"/>
              </a:rPr>
              <a:t>/* задача с номером 0 сообщает пользователю об ошибке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if( rank==0 )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printf("Error: two processes required instead of %d, abort\n", size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0" lang="en-US" sz="2000" u="none">
                <a:solidFill>
                  <a:srgbClr val="00B050"/>
                </a:solidFill>
                <a:latin typeface="Times New Roman"/>
                <a:ea typeface="Times New Roman"/>
                <a:cs typeface="Times New Roman"/>
                <a:sym typeface="Times New Roman"/>
              </a:rPr>
              <a:t>/* Все задачи-абоненты области связи MPI_COMM_WORLD</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 будут стоять, пока задача 0 не выведет сообщение.  */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MPI_Barrier( MPI_COMM_WORLD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0" lang="en-US" sz="2000" u="none">
                <a:solidFill>
                  <a:srgbClr val="00B050"/>
                </a:solidFill>
                <a:latin typeface="Times New Roman"/>
                <a:ea typeface="Times New Roman"/>
                <a:cs typeface="Times New Roman"/>
                <a:sym typeface="Times New Roman"/>
              </a:rPr>
              <a:t>/* Без точки синхронизации может оказаться, что одна из задач</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 вызовет MPI_Abort раньше, чем успеет отработать printf()</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 в задаче 0, MPI_Abort немедленно принудительно завершит</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 все задачи и сообщение выведено не будет  */</a:t>
            </a:r>
            <a:endParaRPr/>
          </a:p>
          <a:p>
            <a:pPr indent="0" lvl="0" marL="0" marR="0" rtl="0" algn="just">
              <a:lnSpc>
                <a:spcPct val="100000"/>
              </a:lnSpc>
              <a:spcBef>
                <a:spcPts val="0"/>
              </a:spcBef>
              <a:spcAft>
                <a:spcPts val="0"/>
              </a:spcAft>
              <a:buClr>
                <a:srgbClr val="00B050"/>
              </a:buClr>
              <a:buSzPts val="2000"/>
              <a:buFont typeface="Times New Roman"/>
              <a:buNone/>
            </a:pPr>
            <a:r>
              <a:rPr b="1" i="0" lang="en-US" sz="2000" u="none">
                <a:solidFill>
                  <a:srgbClr val="00B050"/>
                </a:solidFill>
                <a:latin typeface="Times New Roman"/>
                <a:ea typeface="Times New Roman"/>
                <a:cs typeface="Times New Roman"/>
                <a:sym typeface="Times New Roman"/>
              </a:rPr>
              <a:t>		/* все задачи аварийно завершают работу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MPI_Abort(MPI_COMM_WORLD, MPI_ERR_OTHER);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Описатель области связи, на которую  распространяется действие ошибки,  Целочисленный код ошибки */</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return -1;</a:t>
            </a:r>
            <a:endParaRPr/>
          </a:p>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4" name="Shape 834"/>
        <p:cNvGrpSpPr/>
        <p:nvPr/>
      </p:nvGrpSpPr>
      <p:grpSpPr>
        <a:xfrm>
          <a:off x="0" y="0"/>
          <a:ext cx="0" cy="0"/>
          <a:chOff x="0" y="0"/>
          <a:chExt cx="0" cy="0"/>
        </a:xfrm>
      </p:grpSpPr>
      <p:sp>
        <p:nvSpPr>
          <p:cNvPr id="835" name="Google Shape;835;p6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36" name="Google Shape;836;p66"/>
          <p:cNvSpPr txBox="1"/>
          <p:nvPr/>
        </p:nvSpPr>
        <p:spPr>
          <a:xfrm>
            <a:off x="673100" y="1158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837" name="Google Shape;837;p66"/>
          <p:cNvSpPr txBox="1"/>
          <p:nvPr/>
        </p:nvSpPr>
        <p:spPr>
          <a:xfrm>
            <a:off x="260350" y="806450"/>
            <a:ext cx="8426450" cy="822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Times New Roman"/>
              <a:buNone/>
            </a:pPr>
            <a:r>
              <a:rPr b="0" i="0" lang="en-US" sz="2400" u="none">
                <a:solidFill>
                  <a:srgbClr val="0070C0"/>
                </a:solidFill>
                <a:latin typeface="Times New Roman"/>
                <a:ea typeface="Times New Roman"/>
                <a:cs typeface="Times New Roman"/>
                <a:sym typeface="Times New Roman"/>
              </a:rPr>
              <a:t>Синхронизация</a:t>
            </a:r>
            <a:endParaRPr/>
          </a:p>
          <a:p>
            <a:pPr indent="0" lvl="0" marL="0" marR="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Пример необходимости "барьеров"</a:t>
            </a:r>
            <a:endParaRPr/>
          </a:p>
        </p:txBody>
      </p:sp>
      <p:grpSp>
        <p:nvGrpSpPr>
          <p:cNvPr id="838" name="Google Shape;838;p66"/>
          <p:cNvGrpSpPr/>
          <p:nvPr/>
        </p:nvGrpSpPr>
        <p:grpSpPr>
          <a:xfrm>
            <a:off x="971550" y="1828800"/>
            <a:ext cx="6191250" cy="4264025"/>
            <a:chOff x="1447800" y="1085159"/>
            <a:chExt cx="5867400" cy="4599679"/>
          </a:xfrm>
        </p:grpSpPr>
        <p:graphicFrame>
          <p:nvGraphicFramePr>
            <p:cNvPr id="839" name="Google Shape;839;p66"/>
            <p:cNvGraphicFramePr/>
            <p:nvPr/>
          </p:nvGraphicFramePr>
          <p:xfrm>
            <a:off x="1447800" y="1085159"/>
            <a:ext cx="5867400" cy="4599679"/>
          </p:xfrm>
          <a:graphic>
            <a:graphicData uri="http://schemas.openxmlformats.org/presentationml/2006/ole">
              <mc:AlternateContent>
                <mc:Choice Requires="v">
                  <p:oleObj r:id="rId4" imgH="4599679" imgW="5867400" spid="_x0000_s1">
                    <p:embed/>
                  </p:oleObj>
                </mc:Choice>
                <mc:Fallback>
                  <p:oleObj r:id="rId5" imgH="4599679" imgW="5867400">
                    <p:embed/>
                    <p:pic>
                      <p:nvPicPr>
                        <p:cNvPr id="839" name="Google Shape;839;p66"/>
                        <p:cNvPicPr preferRelativeResize="0"/>
                        <p:nvPr/>
                      </p:nvPicPr>
                      <p:blipFill rotWithShape="1">
                        <a:blip r:embed="rId6">
                          <a:alphaModFix/>
                        </a:blip>
                        <a:srcRect b="0" l="0" r="0" t="0"/>
                        <a:stretch/>
                      </p:blipFill>
                      <p:spPr>
                        <a:xfrm>
                          <a:off x="1447800" y="1085159"/>
                          <a:ext cx="5867400" cy="4599679"/>
                        </a:xfrm>
                        <a:prstGeom prst="rect">
                          <a:avLst/>
                        </a:prstGeom>
                        <a:noFill/>
                        <a:ln>
                          <a:noFill/>
                        </a:ln>
                      </p:spPr>
                    </p:pic>
                  </p:oleObj>
                </mc:Fallback>
              </mc:AlternateContent>
            </a:graphicData>
          </a:graphic>
        </p:graphicFrame>
        <p:sp>
          <p:nvSpPr>
            <p:cNvPr id="840" name="Google Shape;840;p66"/>
            <p:cNvSpPr txBox="1"/>
            <p:nvPr/>
          </p:nvSpPr>
          <p:spPr>
            <a:xfrm>
              <a:off x="1676478" y="5181374"/>
              <a:ext cx="457356" cy="339068"/>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46" name="Google Shape;846;p67"/>
          <p:cNvSpPr txBox="1"/>
          <p:nvPr/>
        </p:nvSpPr>
        <p:spPr>
          <a:xfrm>
            <a:off x="673100" y="1158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Блокирующие и неблокирующие коллективные операции</a:t>
            </a:r>
            <a:endParaRPr/>
          </a:p>
        </p:txBody>
      </p:sp>
      <p:sp>
        <p:nvSpPr>
          <p:cNvPr id="847" name="Google Shape;847;p67"/>
          <p:cNvSpPr txBox="1"/>
          <p:nvPr/>
        </p:nvSpPr>
        <p:spPr>
          <a:xfrm>
            <a:off x="865187" y="1057275"/>
            <a:ext cx="6832600" cy="53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Блокирующие коллективные операции</a:t>
            </a:r>
            <a:endParaRPr/>
          </a:p>
        </p:txBody>
      </p:sp>
      <p:pic>
        <p:nvPicPr>
          <p:cNvPr id="848" name="Google Shape;848;p67"/>
          <p:cNvPicPr preferRelativeResize="0"/>
          <p:nvPr/>
        </p:nvPicPr>
        <p:blipFill rotWithShape="1">
          <a:blip r:embed="rId3">
            <a:alphaModFix/>
          </a:blip>
          <a:srcRect b="0" l="0" r="0" t="0"/>
          <a:stretch/>
        </p:blipFill>
        <p:spPr>
          <a:xfrm>
            <a:off x="900112" y="1773237"/>
            <a:ext cx="7585075" cy="1516062"/>
          </a:xfrm>
          <a:prstGeom prst="rect">
            <a:avLst/>
          </a:prstGeom>
          <a:noFill/>
          <a:ln>
            <a:noFill/>
          </a:ln>
        </p:spPr>
      </p:pic>
      <p:sp>
        <p:nvSpPr>
          <p:cNvPr id="849" name="Google Shape;849;p67"/>
          <p:cNvSpPr txBox="1"/>
          <p:nvPr/>
        </p:nvSpPr>
        <p:spPr>
          <a:xfrm>
            <a:off x="865187" y="3573462"/>
            <a:ext cx="6832600" cy="53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Неблокирующие коллективные операции</a:t>
            </a:r>
            <a:endParaRPr/>
          </a:p>
        </p:txBody>
      </p:sp>
      <p:pic>
        <p:nvPicPr>
          <p:cNvPr id="850" name="Google Shape;850;p67"/>
          <p:cNvPicPr preferRelativeResize="0"/>
          <p:nvPr/>
        </p:nvPicPr>
        <p:blipFill rotWithShape="1">
          <a:blip r:embed="rId4">
            <a:alphaModFix/>
          </a:blip>
          <a:srcRect b="0" l="0" r="0" t="0"/>
          <a:stretch/>
        </p:blipFill>
        <p:spPr>
          <a:xfrm>
            <a:off x="922337" y="4292600"/>
            <a:ext cx="7359650" cy="20891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56" name="Google Shape;856;p68"/>
          <p:cNvSpPr txBox="1"/>
          <p:nvPr/>
        </p:nvSpPr>
        <p:spPr>
          <a:xfrm>
            <a:off x="539750" y="293687"/>
            <a:ext cx="6851650" cy="7572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Неблокирующие коллективные операции</a:t>
            </a:r>
            <a:endParaRPr/>
          </a:p>
        </p:txBody>
      </p:sp>
      <p:sp>
        <p:nvSpPr>
          <p:cNvPr id="857" name="Google Shape;857;p68"/>
          <p:cNvSpPr txBox="1"/>
          <p:nvPr/>
        </p:nvSpPr>
        <p:spPr>
          <a:xfrm>
            <a:off x="539750" y="1196975"/>
            <a:ext cx="8064500" cy="29019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При вызове неблокирующей коллективной операции создается расписание выполнения обменов (collective schedule)</a:t>
            </a:r>
            <a:br>
              <a:rPr b="0" i="0" lang="en-US" sz="2200" u="none">
                <a:solidFill>
                  <a:schemeClr val="dk1"/>
                </a:solidFill>
                <a:latin typeface="Arial"/>
                <a:ea typeface="Arial"/>
                <a:cs typeface="Arial"/>
                <a:sym typeface="Arial"/>
              </a:rPr>
            </a:br>
            <a:endParaRPr/>
          </a:p>
          <a:p>
            <a:pPr indent="-342900" lvl="0" marL="342900" marR="0" rtl="0" algn="l">
              <a:lnSpc>
                <a:spcPct val="90000"/>
              </a:lnSpc>
              <a:spcBef>
                <a:spcPts val="440"/>
              </a:spcBef>
              <a:spcAft>
                <a:spcPts val="0"/>
              </a:spcAft>
              <a:buClr>
                <a:schemeClr val="dk2"/>
              </a:buClr>
              <a:buSzPts val="1540"/>
              <a:buFont typeface="Noto Sans Symbols"/>
              <a:buChar char="●"/>
            </a:pPr>
            <a:r>
              <a:rPr b="1" i="0" lang="en-US" sz="2200" u="none">
                <a:solidFill>
                  <a:schemeClr val="dk1"/>
                </a:solidFill>
                <a:latin typeface="Arial"/>
                <a:ea typeface="Arial"/>
                <a:cs typeface="Arial"/>
                <a:sym typeface="Arial"/>
              </a:rPr>
              <a:t>Progress engine </a:t>
            </a:r>
            <a:r>
              <a:rPr b="0" i="0" lang="en-US" sz="2200" u="none">
                <a:solidFill>
                  <a:schemeClr val="dk1"/>
                </a:solidFill>
                <a:latin typeface="Arial"/>
                <a:ea typeface="Arial"/>
                <a:cs typeface="Arial"/>
                <a:sym typeface="Arial"/>
              </a:rPr>
              <a:t>– механизм, который в фоновом режиме реализует обмены по созданному расписанию – как правило обмены выполняются при вызове MPI_Test (в противном случае необходим дополнительный поток)</a:t>
            </a:r>
            <a:br>
              <a:rPr b="0" i="0" lang="en-US" sz="2200" u="none">
                <a:solidFill>
                  <a:schemeClr val="dk1"/>
                </a:solidFill>
                <a:latin typeface="Arial"/>
                <a:ea typeface="Arial"/>
                <a:cs typeface="Arial"/>
                <a:sym typeface="Arial"/>
              </a:rPr>
            </a:br>
            <a:endParaRPr/>
          </a:p>
        </p:txBody>
      </p:sp>
      <p:sp>
        <p:nvSpPr>
          <p:cNvPr id="858" name="Google Shape;858;p68"/>
          <p:cNvSpPr txBox="1"/>
          <p:nvPr/>
        </p:nvSpPr>
        <p:spPr>
          <a:xfrm>
            <a:off x="798512" y="4005262"/>
            <a:ext cx="7373937"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a:solidFill>
                  <a:srgbClr val="000000"/>
                </a:solidFill>
                <a:latin typeface="Consolas"/>
                <a:ea typeface="Consolas"/>
                <a:cs typeface="Consolas"/>
                <a:sym typeface="Consolas"/>
              </a:rPr>
              <a:t>MPI_Request req;</a:t>
            </a:r>
            <a:br>
              <a:rPr b="0" i="0" lang="en-US" sz="1800" u="none">
                <a:solidFill>
                  <a:srgbClr val="000000"/>
                </a:solidFill>
                <a:latin typeface="Consolas"/>
                <a:ea typeface="Consolas"/>
                <a:cs typeface="Consolas"/>
                <a:sym typeface="Consolas"/>
              </a:rPr>
            </a:br>
            <a:r>
              <a:rPr b="0" i="0" lang="en-US" sz="1800" u="none">
                <a:solidFill>
                  <a:srgbClr val="009900"/>
                </a:solidFill>
                <a:latin typeface="Consolas"/>
                <a:ea typeface="Consolas"/>
                <a:cs typeface="Consolas"/>
                <a:sym typeface="Consolas"/>
              </a:rPr>
              <a:t>MPI_Ibcast</a:t>
            </a:r>
            <a:r>
              <a:rPr b="0" i="0" lang="en-US" sz="1800" u="none">
                <a:solidFill>
                  <a:srgbClr val="000000"/>
                </a:solidFill>
                <a:latin typeface="Consolas"/>
                <a:ea typeface="Consolas"/>
                <a:cs typeface="Consolas"/>
                <a:sym typeface="Consolas"/>
              </a:rPr>
              <a:t>(buf, count, MPI_INT, 0, MPI_COMM_WORLD, &amp;req);</a:t>
            </a:r>
            <a:br>
              <a:rPr b="0" i="0" lang="en-US" sz="1800" u="none">
                <a:solidFill>
                  <a:srgbClr val="000000"/>
                </a:solidFill>
                <a:latin typeface="Consolas"/>
                <a:ea typeface="Consolas"/>
                <a:cs typeface="Consolas"/>
                <a:sym typeface="Consolas"/>
              </a:rPr>
            </a:br>
            <a:r>
              <a:rPr b="1" i="0" lang="en-US" sz="1800" u="none">
                <a:solidFill>
                  <a:srgbClr val="000000"/>
                </a:solidFill>
                <a:latin typeface="Consolas"/>
                <a:ea typeface="Consolas"/>
                <a:cs typeface="Consolas"/>
                <a:sym typeface="Consolas"/>
              </a:rPr>
              <a:t>while </a:t>
            </a:r>
            <a:r>
              <a:rPr b="0" i="0" lang="en-US" sz="1800" u="none">
                <a:solidFill>
                  <a:srgbClr val="000000"/>
                </a:solidFill>
                <a:latin typeface="Consolas"/>
                <a:ea typeface="Consolas"/>
                <a:cs typeface="Consolas"/>
                <a:sym typeface="Consolas"/>
              </a:rPr>
              <a:t>(!flag) {</a:t>
            </a:r>
            <a:br>
              <a:rPr b="0" i="0" lang="en-US" sz="1800" u="none">
                <a:solidFill>
                  <a:srgbClr val="000000"/>
                </a:solidFill>
                <a:latin typeface="Consolas"/>
                <a:ea typeface="Consolas"/>
                <a:cs typeface="Consolas"/>
                <a:sym typeface="Consolas"/>
              </a:rPr>
            </a:br>
            <a:r>
              <a:rPr b="0" i="0" lang="en-US" sz="1800" u="none">
                <a:solidFill>
                  <a:srgbClr val="E46C0A"/>
                </a:solidFill>
                <a:latin typeface="Consolas"/>
                <a:ea typeface="Consolas"/>
                <a:cs typeface="Consolas"/>
                <a:sym typeface="Consolas"/>
              </a:rPr>
              <a:t>// Вычисления...</a:t>
            </a:r>
            <a:br>
              <a:rPr b="0" i="0" lang="en-US" sz="1800" u="none">
                <a:solidFill>
                  <a:srgbClr val="E46C0A"/>
                </a:solidFill>
                <a:latin typeface="Consolas"/>
                <a:ea typeface="Consolas"/>
                <a:cs typeface="Consolas"/>
                <a:sym typeface="Consolas"/>
              </a:rPr>
            </a:br>
            <a:r>
              <a:rPr b="0" i="0" lang="en-US" sz="1800" u="none">
                <a:solidFill>
                  <a:srgbClr val="E46C0A"/>
                </a:solidFill>
                <a:latin typeface="Consolas"/>
                <a:ea typeface="Consolas"/>
                <a:cs typeface="Consolas"/>
                <a:sym typeface="Consolas"/>
              </a:rPr>
              <a:t>// Проверяем состояние и продвигаем обмены по расписанию</a:t>
            </a:r>
            <a:br>
              <a:rPr b="0" i="0" lang="en-US" sz="1800" u="none">
                <a:solidFill>
                  <a:srgbClr val="E46C0A"/>
                </a:solidFill>
                <a:latin typeface="Consolas"/>
                <a:ea typeface="Consolas"/>
                <a:cs typeface="Consolas"/>
                <a:sym typeface="Consolas"/>
              </a:rPr>
            </a:br>
            <a:r>
              <a:rPr b="0" i="0" lang="en-US" sz="1800" u="none">
                <a:solidFill>
                  <a:srgbClr val="009900"/>
                </a:solidFill>
                <a:latin typeface="Consolas"/>
                <a:ea typeface="Consolas"/>
                <a:cs typeface="Consolas"/>
                <a:sym typeface="Consolas"/>
              </a:rPr>
              <a:t>MPI_Test</a:t>
            </a:r>
            <a:r>
              <a:rPr b="0" i="0" lang="en-US" sz="1800" u="none">
                <a:solidFill>
                  <a:srgbClr val="000000"/>
                </a:solidFill>
                <a:latin typeface="Consolas"/>
                <a:ea typeface="Consolas"/>
                <a:cs typeface="Consolas"/>
                <a:sym typeface="Consolas"/>
              </a:rPr>
              <a:t>(&amp;req, &amp;flag, MPI_STATUS_IGNORE);</a:t>
            </a:r>
            <a:br>
              <a:rPr b="0" i="0" lang="en-US" sz="1800" u="none">
                <a:solidFill>
                  <a:srgbClr val="000000"/>
                </a:solidFill>
                <a:latin typeface="Consolas"/>
                <a:ea typeface="Consolas"/>
                <a:cs typeface="Consolas"/>
                <a:sym typeface="Consolas"/>
              </a:rPr>
            </a:br>
            <a:r>
              <a:rPr b="0" i="0" lang="en-US" sz="1800" u="none">
                <a:solidFill>
                  <a:srgbClr val="000000"/>
                </a:solidFill>
                <a:latin typeface="Consolas"/>
                <a:ea typeface="Consolas"/>
                <a:cs typeface="Consolas"/>
                <a:sym typeface="Consolas"/>
              </a:rPr>
              <a:t>}</a:t>
            </a:r>
            <a:br>
              <a:rPr b="0" i="0" lang="en-US" sz="1800" u="none">
                <a:solidFill>
                  <a:srgbClr val="000000"/>
                </a:solidFill>
                <a:latin typeface="Consolas"/>
                <a:ea typeface="Consolas"/>
                <a:cs typeface="Consolas"/>
                <a:sym typeface="Consolas"/>
              </a:rPr>
            </a:br>
            <a:r>
              <a:rPr b="0" i="0" lang="en-US" sz="1800" u="none">
                <a:solidFill>
                  <a:srgbClr val="009900"/>
                </a:solidFill>
                <a:latin typeface="Consolas"/>
                <a:ea typeface="Consolas"/>
                <a:cs typeface="Consolas"/>
                <a:sym typeface="Consolas"/>
              </a:rPr>
              <a:t>MPI_Wait</a:t>
            </a:r>
            <a:r>
              <a:rPr b="0" i="0" lang="en-US" sz="1800" u="none">
                <a:solidFill>
                  <a:srgbClr val="000000"/>
                </a:solidFill>
                <a:latin typeface="Consolas"/>
                <a:ea typeface="Consolas"/>
                <a:cs typeface="Consolas"/>
                <a:sym typeface="Consolas"/>
              </a:rPr>
              <a:t>(&amp;req, MPI_STATUS_IGNORE);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64" name="Google Shape;864;p69"/>
          <p:cNvSpPr txBox="1"/>
          <p:nvPr/>
        </p:nvSpPr>
        <p:spPr>
          <a:xfrm>
            <a:off x="827087" y="1535112"/>
            <a:ext cx="7859712" cy="236378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 этом занятии мы рассмотрели:</a:t>
            </a:r>
            <a:endParaRPr/>
          </a:p>
          <a:p>
            <a:pPr indent="0" lvl="0" marL="0" marR="0" rtl="0" algn="l">
              <a:lnSpc>
                <a:spcPct val="93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93345" lvl="0" marL="0" marR="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особенности и свойства коллективных обменов; </a:t>
            </a:r>
            <a:endParaRPr/>
          </a:p>
          <a:p>
            <a:pPr indent="-93345" lvl="0" marL="0" marR="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различные операции коллективного обмена – широковещательную рассылку, сбор и распределение данных, приведение и сканирование   и т. д.;</a:t>
            </a:r>
            <a:endParaRPr/>
          </a:p>
          <a:p>
            <a:pPr indent="-93345" lvl="0" marL="0" marR="0" rtl="0" algn="l">
              <a:lnSpc>
                <a:spcPct val="9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синхронизацию при организации коллективных обменов.</a:t>
            </a:r>
            <a:endParaRPr/>
          </a:p>
        </p:txBody>
      </p:sp>
      <p:sp>
        <p:nvSpPr>
          <p:cNvPr id="865" name="Google Shape;865;p69"/>
          <p:cNvSpPr txBox="1"/>
          <p:nvPr>
            <p:ph type="title"/>
          </p:nvPr>
        </p:nvSpPr>
        <p:spPr>
          <a:xfrm>
            <a:off x="327025" y="188912"/>
            <a:ext cx="6837362"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Заключение</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44" name="Google Shape;244;p7"/>
          <p:cNvSpPr txBox="1"/>
          <p:nvPr/>
        </p:nvSpPr>
        <p:spPr>
          <a:xfrm>
            <a:off x="225425" y="1141412"/>
            <a:ext cx="8702675" cy="52022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70C0"/>
              </a:buClr>
              <a:buSzPts val="2600"/>
              <a:buFont typeface="Arial"/>
              <a:buNone/>
            </a:pPr>
            <a:r>
              <a:rPr b="0" i="0" lang="en-US" sz="2600" u="none">
                <a:solidFill>
                  <a:srgbClr val="0070C0"/>
                </a:solidFill>
                <a:latin typeface="Arial"/>
                <a:ea typeface="Arial"/>
                <a:cs typeface="Arial"/>
                <a:sym typeface="Arial"/>
              </a:rPr>
              <a:t>Виды коллективных обменов:</a:t>
            </a:r>
            <a:endParaRPr/>
          </a:p>
          <a:p>
            <a:pPr indent="0" lvl="0" marL="0" marR="0" rtl="0" algn="l">
              <a:lnSpc>
                <a:spcPct val="8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97790" lvl="0" marL="0" marR="0" rtl="0" algn="l">
              <a:lnSpc>
                <a:spcPct val="80000"/>
              </a:lnSpc>
              <a:spcBef>
                <a:spcPts val="440"/>
              </a:spcBef>
              <a:spcAft>
                <a:spcPts val="0"/>
              </a:spcAft>
              <a:buClr>
                <a:schemeClr val="dk2"/>
              </a:buClr>
              <a:buSzPts val="1540"/>
              <a:buFont typeface="Noto Sans Symbols"/>
              <a:buChar char="●"/>
            </a:pPr>
            <a:r>
              <a:rPr b="1" i="1" lang="en-US" sz="2200" u="none">
                <a:solidFill>
                  <a:srgbClr val="0070C0"/>
                </a:solidFill>
                <a:latin typeface="Arial"/>
                <a:ea typeface="Arial"/>
                <a:cs typeface="Arial"/>
                <a:sym typeface="Arial"/>
              </a:rPr>
              <a:t>широковещательная передача </a:t>
            </a:r>
            <a:r>
              <a:rPr b="0" i="0" lang="en-US" sz="2200" u="none">
                <a:solidFill>
                  <a:schemeClr val="dk1"/>
                </a:solidFill>
                <a:latin typeface="Arial"/>
                <a:ea typeface="Arial"/>
                <a:cs typeface="Arial"/>
                <a:sym typeface="Arial"/>
              </a:rPr>
              <a:t> - выполняется от одного процесса ко всем, варианты:</a:t>
            </a:r>
            <a:endParaRPr/>
          </a:p>
          <a:p>
            <a:pPr indent="-347662" lvl="1" marL="692150" marR="0" rtl="0" algn="l">
              <a:lnSpc>
                <a:spcPct val="8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распределение данных;</a:t>
            </a:r>
            <a:endParaRPr/>
          </a:p>
          <a:p>
            <a:pPr indent="-347662" lvl="1" marL="692150" marR="0" rtl="0" algn="l">
              <a:lnSpc>
                <a:spcPct val="8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сбор данных; </a:t>
            </a:r>
            <a:endParaRPr/>
          </a:p>
          <a:p>
            <a:pPr indent="-97790" lvl="0" marL="0" marR="0" rtl="0" algn="l">
              <a:lnSpc>
                <a:spcPct val="80000"/>
              </a:lnSpc>
              <a:spcBef>
                <a:spcPts val="440"/>
              </a:spcBef>
              <a:spcAft>
                <a:spcPts val="0"/>
              </a:spcAft>
              <a:buClr>
                <a:schemeClr val="dk2"/>
              </a:buClr>
              <a:buSzPts val="1540"/>
              <a:buFont typeface="Noto Sans Symbols"/>
              <a:buChar char="●"/>
            </a:pPr>
            <a:r>
              <a:rPr b="1" i="1" lang="en-US" sz="2200" u="none">
                <a:solidFill>
                  <a:srgbClr val="0070C0"/>
                </a:solidFill>
                <a:latin typeface="Arial"/>
                <a:ea typeface="Arial"/>
                <a:cs typeface="Arial"/>
                <a:sym typeface="Arial"/>
              </a:rPr>
              <a:t>синхронизация с барьером</a:t>
            </a:r>
            <a:r>
              <a:rPr b="0" i="0" lang="en-US" sz="2200" u="none">
                <a:solidFill>
                  <a:schemeClr val="dk1"/>
                </a:solidFill>
                <a:latin typeface="Arial"/>
                <a:ea typeface="Arial"/>
                <a:cs typeface="Arial"/>
                <a:sym typeface="Arial"/>
              </a:rPr>
              <a:t>  - это форма синхронизации работы процессов, когда выполнение программы продолжается только  после того, как </a:t>
            </a:r>
            <a:r>
              <a:rPr b="1" i="1" lang="en-US" sz="2200" u="none">
                <a:solidFill>
                  <a:schemeClr val="dk1"/>
                </a:solidFill>
                <a:latin typeface="Arial"/>
                <a:ea typeface="Arial"/>
                <a:cs typeface="Arial"/>
                <a:sym typeface="Arial"/>
              </a:rPr>
              <a:t>к соответствующей процедуре обратилось определенное число процессов</a:t>
            </a:r>
            <a:r>
              <a:rPr b="0" i="0" lang="en-US" sz="2200" u="none">
                <a:solidFill>
                  <a:schemeClr val="dk1"/>
                </a:solidFill>
                <a:latin typeface="Arial"/>
                <a:ea typeface="Arial"/>
                <a:cs typeface="Arial"/>
                <a:sym typeface="Arial"/>
              </a:rPr>
              <a:t>;</a:t>
            </a:r>
            <a:endParaRPr/>
          </a:p>
          <a:p>
            <a:pPr indent="-97790" lvl="0" marL="0" marR="0" rtl="0" algn="l">
              <a:lnSpc>
                <a:spcPct val="80000"/>
              </a:lnSpc>
              <a:spcBef>
                <a:spcPts val="440"/>
              </a:spcBef>
              <a:spcAft>
                <a:spcPts val="0"/>
              </a:spcAft>
              <a:buClr>
                <a:schemeClr val="dk2"/>
              </a:buClr>
              <a:buSzPts val="1540"/>
              <a:buFont typeface="Noto Sans Symbols"/>
              <a:buChar char="●"/>
            </a:pPr>
            <a:r>
              <a:rPr b="1" i="1" lang="en-US" sz="2200" u="none">
                <a:solidFill>
                  <a:srgbClr val="0070C0"/>
                </a:solidFill>
                <a:latin typeface="Arial"/>
                <a:ea typeface="Arial"/>
                <a:cs typeface="Arial"/>
                <a:sym typeface="Arial"/>
              </a:rPr>
              <a:t>операции приведения </a:t>
            </a:r>
            <a:r>
              <a:rPr b="0" i="0" lang="en-US" sz="2200" u="none">
                <a:solidFill>
                  <a:schemeClr val="dk1"/>
                </a:solidFill>
                <a:latin typeface="Arial"/>
                <a:ea typeface="Arial"/>
                <a:cs typeface="Arial"/>
                <a:sym typeface="Arial"/>
              </a:rPr>
              <a:t>- входными являются данные нескольких процессов, а результат - одно значение, которое становится доступным всем процессам, участвующим в обмене;</a:t>
            </a:r>
            <a:endParaRPr/>
          </a:p>
          <a:p>
            <a:pPr indent="-97790" lvl="0" marL="0" marR="0" rtl="0" algn="l">
              <a:lnSpc>
                <a:spcPct val="80000"/>
              </a:lnSpc>
              <a:spcBef>
                <a:spcPts val="440"/>
              </a:spcBef>
              <a:spcAft>
                <a:spcPts val="0"/>
              </a:spcAft>
              <a:buClr>
                <a:schemeClr val="dk2"/>
              </a:buClr>
              <a:buSzPts val="1540"/>
              <a:buFont typeface="Noto Sans Symbols"/>
              <a:buChar char="●"/>
            </a:pPr>
            <a:r>
              <a:rPr b="1" i="1" lang="en-US" sz="2200" u="none">
                <a:solidFill>
                  <a:srgbClr val="0070C0"/>
                </a:solidFill>
                <a:latin typeface="Arial"/>
                <a:ea typeface="Arial"/>
                <a:cs typeface="Arial"/>
                <a:sym typeface="Arial"/>
              </a:rPr>
              <a:t>операции сканирования </a:t>
            </a:r>
            <a:r>
              <a:rPr b="0" i="0" lang="en-US" sz="2200" u="none">
                <a:solidFill>
                  <a:schemeClr val="dk1"/>
                </a:solidFill>
                <a:latin typeface="Arial"/>
                <a:ea typeface="Arial"/>
                <a:cs typeface="Arial"/>
                <a:sym typeface="Arial"/>
              </a:rPr>
              <a:t>– операции частичного приведения.</a:t>
            </a:r>
            <a:endParaRPr/>
          </a:p>
        </p:txBody>
      </p:sp>
      <p:sp>
        <p:nvSpPr>
          <p:cNvPr id="245" name="Google Shape;245;p7"/>
          <p:cNvSpPr txBox="1"/>
          <p:nvPr>
            <p:ph type="title"/>
          </p:nvPr>
        </p:nvSpPr>
        <p:spPr>
          <a:xfrm>
            <a:off x="673100" y="255587"/>
            <a:ext cx="7807325" cy="7635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9" name="Shape 869"/>
        <p:cNvGrpSpPr/>
        <p:nvPr/>
      </p:nvGrpSpPr>
      <p:grpSpPr>
        <a:xfrm>
          <a:off x="0" y="0"/>
          <a:ext cx="0" cy="0"/>
          <a:chOff x="0" y="0"/>
          <a:chExt cx="0" cy="0"/>
        </a:xfrm>
      </p:grpSpPr>
      <p:sp>
        <p:nvSpPr>
          <p:cNvPr id="870" name="Google Shape;870;p7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71" name="Google Shape;871;p70"/>
          <p:cNvSpPr txBox="1"/>
          <p:nvPr/>
        </p:nvSpPr>
        <p:spPr>
          <a:xfrm>
            <a:off x="279400" y="1122362"/>
            <a:ext cx="8407400" cy="722312"/>
          </a:xfrm>
          <a:prstGeom prst="rect">
            <a:avLst/>
          </a:prstGeom>
          <a:noFill/>
          <a:ln>
            <a:noFill/>
          </a:ln>
        </p:spPr>
        <p:txBody>
          <a:bodyPr anchorCtr="0" anchor="t" bIns="45700" lIns="91425" spcFirstLastPara="1" rIns="91425" wrap="square" tIns="45700">
            <a:spAutoFit/>
          </a:bodyPr>
          <a:lstStyle/>
          <a:p>
            <a:pPr indent="-442912" lvl="0" marL="442912" marR="0" rtl="0" algn="l">
              <a:lnSpc>
                <a:spcPct val="93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6. </a:t>
            </a:r>
            <a:r>
              <a:rPr b="0" i="0" lang="en-US" sz="2200" u="none">
                <a:solidFill>
                  <a:schemeClr val="dk1"/>
                </a:solidFill>
                <a:latin typeface="Times New Roman"/>
                <a:ea typeface="Times New Roman"/>
                <a:cs typeface="Times New Roman"/>
                <a:sym typeface="Times New Roman"/>
              </a:rPr>
              <a:t>Многоуровневый фильтр с "каруселью".</a:t>
            </a:r>
            <a:br>
              <a:rPr b="0" i="0" lang="en-US" sz="2200" u="none">
                <a:solidFill>
                  <a:schemeClr val="dk1"/>
                </a:solidFill>
                <a:latin typeface="Times New Roman"/>
                <a:ea typeface="Times New Roman"/>
                <a:cs typeface="Times New Roman"/>
                <a:sym typeface="Times New Roman"/>
              </a:rPr>
            </a:br>
            <a:endParaRPr/>
          </a:p>
        </p:txBody>
      </p:sp>
      <p:sp>
        <p:nvSpPr>
          <p:cNvPr id="872" name="Google Shape;872;p70"/>
          <p:cNvSpPr txBox="1"/>
          <p:nvPr/>
        </p:nvSpPr>
        <p:spPr>
          <a:xfrm>
            <a:off x="811212" y="188912"/>
            <a:ext cx="7019925" cy="6413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Задания на лабораторную</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1"/>
          <p:cNvSpPr txBox="1"/>
          <p:nvPr/>
        </p:nvSpPr>
        <p:spPr>
          <a:xfrm>
            <a:off x="8316912" y="6248400"/>
            <a:ext cx="369887" cy="349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78" name="Google Shape;878;p71"/>
          <p:cNvSpPr txBox="1"/>
          <p:nvPr/>
        </p:nvSpPr>
        <p:spPr>
          <a:xfrm>
            <a:off x="279400" y="1122362"/>
            <a:ext cx="8407400" cy="4184650"/>
          </a:xfrm>
          <a:prstGeom prst="rect">
            <a:avLst/>
          </a:prstGeom>
          <a:noFill/>
          <a:ln>
            <a:noFill/>
          </a:ln>
        </p:spPr>
        <p:txBody>
          <a:bodyPr anchorCtr="0" anchor="t" bIns="45700" lIns="91425" spcFirstLastPara="1" rIns="91425" wrap="square" tIns="45700">
            <a:spAutoFit/>
          </a:bodyPr>
          <a:lstStyle/>
          <a:p>
            <a:pPr indent="-442912" lvl="0" marL="442912" marR="0" rtl="0" algn="l">
              <a:lnSpc>
                <a:spcPct val="93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4.1. </a:t>
            </a:r>
            <a:r>
              <a:rPr b="0" i="0" lang="en-US" sz="2200" u="none">
                <a:solidFill>
                  <a:schemeClr val="dk1"/>
                </a:solidFill>
                <a:latin typeface="Times New Roman"/>
                <a:ea typeface="Times New Roman"/>
                <a:cs typeface="Times New Roman"/>
                <a:sym typeface="Times New Roman"/>
              </a:rPr>
              <a:t>Два вектора a и b размерности N представлены двумя</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одномерными массивами, содержащими каждый по N</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элементов. Напишите параллельную MPI-программу</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вычисления скалярного произведения этих векторов</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используя </a:t>
            </a:r>
            <a:r>
              <a:rPr b="0" i="0" lang="en-US" sz="2200" u="none">
                <a:solidFill>
                  <a:srgbClr val="FF0000"/>
                </a:solidFill>
                <a:latin typeface="Times New Roman"/>
                <a:ea typeface="Times New Roman"/>
                <a:cs typeface="Times New Roman"/>
                <a:sym typeface="Times New Roman"/>
              </a:rPr>
              <a:t>два</a:t>
            </a:r>
            <a:r>
              <a:rPr b="0" i="0" lang="en-US" sz="2200" u="none">
                <a:solidFill>
                  <a:schemeClr val="dk1"/>
                </a:solidFill>
                <a:latin typeface="Times New Roman"/>
                <a:ea typeface="Times New Roman"/>
                <a:cs typeface="Times New Roman"/>
                <a:sym typeface="Times New Roman"/>
              </a:rPr>
              <a:t> любых известных способа двухточечного обмена</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сообщениями. Программа должна быть организована по схеме master-slave, причем master-процесс должен пересылать подчиненным процессам одинаковые(или почти одинаковые) по количеству элементов фрагменты векторов.</a:t>
            </a:r>
            <a:endParaRPr/>
          </a:p>
          <a:p>
            <a:pPr indent="-442912" lvl="0" marL="442912" marR="0" rtl="0" algn="l">
              <a:lnSpc>
                <a:spcPct val="93000"/>
              </a:lnSpc>
              <a:spcBef>
                <a:spcPts val="0"/>
              </a:spcBef>
              <a:spcAft>
                <a:spcPts val="0"/>
              </a:spcAft>
              <a:buClr>
                <a:srgbClr val="FF0000"/>
              </a:buClr>
              <a:buSzPts val="2200"/>
              <a:buFont typeface="Times New Roman"/>
              <a:buNone/>
            </a:pPr>
            <a:r>
              <a:rPr b="0" i="0" lang="en-US" sz="2200" u="none">
                <a:solidFill>
                  <a:srgbClr val="FF0000"/>
                </a:solidFill>
                <a:latin typeface="Times New Roman"/>
                <a:ea typeface="Times New Roman"/>
                <a:cs typeface="Times New Roman"/>
                <a:sym typeface="Times New Roman"/>
              </a:rPr>
              <a:t>4.2. </a:t>
            </a:r>
            <a:r>
              <a:rPr b="0" i="0" lang="en-US" sz="2200" u="none">
                <a:solidFill>
                  <a:schemeClr val="dk1"/>
                </a:solidFill>
                <a:latin typeface="Times New Roman"/>
                <a:ea typeface="Times New Roman"/>
                <a:cs typeface="Times New Roman"/>
                <a:sym typeface="Times New Roman"/>
              </a:rPr>
              <a:t>Решить задачу о нахождении скалярного произведения векторов A и B с учетом знания принципов коллективных обменов </a:t>
            </a:r>
            <a:endParaRPr/>
          </a:p>
          <a:p>
            <a:pPr indent="-342900" lvl="1" marL="800100" marR="0" rtl="0" algn="l">
              <a:lnSpc>
                <a:spcPct val="93000"/>
              </a:lnSpc>
              <a:spcBef>
                <a:spcPts val="0"/>
              </a:spcBef>
              <a:spcAft>
                <a:spcPts val="0"/>
              </a:spcAft>
              <a:buClr>
                <a:srgbClr val="000000"/>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с помощью функции Broadcast/Reduse;</a:t>
            </a:r>
            <a:endParaRPr/>
          </a:p>
          <a:p>
            <a:pPr indent="-342900" lvl="1" marL="800100" marR="0" rtl="0" algn="l">
              <a:lnSpc>
                <a:spcPct val="93000"/>
              </a:lnSpc>
              <a:spcBef>
                <a:spcPts val="0"/>
              </a:spcBef>
              <a:spcAft>
                <a:spcPts val="0"/>
              </a:spcAft>
              <a:buClr>
                <a:srgbClr val="000000"/>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с помощью функций Scatter(v) / Gather(v).</a:t>
            </a:r>
            <a:endParaRPr/>
          </a:p>
        </p:txBody>
      </p:sp>
      <p:sp>
        <p:nvSpPr>
          <p:cNvPr id="879" name="Google Shape;879;p71"/>
          <p:cNvSpPr txBox="1"/>
          <p:nvPr/>
        </p:nvSpPr>
        <p:spPr>
          <a:xfrm>
            <a:off x="811212" y="188912"/>
            <a:ext cx="7019925" cy="6413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Задания на лабораторную</a:t>
            </a:r>
            <a:endParaRPr/>
          </a:p>
        </p:txBody>
      </p:sp>
      <p:pic>
        <p:nvPicPr>
          <p:cNvPr id="880" name="Google Shape;880;p71"/>
          <p:cNvPicPr preferRelativeResize="0"/>
          <p:nvPr/>
        </p:nvPicPr>
        <p:blipFill rotWithShape="1">
          <a:blip r:embed="rId3">
            <a:alphaModFix/>
          </a:blip>
          <a:srcRect b="0" l="0" r="0" t="0"/>
          <a:stretch/>
        </p:blipFill>
        <p:spPr>
          <a:xfrm>
            <a:off x="6156325" y="4791075"/>
            <a:ext cx="2700337" cy="1470025"/>
          </a:xfrm>
          <a:prstGeom prst="rect">
            <a:avLst/>
          </a:prstGeom>
          <a:noFill/>
          <a:ln>
            <a:noFill/>
          </a:ln>
        </p:spPr>
      </p:pic>
      <p:sp>
        <p:nvSpPr>
          <p:cNvPr id="881" name="Google Shape;881;p71"/>
          <p:cNvSpPr txBox="1"/>
          <p:nvPr/>
        </p:nvSpPr>
        <p:spPr>
          <a:xfrm>
            <a:off x="468312" y="5307012"/>
            <a:ext cx="5472112" cy="110807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Все результаты сравнить, используя засечение времени </a:t>
            </a:r>
            <a:r>
              <a:rPr b="0" i="1" lang="en-US" sz="2000" u="none" cap="none" strike="noStrike">
                <a:solidFill>
                  <a:srgbClr val="0070C0"/>
                </a:solidFill>
                <a:latin typeface="Arial"/>
                <a:ea typeface="Arial"/>
                <a:cs typeface="Arial"/>
                <a:sym typeface="Arial"/>
              </a:rPr>
              <a:t>(MPI.Wtime()) </a:t>
            </a:r>
            <a:r>
              <a:rPr b="0" i="0" lang="en-US" sz="2200" u="none" cap="none" strike="noStrike">
                <a:solidFill>
                  <a:schemeClr val="dk1"/>
                </a:solidFill>
                <a:latin typeface="Arial"/>
                <a:ea typeface="Arial"/>
                <a:cs typeface="Arial"/>
                <a:sym typeface="Arial"/>
              </a:rPr>
              <a:t>и оформить в виде графиков:</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7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87" name="Google Shape;887;p72"/>
          <p:cNvSpPr txBox="1"/>
          <p:nvPr/>
        </p:nvSpPr>
        <p:spPr>
          <a:xfrm>
            <a:off x="415925" y="830262"/>
            <a:ext cx="7881937" cy="27559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5. </a:t>
            </a:r>
            <a:r>
              <a:rPr b="0" i="0" lang="en-US" sz="2000" u="none">
                <a:solidFill>
                  <a:schemeClr val="dk1"/>
                </a:solidFill>
                <a:latin typeface="Times New Roman"/>
                <a:ea typeface="Times New Roman"/>
                <a:cs typeface="Times New Roman"/>
                <a:sym typeface="Times New Roman"/>
              </a:rPr>
              <a:t>Задачи с графами. </a:t>
            </a:r>
            <a:endParaRPr/>
          </a:p>
          <a:p>
            <a:pPr indent="0" lvl="0" marL="0" marR="0" rtl="0" algn="l">
              <a:lnSpc>
                <a:spcPct val="93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Задание выполняется по вариантам: Вариант определяет преподаватель. Каждый студент должен выполнить по 1 задаче из таблицы. Входные данные – матрица смежности.</a:t>
            </a:r>
            <a:endParaRPr/>
          </a:p>
          <a:p>
            <a:pPr indent="0" lvl="0" marL="0" marR="0" rtl="0" algn="l">
              <a:lnSpc>
                <a:spcPct val="93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Исходные данные сформировать так, чтоб их легко было проверить (возможно Вам понадобятся несколько вариантов исходных данных ).</a:t>
            </a:r>
            <a:endParaRPr/>
          </a:p>
          <a:p>
            <a:pPr indent="0" lvl="0" marL="0" marR="0" rtl="0" algn="l">
              <a:lnSpc>
                <a:spcPct val="93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Выполнить подсчет временных затрат с разным кол-вом потоков, привести графики.</a:t>
            </a:r>
            <a:r>
              <a:rPr b="0" i="1" lang="en-US" sz="2000" u="none">
                <a:solidFill>
                  <a:schemeClr val="dk1"/>
                </a:solidFill>
                <a:latin typeface="Times New Roman"/>
                <a:ea typeface="Times New Roman"/>
                <a:cs typeface="Times New Roman"/>
                <a:sym typeface="Times New Roman"/>
              </a:rPr>
              <a:t> </a:t>
            </a:r>
            <a:r>
              <a:rPr b="1" i="1" lang="en-US" sz="2000" u="none">
                <a:solidFill>
                  <a:srgbClr val="FF0000"/>
                </a:solidFill>
                <a:latin typeface="Times New Roman"/>
                <a:ea typeface="Times New Roman"/>
                <a:cs typeface="Times New Roman"/>
                <a:sym typeface="Times New Roman"/>
              </a:rPr>
              <a:t>ОТЧЕТ ОБЯЗАТЕЛЕН. </a:t>
            </a:r>
            <a:endParaRPr/>
          </a:p>
          <a:p>
            <a:pPr indent="0" lvl="0" marL="0" marR="0" rtl="0" algn="l">
              <a:lnSpc>
                <a:spcPct val="100000"/>
              </a:lnSpc>
              <a:spcBef>
                <a:spcPts val="0"/>
              </a:spcBef>
              <a:spcAft>
                <a:spcPts val="0"/>
              </a:spcAft>
              <a:buNone/>
            </a:pPr>
            <a:r>
              <a:t/>
            </a:r>
            <a:endParaRPr b="1" i="1" sz="2000" u="none">
              <a:solidFill>
                <a:srgbClr val="FF0000"/>
              </a:solidFill>
              <a:latin typeface="Times New Roman"/>
              <a:ea typeface="Times New Roman"/>
              <a:cs typeface="Times New Roman"/>
              <a:sym typeface="Times New Roman"/>
            </a:endParaRPr>
          </a:p>
        </p:txBody>
      </p:sp>
      <p:sp>
        <p:nvSpPr>
          <p:cNvPr id="888" name="Google Shape;888;p72"/>
          <p:cNvSpPr txBox="1"/>
          <p:nvPr/>
        </p:nvSpPr>
        <p:spPr>
          <a:xfrm>
            <a:off x="811212" y="188912"/>
            <a:ext cx="7019925" cy="6413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Задания на лабораторную</a:t>
            </a:r>
            <a:endParaRPr/>
          </a:p>
        </p:txBody>
      </p:sp>
      <p:graphicFrame>
        <p:nvGraphicFramePr>
          <p:cNvPr id="889" name="Google Shape;889;p72"/>
          <p:cNvGraphicFramePr/>
          <p:nvPr/>
        </p:nvGraphicFramePr>
        <p:xfrm>
          <a:off x="401637" y="3187700"/>
          <a:ext cx="3000000" cy="3000000"/>
        </p:xfrm>
        <a:graphic>
          <a:graphicData uri="http://schemas.openxmlformats.org/drawingml/2006/table">
            <a:tbl>
              <a:tblPr>
                <a:noFill/>
                <a:tableStyleId>{E9C8B722-CE12-40E0-8948-C0B109036014}</a:tableStyleId>
              </a:tblPr>
              <a:tblGrid>
                <a:gridCol w="528625"/>
                <a:gridCol w="7756525"/>
              </a:tblGrid>
              <a:tr h="3714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Задание</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873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вычисления диаметра произвольного неориентированного графа.</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вычисления максимальной из степеней вершин в графе.</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вычисления количества ребер в графе.</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вычисления центра графа</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определения того, является ли граф деревом.</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определения того, является ли граф тором.</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определения того, является ли граф гиперкубом.</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114300" marR="0" rtl="0" algn="l">
                        <a:lnSpc>
                          <a:spcPct val="100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Разработать алгоритм определения того, является ли граф регулярным.</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3" name="Shape 893"/>
        <p:cNvGrpSpPr/>
        <p:nvPr/>
      </p:nvGrpSpPr>
      <p:grpSpPr>
        <a:xfrm>
          <a:off x="0" y="0"/>
          <a:ext cx="0" cy="0"/>
          <a:chOff x="0" y="0"/>
          <a:chExt cx="0" cy="0"/>
        </a:xfrm>
      </p:grpSpPr>
      <p:sp>
        <p:nvSpPr>
          <p:cNvPr id="894" name="Google Shape;894;p73"/>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895" name="Google Shape;895;p73"/>
          <p:cNvSpPr txBox="1"/>
          <p:nvPr/>
        </p:nvSpPr>
        <p:spPr>
          <a:xfrm>
            <a:off x="327025" y="1228725"/>
            <a:ext cx="7269162" cy="45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70C0"/>
              </a:buClr>
              <a:buSzPts val="2500"/>
              <a:buFont typeface="Times New Roman"/>
              <a:buNone/>
            </a:pPr>
            <a:r>
              <a:rPr b="1" i="0" lang="en-US" sz="2500" u="none">
                <a:solidFill>
                  <a:srgbClr val="0070C0"/>
                </a:solidFill>
                <a:latin typeface="Times New Roman"/>
                <a:ea typeface="Times New Roman"/>
                <a:cs typeface="Times New Roman"/>
                <a:sym typeface="Times New Roman"/>
              </a:rPr>
              <a:t>Пример 4 </a:t>
            </a:r>
            <a:r>
              <a:rPr b="1" i="0" lang="en-US" sz="2500" u="none">
                <a:solidFill>
                  <a:schemeClr val="dk1"/>
                </a:solidFill>
                <a:latin typeface="Times New Roman"/>
                <a:ea typeface="Times New Roman"/>
                <a:cs typeface="Times New Roman"/>
                <a:sym typeface="Times New Roman"/>
              </a:rPr>
              <a:t>использования операции редукции</a:t>
            </a:r>
            <a:endParaRPr/>
          </a:p>
        </p:txBody>
      </p:sp>
      <p:sp>
        <p:nvSpPr>
          <p:cNvPr id="896" name="Google Shape;896;p73"/>
          <p:cNvSpPr txBox="1"/>
          <p:nvPr>
            <p:ph type="title"/>
          </p:nvPr>
        </p:nvSpPr>
        <p:spPr>
          <a:xfrm>
            <a:off x="500062" y="666750"/>
            <a:ext cx="6923087" cy="581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Коллективные обмены между группами процессов</a:t>
            </a:r>
            <a:endParaRPr/>
          </a:p>
        </p:txBody>
      </p:sp>
      <p:sp>
        <p:nvSpPr>
          <p:cNvPr id="897" name="Google Shape;897;p73"/>
          <p:cNvSpPr txBox="1"/>
          <p:nvPr/>
        </p:nvSpPr>
        <p:spPr>
          <a:xfrm>
            <a:off x="673100" y="1860550"/>
            <a:ext cx="7570787" cy="2576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В этой программе сначала создается подгруппа, состоящая из процессов с рангами 1, 3, 5 и 7 (запускать ее на выполнение надо не менее чем в восьми процессах), и соответствующий ей коммуникатор. </a:t>
            </a:r>
            <a:endParaRPr/>
          </a:p>
          <a:p>
            <a:pPr indent="-342900" lvl="0" marL="342900" marR="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Редукция выполняется только процессами из этой группы. В конце программы все созданные в процессе ее работы описатели должны быть удалены.</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1" name="Shape 901"/>
        <p:cNvGrpSpPr/>
        <p:nvPr/>
      </p:nvGrpSpPr>
      <p:grpSpPr>
        <a:xfrm>
          <a:off x="0" y="0"/>
          <a:ext cx="0" cy="0"/>
          <a:chOff x="0" y="0"/>
          <a:chExt cx="0" cy="0"/>
        </a:xfrm>
      </p:grpSpPr>
      <p:sp>
        <p:nvSpPr>
          <p:cNvPr id="902" name="Google Shape;902;p74"/>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903" name="Google Shape;903;p74"/>
          <p:cNvSpPr txBox="1"/>
          <p:nvPr/>
        </p:nvSpPr>
        <p:spPr>
          <a:xfrm>
            <a:off x="352425" y="1363662"/>
            <a:ext cx="7748587" cy="472916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"mpi.h"</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&lt;stdio.h&gt;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main(int argc,char *argv[])</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myrank, i;</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count = 5, root = 1;</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MPI_Group MPI_GROUP_WORLD, subgroup; </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ranks[4] = {1, 3, 5, 7};</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 subcomm;</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sendbuf[5] = {1, 2, 3, 4, 5};</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recvbuf[5];</a:t>
            </a:r>
            <a:endParaRPr/>
          </a:p>
          <a:p>
            <a:pPr indent="0" lvl="0" marL="0" marR="0" rtl="0" algn="l">
              <a:lnSpc>
                <a:spcPct val="93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MPI_Init(&amp;argc, &amp;argv);</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MPI_Comm_group(MPI_COMM_WORLD, &amp;MPI_GROUP_WORLD);</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MPI_Group_incl(MPI_GROUP_WORLD, 4, ranks, &amp;subgroup);</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MPI_Group_rank(subgroup, &amp;myrank);</a:t>
            </a:r>
            <a:endParaRPr/>
          </a:p>
          <a:p>
            <a:pPr indent="0" lvl="0" marL="0" marR="0" rtl="0" algn="l">
              <a:lnSpc>
                <a:spcPct val="93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MPI_Comm_create(MPI_COMM_WORLD, subgroup, &amp;subcomm);</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904" name="Google Shape;904;p74"/>
          <p:cNvSpPr txBox="1"/>
          <p:nvPr>
            <p:ph type="title"/>
          </p:nvPr>
        </p:nvSpPr>
        <p:spPr>
          <a:xfrm>
            <a:off x="327025" y="14287"/>
            <a:ext cx="7183437" cy="969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905" name="Google Shape;905;p74"/>
          <p:cNvSpPr txBox="1"/>
          <p:nvPr/>
        </p:nvSpPr>
        <p:spPr>
          <a:xfrm>
            <a:off x="327025" y="950912"/>
            <a:ext cx="13319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4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9" name="Shape 909"/>
        <p:cNvGrpSpPr/>
        <p:nvPr/>
      </p:nvGrpSpPr>
      <p:grpSpPr>
        <a:xfrm>
          <a:off x="0" y="0"/>
          <a:ext cx="0" cy="0"/>
          <a:chOff x="0" y="0"/>
          <a:chExt cx="0" cy="0"/>
        </a:xfrm>
      </p:grpSpPr>
      <p:sp>
        <p:nvSpPr>
          <p:cNvPr id="910" name="Google Shape;910;p75"/>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911" name="Google Shape;911;p75"/>
          <p:cNvSpPr txBox="1"/>
          <p:nvPr/>
        </p:nvSpPr>
        <p:spPr>
          <a:xfrm>
            <a:off x="320675" y="1341437"/>
            <a:ext cx="7996237" cy="553561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if(myrank != MPI_UNDEFINED)</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MPI_Reduce(&amp;sendbuf, &amp;recvbuf, count, MPI_INT, MPI_SUM, root, subcomm);</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if(myrank == root) {</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printf("Reduced values");</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for(i = 0; i &lt; count; i++)</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printf(" %i ", recvbuf[i]);}</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printf("\n");</a:t>
            </a:r>
            <a:endParaRPr/>
          </a:p>
          <a:p>
            <a:pPr indent="0" lvl="0" marL="0" marR="0" rtl="0" algn="l">
              <a:lnSpc>
                <a:spcPct val="93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MPI_Comm_free(&amp;subcomm);</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MPI_Group_free(&amp;MPI_GROUP_WORLD);</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MPI_Group_free(&amp;subgroup);</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MPI_Finalize();</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return 0;</a:t>
            </a:r>
            <a:endParaRPr/>
          </a:p>
          <a:p>
            <a:pPr indent="0" lvl="0" marL="0" marR="0" rtl="0" algn="l">
              <a:lnSpc>
                <a:spcPct val="93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p:txBody>
      </p:sp>
      <p:sp>
        <p:nvSpPr>
          <p:cNvPr id="912" name="Google Shape;912;p75"/>
          <p:cNvSpPr txBox="1"/>
          <p:nvPr>
            <p:ph type="title"/>
          </p:nvPr>
        </p:nvSpPr>
        <p:spPr>
          <a:xfrm>
            <a:off x="708025" y="128587"/>
            <a:ext cx="6491287"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913" name="Google Shape;913;p75"/>
          <p:cNvSpPr txBox="1"/>
          <p:nvPr/>
        </p:nvSpPr>
        <p:spPr>
          <a:xfrm>
            <a:off x="320675" y="908050"/>
            <a:ext cx="3095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1" i="0" lang="en-US" sz="1800" u="none">
                <a:solidFill>
                  <a:srgbClr val="0070C0"/>
                </a:solidFill>
                <a:latin typeface="Arial"/>
                <a:ea typeface="Arial"/>
                <a:cs typeface="Arial"/>
                <a:sym typeface="Arial"/>
              </a:rPr>
              <a:t>Пример 4 (продолжение)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19" name="Google Shape;919;p76"/>
          <p:cNvSpPr txBox="1"/>
          <p:nvPr/>
        </p:nvSpPr>
        <p:spPr>
          <a:xfrm>
            <a:off x="3203575" y="1663700"/>
            <a:ext cx="28654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Arial"/>
              <a:buNone/>
            </a:pPr>
            <a:r>
              <a:rPr b="1" i="1" lang="en-US" sz="2000" u="none">
                <a:solidFill>
                  <a:schemeClr val="dk2"/>
                </a:solidFill>
                <a:latin typeface="Arial"/>
                <a:ea typeface="Arial"/>
                <a:cs typeface="Arial"/>
                <a:sym typeface="Arial"/>
              </a:rPr>
              <a:t>Вопросы к экзамену:</a:t>
            </a:r>
            <a:endParaRPr/>
          </a:p>
        </p:txBody>
      </p:sp>
      <p:sp>
        <p:nvSpPr>
          <p:cNvPr id="920" name="Google Shape;920;p76"/>
          <p:cNvSpPr txBox="1"/>
          <p:nvPr>
            <p:ph idx="1" type="body"/>
          </p:nvPr>
        </p:nvSpPr>
        <p:spPr>
          <a:xfrm>
            <a:off x="457200" y="2185987"/>
            <a:ext cx="7931150" cy="2466975"/>
          </a:xfrm>
          <a:prstGeom prst="rect">
            <a:avLst/>
          </a:prstGeom>
          <a:noFill/>
          <a:ln>
            <a:noFill/>
          </a:ln>
        </p:spPr>
        <p:txBody>
          <a:bodyPr anchorCtr="0" anchor="t" bIns="45700" lIns="91425" spcFirstLastPara="1" rIns="91425" wrap="square" tIns="45700">
            <a:noAutofit/>
          </a:bodyPr>
          <a:lstStyle/>
          <a:p>
            <a:pPr indent="-571500" lvl="0" marL="571500" rtl="0" algn="l">
              <a:lnSpc>
                <a:spcPct val="90000"/>
              </a:lnSpc>
              <a:spcBef>
                <a:spcPts val="0"/>
              </a:spcBef>
              <a:spcAft>
                <a:spcPts val="0"/>
              </a:spcAft>
              <a:buClr>
                <a:schemeClr val="dk2"/>
              </a:buClr>
              <a:buSzPts val="1400"/>
              <a:buFont typeface="Noto Sans Symbols"/>
              <a:buAutoNum type="arabicPeriod"/>
            </a:pPr>
            <a:r>
              <a:rPr b="0" i="0" lang="en-US" sz="2000" u="none">
                <a:solidFill>
                  <a:srgbClr val="002060"/>
                </a:solidFill>
                <a:latin typeface="Arial"/>
                <a:ea typeface="Arial"/>
                <a:cs typeface="Arial"/>
                <a:sym typeface="Arial"/>
              </a:rPr>
              <a:t>Виды двухточечных обменов в MPI. Их схемы, достоинства и недостатки.</a:t>
            </a:r>
            <a:endParaRPr/>
          </a:p>
          <a:p>
            <a:pPr indent="-571500" lvl="0" marL="571500" rtl="0" algn="l">
              <a:lnSpc>
                <a:spcPct val="90000"/>
              </a:lnSpc>
              <a:spcBef>
                <a:spcPts val="400"/>
              </a:spcBef>
              <a:spcAft>
                <a:spcPts val="0"/>
              </a:spcAft>
              <a:buClr>
                <a:schemeClr val="dk2"/>
              </a:buClr>
              <a:buSzPts val="1400"/>
              <a:buFont typeface="Noto Sans Symbols"/>
              <a:buAutoNum type="arabicPeriod"/>
            </a:pPr>
            <a:r>
              <a:rPr b="0" i="0" lang="en-US" sz="2000" u="none">
                <a:solidFill>
                  <a:srgbClr val="002060"/>
                </a:solidFill>
                <a:latin typeface="Arial"/>
                <a:ea typeface="Arial"/>
                <a:cs typeface="Arial"/>
                <a:sym typeface="Arial"/>
              </a:rPr>
              <a:t>Принципы работы с коммуникторами.</a:t>
            </a:r>
            <a:endParaRPr/>
          </a:p>
          <a:p>
            <a:pPr indent="-254000" lvl="0" marL="342900" rtl="0" algn="l">
              <a:spcBef>
                <a:spcPts val="400"/>
              </a:spcBef>
              <a:spcAft>
                <a:spcPts val="0"/>
              </a:spcAft>
              <a:buSzPts val="1400"/>
              <a:buNone/>
            </a:pPr>
            <a:r>
              <a:t/>
            </a:r>
            <a:endParaRPr b="0" i="0" sz="2000" u="none">
              <a:solidFill>
                <a:srgbClr val="002060"/>
              </a:solidFill>
              <a:latin typeface="Arial"/>
              <a:ea typeface="Arial"/>
              <a:cs typeface="Arial"/>
              <a:sym typeface="Arial"/>
            </a:endParaRPr>
          </a:p>
        </p:txBody>
      </p:sp>
      <p:sp>
        <p:nvSpPr>
          <p:cNvPr id="921" name="Google Shape;921;p76"/>
          <p:cNvSpPr txBox="1"/>
          <p:nvPr>
            <p:ph type="title"/>
          </p:nvPr>
        </p:nvSpPr>
        <p:spPr>
          <a:xfrm>
            <a:off x="323850" y="334962"/>
            <a:ext cx="7543800" cy="11318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2"/>
              </a:buClr>
              <a:buSzPts val="3200"/>
              <a:buFont typeface="Arial"/>
              <a:buNone/>
            </a:pPr>
            <a:r>
              <a:rPr b="1" i="0" lang="en-US" sz="3200" u="none">
                <a:solidFill>
                  <a:schemeClr val="accent2"/>
                </a:solidFill>
                <a:latin typeface="Arial"/>
                <a:ea typeface="Arial"/>
                <a:cs typeface="Arial"/>
                <a:sym typeface="Arial"/>
              </a:rPr>
              <a:t>Обзор технологий параллельного программирования </a:t>
            </a:r>
            <a:br>
              <a:rPr b="1" i="0" lang="en-US" sz="3200" u="none">
                <a:solidFill>
                  <a:schemeClr val="accent2"/>
                </a:solidFill>
                <a:latin typeface="Arial"/>
                <a:ea typeface="Arial"/>
                <a:cs typeface="Arial"/>
                <a:sym typeface="Arial"/>
              </a:rPr>
            </a:br>
            <a:r>
              <a:rPr b="1" i="0" lang="en-US" sz="2400" u="none">
                <a:solidFill>
                  <a:schemeClr val="accent2"/>
                </a:solidFill>
                <a:latin typeface="Arial"/>
                <a:ea typeface="Arial"/>
                <a:cs typeface="Arial"/>
                <a:sym typeface="Arial"/>
              </a:rPr>
              <a:t>(коллективные обмены)  </a:t>
            </a:r>
            <a:endParaRPr/>
          </a:p>
        </p:txBody>
      </p:sp>
      <p:sp>
        <p:nvSpPr>
          <p:cNvPr id="922" name="Google Shape;922;p76"/>
          <p:cNvSpPr txBox="1"/>
          <p:nvPr/>
        </p:nvSpPr>
        <p:spPr>
          <a:xfrm>
            <a:off x="1336675" y="5951537"/>
            <a:ext cx="65309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Доп. Информация: http://rsusu1.rnd.runnet.ru/tutor/method/m2/content.html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ph type="ctrTitle"/>
          </p:nvPr>
        </p:nvSpPr>
        <p:spPr>
          <a:xfrm>
            <a:off x="1116012" y="1341437"/>
            <a:ext cx="63357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Виды коллективных обменов</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nvSpPr>
        <p:spPr>
          <a:xfrm>
            <a:off x="719137" y="6465887"/>
            <a:ext cx="806450" cy="4032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257" name="Google Shape;257;p9"/>
          <p:cNvSpPr txBox="1"/>
          <p:nvPr/>
        </p:nvSpPr>
        <p:spPr>
          <a:xfrm>
            <a:off x="549275" y="1773237"/>
            <a:ext cx="7767637"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2"/>
              </a:buClr>
              <a:buSzPts val="1680"/>
              <a:buFont typeface="Noto Sans Symbols"/>
              <a:buChar char="●"/>
            </a:pPr>
            <a:r>
              <a:rPr b="1" i="0" lang="en-US" sz="2400" u="none">
                <a:solidFill>
                  <a:schemeClr val="dk1"/>
                </a:solidFill>
                <a:latin typeface="Arial"/>
                <a:ea typeface="Arial"/>
                <a:cs typeface="Arial"/>
                <a:sym typeface="Arial"/>
              </a:rPr>
              <a:t>Трансляционный обмен (One-to-all)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MPI_Bcast</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MPI_Scatter</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MPI_Scatterv</a:t>
            </a:r>
            <a:endParaRPr/>
          </a:p>
          <a:p>
            <a:pPr indent="-342900" lvl="0" marL="342900" marR="0" rtl="0" algn="l">
              <a:lnSpc>
                <a:spcPct val="80000"/>
              </a:lnSpc>
              <a:spcBef>
                <a:spcPts val="480"/>
              </a:spcBef>
              <a:spcAft>
                <a:spcPts val="0"/>
              </a:spcAft>
              <a:buClr>
                <a:schemeClr val="dk2"/>
              </a:buClr>
              <a:buSzPts val="1680"/>
              <a:buFont typeface="Noto Sans Symbols"/>
              <a:buChar char="●"/>
            </a:pPr>
            <a:r>
              <a:rPr b="1" i="0" lang="en-US" sz="2400" u="none">
                <a:solidFill>
                  <a:schemeClr val="dk1"/>
                </a:solidFill>
                <a:latin typeface="Arial"/>
                <a:ea typeface="Arial"/>
                <a:cs typeface="Arial"/>
                <a:sym typeface="Arial"/>
              </a:rPr>
              <a:t>Коллекторный обмен (All-to-one)</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MPI_Gather</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MPI_Gatherv</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MPI_Reduce</a:t>
            </a:r>
            <a:endParaRPr/>
          </a:p>
          <a:p>
            <a:pPr indent="-342900" lvl="0" marL="342900" marR="0" rtl="0" algn="l">
              <a:lnSpc>
                <a:spcPct val="80000"/>
              </a:lnSpc>
              <a:spcBef>
                <a:spcPts val="480"/>
              </a:spcBef>
              <a:spcAft>
                <a:spcPts val="0"/>
              </a:spcAft>
              <a:buClr>
                <a:schemeClr val="dk2"/>
              </a:buClr>
              <a:buSzPts val="1680"/>
              <a:buFont typeface="Noto Sans Symbols"/>
              <a:buChar char="●"/>
            </a:pPr>
            <a:r>
              <a:rPr b="1" i="0" lang="en-US" sz="2400" u="none">
                <a:solidFill>
                  <a:schemeClr val="dk1"/>
                </a:solidFill>
                <a:latin typeface="Arial"/>
                <a:ea typeface="Arial"/>
                <a:cs typeface="Arial"/>
                <a:sym typeface="Arial"/>
              </a:rPr>
              <a:t>Трансляционно-циклический обмен (All-to-all)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MPI_Allgather</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MPI_Allgatherv</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MPI_Alltoall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MPI_Alltoallv</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MPI_Allreduce</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o MPI_Reduce_scatter</a:t>
            </a:r>
            <a:br>
              <a:rPr b="0" i="0" lang="en-US" sz="2400" u="none">
                <a:solidFill>
                  <a:schemeClr val="dk1"/>
                </a:solidFill>
                <a:latin typeface="Arial"/>
                <a:ea typeface="Arial"/>
                <a:cs typeface="Arial"/>
                <a:sym typeface="Arial"/>
              </a:rPr>
            </a:br>
            <a:endParaRPr/>
          </a:p>
        </p:txBody>
      </p:sp>
      <p:sp>
        <p:nvSpPr>
          <p:cNvPr id="258" name="Google Shape;258;p9"/>
          <p:cNvSpPr txBox="1"/>
          <p:nvPr>
            <p:ph type="title"/>
          </p:nvPr>
        </p:nvSpPr>
        <p:spPr>
          <a:xfrm>
            <a:off x="673100" y="255587"/>
            <a:ext cx="7807325" cy="7635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Коллективные обмены</a:t>
            </a:r>
            <a:endParaRPr/>
          </a:p>
        </p:txBody>
      </p:sp>
      <p:sp>
        <p:nvSpPr>
          <p:cNvPr id="259" name="Google Shape;259;p9"/>
          <p:cNvSpPr txBox="1"/>
          <p:nvPr/>
        </p:nvSpPr>
        <p:spPr>
          <a:xfrm>
            <a:off x="749300" y="1225550"/>
            <a:ext cx="4856162" cy="38735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70C0"/>
              </a:buClr>
              <a:buSzPts val="2400"/>
              <a:buFont typeface="Arial"/>
              <a:buNone/>
            </a:pPr>
            <a:r>
              <a:rPr b="1" i="0" lang="en-US" sz="2400" u="none">
                <a:solidFill>
                  <a:srgbClr val="0070C0"/>
                </a:solidFill>
                <a:latin typeface="Arial"/>
                <a:ea typeface="Arial"/>
                <a:cs typeface="Arial"/>
                <a:sym typeface="Arial"/>
              </a:rPr>
              <a:t>Виды коллективных обменов:</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2003-10-14T17:19:17Z</dcterms:created>
  <dc:creator>Алексей Свистунов</dc:creator>
</cp:coreProperties>
</file>

<file path=docProps/custom.xml><?xml version="1.0" encoding="utf-8"?>
<Properties xmlns="http://schemas.openxmlformats.org/officeDocument/2006/custom-properties" xmlns:vt="http://schemas.openxmlformats.org/officeDocument/2006/docPropsVTypes"/>
</file>