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57" r:id="rId4"/>
    <p:sldId id="273" r:id="rId5"/>
    <p:sldId id="258" r:id="rId6"/>
    <p:sldId id="259" r:id="rId7"/>
    <p:sldId id="260" r:id="rId8"/>
    <p:sldId id="262" r:id="rId9"/>
    <p:sldId id="263" r:id="rId10"/>
    <p:sldId id="266" r:id="rId11"/>
    <p:sldId id="267" r:id="rId12"/>
    <p:sldId id="268" r:id="rId13"/>
    <p:sldId id="264" r:id="rId14"/>
    <p:sldId id="269" r:id="rId15"/>
    <p:sldId id="265" r:id="rId16"/>
    <p:sldId id="270" r:id="rId17"/>
    <p:sldId id="274" r:id="rId18"/>
    <p:sldId id="271" r:id="rId19"/>
  </p:sldIdLst>
  <p:sldSz cx="9144000" cy="6858000" type="screen4x3"/>
  <p:notesSz cx="6858000" cy="9144000"/>
  <p:defaultTextStyle>
    <a:defPPr>
      <a:defRPr lang="ru-RU"/>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7" autoAdjust="0"/>
    <p:restoredTop sz="94660"/>
  </p:normalViewPr>
  <p:slideViewPr>
    <p:cSldViewPr snapToGrid="0" snapToObjects="1">
      <p:cViewPr varScale="1">
        <p:scale>
          <a:sx n="73" d="100"/>
          <a:sy n="73" d="100"/>
        </p:scale>
        <p:origin x="-130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Название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pPr>
              <a:defRPr/>
            </a:pPr>
            <a:fld id="{B463B17A-BFAD-4FA6-B442-45E9C0E48E95}" type="datetimeFigureOut">
              <a:rPr lang="ru-RU"/>
              <a:pPr>
                <a:defRPr/>
              </a:pPr>
              <a:t>16.11.2015</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A3B97512-AC61-4D77-BFA8-12666AF99CA8}" type="slidenum">
              <a:rPr lang="ru-RU"/>
              <a:pPr>
                <a:defRPr/>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 текст">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en-US" smtClean="0"/>
              <a:t>Образец текста</a:t>
            </a:r>
          </a:p>
          <a:p>
            <a:pPr lvl="1"/>
            <a:r>
              <a:rPr lang="en-US" smtClean="0"/>
              <a:t>Второй уровень</a:t>
            </a:r>
          </a:p>
          <a:p>
            <a:pPr lvl="2"/>
            <a:r>
              <a:rPr lang="en-US" smtClean="0"/>
              <a:t>Третий уровень</a:t>
            </a:r>
          </a:p>
          <a:p>
            <a:pPr lvl="3"/>
            <a:r>
              <a:rPr lang="en-US" smtClean="0"/>
              <a:t>Четвертый уровень</a:t>
            </a:r>
          </a:p>
          <a:p>
            <a:pPr lvl="4"/>
            <a:r>
              <a:rPr lang="en-US"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4C2DD202-94F1-499B-B718-E6F1A39C0798}" type="datetimeFigureOut">
              <a:rPr lang="ru-RU"/>
              <a:pPr>
                <a:defRPr/>
              </a:pPr>
              <a:t>16.11.2015</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0E30F8E0-DA3A-4C2A-B8D7-02C88FB1AD95}" type="slidenum">
              <a:rPr lang="ru-RU"/>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 загол.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en-US"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en-US" smtClean="0"/>
              <a:t>Образец текста</a:t>
            </a:r>
          </a:p>
          <a:p>
            <a:pPr lvl="1"/>
            <a:r>
              <a:rPr lang="en-US" smtClean="0"/>
              <a:t>Второй уровень</a:t>
            </a:r>
          </a:p>
          <a:p>
            <a:pPr lvl="2"/>
            <a:r>
              <a:rPr lang="en-US" smtClean="0"/>
              <a:t>Третий уровень</a:t>
            </a:r>
          </a:p>
          <a:p>
            <a:pPr lvl="3"/>
            <a:r>
              <a:rPr lang="en-US" smtClean="0"/>
              <a:t>Четвертый уровень</a:t>
            </a:r>
          </a:p>
          <a:p>
            <a:pPr lvl="4"/>
            <a:r>
              <a:rPr lang="en-US"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1BAB5564-ACE0-4F74-AD5D-0102ED3C0187}" type="datetimeFigureOut">
              <a:rPr lang="ru-RU"/>
              <a:pPr>
                <a:defRPr/>
              </a:pPr>
              <a:t>16.11.2015</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93C8F13C-5495-4226-A968-9277928B242B}" type="slidenum">
              <a:rPr lang="ru-RU"/>
              <a:pPr>
                <a:defRPr/>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smtClean="0"/>
              <a:t>Образец заголовка</a:t>
            </a:r>
            <a:endParaRPr lang="ru-RU"/>
          </a:p>
        </p:txBody>
      </p:sp>
      <p:sp>
        <p:nvSpPr>
          <p:cNvPr id="3" name="Содержимое 2"/>
          <p:cNvSpPr>
            <a:spLocks noGrp="1"/>
          </p:cNvSpPr>
          <p:nvPr>
            <p:ph idx="1"/>
          </p:nvPr>
        </p:nvSpPr>
        <p:spPr/>
        <p:txBody>
          <a:bodyPr/>
          <a:lstStyle/>
          <a:p>
            <a:pPr lvl="0"/>
            <a:r>
              <a:rPr lang="en-US" smtClean="0"/>
              <a:t>Образец текста</a:t>
            </a:r>
          </a:p>
          <a:p>
            <a:pPr lvl="1"/>
            <a:r>
              <a:rPr lang="en-US" smtClean="0"/>
              <a:t>Второй уровень</a:t>
            </a:r>
          </a:p>
          <a:p>
            <a:pPr lvl="2"/>
            <a:r>
              <a:rPr lang="en-US" smtClean="0"/>
              <a:t>Третий уровень</a:t>
            </a:r>
          </a:p>
          <a:p>
            <a:pPr lvl="3"/>
            <a:r>
              <a:rPr lang="en-US" smtClean="0"/>
              <a:t>Четвертый уровень</a:t>
            </a:r>
          </a:p>
          <a:p>
            <a:pPr lvl="4"/>
            <a:r>
              <a:rPr lang="en-US"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7031402A-D2A2-49DC-A97C-4DDB06F8B1DE}" type="datetimeFigureOut">
              <a:rPr lang="ru-RU"/>
              <a:pPr>
                <a:defRPr/>
              </a:pPr>
              <a:t>16.11.2015</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223D7DC5-7AED-4461-8863-CAE15EF9348A}" type="slidenum">
              <a:rPr lang="ru-RU"/>
              <a:pPr>
                <a:defRPr/>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Название 1"/>
          <p:cNvSpPr>
            <a:spLocks noGrp="1"/>
          </p:cNvSpPr>
          <p:nvPr>
            <p:ph type="title"/>
          </p:nvPr>
        </p:nvSpPr>
        <p:spPr>
          <a:xfrm>
            <a:off x="722313" y="4406900"/>
            <a:ext cx="7772400" cy="1362075"/>
          </a:xfrm>
        </p:spPr>
        <p:txBody>
          <a:bodyPr anchor="t"/>
          <a:lstStyle>
            <a:lvl1pPr algn="l">
              <a:defRPr sz="4000" b="1" cap="all"/>
            </a:lvl1pPr>
          </a:lstStyle>
          <a:p>
            <a:r>
              <a:rPr lang="en-US"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Образец текста</a:t>
            </a:r>
          </a:p>
        </p:txBody>
      </p:sp>
      <p:sp>
        <p:nvSpPr>
          <p:cNvPr id="4" name="Дата 3"/>
          <p:cNvSpPr>
            <a:spLocks noGrp="1"/>
          </p:cNvSpPr>
          <p:nvPr>
            <p:ph type="dt" sz="half" idx="10"/>
          </p:nvPr>
        </p:nvSpPr>
        <p:spPr/>
        <p:txBody>
          <a:bodyPr/>
          <a:lstStyle>
            <a:lvl1pPr>
              <a:defRPr/>
            </a:lvl1pPr>
          </a:lstStyle>
          <a:p>
            <a:pPr>
              <a:defRPr/>
            </a:pPr>
            <a:fld id="{51E3EE97-8FD4-4B58-BA4D-B350B9BD1540}" type="datetimeFigureOut">
              <a:rPr lang="ru-RU"/>
              <a:pPr>
                <a:defRPr/>
              </a:pPr>
              <a:t>16.11.2015</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72B49E19-1E26-4BE0-9A0F-991465126970}" type="slidenum">
              <a:rPr lang="ru-RU"/>
              <a:pPr>
                <a:defRPr/>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Образец текста</a:t>
            </a:r>
          </a:p>
          <a:p>
            <a:pPr lvl="1"/>
            <a:r>
              <a:rPr lang="en-US" smtClean="0"/>
              <a:t>Второй уровень</a:t>
            </a:r>
          </a:p>
          <a:p>
            <a:pPr lvl="2"/>
            <a:r>
              <a:rPr lang="en-US" smtClean="0"/>
              <a:t>Третий уровень</a:t>
            </a:r>
          </a:p>
          <a:p>
            <a:pPr lvl="3"/>
            <a:r>
              <a:rPr lang="en-US" smtClean="0"/>
              <a:t>Четвертый уровень</a:t>
            </a:r>
          </a:p>
          <a:p>
            <a:pPr lvl="4"/>
            <a:r>
              <a:rPr lang="en-US"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Образец текста</a:t>
            </a:r>
          </a:p>
          <a:p>
            <a:pPr lvl="1"/>
            <a:r>
              <a:rPr lang="en-US" smtClean="0"/>
              <a:t>Второй уровень</a:t>
            </a:r>
          </a:p>
          <a:p>
            <a:pPr lvl="2"/>
            <a:r>
              <a:rPr lang="en-US" smtClean="0"/>
              <a:t>Третий уровень</a:t>
            </a:r>
          </a:p>
          <a:p>
            <a:pPr lvl="3"/>
            <a:r>
              <a:rPr lang="en-US" smtClean="0"/>
              <a:t>Четвертый уровень</a:t>
            </a:r>
          </a:p>
          <a:p>
            <a:pPr lvl="4"/>
            <a:r>
              <a:rPr lang="en-US" smtClean="0"/>
              <a:t>Пятый уровень</a:t>
            </a:r>
            <a:endParaRPr lang="ru-RU"/>
          </a:p>
        </p:txBody>
      </p:sp>
      <p:sp>
        <p:nvSpPr>
          <p:cNvPr id="5" name="Дата 3"/>
          <p:cNvSpPr>
            <a:spLocks noGrp="1"/>
          </p:cNvSpPr>
          <p:nvPr>
            <p:ph type="dt" sz="half" idx="10"/>
          </p:nvPr>
        </p:nvSpPr>
        <p:spPr/>
        <p:txBody>
          <a:bodyPr/>
          <a:lstStyle>
            <a:lvl1pPr>
              <a:defRPr/>
            </a:lvl1pPr>
          </a:lstStyle>
          <a:p>
            <a:pPr>
              <a:defRPr/>
            </a:pPr>
            <a:fld id="{485DE929-9E7B-4B6C-8ECB-9C01CD2DB616}" type="datetimeFigureOut">
              <a:rPr lang="ru-RU"/>
              <a:pPr>
                <a:defRPr/>
              </a:pPr>
              <a:t>16.11.2015</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53F22423-BD93-4E52-B4C3-C2115A6216ED}" type="slidenum">
              <a:rPr lang="ru-RU"/>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lvl1pPr>
              <a:defRPr/>
            </a:lvl1pPr>
          </a:lstStyle>
          <a:p>
            <a:r>
              <a:rPr lang="en-US"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Образец текста</a:t>
            </a:r>
          </a:p>
          <a:p>
            <a:pPr lvl="1"/>
            <a:r>
              <a:rPr lang="en-US" smtClean="0"/>
              <a:t>Второй уровень</a:t>
            </a:r>
          </a:p>
          <a:p>
            <a:pPr lvl="2"/>
            <a:r>
              <a:rPr lang="en-US" smtClean="0"/>
              <a:t>Третий уровень</a:t>
            </a:r>
          </a:p>
          <a:p>
            <a:pPr lvl="3"/>
            <a:r>
              <a:rPr lang="en-US" smtClean="0"/>
              <a:t>Четвертый уровень</a:t>
            </a:r>
          </a:p>
          <a:p>
            <a:pPr lvl="4"/>
            <a:r>
              <a:rPr lang="en-US"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Образец текста</a:t>
            </a:r>
          </a:p>
          <a:p>
            <a:pPr lvl="1"/>
            <a:r>
              <a:rPr lang="en-US" smtClean="0"/>
              <a:t>Второй уровень</a:t>
            </a:r>
          </a:p>
          <a:p>
            <a:pPr lvl="2"/>
            <a:r>
              <a:rPr lang="en-US" smtClean="0"/>
              <a:t>Третий уровень</a:t>
            </a:r>
          </a:p>
          <a:p>
            <a:pPr lvl="3"/>
            <a:r>
              <a:rPr lang="en-US" smtClean="0"/>
              <a:t>Четвертый уровень</a:t>
            </a:r>
          </a:p>
          <a:p>
            <a:pPr lvl="4"/>
            <a:r>
              <a:rPr lang="en-US" smtClean="0"/>
              <a:t>Пятый уровень</a:t>
            </a:r>
            <a:endParaRPr lang="ru-RU"/>
          </a:p>
        </p:txBody>
      </p:sp>
      <p:sp>
        <p:nvSpPr>
          <p:cNvPr id="7" name="Дата 3"/>
          <p:cNvSpPr>
            <a:spLocks noGrp="1"/>
          </p:cNvSpPr>
          <p:nvPr>
            <p:ph type="dt" sz="half" idx="10"/>
          </p:nvPr>
        </p:nvSpPr>
        <p:spPr/>
        <p:txBody>
          <a:bodyPr/>
          <a:lstStyle>
            <a:lvl1pPr>
              <a:defRPr/>
            </a:lvl1pPr>
          </a:lstStyle>
          <a:p>
            <a:pPr>
              <a:defRPr/>
            </a:pPr>
            <a:fld id="{62255623-589C-4A97-98B2-72875BC0519E}" type="datetimeFigureOut">
              <a:rPr lang="ru-RU"/>
              <a:pPr>
                <a:defRPr/>
              </a:pPr>
              <a:t>16.11.2015</a:t>
            </a:fld>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fld id="{6483DE39-369C-4173-AA56-FBA6C16A607D}" type="slidenum">
              <a:rPr lang="ru-RU"/>
              <a:pPr>
                <a:defRPr/>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smtClean="0"/>
              <a:t>Образец заголовка</a:t>
            </a:r>
            <a:endParaRPr lang="ru-RU"/>
          </a:p>
        </p:txBody>
      </p:sp>
      <p:sp>
        <p:nvSpPr>
          <p:cNvPr id="3" name="Дата 3"/>
          <p:cNvSpPr>
            <a:spLocks noGrp="1"/>
          </p:cNvSpPr>
          <p:nvPr>
            <p:ph type="dt" sz="half" idx="10"/>
          </p:nvPr>
        </p:nvSpPr>
        <p:spPr/>
        <p:txBody>
          <a:bodyPr/>
          <a:lstStyle>
            <a:lvl1pPr>
              <a:defRPr/>
            </a:lvl1pPr>
          </a:lstStyle>
          <a:p>
            <a:pPr>
              <a:defRPr/>
            </a:pPr>
            <a:fld id="{5FFE0D4F-911E-4E82-9996-8401C58CE052}" type="datetimeFigureOut">
              <a:rPr lang="ru-RU"/>
              <a:pPr>
                <a:defRPr/>
              </a:pPr>
              <a:t>16.11.2015</a:t>
            </a:fld>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pPr>
              <a:defRPr/>
            </a:pPr>
            <a:fld id="{ACA0B8CB-6117-4DE4-8066-716480680275}" type="slidenum">
              <a:rPr lang="ru-RU"/>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3E564A16-AA60-48E4-8BF4-3C3D79A601DB}" type="datetimeFigureOut">
              <a:rPr lang="ru-RU"/>
              <a:pPr>
                <a:defRPr/>
              </a:pPr>
              <a:t>16.11.2015</a:t>
            </a:fld>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pPr>
              <a:defRPr/>
            </a:pPr>
            <a:fld id="{3489F4B6-FADC-47F0-ACE0-95CB16CE4A07}" type="slidenum">
              <a:rPr lang="ru-RU"/>
              <a:pPr>
                <a:defRPr/>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Название 1"/>
          <p:cNvSpPr>
            <a:spLocks noGrp="1"/>
          </p:cNvSpPr>
          <p:nvPr>
            <p:ph type="title"/>
          </p:nvPr>
        </p:nvSpPr>
        <p:spPr>
          <a:xfrm>
            <a:off x="457200" y="273050"/>
            <a:ext cx="3008313" cy="1162050"/>
          </a:xfrm>
        </p:spPr>
        <p:txBody>
          <a:bodyPr anchor="b"/>
          <a:lstStyle>
            <a:lvl1pPr algn="l">
              <a:defRPr sz="2000" b="1"/>
            </a:lvl1pPr>
          </a:lstStyle>
          <a:p>
            <a:r>
              <a:rPr lang="en-US"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Образец текста</a:t>
            </a:r>
          </a:p>
          <a:p>
            <a:pPr lvl="1"/>
            <a:r>
              <a:rPr lang="en-US" smtClean="0"/>
              <a:t>Второй уровень</a:t>
            </a:r>
          </a:p>
          <a:p>
            <a:pPr lvl="2"/>
            <a:r>
              <a:rPr lang="en-US" smtClean="0"/>
              <a:t>Третий уровень</a:t>
            </a:r>
          </a:p>
          <a:p>
            <a:pPr lvl="3"/>
            <a:r>
              <a:rPr lang="en-US" smtClean="0"/>
              <a:t>Четвертый уровень</a:t>
            </a:r>
          </a:p>
          <a:p>
            <a:pPr lvl="4"/>
            <a:r>
              <a:rPr lang="en-US"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Образец текста</a:t>
            </a:r>
          </a:p>
        </p:txBody>
      </p:sp>
      <p:sp>
        <p:nvSpPr>
          <p:cNvPr id="5" name="Дата 3"/>
          <p:cNvSpPr>
            <a:spLocks noGrp="1"/>
          </p:cNvSpPr>
          <p:nvPr>
            <p:ph type="dt" sz="half" idx="10"/>
          </p:nvPr>
        </p:nvSpPr>
        <p:spPr/>
        <p:txBody>
          <a:bodyPr/>
          <a:lstStyle>
            <a:lvl1pPr>
              <a:defRPr/>
            </a:lvl1pPr>
          </a:lstStyle>
          <a:p>
            <a:pPr>
              <a:defRPr/>
            </a:pPr>
            <a:fld id="{EC0FFA23-D424-4610-A1AE-2EF65485EC0E}" type="datetimeFigureOut">
              <a:rPr lang="ru-RU"/>
              <a:pPr>
                <a:defRPr/>
              </a:pPr>
              <a:t>16.11.2015</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229FAAC9-AD47-43A2-8039-69DD60912212}" type="slidenum">
              <a:rPr lang="ru-RU"/>
              <a:pPr>
                <a:defRPr/>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Название 1"/>
          <p:cNvSpPr>
            <a:spLocks noGrp="1"/>
          </p:cNvSpPr>
          <p:nvPr>
            <p:ph type="title"/>
          </p:nvPr>
        </p:nvSpPr>
        <p:spPr>
          <a:xfrm>
            <a:off x="1792288" y="4800600"/>
            <a:ext cx="5486400" cy="566738"/>
          </a:xfrm>
        </p:spPr>
        <p:txBody>
          <a:bodyPr anchor="b"/>
          <a:lstStyle>
            <a:lvl1pPr algn="l">
              <a:defRPr sz="2000" b="1"/>
            </a:lvl1pPr>
          </a:lstStyle>
          <a:p>
            <a:r>
              <a:rPr lang="en-US"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Образец текста</a:t>
            </a:r>
          </a:p>
        </p:txBody>
      </p:sp>
      <p:sp>
        <p:nvSpPr>
          <p:cNvPr id="5" name="Дата 3"/>
          <p:cNvSpPr>
            <a:spLocks noGrp="1"/>
          </p:cNvSpPr>
          <p:nvPr>
            <p:ph type="dt" sz="half" idx="10"/>
          </p:nvPr>
        </p:nvSpPr>
        <p:spPr/>
        <p:txBody>
          <a:bodyPr/>
          <a:lstStyle>
            <a:lvl1pPr>
              <a:defRPr/>
            </a:lvl1pPr>
          </a:lstStyle>
          <a:p>
            <a:pPr>
              <a:defRPr/>
            </a:pPr>
            <a:fld id="{60F0A508-C4AC-4A7D-A591-2E5050730137}" type="datetimeFigureOut">
              <a:rPr lang="ru-RU"/>
              <a:pPr>
                <a:defRPr/>
              </a:pPr>
              <a:t>16.11.2015</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9799725A-8259-4F35-B602-F3A51492E590}"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1027" name="Текст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CC3942E-9AAD-4306-8338-46629F205BD2}" type="datetimeFigureOut">
              <a:rPr lang="ru-RU"/>
              <a:pPr>
                <a:defRPr/>
              </a:pPr>
              <a:t>16.11.2015</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58B196D8-4612-42D3-A71E-269212CA223A}"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ru-RU"/>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ru.wikipedia.org/wiki/Microsoft_Edg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5" descr="1442581747_5"/>
          <p:cNvPicPr>
            <a:picLocks noChangeAspect="1" noChangeArrowheads="1"/>
          </p:cNvPicPr>
          <p:nvPr>
            <p:ph idx="4294967295"/>
          </p:nvPr>
        </p:nvPicPr>
        <p:blipFill>
          <a:blip r:embed="rId2"/>
          <a:srcRect/>
          <a:stretch>
            <a:fillRect/>
          </a:stretch>
        </p:blipFill>
        <p:spPr>
          <a:xfrm>
            <a:off x="-2098675" y="0"/>
            <a:ext cx="12287250" cy="6911975"/>
          </a:xfr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p:cNvSpPr>
          <p:nvPr>
            <p:ph type="title"/>
          </p:nvPr>
        </p:nvSpPr>
        <p:spPr>
          <a:xfrm>
            <a:off x="457200" y="0"/>
            <a:ext cx="8229600" cy="1143000"/>
          </a:xfrm>
        </p:spPr>
        <p:txBody>
          <a:bodyPr/>
          <a:lstStyle/>
          <a:p>
            <a:pPr eaLnBrk="1" hangingPunct="1"/>
            <a:r>
              <a:rPr lang="en-US" smtClean="0">
                <a:solidFill>
                  <a:schemeClr val="bg1"/>
                </a:solidFill>
              </a:rPr>
              <a:t>Cortana</a:t>
            </a:r>
            <a:endParaRPr lang="ru-RU" smtClean="0">
              <a:solidFill>
                <a:schemeClr val="bg1"/>
              </a:solidFill>
            </a:endParaRPr>
          </a:p>
        </p:txBody>
      </p:sp>
      <p:sp>
        <p:nvSpPr>
          <p:cNvPr id="22530" name="Rectangle 3"/>
          <p:cNvSpPr>
            <a:spLocks noGrp="1"/>
          </p:cNvSpPr>
          <p:nvPr>
            <p:ph type="body" idx="1"/>
          </p:nvPr>
        </p:nvSpPr>
        <p:spPr>
          <a:xfrm>
            <a:off x="457200" y="1103313"/>
            <a:ext cx="8229600" cy="4525962"/>
          </a:xfrm>
        </p:spPr>
        <p:txBody>
          <a:bodyPr/>
          <a:lstStyle/>
          <a:p>
            <a:pPr eaLnBrk="1" hangingPunct="1">
              <a:lnSpc>
                <a:spcPct val="90000"/>
              </a:lnSpc>
            </a:pPr>
            <a:r>
              <a:rPr lang="en-US" sz="2400" smtClean="0">
                <a:solidFill>
                  <a:schemeClr val="bg1"/>
                </a:solidFill>
              </a:rPr>
              <a:t>New search panel with integrated voice assistant Cortana. Voice activation allows you to call the search team «Hey, Cortana». It can search for and open files or applications, send messages and so on. So far available only for the United States, Britain, China, France, Italy, Germany and Spain, however, with the official release is scheduled for optimization and other countries, but only with the advent of Windows Redstone in 2016.</a:t>
            </a:r>
            <a:endParaRPr lang="ru-RU" sz="2400" smtClean="0">
              <a:solidFill>
                <a:schemeClr val="bg1"/>
              </a:solidFill>
            </a:endParaRPr>
          </a:p>
        </p:txBody>
      </p:sp>
      <p:pic>
        <p:nvPicPr>
          <p:cNvPr id="22531" name="Picture 5" descr="microsoft-cortana-world-cup-results"/>
          <p:cNvPicPr>
            <a:picLocks noChangeAspect="1" noChangeArrowheads="1"/>
          </p:cNvPicPr>
          <p:nvPr/>
        </p:nvPicPr>
        <p:blipFill>
          <a:blip r:embed="rId2"/>
          <a:srcRect/>
          <a:stretch>
            <a:fillRect/>
          </a:stretch>
        </p:blipFill>
        <p:spPr bwMode="auto">
          <a:xfrm>
            <a:off x="614363" y="3814763"/>
            <a:ext cx="5492750" cy="2716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p:nvPr>
        </p:nvSpPr>
        <p:spPr/>
        <p:txBody>
          <a:bodyPr/>
          <a:lstStyle/>
          <a:p>
            <a:pPr eaLnBrk="1" hangingPunct="1"/>
            <a:r>
              <a:rPr lang="en-US" sz="3600" smtClean="0">
                <a:solidFill>
                  <a:schemeClr val="bg1"/>
                </a:solidFill>
              </a:rPr>
              <a:t>New browser</a:t>
            </a:r>
            <a:r>
              <a:rPr lang="ru-RU" sz="3600" smtClean="0">
                <a:solidFill>
                  <a:schemeClr val="bg1"/>
                </a:solidFill>
              </a:rPr>
              <a:t> </a:t>
            </a:r>
            <a:r>
              <a:rPr lang="ru-RU" sz="3600" smtClean="0">
                <a:solidFill>
                  <a:schemeClr val="bg1"/>
                </a:solidFill>
                <a:hlinkClick r:id="rId2" tooltip="Microsoft Edge"/>
              </a:rPr>
              <a:t>Microsoft Edge</a:t>
            </a:r>
            <a:endParaRPr lang="ru-RU" smtClean="0"/>
          </a:p>
        </p:txBody>
      </p:sp>
      <p:sp>
        <p:nvSpPr>
          <p:cNvPr id="23554" name="Rectangle 3"/>
          <p:cNvSpPr>
            <a:spLocks noGrp="1"/>
          </p:cNvSpPr>
          <p:nvPr>
            <p:ph type="body" idx="1"/>
          </p:nvPr>
        </p:nvSpPr>
        <p:spPr/>
        <p:txBody>
          <a:bodyPr/>
          <a:lstStyle/>
          <a:p>
            <a:pPr eaLnBrk="1" hangingPunct="1"/>
            <a:endParaRPr lang="ru-RU" smtClean="0"/>
          </a:p>
        </p:txBody>
      </p:sp>
      <p:pic>
        <p:nvPicPr>
          <p:cNvPr id="23555" name="Picture 5" descr="article?img_id=3641847&amp;t=1443119769550"/>
          <p:cNvPicPr>
            <a:picLocks noChangeAspect="1" noChangeArrowheads="1"/>
          </p:cNvPicPr>
          <p:nvPr/>
        </p:nvPicPr>
        <p:blipFill>
          <a:blip r:embed="rId3"/>
          <a:srcRect/>
          <a:stretch>
            <a:fillRect/>
          </a:stretch>
        </p:blipFill>
        <p:spPr bwMode="auto">
          <a:xfrm>
            <a:off x="-1422400" y="0"/>
            <a:ext cx="12720638" cy="6778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p:nvPr>
        </p:nvSpPr>
        <p:spPr/>
        <p:txBody>
          <a:bodyPr/>
          <a:lstStyle/>
          <a:p>
            <a:pPr eaLnBrk="1" hangingPunct="1"/>
            <a:endParaRPr lang="ru-RU" smtClean="0"/>
          </a:p>
        </p:txBody>
      </p:sp>
      <p:sp>
        <p:nvSpPr>
          <p:cNvPr id="24578" name="Rectangle 3"/>
          <p:cNvSpPr>
            <a:spLocks noGrp="1"/>
          </p:cNvSpPr>
          <p:nvPr>
            <p:ph type="body" idx="1"/>
          </p:nvPr>
        </p:nvSpPr>
        <p:spPr/>
        <p:txBody>
          <a:bodyPr/>
          <a:lstStyle/>
          <a:p>
            <a:pPr eaLnBrk="1" hangingPunct="1"/>
            <a:r>
              <a:rPr lang="ru-RU" smtClean="0">
                <a:solidFill>
                  <a:schemeClr val="bg1"/>
                </a:solidFill>
              </a:rPr>
              <a:t>New browser engine – EdgeHTML</a:t>
            </a:r>
            <a:r>
              <a:rPr lang="en-US" smtClean="0">
                <a:solidFill>
                  <a:schemeClr val="bg1"/>
                </a:solidFill>
              </a:rPr>
              <a:t>.</a:t>
            </a:r>
          </a:p>
          <a:p>
            <a:pPr eaLnBrk="1" hangingPunct="1"/>
            <a:r>
              <a:rPr lang="ru-RU" smtClean="0">
                <a:solidFill>
                  <a:schemeClr val="bg1"/>
                </a:solidFill>
              </a:rPr>
              <a:t>New interpreter JavaScript – Chakra</a:t>
            </a:r>
            <a:r>
              <a:rPr lang="en-US" smtClean="0">
                <a:solidFill>
                  <a:schemeClr val="bg1"/>
                </a:solidFill>
              </a:rPr>
              <a:t>.</a:t>
            </a:r>
          </a:p>
          <a:p>
            <a:pPr eaLnBrk="1" hangingPunct="1"/>
            <a:r>
              <a:rPr lang="en-US" smtClean="0">
                <a:solidFill>
                  <a:schemeClr val="bg1"/>
                </a:solidFill>
              </a:rPr>
              <a:t>The ability to make notes and drawings on a Web page and share them.</a:t>
            </a:r>
          </a:p>
          <a:p>
            <a:pPr eaLnBrk="1" hangingPunct="1"/>
            <a:r>
              <a:rPr lang="ru-RU" smtClean="0">
                <a:solidFill>
                  <a:schemeClr val="bg1"/>
                </a:solidFill>
              </a:rPr>
              <a:t>Voice Assistant Cortana.</a:t>
            </a:r>
            <a:endParaRPr lang="en-US" smtClean="0">
              <a:solidFill>
                <a:schemeClr val="bg1"/>
              </a:solidFill>
            </a:endParaRPr>
          </a:p>
          <a:p>
            <a:pPr eaLnBrk="1" hangingPunct="1"/>
            <a:r>
              <a:rPr lang="en-US" smtClean="0">
                <a:solidFill>
                  <a:schemeClr val="bg1"/>
                </a:solidFill>
              </a:rPr>
              <a:t>Extension support different browsers (from 2016).</a:t>
            </a:r>
            <a:endParaRPr lang="ru-RU" smtClean="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p:txBody>
          <a:bodyPr/>
          <a:lstStyle/>
          <a:p>
            <a:pPr eaLnBrk="1" hangingPunct="1"/>
            <a:r>
              <a:rPr lang="en-US" smtClean="0">
                <a:solidFill>
                  <a:schemeClr val="bg1"/>
                </a:solidFill>
              </a:rPr>
              <a:t>Something “New”</a:t>
            </a:r>
            <a:endParaRPr lang="ru-RU" smtClean="0">
              <a:solidFill>
                <a:schemeClr val="bg1"/>
              </a:solidFill>
            </a:endParaRPr>
          </a:p>
        </p:txBody>
      </p:sp>
      <p:sp>
        <p:nvSpPr>
          <p:cNvPr id="25602" name="Rectangle 3"/>
          <p:cNvSpPr>
            <a:spLocks noGrp="1"/>
          </p:cNvSpPr>
          <p:nvPr>
            <p:ph type="body" idx="1"/>
          </p:nvPr>
        </p:nvSpPr>
        <p:spPr>
          <a:xfrm>
            <a:off x="457200" y="1855788"/>
            <a:ext cx="8229600" cy="4525962"/>
          </a:xfrm>
        </p:spPr>
        <p:txBody>
          <a:bodyPr/>
          <a:lstStyle/>
          <a:p>
            <a:pPr eaLnBrk="1" hangingPunct="1">
              <a:lnSpc>
                <a:spcPct val="80000"/>
              </a:lnSpc>
            </a:pPr>
            <a:r>
              <a:rPr lang="en-US" sz="2000" smtClean="0">
                <a:solidFill>
                  <a:schemeClr val="bg1"/>
                </a:solidFill>
              </a:rPr>
              <a:t>Modified GUI with thin lines and the new animation opening and closing.</a:t>
            </a:r>
          </a:p>
          <a:p>
            <a:pPr eaLnBrk="1" hangingPunct="1">
              <a:lnSpc>
                <a:spcPct val="80000"/>
              </a:lnSpc>
            </a:pPr>
            <a:r>
              <a:rPr lang="en-US" sz="2000" smtClean="0">
                <a:solidFill>
                  <a:schemeClr val="bg1"/>
                </a:solidFill>
              </a:rPr>
              <a:t>There are mode "Airplane“.</a:t>
            </a:r>
          </a:p>
          <a:p>
            <a:pPr eaLnBrk="1" hangingPunct="1">
              <a:lnSpc>
                <a:spcPct val="80000"/>
              </a:lnSpc>
            </a:pPr>
            <a:r>
              <a:rPr lang="en-US" sz="2000" smtClean="0">
                <a:solidFill>
                  <a:schemeClr val="bg1"/>
                </a:solidFill>
              </a:rPr>
              <a:t>New Windows Market app.</a:t>
            </a:r>
          </a:p>
          <a:p>
            <a:pPr eaLnBrk="1" hangingPunct="1">
              <a:lnSpc>
                <a:spcPct val="80000"/>
              </a:lnSpc>
            </a:pPr>
            <a:r>
              <a:rPr lang="en-US" sz="2000" smtClean="0">
                <a:solidFill>
                  <a:schemeClr val="bg1"/>
                </a:solidFill>
              </a:rPr>
              <a:t>Continuum mode allows you to interact both with the touch interface and the traditional hybrid devices.</a:t>
            </a:r>
          </a:p>
          <a:p>
            <a:pPr eaLnBrk="1" hangingPunct="1">
              <a:lnSpc>
                <a:spcPct val="80000"/>
              </a:lnSpc>
            </a:pPr>
            <a:r>
              <a:rPr lang="en-US" sz="2000" smtClean="0">
                <a:solidFill>
                  <a:schemeClr val="bg1"/>
                </a:solidFill>
              </a:rPr>
              <a:t>Support Center in Windows 10 renamed "Security and maintenance“.</a:t>
            </a:r>
          </a:p>
          <a:p>
            <a:pPr eaLnBrk="1" hangingPunct="1">
              <a:lnSpc>
                <a:spcPct val="80000"/>
              </a:lnSpc>
            </a:pPr>
            <a:r>
              <a:rPr lang="en-US" sz="2000" smtClean="0">
                <a:solidFill>
                  <a:schemeClr val="bg1"/>
                </a:solidFill>
              </a:rPr>
              <a:t>Storage Sense feature allows you to save the application from the Windows Store is not only on the hard drive, but also to the memory card.</a:t>
            </a:r>
          </a:p>
          <a:p>
            <a:pPr eaLnBrk="1" hangingPunct="1">
              <a:lnSpc>
                <a:spcPct val="80000"/>
              </a:lnSpc>
            </a:pPr>
            <a:r>
              <a:rPr lang="en-US" sz="2000" smtClean="0">
                <a:solidFill>
                  <a:schemeClr val="bg1"/>
                </a:solidFill>
              </a:rPr>
              <a:t>Updated welcome screen and lock screen.</a:t>
            </a:r>
          </a:p>
          <a:p>
            <a:pPr eaLnBrk="1" hangingPunct="1">
              <a:lnSpc>
                <a:spcPct val="80000"/>
              </a:lnSpc>
            </a:pPr>
            <a:r>
              <a:rPr lang="en-US" sz="2000" smtClean="0">
                <a:solidFill>
                  <a:schemeClr val="bg1"/>
                </a:solidFill>
              </a:rPr>
              <a:t>In the Taskbar added to the search bar, the button tasks view (as desktops) and the Center for notifications.</a:t>
            </a:r>
          </a:p>
          <a:p>
            <a:pPr eaLnBrk="1" hangingPunct="1">
              <a:lnSpc>
                <a:spcPct val="80000"/>
              </a:lnSpc>
            </a:pPr>
            <a:r>
              <a:rPr lang="en-US" sz="2000" smtClean="0">
                <a:solidFill>
                  <a:schemeClr val="bg1"/>
                </a:solidFill>
              </a:rPr>
              <a:t>The new "Notification Center" buttons quick settings.</a:t>
            </a:r>
          </a:p>
          <a:p>
            <a:pPr eaLnBrk="1" hangingPunct="1">
              <a:lnSpc>
                <a:spcPct val="80000"/>
              </a:lnSpc>
            </a:pPr>
            <a:r>
              <a:rPr lang="en-US" sz="2000" smtClean="0">
                <a:solidFill>
                  <a:schemeClr val="bg1"/>
                </a:solidFill>
              </a:rPr>
              <a:t>Service Windows Hello logon using biometrics makes it possible not to enter a password on the sites and the applications that support it.</a:t>
            </a:r>
          </a:p>
          <a:p>
            <a:pPr eaLnBrk="1" hangingPunct="1">
              <a:lnSpc>
                <a:spcPct val="80000"/>
              </a:lnSpc>
            </a:pPr>
            <a:r>
              <a:rPr lang="en-US" sz="2000" smtClean="0">
                <a:solidFill>
                  <a:schemeClr val="bg1"/>
                </a:solidFill>
              </a:rPr>
              <a:t>The new application "Settings" in the near future will replace the "Control Panel", which is still there in Windows 10, but with limited functionality.</a:t>
            </a:r>
          </a:p>
          <a:p>
            <a:pPr eaLnBrk="1" hangingPunct="1">
              <a:lnSpc>
                <a:spcPct val="80000"/>
              </a:lnSpc>
            </a:pPr>
            <a:endParaRPr lang="ru-RU" sz="2000" smtClean="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2"/>
          <p:cNvSpPr>
            <a:spLocks noGrp="1"/>
          </p:cNvSpPr>
          <p:nvPr>
            <p:ph type="title"/>
          </p:nvPr>
        </p:nvSpPr>
        <p:spPr/>
        <p:txBody>
          <a:bodyPr/>
          <a:lstStyle/>
          <a:p>
            <a:pPr eaLnBrk="1" hangingPunct="1"/>
            <a:endParaRPr lang="ru-RU" smtClean="0"/>
          </a:p>
        </p:txBody>
      </p:sp>
      <p:sp>
        <p:nvSpPr>
          <p:cNvPr id="26626" name="AutoShape 5" descr="Windows 10 review"/>
          <p:cNvSpPr>
            <a:spLocks noChangeAspect="1" noChangeArrowheads="1"/>
          </p:cNvSpPr>
          <p:nvPr/>
        </p:nvSpPr>
        <p:spPr bwMode="auto">
          <a:xfrm>
            <a:off x="144463" y="46038"/>
            <a:ext cx="304800" cy="304800"/>
          </a:xfrm>
          <a:prstGeom prst="rect">
            <a:avLst/>
          </a:prstGeom>
          <a:noFill/>
          <a:ln w="9525">
            <a:noFill/>
            <a:miter lim="800000"/>
            <a:headEnd/>
            <a:tailEnd/>
          </a:ln>
        </p:spPr>
        <p:txBody>
          <a:bodyPr/>
          <a:lstStyle/>
          <a:p>
            <a:endParaRPr lang="ru-RU"/>
          </a:p>
        </p:txBody>
      </p:sp>
      <p:sp>
        <p:nvSpPr>
          <p:cNvPr id="26627" name="AutoShape 7" descr="Windows 10 review"/>
          <p:cNvSpPr>
            <a:spLocks noChangeAspect="1" noChangeArrowheads="1"/>
          </p:cNvSpPr>
          <p:nvPr/>
        </p:nvSpPr>
        <p:spPr bwMode="auto">
          <a:xfrm>
            <a:off x="144463" y="46038"/>
            <a:ext cx="304800" cy="304800"/>
          </a:xfrm>
          <a:prstGeom prst="rect">
            <a:avLst/>
          </a:prstGeom>
          <a:noFill/>
          <a:ln w="9525">
            <a:noFill/>
            <a:miter lim="800000"/>
            <a:headEnd/>
            <a:tailEnd/>
          </a:ln>
        </p:spPr>
        <p:txBody>
          <a:bodyPr/>
          <a:lstStyle/>
          <a:p>
            <a:endParaRPr lang="ru-RU"/>
          </a:p>
        </p:txBody>
      </p:sp>
      <p:sp>
        <p:nvSpPr>
          <p:cNvPr id="26628" name="AutoShape 9" descr="Windows 10 review"/>
          <p:cNvSpPr>
            <a:spLocks noChangeAspect="1" noChangeArrowheads="1"/>
          </p:cNvSpPr>
          <p:nvPr/>
        </p:nvSpPr>
        <p:spPr bwMode="auto">
          <a:xfrm>
            <a:off x="144463" y="46038"/>
            <a:ext cx="304800" cy="304800"/>
          </a:xfrm>
          <a:prstGeom prst="rect">
            <a:avLst/>
          </a:prstGeom>
          <a:noFill/>
          <a:ln w="9525">
            <a:noFill/>
            <a:miter lim="800000"/>
            <a:headEnd/>
            <a:tailEnd/>
          </a:ln>
        </p:spPr>
        <p:txBody>
          <a:bodyPr/>
          <a:lstStyle/>
          <a:p>
            <a:endParaRPr lang="ru-RU"/>
          </a:p>
        </p:txBody>
      </p:sp>
      <p:sp>
        <p:nvSpPr>
          <p:cNvPr id="26629" name="AutoShape 11" descr="Windows 10 review"/>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endParaRPr lang="ru-RU"/>
          </a:p>
        </p:txBody>
      </p:sp>
      <p:pic>
        <p:nvPicPr>
          <p:cNvPr id="26630" name="Picture 15" descr="10074 (10)-650-80"/>
          <p:cNvPicPr>
            <a:picLocks noChangeAspect="1" noChangeArrowheads="1"/>
          </p:cNvPicPr>
          <p:nvPr>
            <p:ph sz="half" idx="1"/>
          </p:nvPr>
        </p:nvPicPr>
        <p:blipFill>
          <a:blip r:embed="rId2"/>
          <a:srcRect/>
          <a:stretch>
            <a:fillRect/>
          </a:stretch>
        </p:blipFill>
        <p:spPr>
          <a:xfrm>
            <a:off x="3135313" y="3581400"/>
            <a:ext cx="6008687" cy="3375025"/>
          </a:xfrm>
        </p:spPr>
      </p:pic>
      <p:pic>
        <p:nvPicPr>
          <p:cNvPr id="26631" name="Picture 16" descr="10240-set1-10-650-80"/>
          <p:cNvPicPr>
            <a:picLocks noChangeAspect="1" noChangeArrowheads="1"/>
          </p:cNvPicPr>
          <p:nvPr>
            <p:ph sz="half" idx="2"/>
          </p:nvPr>
        </p:nvPicPr>
        <p:blipFill>
          <a:blip r:embed="rId3"/>
          <a:srcRect/>
          <a:stretch>
            <a:fillRect/>
          </a:stretch>
        </p:blipFill>
        <p:spPr>
          <a:xfrm>
            <a:off x="457200" y="139700"/>
            <a:ext cx="6080125" cy="34417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p:txBody>
          <a:bodyPr/>
          <a:lstStyle/>
          <a:p>
            <a:pPr eaLnBrk="1" hangingPunct="1"/>
            <a:r>
              <a:rPr lang="en-US" smtClean="0">
                <a:solidFill>
                  <a:schemeClr val="bg1"/>
                </a:solidFill>
              </a:rPr>
              <a:t>More</a:t>
            </a:r>
            <a:endParaRPr lang="ru-RU" smtClean="0">
              <a:solidFill>
                <a:schemeClr val="bg1"/>
              </a:solidFill>
            </a:endParaRPr>
          </a:p>
        </p:txBody>
      </p:sp>
      <p:sp>
        <p:nvSpPr>
          <p:cNvPr id="27650" name="Rectangle 3"/>
          <p:cNvSpPr>
            <a:spLocks noGrp="1"/>
          </p:cNvSpPr>
          <p:nvPr>
            <p:ph type="body" idx="1"/>
          </p:nvPr>
        </p:nvSpPr>
        <p:spPr/>
        <p:txBody>
          <a:bodyPr/>
          <a:lstStyle/>
          <a:p>
            <a:pPr eaLnBrk="1" hangingPunct="1"/>
            <a:r>
              <a:rPr lang="en-US" sz="2800" smtClean="0">
                <a:solidFill>
                  <a:schemeClr val="bg1"/>
                </a:solidFill>
              </a:rPr>
              <a:t>Into the system is integrated service OneGet, allowing to install software in Linux using the package manager.</a:t>
            </a:r>
          </a:p>
          <a:p>
            <a:pPr eaLnBrk="1" hangingPunct="1"/>
            <a:r>
              <a:rPr lang="en-US" sz="2800" smtClean="0">
                <a:solidFill>
                  <a:schemeClr val="bg1"/>
                </a:solidFill>
              </a:rPr>
              <a:t>Appendix feedback allows Windows Feedback Microsoft says about his experience of using prerelease version of Windows 10, as well as error and wishes.</a:t>
            </a:r>
          </a:p>
          <a:p>
            <a:pPr eaLnBrk="1" hangingPunct="1"/>
            <a:r>
              <a:rPr lang="en-US" sz="2800" smtClean="0">
                <a:solidFill>
                  <a:schemeClr val="bg1"/>
                </a:solidFill>
              </a:rPr>
              <a:t>In the "Explorer" to add more functional search and display the latest file with the most visited folders.</a:t>
            </a:r>
          </a:p>
          <a:p>
            <a:pPr eaLnBrk="1" hangingPunct="1"/>
            <a:endParaRPr lang="ru-RU" sz="2800" smtClean="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p:txBody>
          <a:bodyPr/>
          <a:lstStyle/>
          <a:p>
            <a:pPr eaLnBrk="1" hangingPunct="1"/>
            <a:endParaRPr lang="ru-RU" smtClean="0"/>
          </a:p>
        </p:txBody>
      </p:sp>
      <p:sp>
        <p:nvSpPr>
          <p:cNvPr id="29698" name="Rectangle 3"/>
          <p:cNvSpPr>
            <a:spLocks noGrp="1"/>
          </p:cNvSpPr>
          <p:nvPr>
            <p:ph type="body" idx="1"/>
          </p:nvPr>
        </p:nvSpPr>
        <p:spPr/>
        <p:txBody>
          <a:bodyPr/>
          <a:lstStyle/>
          <a:p>
            <a:pPr eaLnBrk="1" hangingPunct="1"/>
            <a:r>
              <a:rPr lang="ru-RU" smtClean="0">
                <a:solidFill>
                  <a:schemeClr val="bg1"/>
                </a:solidFill>
              </a:rPr>
              <a:t>Now that Windows 10 is finished</a:t>
            </a:r>
            <a:r>
              <a:rPr lang="en-US" smtClean="0">
                <a:solidFill>
                  <a:schemeClr val="bg1"/>
                </a:solidFill>
              </a:rPr>
              <a:t>, </a:t>
            </a:r>
            <a:r>
              <a:rPr lang="ru-RU" smtClean="0">
                <a:solidFill>
                  <a:schemeClr val="bg1"/>
                </a:solidFill>
              </a:rPr>
              <a:t>perhaps it's clear to see that it's a very usable and flexible operating system</a:t>
            </a:r>
            <a:r>
              <a:rPr lang="en-US" smtClean="0">
                <a:solidFill>
                  <a:schemeClr val="bg1"/>
                </a:solidFill>
              </a:rPr>
              <a:t>, which tried to take the best of all existing operating systems.(Siri, Aqua GUI Mac OS X, Market and Settings from Unix, tracking</a:t>
            </a:r>
            <a:r>
              <a:rPr lang="en-US" smtClean="0"/>
              <a:t> </a:t>
            </a:r>
            <a:r>
              <a:rPr lang="en-US" smtClean="0">
                <a:solidFill>
                  <a:schemeClr val="bg1"/>
                </a:solidFill>
              </a:rPr>
              <a:t>).</a:t>
            </a:r>
          </a:p>
          <a:p>
            <a:pPr eaLnBrk="1" hangingPunct="1"/>
            <a:endParaRPr lang="ru-RU" smtClean="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p:txBody>
          <a:bodyPr/>
          <a:lstStyle/>
          <a:p>
            <a:pPr eaLnBrk="1" hangingPunct="1"/>
            <a:r>
              <a:rPr lang="en-US" smtClean="0">
                <a:solidFill>
                  <a:schemeClr val="bg1"/>
                </a:solidFill>
              </a:rPr>
              <a:t>My Opinion</a:t>
            </a:r>
            <a:endParaRPr lang="ru-RU" smtClean="0">
              <a:solidFill>
                <a:schemeClr val="bg1"/>
              </a:solidFill>
            </a:endParaRPr>
          </a:p>
        </p:txBody>
      </p:sp>
      <p:sp>
        <p:nvSpPr>
          <p:cNvPr id="30722" name="Rectangle 3"/>
          <p:cNvSpPr>
            <a:spLocks noGrp="1"/>
          </p:cNvSpPr>
          <p:nvPr>
            <p:ph type="body" idx="1"/>
          </p:nvPr>
        </p:nvSpPr>
        <p:spPr/>
        <p:txBody>
          <a:bodyPr/>
          <a:lstStyle/>
          <a:p>
            <a:pPr eaLnBrk="1" hangingPunct="1"/>
            <a:r>
              <a:rPr lang="en-US" smtClean="0">
                <a:solidFill>
                  <a:schemeClr val="bg1"/>
                </a:solidFill>
              </a:rPr>
              <a:t>I amn’t user of this system, and in near future I willn’t going to be, in the reason of many bad reviews , which claim that the system is crude and unproductive. </a:t>
            </a:r>
            <a:endParaRPr lang="ru-RU" smtClean="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p:txBody>
          <a:bodyPr/>
          <a:lstStyle/>
          <a:p>
            <a:pPr eaLnBrk="1" hangingPunct="1"/>
            <a:endParaRPr lang="ru-RU" smtClean="0"/>
          </a:p>
        </p:txBody>
      </p:sp>
      <p:sp>
        <p:nvSpPr>
          <p:cNvPr id="31746" name="Rectangle 3"/>
          <p:cNvSpPr>
            <a:spLocks noGrp="1"/>
          </p:cNvSpPr>
          <p:nvPr>
            <p:ph type="body" idx="1"/>
          </p:nvPr>
        </p:nvSpPr>
        <p:spPr/>
        <p:txBody>
          <a:bodyPr/>
          <a:lstStyle/>
          <a:p>
            <a:pPr eaLnBrk="1" hangingPunct="1"/>
            <a:endParaRPr lang="ru-RU" smtClean="0"/>
          </a:p>
        </p:txBody>
      </p:sp>
      <p:pic>
        <p:nvPicPr>
          <p:cNvPr id="31747" name="Picture 5" descr="making-your-marketing-more-effective-28-638"/>
          <p:cNvPicPr>
            <a:picLocks noChangeAspect="1" noChangeArrowheads="1"/>
          </p:cNvPicPr>
          <p:nvPr/>
        </p:nvPicPr>
        <p:blipFill>
          <a:blip r:embed="rId2"/>
          <a:srcRect/>
          <a:stretch>
            <a:fillRect/>
          </a:stretch>
        </p:blipFill>
        <p:spPr bwMode="auto">
          <a:xfrm>
            <a:off x="-1544638" y="-12700"/>
            <a:ext cx="12001501" cy="6753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p:cNvSpPr>
          <p:nvPr>
            <p:ph type="title"/>
          </p:nvPr>
        </p:nvSpPr>
        <p:spPr/>
        <p:txBody>
          <a:bodyPr/>
          <a:lstStyle/>
          <a:p>
            <a:pPr eaLnBrk="1" hangingPunct="1"/>
            <a:r>
              <a:rPr lang="en-US" sz="4000" smtClean="0">
                <a:solidFill>
                  <a:schemeClr val="bg1"/>
                </a:solidFill>
              </a:rPr>
              <a:t>To begin, I would like to ask a couple of questions</a:t>
            </a:r>
            <a:endParaRPr lang="ru-RU" sz="4000" smtClean="0">
              <a:solidFill>
                <a:schemeClr val="bg1"/>
              </a:solidFill>
            </a:endParaRPr>
          </a:p>
        </p:txBody>
      </p:sp>
      <p:sp>
        <p:nvSpPr>
          <p:cNvPr id="14338" name="Rectangle 3"/>
          <p:cNvSpPr>
            <a:spLocks noGrp="1"/>
          </p:cNvSpPr>
          <p:nvPr>
            <p:ph type="body" idx="1"/>
          </p:nvPr>
        </p:nvSpPr>
        <p:spPr/>
        <p:txBody>
          <a:bodyPr/>
          <a:lstStyle/>
          <a:p>
            <a:pPr eaLnBrk="1" hangingPunct="1"/>
            <a:r>
              <a:rPr lang="en-US" smtClean="0">
                <a:solidFill>
                  <a:schemeClr val="bg1"/>
                </a:solidFill>
              </a:rPr>
              <a:t>Who use Windows 10? </a:t>
            </a:r>
          </a:p>
          <a:p>
            <a:pPr eaLnBrk="1" hangingPunct="1"/>
            <a:r>
              <a:rPr lang="en-US" smtClean="0">
                <a:solidFill>
                  <a:schemeClr val="bg1"/>
                </a:solidFill>
              </a:rPr>
              <a:t>What is your attitute about it? </a:t>
            </a:r>
          </a:p>
          <a:p>
            <a:pPr eaLnBrk="1" hangingPunct="1"/>
            <a:endParaRPr lang="ru-RU" smtClean="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Название 1"/>
          <p:cNvSpPr>
            <a:spLocks noGrp="1"/>
          </p:cNvSpPr>
          <p:nvPr>
            <p:ph type="title"/>
          </p:nvPr>
        </p:nvSpPr>
        <p:spPr/>
        <p:txBody>
          <a:bodyPr/>
          <a:lstStyle/>
          <a:p>
            <a:pPr eaLnBrk="1" hangingPunct="1"/>
            <a:r>
              <a:rPr lang="en-US" smtClean="0">
                <a:solidFill>
                  <a:schemeClr val="bg1"/>
                </a:solidFill>
              </a:rPr>
              <a:t>Windows 10</a:t>
            </a:r>
            <a:r>
              <a:rPr lang="en-US" smtClean="0"/>
              <a:t> </a:t>
            </a:r>
            <a:endParaRPr lang="ru-RU" smtClean="0"/>
          </a:p>
        </p:txBody>
      </p:sp>
      <p:sp>
        <p:nvSpPr>
          <p:cNvPr id="15362" name="Rectangle 4"/>
          <p:cNvSpPr>
            <a:spLocks noGrp="1"/>
          </p:cNvSpPr>
          <p:nvPr>
            <p:ph type="body" idx="4294967295"/>
          </p:nvPr>
        </p:nvSpPr>
        <p:spPr/>
        <p:txBody>
          <a:bodyPr/>
          <a:lstStyle/>
          <a:p>
            <a:pPr eaLnBrk="1" hangingPunct="1"/>
            <a:r>
              <a:rPr lang="en-US" smtClean="0">
                <a:solidFill>
                  <a:schemeClr val="bg1"/>
                </a:solidFill>
              </a:rPr>
              <a:t>Cross-platform operating system  developed by Microsoft as part of the family of Windows NT, with closed source.</a:t>
            </a:r>
          </a:p>
          <a:p>
            <a:pPr eaLnBrk="1" hangingPunct="1"/>
            <a:r>
              <a:rPr lang="en-US" smtClean="0">
                <a:solidFill>
                  <a:schemeClr val="bg1"/>
                </a:solidFill>
              </a:rPr>
              <a:t>Windows 10 will be the last version of Microsoft Windows. For today last version was released 12.11.2015.</a:t>
            </a:r>
          </a:p>
          <a:p>
            <a:pPr eaLnBrk="1" hangingPunct="1"/>
            <a:r>
              <a:rPr lang="ru-RU" smtClean="0">
                <a:solidFill>
                  <a:schemeClr val="bg1"/>
                </a:solidFill>
              </a:rPr>
              <a:t>Supported Platforms</a:t>
            </a:r>
            <a:r>
              <a:rPr lang="en-US" smtClean="0">
                <a:solidFill>
                  <a:schemeClr val="bg1"/>
                </a:solidFill>
              </a:rPr>
              <a:t>:</a:t>
            </a:r>
            <a:r>
              <a:rPr lang="ru-RU" smtClean="0">
                <a:solidFill>
                  <a:schemeClr val="bg1"/>
                </a:solidFill>
              </a:rPr>
              <a:t>x</a:t>
            </a:r>
            <a:r>
              <a:rPr lang="en-US" smtClean="0">
                <a:solidFill>
                  <a:schemeClr val="bg1"/>
                </a:solidFill>
              </a:rPr>
              <a:t>86</a:t>
            </a:r>
            <a:r>
              <a:rPr lang="ru-RU" smtClean="0">
                <a:solidFill>
                  <a:schemeClr val="bg1"/>
                </a:solidFill>
              </a:rPr>
              <a:t>, </a:t>
            </a:r>
            <a:r>
              <a:rPr lang="en-US" smtClean="0">
                <a:solidFill>
                  <a:schemeClr val="bg1"/>
                </a:solidFill>
              </a:rPr>
              <a:t>x86-</a:t>
            </a:r>
            <a:r>
              <a:rPr lang="ru-RU" smtClean="0">
                <a:solidFill>
                  <a:schemeClr val="bg1"/>
                </a:solidFill>
              </a:rPr>
              <a:t>6</a:t>
            </a:r>
            <a:r>
              <a:rPr lang="en-US" smtClean="0">
                <a:solidFill>
                  <a:schemeClr val="bg1"/>
                </a:solidFill>
              </a:rPr>
              <a:t>4</a:t>
            </a:r>
            <a:r>
              <a:rPr lang="ru-RU" smtClean="0">
                <a:solidFill>
                  <a:schemeClr val="bg1"/>
                </a:solidFill>
              </a:rPr>
              <a:t> и ARM</a:t>
            </a:r>
            <a:r>
              <a:rPr lang="en-US" smtClean="0">
                <a:solidFill>
                  <a:schemeClr val="bg1"/>
                </a:solidFill>
              </a:rPr>
              <a:t>.</a:t>
            </a:r>
          </a:p>
          <a:p>
            <a:pPr eaLnBrk="1" hangingPunct="1"/>
            <a:r>
              <a:rPr lang="en-US" smtClean="0">
                <a:solidFill>
                  <a:schemeClr val="bg1"/>
                </a:solidFill>
              </a:rPr>
              <a:t>Have </a:t>
            </a:r>
            <a:r>
              <a:rPr lang="ru-RU" smtClean="0"/>
              <a:t> </a:t>
            </a:r>
            <a:r>
              <a:rPr lang="ru-RU" smtClean="0">
                <a:solidFill>
                  <a:schemeClr val="bg1"/>
                </a:solidFill>
              </a:rPr>
              <a:t>Hybrid kernel</a:t>
            </a:r>
            <a:r>
              <a:rPr lang="ru-RU" smtClean="0"/>
              <a:t> </a:t>
            </a:r>
            <a:r>
              <a:rPr lang="en-US" smtClean="0">
                <a:solidFill>
                  <a:schemeClr val="bg1"/>
                </a:solidFill>
              </a:rPr>
              <a:t>.</a:t>
            </a:r>
            <a:endParaRPr lang="ru-RU" smtClean="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
          <p:cNvSpPr>
            <a:spLocks noGrp="1"/>
          </p:cNvSpPr>
          <p:nvPr>
            <p:ph type="title"/>
          </p:nvPr>
        </p:nvSpPr>
        <p:spPr/>
        <p:txBody>
          <a:bodyPr/>
          <a:lstStyle/>
          <a:p>
            <a:pPr eaLnBrk="1" hangingPunct="1"/>
            <a:endParaRPr lang="ru-RU" smtClean="0"/>
          </a:p>
        </p:txBody>
      </p:sp>
      <p:pic>
        <p:nvPicPr>
          <p:cNvPr id="16386" name="Picture 6" descr="Microsoft_Windows_9_Sky_Blue_Full_Screen_Desktop_Background_Wallpaper_Download"/>
          <p:cNvPicPr>
            <a:picLocks noChangeAspect="1" noChangeArrowheads="1"/>
          </p:cNvPicPr>
          <p:nvPr>
            <p:ph idx="1"/>
          </p:nvPr>
        </p:nvPicPr>
        <p:blipFill>
          <a:blip r:embed="rId2"/>
          <a:srcRect/>
          <a:stretch>
            <a:fillRect/>
          </a:stretch>
        </p:blipFill>
        <p:spPr>
          <a:xfrm>
            <a:off x="-1612900" y="0"/>
            <a:ext cx="10979150" cy="6861175"/>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Название 1"/>
          <p:cNvSpPr>
            <a:spLocks noGrp="1"/>
          </p:cNvSpPr>
          <p:nvPr>
            <p:ph type="title"/>
          </p:nvPr>
        </p:nvSpPr>
        <p:spPr/>
        <p:txBody>
          <a:bodyPr/>
          <a:lstStyle/>
          <a:p>
            <a:pPr eaLnBrk="1" hangingPunct="1"/>
            <a:r>
              <a:rPr lang="en-US" smtClean="0">
                <a:solidFill>
                  <a:schemeClr val="bg1"/>
                </a:solidFill>
              </a:rPr>
              <a:t>Why we didn’t see Windows 9??</a:t>
            </a:r>
            <a:endParaRPr lang="ru-RU" smtClean="0">
              <a:solidFill>
                <a:schemeClr val="bg1"/>
              </a:solidFill>
            </a:endParaRPr>
          </a:p>
        </p:txBody>
      </p:sp>
      <p:sp>
        <p:nvSpPr>
          <p:cNvPr id="17410" name="Rectangle 4"/>
          <p:cNvSpPr>
            <a:spLocks noGrp="1"/>
          </p:cNvSpPr>
          <p:nvPr>
            <p:ph type="body" idx="4294967295"/>
          </p:nvPr>
        </p:nvSpPr>
        <p:spPr/>
        <p:txBody>
          <a:bodyPr/>
          <a:lstStyle/>
          <a:p>
            <a:pPr eaLnBrk="1" hangingPunct="1"/>
            <a:r>
              <a:rPr lang="en-US" smtClean="0">
                <a:solidFill>
                  <a:schemeClr val="bg1"/>
                </a:solidFill>
              </a:rPr>
              <a:t>After Windows 8 system has received the number 10 without going through 9. As explained by the head of marketing at Microsoft Windows Tony Prophet, 9 pass in the name of the Windows operating system is not related to compatibility. Many programs would define it as a system of family Windows 9x, which were issued between 1995 and 2000. </a:t>
            </a:r>
            <a:endParaRPr lang="ru-RU" smtClean="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p:txBody>
          <a:bodyPr/>
          <a:lstStyle/>
          <a:p>
            <a:pPr eaLnBrk="1" hangingPunct="1"/>
            <a:r>
              <a:rPr lang="ru-RU" smtClean="0">
                <a:solidFill>
                  <a:schemeClr val="bg1"/>
                </a:solidFill>
              </a:rPr>
              <a:t>Spread</a:t>
            </a:r>
          </a:p>
        </p:txBody>
      </p:sp>
      <p:sp>
        <p:nvSpPr>
          <p:cNvPr id="18434" name="Rectangle 3"/>
          <p:cNvSpPr>
            <a:spLocks noGrp="1"/>
          </p:cNvSpPr>
          <p:nvPr>
            <p:ph type="body" idx="1"/>
          </p:nvPr>
        </p:nvSpPr>
        <p:spPr/>
        <p:txBody>
          <a:bodyPr/>
          <a:lstStyle/>
          <a:p>
            <a:pPr eaLnBrk="1" hangingPunct="1"/>
            <a:r>
              <a:rPr lang="en-US" smtClean="0">
                <a:solidFill>
                  <a:schemeClr val="bg1"/>
                </a:solidFill>
              </a:rPr>
              <a:t>Windows 10 - the first operating system Microsoft, which officially applies not only to the provider's server, but also with the computers of its users, on the basis of the protocol BitTorrent.</a:t>
            </a:r>
          </a:p>
          <a:p>
            <a:pPr eaLnBrk="1" hangingPunct="1"/>
            <a:r>
              <a:rPr lang="en-US" smtClean="0">
                <a:solidFill>
                  <a:schemeClr val="bg1"/>
                </a:solidFill>
              </a:rPr>
              <a:t>And this option is enabled by default, but you can turn it off</a:t>
            </a:r>
            <a:endParaRPr lang="ru-RU" smtClean="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9"/>
          <p:cNvSpPr>
            <a:spLocks noGrp="1"/>
          </p:cNvSpPr>
          <p:nvPr>
            <p:ph type="title"/>
          </p:nvPr>
        </p:nvSpPr>
        <p:spPr/>
        <p:txBody>
          <a:bodyPr/>
          <a:lstStyle/>
          <a:p>
            <a:pPr eaLnBrk="1" hangingPunct="1"/>
            <a:endParaRPr lang="ru-RU" smtClean="0"/>
          </a:p>
        </p:txBody>
      </p:sp>
      <p:sp>
        <p:nvSpPr>
          <p:cNvPr id="19458" name="Rectangle 10"/>
          <p:cNvSpPr>
            <a:spLocks noGrp="1"/>
          </p:cNvSpPr>
          <p:nvPr>
            <p:ph type="body" idx="1"/>
          </p:nvPr>
        </p:nvSpPr>
        <p:spPr>
          <a:xfrm>
            <a:off x="457200" y="0"/>
            <a:ext cx="8229600" cy="4525963"/>
          </a:xfrm>
        </p:spPr>
        <p:txBody>
          <a:bodyPr/>
          <a:lstStyle/>
          <a:p>
            <a:pPr eaLnBrk="1" hangingPunct="1"/>
            <a:r>
              <a:rPr lang="en-US" sz="2000" smtClean="0">
                <a:solidFill>
                  <a:schemeClr val="bg1"/>
                </a:solidFill>
              </a:rPr>
              <a:t>An updated "Start" menu allows the user one-click to view a list of frequently used applications and files, as well as configure the application program, contacts and websites. It is possible to fix tiles in "Start" menu, and if the tiles are not needed, they can be removed. However, if users prefer the screen "Start" in Windows 8.1, they will be able to switch to it.</a:t>
            </a:r>
          </a:p>
          <a:p>
            <a:pPr eaLnBrk="1" hangingPunct="1"/>
            <a:r>
              <a:rPr lang="en-US" sz="2000" smtClean="0">
                <a:solidFill>
                  <a:schemeClr val="bg1"/>
                </a:solidFill>
              </a:rPr>
              <a:t>Since assembly 10056 can resize the "Start" menu by using the mouse or the open menu on the screen.</a:t>
            </a:r>
            <a:endParaRPr lang="ru-RU" sz="2000" smtClean="0">
              <a:solidFill>
                <a:schemeClr val="bg1"/>
              </a:solidFill>
            </a:endParaRPr>
          </a:p>
        </p:txBody>
      </p:sp>
      <p:pic>
        <p:nvPicPr>
          <p:cNvPr id="19459" name="Picture 8" descr="Start-Menu-Windows-10-Fix"/>
          <p:cNvPicPr>
            <a:picLocks noChangeAspect="1" noChangeArrowheads="1"/>
          </p:cNvPicPr>
          <p:nvPr/>
        </p:nvPicPr>
        <p:blipFill>
          <a:blip r:embed="rId2"/>
          <a:srcRect/>
          <a:stretch>
            <a:fillRect/>
          </a:stretch>
        </p:blipFill>
        <p:spPr bwMode="auto">
          <a:xfrm>
            <a:off x="1006475" y="2306638"/>
            <a:ext cx="7680325" cy="44370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p:nvPr>
        </p:nvSpPr>
        <p:spPr/>
        <p:txBody>
          <a:bodyPr/>
          <a:lstStyle/>
          <a:p>
            <a:pPr eaLnBrk="1" hangingPunct="1"/>
            <a:endParaRPr lang="ru-RU" smtClean="0"/>
          </a:p>
        </p:txBody>
      </p:sp>
      <p:sp>
        <p:nvSpPr>
          <p:cNvPr id="20482" name="Rectangle 3"/>
          <p:cNvSpPr>
            <a:spLocks noGrp="1"/>
          </p:cNvSpPr>
          <p:nvPr>
            <p:ph type="body" idx="1"/>
          </p:nvPr>
        </p:nvSpPr>
        <p:spPr>
          <a:xfrm>
            <a:off x="457200" y="274638"/>
            <a:ext cx="8229600" cy="4525962"/>
          </a:xfrm>
        </p:spPr>
        <p:txBody>
          <a:bodyPr/>
          <a:lstStyle/>
          <a:p>
            <a:pPr eaLnBrk="1" hangingPunct="1"/>
            <a:r>
              <a:rPr lang="en-US" sz="2800" smtClean="0">
                <a:solidFill>
                  <a:schemeClr val="bg1"/>
                </a:solidFill>
              </a:rPr>
              <a:t>The button allows the user to view the task to create multiple desktops and switch among them to improve the efficiency of work with multiple programs simultaneously. Also screen viewing problems can be opened with the key combination Win + Tab ↹.</a:t>
            </a:r>
            <a:endParaRPr lang="ru-RU" sz="2800" smtClean="0">
              <a:solidFill>
                <a:schemeClr val="bg1"/>
              </a:solidFill>
            </a:endParaRPr>
          </a:p>
        </p:txBody>
      </p:sp>
      <p:pic>
        <p:nvPicPr>
          <p:cNvPr id="20483" name="Picture 5" descr="006-650x365"/>
          <p:cNvPicPr>
            <a:picLocks noChangeAspect="1" noChangeArrowheads="1"/>
          </p:cNvPicPr>
          <p:nvPr/>
        </p:nvPicPr>
        <p:blipFill>
          <a:blip r:embed="rId2"/>
          <a:srcRect/>
          <a:stretch>
            <a:fillRect/>
          </a:stretch>
        </p:blipFill>
        <p:spPr bwMode="auto">
          <a:xfrm>
            <a:off x="1514475" y="3062288"/>
            <a:ext cx="6440488" cy="3616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title"/>
          </p:nvPr>
        </p:nvSpPr>
        <p:spPr>
          <a:xfrm>
            <a:off x="457200" y="679450"/>
            <a:ext cx="8229600" cy="1143000"/>
          </a:xfrm>
        </p:spPr>
        <p:txBody>
          <a:bodyPr/>
          <a:lstStyle/>
          <a:p>
            <a:pPr eaLnBrk="1" hangingPunct="1"/>
            <a:r>
              <a:rPr lang="en-US" sz="3200" smtClean="0">
                <a:solidFill>
                  <a:schemeClr val="bg1"/>
                </a:solidFill>
              </a:rPr>
              <a:t>Improved Snap, you can open just 4 applications simultaneously and suggests what other applications are running and how they can be placed.</a:t>
            </a:r>
            <a:endParaRPr lang="ru-RU" sz="3200" smtClean="0">
              <a:solidFill>
                <a:schemeClr val="bg1"/>
              </a:solidFill>
            </a:endParaRPr>
          </a:p>
        </p:txBody>
      </p:sp>
      <p:sp>
        <p:nvSpPr>
          <p:cNvPr id="21506" name="Rectangle 3"/>
          <p:cNvSpPr>
            <a:spLocks noGrp="1"/>
          </p:cNvSpPr>
          <p:nvPr>
            <p:ph type="body" idx="1"/>
          </p:nvPr>
        </p:nvSpPr>
        <p:spPr/>
        <p:txBody>
          <a:bodyPr/>
          <a:lstStyle/>
          <a:p>
            <a:pPr eaLnBrk="1" hangingPunct="1"/>
            <a:endParaRPr lang="ru-RU" smtClean="0"/>
          </a:p>
        </p:txBody>
      </p:sp>
      <p:pic>
        <p:nvPicPr>
          <p:cNvPr id="21507" name="Picture 5" descr="win10"/>
          <p:cNvPicPr>
            <a:picLocks noChangeAspect="1" noChangeArrowheads="1"/>
          </p:cNvPicPr>
          <p:nvPr/>
        </p:nvPicPr>
        <p:blipFill>
          <a:blip r:embed="rId2"/>
          <a:srcRect/>
          <a:stretch>
            <a:fillRect/>
          </a:stretch>
        </p:blipFill>
        <p:spPr bwMode="auto">
          <a:xfrm>
            <a:off x="1174750" y="2265363"/>
            <a:ext cx="7512050" cy="4225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230</TotalTime>
  <Words>720</Words>
  <Application>Microsoft Macintosh PowerPoint</Application>
  <PresentationFormat>Экран (4:3)</PresentationFormat>
  <Paragraphs>44</Paragraphs>
  <Slides>18</Slides>
  <Notes>0</Notes>
  <HiddenSlides>0</HiddenSlides>
  <MMClips>0</MMClips>
  <ScaleCrop>false</ScaleCrop>
  <HeadingPairs>
    <vt:vector size="6" baseType="variant">
      <vt:variant>
        <vt:lpstr>Использованные шрифты</vt:lpstr>
      </vt:variant>
      <vt:variant>
        <vt:i4>2</vt:i4>
      </vt:variant>
      <vt:variant>
        <vt:lpstr>Шаблон оформления</vt:lpstr>
      </vt:variant>
      <vt:variant>
        <vt:i4>1</vt:i4>
      </vt:variant>
      <vt:variant>
        <vt:lpstr>Заголовки слайдов</vt:lpstr>
      </vt:variant>
      <vt:variant>
        <vt:i4>18</vt:i4>
      </vt:variant>
    </vt:vector>
  </HeadingPairs>
  <TitlesOfParts>
    <vt:vector size="21" baseType="lpstr">
      <vt:lpstr>Arial</vt:lpstr>
      <vt:lpstr>Calibri</vt:lpstr>
      <vt:lpstr>Тема Office</vt:lpstr>
      <vt:lpstr>Слайд 1</vt:lpstr>
      <vt:lpstr>To begin, I would like to ask a couple of questions</vt:lpstr>
      <vt:lpstr>Windows 10 </vt:lpstr>
      <vt:lpstr>Слайд 4</vt:lpstr>
      <vt:lpstr>Why we didn’t see Windows 9??</vt:lpstr>
      <vt:lpstr>Spread</vt:lpstr>
      <vt:lpstr>Слайд 7</vt:lpstr>
      <vt:lpstr>Слайд 8</vt:lpstr>
      <vt:lpstr>Improved Snap, you can open just 4 applications simultaneously and suggests what other applications are running and how they can be placed.</vt:lpstr>
      <vt:lpstr>Cortana</vt:lpstr>
      <vt:lpstr>New browser Microsoft Edge</vt:lpstr>
      <vt:lpstr>Слайд 12</vt:lpstr>
      <vt:lpstr>Something “New”</vt:lpstr>
      <vt:lpstr>Слайд 14</vt:lpstr>
      <vt:lpstr>More</vt:lpstr>
      <vt:lpstr>Слайд 16</vt:lpstr>
      <vt:lpstr>My Opinion</vt:lpstr>
      <vt:lpstr>Слайд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Alex Zatsepin</dc:creator>
  <cp:lastModifiedBy>aleksey</cp:lastModifiedBy>
  <cp:revision>18</cp:revision>
  <dcterms:created xsi:type="dcterms:W3CDTF">2015-11-15T19:56:10Z</dcterms:created>
  <dcterms:modified xsi:type="dcterms:W3CDTF">2015-11-16T08:01:08Z</dcterms:modified>
</cp:coreProperties>
</file>