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4800" b="0" strike="noStrike" spc="-1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Паттерн</a:t>
            </a:r>
            <a:br>
              <a:rPr sz="4800" b="0" strike="noStrike" spc="-1">
                <a:solidFill>
                  <a:srgbClr val="000000"/>
                </a:solidFill>
                <a:latin typeface="Caladea"/>
                <a:ea typeface="Caladea"/>
                <a:cs typeface="Caladea"/>
              </a:rPr>
            </a:br>
            <a:r>
              <a:rPr sz="4800" b="0" strike="noStrike" spc="-1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«Мост»</a:t>
            </a:r>
            <a:endParaRPr sz="4800" b="0" strike="noStrike" spc="-1">
              <a:solidFill>
                <a:srgbClr val="000000"/>
              </a:solidFill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436842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381005" y="1241969"/>
            <a:ext cx="1629869" cy="74666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Что это?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637842105" name=""/>
          <p:cNvSpPr txBox="1"/>
          <p:nvPr/>
        </p:nvSpPr>
        <p:spPr bwMode="auto">
          <a:xfrm flipH="0" flipV="0">
            <a:off x="1048724" y="2190749"/>
            <a:ext cx="10087695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Caladea"/>
                <a:ea typeface="Caladea"/>
                <a:cs typeface="Caladea"/>
              </a:rPr>
              <a:t>Паттерн "Мост" </a:t>
            </a:r>
            <a:r>
              <a:rPr sz="2200">
                <a:latin typeface="Caladea"/>
                <a:ea typeface="Caladea"/>
                <a:cs typeface="Caladea"/>
              </a:rPr>
              <a:t>— это структурный шаблон проектирования, который позволяет разделить абстракцию (Abstraction) и её реализацию (Implementation), чтобы они могли изменяться независимо друг от друга. Он помогает избежать жёсткой привязки между классами, что делает код более гибким и поддерживаемым.</a:t>
            </a:r>
            <a:endParaRPr sz="22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5036386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143974" y="781049"/>
            <a:ext cx="3867149" cy="6799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Способы применения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366798038" name=""/>
          <p:cNvSpPr txBox="1"/>
          <p:nvPr/>
        </p:nvSpPr>
        <p:spPr bwMode="auto">
          <a:xfrm flipH="0" flipV="0">
            <a:off x="972524" y="1847849"/>
            <a:ext cx="9723779" cy="3139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Когда нужно отделить интерфейс от реализации </a:t>
            </a:r>
            <a:r>
              <a:rPr sz="2000">
                <a:latin typeface="Caladea"/>
                <a:ea typeface="Caladea"/>
                <a:cs typeface="Caladea"/>
              </a:rPr>
              <a:t>- если вы хотите, чтобы ваш код был менее зависим от конкретной реализации, паттерн "Мост" поможет сделать его более модульным.</a:t>
            </a:r>
            <a:endParaRPr sz="2000">
              <a:latin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Когда требуется множественная реализация одного интерфейса </a:t>
            </a:r>
            <a:r>
              <a:rPr sz="2000">
                <a:latin typeface="Caladea"/>
                <a:ea typeface="Caladea"/>
                <a:cs typeface="Caladea"/>
              </a:rPr>
              <a:t>- например, если у вас есть несколько платформ или бэкендов для одной функциональности.</a:t>
            </a:r>
            <a:endParaRPr sz="2000">
              <a:latin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Когда классы имеют слишком много подклассов </a:t>
            </a:r>
            <a:r>
              <a:rPr sz="2000">
                <a:latin typeface="Caladea"/>
                <a:ea typeface="Caladea"/>
                <a:cs typeface="Caladea"/>
              </a:rPr>
              <a:t>- если у вас есть множество комбинаций абстракций и реализаций, то использование наследования может привести к взрывному росту числа классов. Паттерн "Мост" позволяет избежать этого.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801990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82124" y="514349"/>
            <a:ext cx="5962649" cy="9085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Другие примеры использования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1726757823" name=""/>
          <p:cNvSpPr txBox="1"/>
          <p:nvPr/>
        </p:nvSpPr>
        <p:spPr bwMode="auto">
          <a:xfrm flipH="0" flipV="0">
            <a:off x="1582124" y="1933574"/>
            <a:ext cx="9325694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95764" indent="-195764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Библиотеки GUI </a:t>
            </a:r>
            <a:r>
              <a:rPr sz="2000">
                <a:latin typeface="Caladea"/>
                <a:ea typeface="Caladea"/>
                <a:cs typeface="Caladea"/>
              </a:rPr>
              <a:t>: Многие фреймворки (например, Java Swing или Qt) используют паттерн "Мост" для отделения логики виджетов от их конкретной реализации на разных платформах.</a:t>
            </a:r>
            <a:endParaRPr sz="2000">
              <a:latin typeface="Caladea"/>
              <a:cs typeface="Caladea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Подключение к базам данных </a:t>
            </a:r>
            <a:r>
              <a:rPr sz="2000">
                <a:latin typeface="Caladea"/>
                <a:ea typeface="Caladea"/>
                <a:cs typeface="Caladea"/>
              </a:rPr>
              <a:t>: Интерфейсы для работы с БД (например, JDBC в Java) позволяют использовать различные драйверы для различных баз данных без изменения основного кода.</a:t>
            </a:r>
            <a:endParaRPr sz="2000">
              <a:latin typeface="Caladea"/>
              <a:cs typeface="Caladea"/>
            </a:endParaRPr>
          </a:p>
          <a:p>
            <a:pPr marL="195764" indent="-195764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Рендеринг игр </a:t>
            </a:r>
            <a:r>
              <a:rPr sz="2000">
                <a:latin typeface="Caladea"/>
                <a:ea typeface="Caladea"/>
                <a:cs typeface="Caladea"/>
              </a:rPr>
              <a:t>: Разделение логики игры и движка рендеринга позволяет использовать разные графические API (например, DirectX или OpenGL).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073883" name=""/>
          <p:cNvSpPr txBox="1"/>
          <p:nvPr/>
        </p:nvSpPr>
        <p:spPr bwMode="auto">
          <a:xfrm flipH="0" flipV="0">
            <a:off x="629624" y="590549"/>
            <a:ext cx="4105994" cy="3932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Пример кода для отправки уведомлений</a:t>
            </a:r>
            <a:r>
              <a:rPr sz="1200" b="0" i="0" u="none">
                <a:solidFill>
                  <a:srgbClr val="CECAC3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800">
                <a:latin typeface="Caladea"/>
                <a:ea typeface="Caladea"/>
                <a:cs typeface="Caladea"/>
              </a:rPr>
              <a:t>через разные каналы (например, SMS или email) с различными форматами сообщений (текстовый или HTML)</a:t>
            </a:r>
            <a:endParaRPr sz="2800">
              <a:latin typeface="Caladea"/>
              <a:cs typeface="Caladea"/>
            </a:endParaRPr>
          </a:p>
        </p:txBody>
      </p:sp>
      <p:pic>
        <p:nvPicPr>
          <p:cNvPr id="201556367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829300" y="290512"/>
            <a:ext cx="3981565" cy="6372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432641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781055" y="770054"/>
            <a:ext cx="2344244" cy="47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Участники</a:t>
            </a:r>
            <a:endParaRPr sz="2800">
              <a:latin typeface="Caladea"/>
              <a:cs typeface="Caladea"/>
            </a:endParaRPr>
          </a:p>
        </p:txBody>
      </p:sp>
      <p:sp>
        <p:nvSpPr>
          <p:cNvPr id="288062691" name=""/>
          <p:cNvSpPr txBox="1"/>
          <p:nvPr/>
        </p:nvSpPr>
        <p:spPr bwMode="auto">
          <a:xfrm flipH="0" flipV="0">
            <a:off x="1439249" y="1438274"/>
            <a:ext cx="6375104" cy="47552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 sz="1800" b="1">
                <a:latin typeface="Caladea"/>
                <a:ea typeface="Caladea"/>
                <a:cs typeface="Caladea"/>
              </a:rPr>
              <a:t>Абстракция</a:t>
            </a:r>
            <a:r>
              <a:rPr sz="1800">
                <a:latin typeface="Caladea"/>
                <a:ea typeface="Caladea"/>
                <a:cs typeface="Caladea"/>
              </a:rPr>
              <a:t> </a:t>
            </a:r>
            <a:r>
              <a:rPr sz="1800">
                <a:latin typeface="Caladea"/>
                <a:ea typeface="Caladea"/>
                <a:cs typeface="Caladea"/>
              </a:rPr>
              <a:t>содержит управляющую логику. Код абстракции делегирует реальную работу связанному объекту реализации.</a:t>
            </a:r>
            <a:endParaRPr sz="1800">
              <a:latin typeface="Caladea"/>
              <a:cs typeface="Caladea"/>
            </a:endParaRPr>
          </a:p>
          <a:p>
            <a:pPr marL="283879" indent="-283879">
              <a:buAutoNum type="arabicPeriod"/>
              <a:defRPr/>
            </a:pPr>
            <a:r>
              <a:rPr sz="1800" b="1">
                <a:latin typeface="Caladea"/>
                <a:ea typeface="Caladea"/>
                <a:cs typeface="Caladea"/>
              </a:rPr>
              <a:t>Реализация</a:t>
            </a:r>
            <a:r>
              <a:rPr sz="1800">
                <a:latin typeface="Caladea"/>
                <a:ea typeface="Caladea"/>
                <a:cs typeface="Caladea"/>
              </a:rPr>
              <a:t> </a:t>
            </a:r>
            <a:r>
              <a:rPr sz="1800">
                <a:latin typeface="Caladea"/>
                <a:ea typeface="Caladea"/>
                <a:cs typeface="Caladea"/>
              </a:rPr>
              <a:t>задаёт общий интерфейс для всех реализаций. Все методы, которые здесь описаны, будут доступны из класса абстракции и его подклассов.</a:t>
            </a:r>
            <a:endParaRPr sz="1800">
              <a:latin typeface="Caladea"/>
              <a:cs typeface="Caladea"/>
            </a:endParaRPr>
          </a:p>
          <a:p>
            <a:pPr marL="283879" indent="-283879">
              <a:buAutoNum type="arabicPeriod"/>
              <a:defRPr/>
            </a:pPr>
            <a:r>
              <a:rPr sz="1800" b="1">
                <a:latin typeface="Caladea"/>
                <a:ea typeface="Caladea"/>
                <a:cs typeface="Caladea"/>
              </a:rPr>
              <a:t>Конкретные реализации</a:t>
            </a:r>
            <a:r>
              <a:rPr sz="1800">
                <a:latin typeface="Caladea"/>
                <a:ea typeface="Caladea"/>
                <a:cs typeface="Caladea"/>
              </a:rPr>
              <a:t> </a:t>
            </a:r>
            <a:r>
              <a:rPr sz="1800">
                <a:latin typeface="Caladea"/>
                <a:ea typeface="Caladea"/>
                <a:cs typeface="Caladea"/>
              </a:rPr>
              <a:t>содержат платформо-зависимый код.</a:t>
            </a:r>
            <a:endParaRPr sz="1800">
              <a:latin typeface="Caladea"/>
              <a:cs typeface="Caladea"/>
            </a:endParaRPr>
          </a:p>
          <a:p>
            <a:pPr marL="283879" indent="-283879">
              <a:buAutoNum type="arabicPeriod"/>
              <a:defRPr/>
            </a:pPr>
            <a:r>
              <a:rPr sz="1800" b="1">
                <a:latin typeface="Caladea"/>
                <a:ea typeface="Caladea"/>
                <a:cs typeface="Caladea"/>
              </a:rPr>
              <a:t>Расширенные абстракции</a:t>
            </a:r>
            <a:r>
              <a:rPr sz="1800">
                <a:latin typeface="Caladea"/>
                <a:ea typeface="Caladea"/>
                <a:cs typeface="Caladea"/>
              </a:rPr>
              <a:t> </a:t>
            </a:r>
            <a:r>
              <a:rPr sz="1800">
                <a:latin typeface="Caladea"/>
                <a:ea typeface="Caladea"/>
                <a:cs typeface="Caladea"/>
              </a:rPr>
              <a:t>содержат различные вариации управляющей логики. Как и родитель, работает с реализациями только через общий интерфейс реализации.</a:t>
            </a:r>
            <a:endParaRPr sz="1800">
              <a:latin typeface="Caladea"/>
              <a:cs typeface="Caladea"/>
            </a:endParaRPr>
          </a:p>
          <a:p>
            <a:pPr marL="283879" indent="-283879">
              <a:buAutoNum type="arabicPeriod"/>
              <a:defRPr/>
            </a:pPr>
            <a:r>
              <a:rPr sz="1800" b="1">
                <a:latin typeface="Caladea"/>
                <a:ea typeface="Caladea"/>
                <a:cs typeface="Caladea"/>
              </a:rPr>
              <a:t>Клиент</a:t>
            </a:r>
            <a:r>
              <a:rPr sz="1800">
                <a:latin typeface="Caladea"/>
                <a:ea typeface="Caladea"/>
                <a:cs typeface="Caladea"/>
              </a:rPr>
              <a:t> </a:t>
            </a:r>
            <a:r>
              <a:rPr sz="1800">
                <a:latin typeface="Caladea"/>
                <a:ea typeface="Caladea"/>
                <a:cs typeface="Caladea"/>
              </a:rPr>
              <a:t>работает только с объектами абстракции. Не считая начального связывания абстракции с одной из реализаций, клиентский код не имеет прямого доступа к объектам реализации.</a:t>
            </a:r>
            <a:endParaRPr sz="1800">
              <a:latin typeface="Caladea"/>
              <a:cs typeface="Caladea"/>
            </a:endParaRPr>
          </a:p>
        </p:txBody>
      </p:sp>
      <p:sp>
        <p:nvSpPr>
          <p:cNvPr id="1115766859" name=""/>
          <p:cNvSpPr txBox="1"/>
          <p:nvPr/>
        </p:nvSpPr>
        <p:spPr bwMode="auto">
          <a:xfrm flipH="0" flipV="0">
            <a:off x="8559675" y="3505199"/>
            <a:ext cx="2898479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latin typeface="Caladea"/>
                <a:ea typeface="Caladea"/>
                <a:cs typeface="Caladea"/>
              </a:rPr>
              <a:t>Интерфейсы абстракции и реализации могут как совпадать, так и быть совершенно разными. Но обычно в реализации живут базовые операции, на которых строятся сложные операции абстракции.</a:t>
            </a:r>
            <a:br>
              <a:rPr sz="1800">
                <a:latin typeface="Caladea"/>
                <a:ea typeface="Caladea"/>
                <a:cs typeface="Caladea"/>
              </a:rPr>
            </a:br>
            <a:endParaRPr sz="18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9923903" name=""/>
          <p:cNvSpPr/>
          <p:nvPr/>
        </p:nvSpPr>
        <p:spPr bwMode="auto">
          <a:xfrm flipH="0" flipV="0">
            <a:off x="4447611" y="1632943"/>
            <a:ext cx="5480119" cy="2019003"/>
          </a:xfrm>
          <a:prstGeom prst="rect">
            <a:avLst/>
          </a:prstGeom>
          <a:solidFill>
            <a:schemeClr val="bg1"/>
          </a:solidFill>
          <a:ln w="19049" cap="flat" cmpd="sng" algn="ctr">
            <a:solidFill>
              <a:srgbClr val="000000"/>
            </a:solidFill>
            <a:prstDash val="sysDash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450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514350"/>
            <a:ext cx="1906094" cy="7561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2800">
                <a:latin typeface="Caladea"/>
                <a:ea typeface="Caladea"/>
                <a:cs typeface="Caladea"/>
              </a:rPr>
              <a:t>Структура</a:t>
            </a:r>
            <a:endParaRPr sz="2800">
              <a:latin typeface="Caladea"/>
              <a:cs typeface="Caladea"/>
            </a:endParaRPr>
          </a:p>
        </p:txBody>
      </p:sp>
      <p:grpSp>
        <p:nvGrpSpPr>
          <p:cNvPr id="811593110" name=""/>
          <p:cNvGrpSpPr/>
          <p:nvPr/>
        </p:nvGrpSpPr>
        <p:grpSpPr bwMode="auto">
          <a:xfrm>
            <a:off x="4649175" y="1895474"/>
            <a:ext cx="2000250" cy="1476374"/>
            <a:chOff x="0" y="0"/>
            <a:chExt cx="2000250" cy="1476374"/>
          </a:xfrm>
        </p:grpSpPr>
        <p:sp>
          <p:nvSpPr>
            <p:cNvPr id="1577645144" name=""/>
            <p:cNvSpPr/>
            <p:nvPr/>
          </p:nvSpPr>
          <p:spPr bwMode="auto">
            <a:xfrm flipH="0" flipV="0">
              <a:off x="0" y="0"/>
              <a:ext cx="2000248" cy="14763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8199809" name=""/>
            <p:cNvSpPr txBox="1"/>
            <p:nvPr/>
          </p:nvSpPr>
          <p:spPr bwMode="auto">
            <a:xfrm flipH="0" flipV="0">
              <a:off x="33044" y="57149"/>
              <a:ext cx="1936679" cy="118908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>
                  <a:latin typeface="Caladea"/>
                  <a:ea typeface="Caladea"/>
                  <a:cs typeface="Caladea"/>
                </a:rPr>
                <a:t>Abstraction</a:t>
              </a:r>
              <a:endParaRPr sz="18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800">
                  <a:latin typeface="Caladea"/>
                  <a:ea typeface="Caladea"/>
                  <a:cs typeface="Caladea"/>
                </a:rPr>
                <a:t>-i: implemention</a:t>
              </a:r>
              <a:endParaRPr sz="18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800">
                  <a:latin typeface="Caladea"/>
                  <a:ea typeface="Caladea"/>
                  <a:cs typeface="Caladea"/>
                </a:rPr>
                <a:t>+ feature1()</a:t>
              </a:r>
              <a:endParaRPr sz="18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800">
                  <a:latin typeface="Caladea"/>
                  <a:ea typeface="Caladea"/>
                  <a:cs typeface="Caladea"/>
                </a:rPr>
                <a:t>+ feature2()</a:t>
              </a:r>
              <a:endParaRPr sz="1800">
                <a:latin typeface="Caladea"/>
                <a:cs typeface="Caladea"/>
              </a:endParaRPr>
            </a:p>
          </p:txBody>
        </p:sp>
      </p:grpSp>
      <p:grpSp>
        <p:nvGrpSpPr>
          <p:cNvPr id="311880196" name=""/>
          <p:cNvGrpSpPr/>
          <p:nvPr/>
        </p:nvGrpSpPr>
        <p:grpSpPr bwMode="auto">
          <a:xfrm>
            <a:off x="7725749" y="1952624"/>
            <a:ext cx="2000248" cy="1520549"/>
            <a:chOff x="0" y="0"/>
            <a:chExt cx="2000248" cy="1520549"/>
          </a:xfrm>
        </p:grpSpPr>
        <p:sp>
          <p:nvSpPr>
            <p:cNvPr id="489524461" name=""/>
            <p:cNvSpPr/>
            <p:nvPr/>
          </p:nvSpPr>
          <p:spPr bwMode="auto">
            <a:xfrm flipH="0" flipV="0">
              <a:off x="0" y="0"/>
              <a:ext cx="2000248" cy="14763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8023144" name=""/>
            <p:cNvSpPr txBox="1"/>
            <p:nvPr/>
          </p:nvSpPr>
          <p:spPr bwMode="auto">
            <a:xfrm flipH="0" flipV="0">
              <a:off x="43434" y="57149"/>
              <a:ext cx="1948529" cy="146340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/>
                <a:t>«interface»</a:t>
              </a:r>
              <a:endParaRPr sz="1800"/>
            </a:p>
            <a:p>
              <a:pPr>
                <a:defRPr/>
              </a:pPr>
              <a:r>
                <a:rPr sz="1800"/>
                <a:t>implementation</a:t>
              </a:r>
              <a:endParaRPr sz="1800"/>
            </a:p>
            <a:p>
              <a:pPr>
                <a:defRPr/>
              </a:pPr>
              <a:r>
                <a:rPr sz="1800"/>
                <a:t>+method1()</a:t>
              </a:r>
              <a:endParaRPr sz="1800"/>
            </a:p>
            <a:p>
              <a:pPr>
                <a:defRPr/>
              </a:pPr>
              <a:r>
                <a:rPr sz="1800"/>
                <a:t>+method2()</a:t>
              </a:r>
              <a:endParaRPr sz="1800"/>
            </a:p>
            <a:p>
              <a:pPr>
                <a:defRPr/>
              </a:pPr>
              <a:r>
                <a:rPr sz="1800"/>
                <a:t>+method3()</a:t>
              </a:r>
              <a:endParaRPr sz="1800"/>
            </a:p>
          </p:txBody>
        </p:sp>
      </p:grpSp>
      <p:grpSp>
        <p:nvGrpSpPr>
          <p:cNvPr id="864740277" name=""/>
          <p:cNvGrpSpPr/>
          <p:nvPr/>
        </p:nvGrpSpPr>
        <p:grpSpPr bwMode="auto">
          <a:xfrm>
            <a:off x="8074000" y="4038598"/>
            <a:ext cx="2000248" cy="579479"/>
            <a:chOff x="0" y="0"/>
            <a:chExt cx="2000248" cy="579479"/>
          </a:xfrm>
        </p:grpSpPr>
        <p:sp>
          <p:nvSpPr>
            <p:cNvPr id="1765884358" name=""/>
            <p:cNvSpPr/>
            <p:nvPr/>
          </p:nvSpPr>
          <p:spPr bwMode="auto">
            <a:xfrm flipH="0" flipV="0">
              <a:off x="0" y="72389"/>
              <a:ext cx="2000248" cy="43469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6722067" name=""/>
            <p:cNvSpPr txBox="1"/>
            <p:nvPr/>
          </p:nvSpPr>
          <p:spPr bwMode="auto">
            <a:xfrm flipH="0" flipV="0">
              <a:off x="85709" y="0"/>
              <a:ext cx="1828829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1600"/>
                <a:t>Concrete</a:t>
              </a:r>
              <a:br>
                <a:rPr sz="1600"/>
              </a:br>
              <a:r>
                <a:rPr sz="1600"/>
                <a:t>implementations</a:t>
              </a:r>
              <a:endParaRPr sz="1600"/>
            </a:p>
          </p:txBody>
        </p:sp>
      </p:grpSp>
      <p:grpSp>
        <p:nvGrpSpPr>
          <p:cNvPr id="1473475979" name=""/>
          <p:cNvGrpSpPr/>
          <p:nvPr/>
        </p:nvGrpSpPr>
        <p:grpSpPr bwMode="auto">
          <a:xfrm>
            <a:off x="4401524" y="4167187"/>
            <a:ext cx="2072349" cy="1344337"/>
            <a:chOff x="0" y="0"/>
            <a:chExt cx="2072349" cy="1344337"/>
          </a:xfrm>
        </p:grpSpPr>
        <p:sp>
          <p:nvSpPr>
            <p:cNvPr id="2031037826" name=""/>
            <p:cNvSpPr/>
            <p:nvPr/>
          </p:nvSpPr>
          <p:spPr bwMode="auto">
            <a:xfrm flipH="0" flipV="0">
              <a:off x="0" y="0"/>
              <a:ext cx="2072349" cy="134433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2413523" name=""/>
            <p:cNvSpPr txBox="1"/>
            <p:nvPr/>
          </p:nvSpPr>
          <p:spPr bwMode="auto">
            <a:xfrm flipH="0" flipV="0">
              <a:off x="46086" y="33337"/>
              <a:ext cx="1918514" cy="13109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>
                  <a:latin typeface="Caladea"/>
                  <a:ea typeface="Caladea"/>
                  <a:cs typeface="Caladea"/>
                </a:rPr>
                <a:t>(опционально)</a:t>
              </a:r>
              <a:endParaRPr sz="1600">
                <a:latin typeface="Caladea"/>
                <a:cs typeface="Caladea"/>
              </a:endParaRPr>
            </a:p>
            <a:p>
              <a:pPr>
                <a:defRPr/>
              </a:pPr>
              <a:endParaRPr sz="16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600">
                  <a:latin typeface="Caladea"/>
                  <a:ea typeface="Caladea"/>
                  <a:cs typeface="Caladea"/>
                </a:rPr>
                <a:t>Refined Abstraction</a:t>
              </a:r>
              <a:endParaRPr sz="1600">
                <a:latin typeface="Caladea"/>
                <a:cs typeface="Caladea"/>
              </a:endParaRPr>
            </a:p>
            <a:p>
              <a:pPr>
                <a:defRPr/>
              </a:pPr>
              <a:endParaRPr sz="1600">
                <a:latin typeface="Caladea"/>
                <a:cs typeface="Caladea"/>
              </a:endParaRPr>
            </a:p>
            <a:p>
              <a:pPr>
                <a:defRPr/>
              </a:pPr>
              <a:r>
                <a:rPr sz="1600">
                  <a:latin typeface="Caladea"/>
                  <a:ea typeface="Caladea"/>
                  <a:cs typeface="Caladea"/>
                </a:rPr>
                <a:t>+featureN()</a:t>
              </a:r>
              <a:endParaRPr sz="1600">
                <a:latin typeface="Caladea"/>
                <a:cs typeface="Caladea"/>
              </a:endParaRPr>
            </a:p>
          </p:txBody>
        </p:sp>
      </p:grpSp>
      <p:grpSp>
        <p:nvGrpSpPr>
          <p:cNvPr id="112401701" name=""/>
          <p:cNvGrpSpPr/>
          <p:nvPr/>
        </p:nvGrpSpPr>
        <p:grpSpPr bwMode="auto">
          <a:xfrm>
            <a:off x="5015886" y="694803"/>
            <a:ext cx="1266823" cy="395287"/>
            <a:chOff x="0" y="0"/>
            <a:chExt cx="1266823" cy="395287"/>
          </a:xfrm>
        </p:grpSpPr>
        <p:sp>
          <p:nvSpPr>
            <p:cNvPr id="1261864446" name=""/>
            <p:cNvSpPr/>
            <p:nvPr/>
          </p:nvSpPr>
          <p:spPr bwMode="auto">
            <a:xfrm flipH="0" flipV="0">
              <a:off x="0" y="0"/>
              <a:ext cx="1266823" cy="39528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0219243" name=""/>
            <p:cNvSpPr txBox="1"/>
            <p:nvPr/>
          </p:nvSpPr>
          <p:spPr bwMode="auto">
            <a:xfrm flipH="0" flipV="0">
              <a:off x="48286" y="48146"/>
              <a:ext cx="1168529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1600"/>
                <a:t>Client</a:t>
              </a:r>
              <a:endParaRPr sz="1800"/>
            </a:p>
          </p:txBody>
        </p:sp>
      </p:grpSp>
      <p:grpSp>
        <p:nvGrpSpPr>
          <p:cNvPr id="1226793186" name=""/>
          <p:cNvGrpSpPr/>
          <p:nvPr/>
        </p:nvGrpSpPr>
        <p:grpSpPr bwMode="auto">
          <a:xfrm>
            <a:off x="1533952" y="2488406"/>
            <a:ext cx="1656292" cy="404812"/>
            <a:chOff x="0" y="0"/>
            <a:chExt cx="1656292" cy="404812"/>
          </a:xfrm>
        </p:grpSpPr>
        <p:sp>
          <p:nvSpPr>
            <p:cNvPr id="908846755" name=""/>
            <p:cNvSpPr/>
            <p:nvPr/>
          </p:nvSpPr>
          <p:spPr bwMode="auto">
            <a:xfrm flipH="0" flipV="0">
              <a:off x="0" y="0"/>
              <a:ext cx="1629322" cy="40481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9518583" name=""/>
            <p:cNvSpPr txBox="1"/>
            <p:nvPr/>
          </p:nvSpPr>
          <p:spPr bwMode="auto">
            <a:xfrm flipH="0" flipV="0">
              <a:off x="95797" y="0"/>
              <a:ext cx="1560494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/>
                <a:t>i.method1()</a:t>
              </a:r>
              <a:endParaRPr sz="1800"/>
            </a:p>
          </p:txBody>
        </p:sp>
      </p:grpSp>
      <p:grpSp>
        <p:nvGrpSpPr>
          <p:cNvPr id="1879227327" name=""/>
          <p:cNvGrpSpPr/>
          <p:nvPr/>
        </p:nvGrpSpPr>
        <p:grpSpPr bwMode="auto">
          <a:xfrm>
            <a:off x="1162476" y="3543299"/>
            <a:ext cx="1401189" cy="657224"/>
            <a:chOff x="0" y="0"/>
            <a:chExt cx="1401189" cy="657224"/>
          </a:xfrm>
        </p:grpSpPr>
        <p:sp>
          <p:nvSpPr>
            <p:cNvPr id="1657985006" name=""/>
            <p:cNvSpPr/>
            <p:nvPr/>
          </p:nvSpPr>
          <p:spPr bwMode="auto">
            <a:xfrm flipH="0" flipV="0">
              <a:off x="0" y="19049"/>
              <a:ext cx="1314450" cy="63817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2936866" name=""/>
            <p:cNvSpPr txBox="1"/>
            <p:nvPr/>
          </p:nvSpPr>
          <p:spPr bwMode="auto">
            <a:xfrm flipH="0" flipV="0">
              <a:off x="28869" y="0"/>
              <a:ext cx="1372320" cy="6404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/>
                <a:t>i.method2()</a:t>
              </a:r>
              <a:endParaRPr sz="1800"/>
            </a:p>
            <a:p>
              <a:pPr>
                <a:defRPr/>
              </a:pPr>
              <a:r>
                <a:rPr sz="1800"/>
                <a:t>i.method3()</a:t>
              </a:r>
              <a:endParaRPr sz="1800"/>
            </a:p>
          </p:txBody>
        </p:sp>
      </p:grpSp>
      <p:grpSp>
        <p:nvGrpSpPr>
          <p:cNvPr id="1363501457" name=""/>
          <p:cNvGrpSpPr/>
          <p:nvPr/>
        </p:nvGrpSpPr>
        <p:grpSpPr bwMode="auto">
          <a:xfrm>
            <a:off x="1629749" y="4900612"/>
            <a:ext cx="1534244" cy="728662"/>
            <a:chOff x="0" y="0"/>
            <a:chExt cx="1534244" cy="728662"/>
          </a:xfrm>
        </p:grpSpPr>
        <p:sp>
          <p:nvSpPr>
            <p:cNvPr id="474321959" name=""/>
            <p:cNvSpPr/>
            <p:nvPr/>
          </p:nvSpPr>
          <p:spPr bwMode="auto">
            <a:xfrm flipH="0" flipV="0">
              <a:off x="0" y="0"/>
              <a:ext cx="1438274" cy="72866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72093950" name=""/>
            <p:cNvSpPr txBox="1"/>
            <p:nvPr/>
          </p:nvSpPr>
          <p:spPr bwMode="auto">
            <a:xfrm flipH="0" flipV="0">
              <a:off x="28320" y="14287"/>
              <a:ext cx="1505923" cy="6404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/>
                <a:t>i.methodN()</a:t>
              </a:r>
              <a:endParaRPr sz="1800"/>
            </a:p>
            <a:p>
              <a:pPr>
                <a:defRPr/>
              </a:pPr>
              <a:r>
                <a:rPr sz="1800"/>
                <a:t>i.methodM()</a:t>
              </a:r>
              <a:endParaRPr sz="1800"/>
            </a:p>
          </p:txBody>
        </p:sp>
      </p:grpSp>
      <p:grpSp>
        <p:nvGrpSpPr>
          <p:cNvPr id="1694603134" name=""/>
          <p:cNvGrpSpPr/>
          <p:nvPr/>
        </p:nvGrpSpPr>
        <p:grpSpPr bwMode="auto">
          <a:xfrm>
            <a:off x="7072719" y="628308"/>
            <a:ext cx="1904230" cy="438149"/>
            <a:chOff x="0" y="0"/>
            <a:chExt cx="1904230" cy="438149"/>
          </a:xfrm>
        </p:grpSpPr>
        <p:sp>
          <p:nvSpPr>
            <p:cNvPr id="1606229609" name=""/>
            <p:cNvSpPr/>
            <p:nvPr/>
          </p:nvSpPr>
          <p:spPr bwMode="auto">
            <a:xfrm flipH="0" flipV="0">
              <a:off x="79279" y="0"/>
              <a:ext cx="1725120" cy="43814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8224103" name=""/>
            <p:cNvSpPr txBox="1"/>
            <p:nvPr/>
          </p:nvSpPr>
          <p:spPr bwMode="auto">
            <a:xfrm flipH="0" flipV="0">
              <a:off x="0" y="21431"/>
              <a:ext cx="19042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/>
                <a:t>abstraction.feature1()</a:t>
              </a:r>
              <a:endParaRPr sz="1400"/>
            </a:p>
          </p:txBody>
        </p:sp>
      </p:grpSp>
      <p:sp>
        <p:nvSpPr>
          <p:cNvPr id="103092005" name=""/>
          <p:cNvSpPr txBox="1"/>
          <p:nvPr/>
        </p:nvSpPr>
        <p:spPr bwMode="auto">
          <a:xfrm flipH="0" flipV="0">
            <a:off x="9674665" y="1266824"/>
            <a:ext cx="9755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/>
              <a:t>Мост</a:t>
            </a:r>
            <a:endParaRPr sz="1800"/>
          </a:p>
        </p:txBody>
      </p:sp>
      <p:cxnSp>
        <p:nvCxnSpPr>
          <p:cNvPr id="0" name=""/>
          <p:cNvCxnSpPr>
            <a:cxnSpLocks/>
            <a:stCxn id="1140219243" idx="2"/>
            <a:endCxn id="618199809" idx="0"/>
          </p:cNvCxnSpPr>
          <p:nvPr/>
        </p:nvCxnSpPr>
        <p:spPr bwMode="auto">
          <a:xfrm rot="5399977" flipH="0" flipV="1">
            <a:off x="5212482" y="1515607"/>
            <a:ext cx="874035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0730994" name=""/>
          <p:cNvCxnSpPr>
            <a:cxnSpLocks/>
          </p:cNvCxnSpPr>
          <p:nvPr/>
        </p:nvCxnSpPr>
        <p:spPr bwMode="auto">
          <a:xfrm rot="5399977" flipH="0" flipV="1">
            <a:off x="7187587" y="1918038"/>
            <a:ext cx="0" cy="107632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7448213" name=""/>
          <p:cNvCxnSpPr>
            <a:cxnSpLocks/>
          </p:cNvCxnSpPr>
          <p:nvPr/>
        </p:nvCxnSpPr>
        <p:spPr bwMode="auto">
          <a:xfrm rot="5399977" flipH="1" flipV="1">
            <a:off x="4989674" y="3705657"/>
            <a:ext cx="834390" cy="8866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667027" name=""/>
          <p:cNvCxnSpPr>
            <a:cxnSpLocks/>
          </p:cNvCxnSpPr>
          <p:nvPr/>
        </p:nvCxnSpPr>
        <p:spPr bwMode="auto">
          <a:xfrm rot="5399977" flipH="1" flipV="0">
            <a:off x="8622333" y="3727960"/>
            <a:ext cx="648292" cy="13872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1606229609" idx="1"/>
          </p:cNvCxnSpPr>
          <p:nvPr/>
        </p:nvCxnSpPr>
        <p:spPr bwMode="auto">
          <a:xfrm rot="0" flipH="0" flipV="0">
            <a:off x="6295844" y="828674"/>
            <a:ext cx="856154" cy="18708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0498886" name=""/>
          <p:cNvCxnSpPr>
            <a:cxnSpLocks/>
          </p:cNvCxnSpPr>
          <p:nvPr/>
        </p:nvCxnSpPr>
        <p:spPr bwMode="auto">
          <a:xfrm rot="0" flipH="0" flipV="0">
            <a:off x="3163274" y="2560728"/>
            <a:ext cx="1566833" cy="130083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438458" name=""/>
          <p:cNvCxnSpPr>
            <a:cxnSpLocks/>
          </p:cNvCxnSpPr>
          <p:nvPr/>
        </p:nvCxnSpPr>
        <p:spPr bwMode="auto">
          <a:xfrm rot="0" flipH="0" flipV="1">
            <a:off x="2476927" y="2990849"/>
            <a:ext cx="2300806" cy="596057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779074" name=""/>
          <p:cNvCxnSpPr>
            <a:cxnSpLocks/>
            <a:stCxn id="474321959" idx="3"/>
          </p:cNvCxnSpPr>
          <p:nvPr/>
        </p:nvCxnSpPr>
        <p:spPr bwMode="auto">
          <a:xfrm rot="0" flipH="0" flipV="0">
            <a:off x="3068024" y="5264943"/>
            <a:ext cx="1433483" cy="97630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sys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3400953" name=""/>
          <p:cNvGrpSpPr/>
          <p:nvPr/>
        </p:nvGrpSpPr>
        <p:grpSpPr bwMode="auto">
          <a:xfrm>
            <a:off x="6158858" y="476249"/>
            <a:ext cx="352424" cy="371133"/>
            <a:chOff x="0" y="0"/>
            <a:chExt cx="352424" cy="371133"/>
          </a:xfrm>
        </p:grpSpPr>
        <p:sp>
          <p:nvSpPr>
            <p:cNvPr id="1598660208" name=""/>
            <p:cNvSpPr/>
            <p:nvPr/>
          </p:nvSpPr>
          <p:spPr bwMode="auto">
            <a:xfrm flipH="0" flipV="0">
              <a:off x="0" y="0"/>
              <a:ext cx="352424" cy="352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2788952" name=""/>
            <p:cNvSpPr txBox="1"/>
            <p:nvPr/>
          </p:nvSpPr>
          <p:spPr bwMode="auto">
            <a:xfrm flipH="0" flipV="0">
              <a:off x="17817" y="5013"/>
              <a:ext cx="21242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>
                  <a:solidFill>
                    <a:schemeClr val="bg1"/>
                  </a:solidFill>
                </a:rPr>
                <a:t>5</a:t>
              </a:r>
              <a:endParaRPr/>
            </a:p>
          </p:txBody>
        </p:sp>
      </p:grpSp>
      <p:grpSp>
        <p:nvGrpSpPr>
          <p:cNvPr id="1116132321" name=""/>
          <p:cNvGrpSpPr/>
          <p:nvPr/>
        </p:nvGrpSpPr>
        <p:grpSpPr bwMode="auto">
          <a:xfrm>
            <a:off x="4499861" y="1740170"/>
            <a:ext cx="352424" cy="371132"/>
            <a:chOff x="0" y="0"/>
            <a:chExt cx="352424" cy="371132"/>
          </a:xfrm>
        </p:grpSpPr>
        <p:sp>
          <p:nvSpPr>
            <p:cNvPr id="68707597" name=""/>
            <p:cNvSpPr/>
            <p:nvPr/>
          </p:nvSpPr>
          <p:spPr bwMode="auto">
            <a:xfrm flipH="0" flipV="0">
              <a:off x="0" y="0"/>
              <a:ext cx="352424" cy="352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989906" name=""/>
            <p:cNvSpPr txBox="1"/>
            <p:nvPr/>
          </p:nvSpPr>
          <p:spPr bwMode="auto">
            <a:xfrm flipH="0" flipV="0">
              <a:off x="17817" y="5013"/>
              <a:ext cx="21314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>
                  <a:solidFill>
                    <a:schemeClr val="bg1"/>
                  </a:solidFill>
                </a:rPr>
                <a:t>1</a:t>
              </a:r>
              <a:endParaRPr/>
            </a:p>
          </p:txBody>
        </p:sp>
      </p:grpSp>
      <p:grpSp>
        <p:nvGrpSpPr>
          <p:cNvPr id="1346500622" name=""/>
          <p:cNvGrpSpPr/>
          <p:nvPr/>
        </p:nvGrpSpPr>
        <p:grpSpPr bwMode="auto">
          <a:xfrm>
            <a:off x="4217364" y="3933574"/>
            <a:ext cx="352424" cy="371132"/>
            <a:chOff x="0" y="0"/>
            <a:chExt cx="352424" cy="371132"/>
          </a:xfrm>
        </p:grpSpPr>
        <p:sp>
          <p:nvSpPr>
            <p:cNvPr id="127682251" name=""/>
            <p:cNvSpPr/>
            <p:nvPr/>
          </p:nvSpPr>
          <p:spPr bwMode="auto">
            <a:xfrm flipH="0" flipV="0">
              <a:off x="0" y="0"/>
              <a:ext cx="352424" cy="352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26695601" name=""/>
            <p:cNvSpPr txBox="1"/>
            <p:nvPr/>
          </p:nvSpPr>
          <p:spPr bwMode="auto">
            <a:xfrm flipH="0" flipV="0">
              <a:off x="17817" y="5013"/>
              <a:ext cx="21314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>
                  <a:solidFill>
                    <a:schemeClr val="bg1"/>
                  </a:solidFill>
                </a:rPr>
                <a:t>4</a:t>
              </a:r>
              <a:endParaRPr/>
            </a:p>
          </p:txBody>
        </p:sp>
      </p:grpSp>
      <p:grpSp>
        <p:nvGrpSpPr>
          <p:cNvPr id="170283517" name=""/>
          <p:cNvGrpSpPr/>
          <p:nvPr/>
        </p:nvGrpSpPr>
        <p:grpSpPr bwMode="auto">
          <a:xfrm>
            <a:off x="9501502" y="1764730"/>
            <a:ext cx="352424" cy="371132"/>
            <a:chOff x="0" y="0"/>
            <a:chExt cx="352424" cy="371132"/>
          </a:xfrm>
        </p:grpSpPr>
        <p:sp>
          <p:nvSpPr>
            <p:cNvPr id="1087640346" name=""/>
            <p:cNvSpPr/>
            <p:nvPr/>
          </p:nvSpPr>
          <p:spPr bwMode="auto">
            <a:xfrm flipH="0" flipV="0">
              <a:off x="0" y="0"/>
              <a:ext cx="352424" cy="352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11942084" name=""/>
            <p:cNvSpPr txBox="1"/>
            <p:nvPr/>
          </p:nvSpPr>
          <p:spPr bwMode="auto">
            <a:xfrm flipH="0" flipV="0">
              <a:off x="17817" y="5013"/>
              <a:ext cx="21314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>
                  <a:solidFill>
                    <a:schemeClr val="bg1"/>
                  </a:solidFill>
                </a:rPr>
                <a:t>2</a:t>
              </a:r>
              <a:endParaRPr/>
            </a:p>
          </p:txBody>
        </p:sp>
      </p:grpSp>
      <p:grpSp>
        <p:nvGrpSpPr>
          <p:cNvPr id="1207215647" name=""/>
          <p:cNvGrpSpPr/>
          <p:nvPr/>
        </p:nvGrpSpPr>
        <p:grpSpPr bwMode="auto">
          <a:xfrm>
            <a:off x="9864507" y="3876423"/>
            <a:ext cx="352424" cy="371132"/>
            <a:chOff x="0" y="0"/>
            <a:chExt cx="352424" cy="371132"/>
          </a:xfrm>
        </p:grpSpPr>
        <p:sp>
          <p:nvSpPr>
            <p:cNvPr id="1269688646" name=""/>
            <p:cNvSpPr/>
            <p:nvPr/>
          </p:nvSpPr>
          <p:spPr bwMode="auto">
            <a:xfrm flipH="0" flipV="0">
              <a:off x="0" y="0"/>
              <a:ext cx="352424" cy="3524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7164761" name=""/>
            <p:cNvSpPr txBox="1"/>
            <p:nvPr/>
          </p:nvSpPr>
          <p:spPr bwMode="auto">
            <a:xfrm flipH="0" flipV="0">
              <a:off x="17817" y="5013"/>
              <a:ext cx="21314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>
                  <a:solidFill>
                    <a:schemeClr val="bg1"/>
                  </a:solidFill>
                </a:rPr>
                <a:t>3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69061" name=""/>
          <p:cNvSpPr txBox="1"/>
          <p:nvPr/>
        </p:nvSpPr>
        <p:spPr bwMode="auto">
          <a:xfrm flipH="0" flipV="0">
            <a:off x="806324" y="847724"/>
            <a:ext cx="7620554" cy="3536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latin typeface="Caladea"/>
                <a:ea typeface="Caladea"/>
                <a:cs typeface="Caladea"/>
              </a:rPr>
              <a:t>плюсы</a:t>
            </a:r>
            <a:endParaRPr sz="36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sz="2200">
                <a:latin typeface="Caladea"/>
                <a:ea typeface="Caladea"/>
                <a:cs typeface="Caladea"/>
              </a:rPr>
              <a:t>Позволяет строить платформо-независимые программы.</a:t>
            </a:r>
            <a:endParaRPr sz="22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sz="2200">
                <a:latin typeface="Caladea"/>
                <a:ea typeface="Caladea"/>
                <a:cs typeface="Caladea"/>
              </a:rPr>
              <a:t> </a:t>
            </a:r>
            <a:r>
              <a:rPr sz="2200">
                <a:latin typeface="Caladea"/>
                <a:ea typeface="Caladea"/>
                <a:cs typeface="Caladea"/>
              </a:rPr>
              <a:t>Скрывает лишние или опасные детали реализации от клиентского кода.</a:t>
            </a:r>
            <a:endParaRPr sz="22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sz="2200">
                <a:latin typeface="Caladea"/>
                <a:ea typeface="Caladea"/>
                <a:cs typeface="Caladea"/>
              </a:rPr>
              <a:t> </a:t>
            </a:r>
            <a:r>
              <a:rPr sz="2200">
                <a:latin typeface="Caladea"/>
                <a:ea typeface="Caladea"/>
                <a:cs typeface="Caladea"/>
              </a:rPr>
              <a:t>Реализует</a:t>
            </a:r>
            <a:r>
              <a:rPr sz="2200">
                <a:latin typeface="Caladea"/>
                <a:ea typeface="Caladea"/>
                <a:cs typeface="Caladea"/>
              </a:rPr>
              <a:t> </a:t>
            </a:r>
            <a:r>
              <a:rPr sz="2200">
                <a:latin typeface="Caladea"/>
                <a:ea typeface="Caladea"/>
                <a:cs typeface="Caladea"/>
              </a:rPr>
              <a:t>принцип открытости/закрытости</a:t>
            </a:r>
            <a:r>
              <a:rPr sz="2200">
                <a:latin typeface="Caladea"/>
                <a:ea typeface="Caladea"/>
                <a:cs typeface="Caladea"/>
              </a:rPr>
              <a:t>.</a:t>
            </a:r>
            <a:endParaRPr sz="2200">
              <a:latin typeface="Caladea"/>
              <a:cs typeface="Caladea"/>
            </a:endParaRPr>
          </a:p>
          <a:p>
            <a:pPr>
              <a:defRPr/>
            </a:pPr>
            <a:r>
              <a:rPr sz="2400">
                <a:latin typeface="Caladea"/>
                <a:ea typeface="Caladea"/>
                <a:cs typeface="Caladea"/>
              </a:rPr>
              <a:t> </a:t>
            </a:r>
            <a:endParaRPr sz="2400">
              <a:latin typeface="Caladea"/>
              <a:ea typeface="Caladea"/>
              <a:cs typeface="Caladea"/>
            </a:endParaRPr>
          </a:p>
          <a:p>
            <a:pPr>
              <a:defRPr/>
            </a:pPr>
            <a:r>
              <a:rPr sz="2400">
                <a:latin typeface="Caladea"/>
                <a:ea typeface="Caladea"/>
                <a:cs typeface="Caladea"/>
              </a:rPr>
              <a:t>минусы</a:t>
            </a:r>
            <a:endParaRPr sz="24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sz="2200">
                <a:latin typeface="Caladea"/>
                <a:ea typeface="Caladea"/>
                <a:cs typeface="Caladea"/>
              </a:rPr>
              <a:t>Усложняет код программы из-за введения дополнительных классов</a:t>
            </a:r>
            <a:endParaRPr sz="22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Алексей Венедиктов</cp:lastModifiedBy>
  <cp:revision>5</cp:revision>
  <dcterms:created xsi:type="dcterms:W3CDTF">2023-08-25T13:22:51Z</dcterms:created>
  <dcterms:modified xsi:type="dcterms:W3CDTF">2025-02-20T05:01:10Z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