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72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Паттерн</a:t>
            </a:r>
            <a:br>
              <a:rPr sz="72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</a:br>
            <a:r>
              <a:rPr sz="72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«Строитель»</a:t>
            </a:r>
            <a:endParaRPr sz="7200" b="0" strike="noStrike" spc="-1">
              <a:solidFill>
                <a:srgbClr val="00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771203" name="PlaceHolder 1"/>
          <p:cNvSpPr>
            <a:spLocks noGrp="1"/>
          </p:cNvSpPr>
          <p:nvPr>
            <p:ph type="title"/>
          </p:nvPr>
        </p:nvSpPr>
        <p:spPr bwMode="auto">
          <a:xfrm>
            <a:off x="1066679" y="41130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/>
              <a:t>ЧТО ЭТО?</a:t>
            </a:r>
            <a:endParaRPr sz="2800"/>
          </a:p>
        </p:txBody>
      </p:sp>
      <p:sp>
        <p:nvSpPr>
          <p:cNvPr id="620587834" name=""/>
          <p:cNvSpPr txBox="1"/>
          <p:nvPr/>
        </p:nvSpPr>
        <p:spPr bwMode="auto">
          <a:xfrm flipH="0" flipV="0">
            <a:off x="991573" y="2552698"/>
            <a:ext cx="863959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Caladea"/>
                <a:ea typeface="Caladea"/>
                <a:cs typeface="Caladea"/>
              </a:rPr>
              <a:t>Строитель</a:t>
            </a:r>
            <a:r>
              <a:rPr sz="2000">
                <a:latin typeface="Caladea"/>
                <a:ea typeface="Caladea"/>
                <a:cs typeface="Caladea"/>
              </a:rPr>
              <a:t> — </a:t>
            </a:r>
            <a:r>
              <a:rPr sz="2000">
                <a:latin typeface="Caladea"/>
                <a:ea typeface="Caladea"/>
                <a:cs typeface="Caladea"/>
              </a:rPr>
              <a:t>это порождающий шаблон проектирования, который позволяет создавать сложные объекты пошагово. Этот паттерн отделяет процесс создания сложного объекта от его представления, что позволяет использовать один и тот же процесс строительства для создания различных представлений.</a:t>
            </a:r>
            <a:endParaRPr sz="2000">
              <a:latin typeface="Caladea"/>
              <a:ea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094240" name="PlaceHolder 1"/>
          <p:cNvSpPr>
            <a:spLocks noGrp="1"/>
          </p:cNvSpPr>
          <p:nvPr>
            <p:ph type="title"/>
          </p:nvPr>
        </p:nvSpPr>
        <p:spPr bwMode="auto">
          <a:xfrm>
            <a:off x="1019054" y="446204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Способы применения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590898799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553424" y="2209799"/>
            <a:ext cx="10915650" cy="23336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349965" indent="-349965">
              <a:buFont typeface="Arial"/>
              <a:buChar char="•"/>
              <a:defRPr/>
            </a:pPr>
            <a:r>
              <a:rPr sz="2400">
                <a:latin typeface="Caladea"/>
                <a:ea typeface="Caladea"/>
                <a:cs typeface="Caladea"/>
              </a:rPr>
              <a:t>Создание HTML-документа</a:t>
            </a:r>
            <a:endParaRPr sz="2400">
              <a:latin typeface="Caladea"/>
              <a:cs typeface="Caladea"/>
            </a:endParaRPr>
          </a:p>
          <a:p>
            <a:pPr>
              <a:defRPr/>
            </a:pPr>
            <a:r>
              <a:rPr sz="2400">
                <a:latin typeface="Caladea"/>
                <a:ea typeface="Caladea"/>
                <a:cs typeface="Caladea"/>
              </a:rPr>
              <a:t>Строитель может использоваться для создания HTML-страницы пошагово, добавляя заголовки, параграфы, списки и другие элементы.</a:t>
            </a:r>
            <a:endParaRPr sz="2400">
              <a:latin typeface="Caladea"/>
              <a:ea typeface="Caladea"/>
              <a:cs typeface="Caladea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sz="2400">
                <a:latin typeface="Caladea"/>
                <a:ea typeface="Caladea"/>
                <a:cs typeface="Caladea"/>
              </a:rPr>
              <a:t>Создание игрового персонажа</a:t>
            </a:r>
            <a:endParaRPr sz="2400">
              <a:latin typeface="Caladea"/>
              <a:cs typeface="Caladea"/>
            </a:endParaRPr>
          </a:p>
          <a:p>
            <a:pPr>
              <a:defRPr/>
            </a:pPr>
            <a:r>
              <a:rPr sz="2400">
                <a:latin typeface="Caladea"/>
                <a:ea typeface="Caladea"/>
                <a:cs typeface="Caladea"/>
              </a:rPr>
              <a:t>В играх строитель может использоваться для создания персонажей, где каждый шаг определяет внешний вид, навыки и экипировку.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33427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658324" y="424904"/>
            <a:ext cx="1902825" cy="803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Примеры:</a:t>
            </a:r>
            <a:endParaRPr sz="2800">
              <a:latin typeface="Caladea"/>
              <a:cs typeface="Caladea"/>
            </a:endParaRPr>
          </a:p>
        </p:txBody>
      </p:sp>
      <p:pic>
        <p:nvPicPr>
          <p:cNvPr id="15966367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53124" y="866774"/>
            <a:ext cx="5200650" cy="5781674"/>
          </a:xfrm>
          <a:prstGeom prst="rect">
            <a:avLst/>
          </a:prstGeom>
        </p:spPr>
      </p:pic>
      <p:pic>
        <p:nvPicPr>
          <p:cNvPr id="4226345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3874" y="1228724"/>
            <a:ext cx="4876799" cy="5419724"/>
          </a:xfrm>
          <a:prstGeom prst="rect">
            <a:avLst/>
          </a:prstGeom>
        </p:spPr>
      </p:pic>
      <p:grpSp>
        <p:nvGrpSpPr>
          <p:cNvPr id="1699460800" name=""/>
          <p:cNvGrpSpPr/>
          <p:nvPr/>
        </p:nvGrpSpPr>
        <p:grpSpPr bwMode="auto">
          <a:xfrm>
            <a:off x="9965578" y="1104899"/>
            <a:ext cx="581024" cy="581024"/>
            <a:chOff x="0" y="0"/>
            <a:chExt cx="581024" cy="581024"/>
          </a:xfrm>
        </p:grpSpPr>
        <p:sp>
          <p:nvSpPr>
            <p:cNvPr id="350312213" name=""/>
            <p:cNvSpPr/>
            <p:nvPr/>
          </p:nvSpPr>
          <p:spPr bwMode="auto">
            <a:xfrm flipH="0" flipV="0">
              <a:off x="0" y="0"/>
              <a:ext cx="581024" cy="58102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2055476" name=""/>
            <p:cNvSpPr txBox="1"/>
            <p:nvPr/>
          </p:nvSpPr>
          <p:spPr bwMode="auto">
            <a:xfrm flipH="0" flipV="0">
              <a:off x="111258" y="116024"/>
              <a:ext cx="39484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>
                  <a:solidFill>
                    <a:schemeClr val="bg1"/>
                  </a:solidFill>
                </a:rPr>
                <a:t>2</a:t>
              </a:r>
              <a:endParaRPr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622925559" name=""/>
          <p:cNvGrpSpPr/>
          <p:nvPr/>
        </p:nvGrpSpPr>
        <p:grpSpPr bwMode="auto">
          <a:xfrm>
            <a:off x="4339391" y="1495424"/>
            <a:ext cx="581024" cy="581024"/>
            <a:chOff x="0" y="0"/>
            <a:chExt cx="581024" cy="581024"/>
          </a:xfrm>
        </p:grpSpPr>
        <p:sp>
          <p:nvSpPr>
            <p:cNvPr id="621850540" name=""/>
            <p:cNvSpPr/>
            <p:nvPr/>
          </p:nvSpPr>
          <p:spPr bwMode="auto">
            <a:xfrm flipH="0" flipV="0">
              <a:off x="0" y="0"/>
              <a:ext cx="581024" cy="58102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6126097" name=""/>
            <p:cNvSpPr txBox="1"/>
            <p:nvPr/>
          </p:nvSpPr>
          <p:spPr bwMode="auto">
            <a:xfrm flipH="0" flipV="0">
              <a:off x="111258" y="116024"/>
              <a:ext cx="39556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>
                  <a:solidFill>
                    <a:schemeClr val="bg1"/>
                  </a:solidFill>
                </a:rPr>
                <a:t>1</a:t>
              </a:r>
              <a:endParaRPr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61225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225784" y="474779"/>
            <a:ext cx="3200400" cy="93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Участники: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607151345" name=""/>
          <p:cNvSpPr txBox="1"/>
          <p:nvPr/>
        </p:nvSpPr>
        <p:spPr bwMode="auto">
          <a:xfrm flipH="0" flipV="0">
            <a:off x="1237753" y="1209673"/>
            <a:ext cx="8053336" cy="5273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>
              <a:buAutoNum type="arabicPeriod"/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Интерфейс строителя</a:t>
            </a:r>
            <a:r>
              <a:rPr sz="2000">
                <a:latin typeface="Caladea"/>
                <a:ea typeface="Caladea"/>
                <a:cs typeface="Caladea"/>
              </a:rPr>
              <a:t> </a:t>
            </a:r>
            <a:r>
              <a:rPr sz="2000">
                <a:latin typeface="Caladea"/>
                <a:ea typeface="Caladea"/>
                <a:cs typeface="Caladea"/>
              </a:rPr>
              <a:t>объявляет шаги конструирования продуктов, общие для всех видов строителей.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AutoNum type="arabicPeriod"/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Конкретные строители</a:t>
            </a:r>
            <a:r>
              <a:rPr sz="2000">
                <a:latin typeface="Caladea"/>
                <a:ea typeface="Caladea"/>
                <a:cs typeface="Caladea"/>
              </a:rPr>
              <a:t> </a:t>
            </a:r>
            <a:r>
              <a:rPr sz="2000">
                <a:latin typeface="Caladea"/>
                <a:ea typeface="Caladea"/>
                <a:cs typeface="Caladea"/>
              </a:rPr>
              <a:t>реализуют строительные шаги, каждый по-своему. Конкретные строители могут производить разнородные объекты, не имеющие общего интерфейса.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AutoNum type="arabicPeriod"/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Продукт</a:t>
            </a:r>
            <a:r>
              <a:rPr sz="2000">
                <a:latin typeface="Caladea"/>
                <a:ea typeface="Caladea"/>
                <a:cs typeface="Caladea"/>
              </a:rPr>
              <a:t> — создаваемый объект. Продукты, сделанные разными строителями, не обязаны иметь общий интерфейс.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AutoNum type="arabicPeriod"/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Директор</a:t>
            </a:r>
            <a:r>
              <a:rPr sz="2000">
                <a:latin typeface="Caladea"/>
                <a:ea typeface="Caladea"/>
                <a:cs typeface="Caladea"/>
              </a:rPr>
              <a:t> </a:t>
            </a:r>
            <a:r>
              <a:rPr sz="2000">
                <a:latin typeface="Caladea"/>
                <a:ea typeface="Caladea"/>
                <a:cs typeface="Caladea"/>
              </a:rPr>
              <a:t>определяет порядок вызова строительных шагов для производства той или иной конфигурации продуктов.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AutoNum type="arabicPeriod"/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Клиент</a:t>
            </a:r>
            <a:r>
              <a:rPr sz="2000">
                <a:latin typeface="Caladea"/>
                <a:ea typeface="Caladea"/>
                <a:cs typeface="Caladea"/>
              </a:rPr>
              <a:t> </a:t>
            </a:r>
            <a:r>
              <a:rPr sz="2000">
                <a:latin typeface="Caladea"/>
                <a:ea typeface="Caladea"/>
                <a:cs typeface="Caladea"/>
              </a:rPr>
              <a:t>подаёт в конструктор директора уже готовый объект-строитель, и в дальнейшем данный директор использует только его. Но возможен и другой вариант, когда клиент передаёт строителя через параметр строительного метода директора. В этом случае можно каждый раз применять разных строителей для производства различных представлений объектов.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36988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401149" y="238124"/>
            <a:ext cx="2924174" cy="124777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Структура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825728280" name=""/>
          <p:cNvGrpSpPr/>
          <p:nvPr/>
        </p:nvGrpSpPr>
        <p:grpSpPr bwMode="auto">
          <a:xfrm>
            <a:off x="5774043" y="1394754"/>
            <a:ext cx="1308712" cy="510243"/>
            <a:chOff x="0" y="0"/>
            <a:chExt cx="1308712" cy="510243"/>
          </a:xfrm>
        </p:grpSpPr>
        <p:sp>
          <p:nvSpPr>
            <p:cNvPr id="11051410" name=""/>
            <p:cNvSpPr/>
            <p:nvPr/>
          </p:nvSpPr>
          <p:spPr bwMode="auto">
            <a:xfrm flipH="0" flipV="0">
              <a:off x="0" y="0"/>
              <a:ext cx="1308712" cy="510243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84735" name=""/>
            <p:cNvSpPr txBox="1"/>
            <p:nvPr/>
          </p:nvSpPr>
          <p:spPr bwMode="auto">
            <a:xfrm flipH="0" flipV="0">
              <a:off x="182508" y="56821"/>
              <a:ext cx="943695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>
                  <a:latin typeface="Caladea"/>
                  <a:ea typeface="Caladea"/>
                  <a:cs typeface="Caladea"/>
                </a:rPr>
                <a:t>Client</a:t>
              </a:r>
              <a:endParaRPr sz="2000">
                <a:latin typeface="Caladea"/>
                <a:cs typeface="Caladea"/>
              </a:endParaRPr>
            </a:p>
          </p:txBody>
        </p:sp>
      </p:grpSp>
      <p:grpSp>
        <p:nvGrpSpPr>
          <p:cNvPr id="1935740445" name=""/>
          <p:cNvGrpSpPr/>
          <p:nvPr/>
        </p:nvGrpSpPr>
        <p:grpSpPr bwMode="auto">
          <a:xfrm>
            <a:off x="3778589" y="1921604"/>
            <a:ext cx="1918979" cy="2038349"/>
            <a:chOff x="0" y="0"/>
            <a:chExt cx="1918979" cy="2038349"/>
          </a:xfrm>
        </p:grpSpPr>
        <p:sp>
          <p:nvSpPr>
            <p:cNvPr id="1658196672" name=""/>
            <p:cNvSpPr/>
            <p:nvPr/>
          </p:nvSpPr>
          <p:spPr bwMode="auto">
            <a:xfrm flipH="0" flipV="0">
              <a:off x="0" y="0"/>
              <a:ext cx="1743074" cy="20383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85011397" name=""/>
            <p:cNvSpPr txBox="1"/>
            <p:nvPr/>
          </p:nvSpPr>
          <p:spPr bwMode="auto">
            <a:xfrm flipH="0" flipV="0">
              <a:off x="46649" y="85725"/>
              <a:ext cx="1872329" cy="15853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«interface»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 Builder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+ reset()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+buildStepA()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+buildStepB()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+buildStepC()</a:t>
              </a:r>
              <a:endParaRPr sz="1400">
                <a:latin typeface="Caladea"/>
                <a:cs typeface="Caladea"/>
              </a:endParaRPr>
            </a:p>
          </p:txBody>
        </p:sp>
      </p:grpSp>
      <p:grpSp>
        <p:nvGrpSpPr>
          <p:cNvPr id="1261258803" name=""/>
          <p:cNvGrpSpPr/>
          <p:nvPr/>
        </p:nvGrpSpPr>
        <p:grpSpPr bwMode="auto">
          <a:xfrm>
            <a:off x="7044562" y="2066924"/>
            <a:ext cx="2495137" cy="1379219"/>
            <a:chOff x="0" y="0"/>
            <a:chExt cx="2495137" cy="1379219"/>
          </a:xfrm>
        </p:grpSpPr>
        <p:sp>
          <p:nvSpPr>
            <p:cNvPr id="570531078" name=""/>
            <p:cNvSpPr/>
            <p:nvPr/>
          </p:nvSpPr>
          <p:spPr bwMode="auto">
            <a:xfrm flipH="0" flipV="0">
              <a:off x="0" y="0"/>
              <a:ext cx="2361479" cy="13620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789820" name=""/>
            <p:cNvSpPr txBox="1"/>
            <p:nvPr/>
          </p:nvSpPr>
          <p:spPr bwMode="auto">
            <a:xfrm flipH="0" flipV="0">
              <a:off x="0" y="68219"/>
              <a:ext cx="2495137" cy="1310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Director</a:t>
              </a: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+Director(builder)</a:t>
              </a:r>
              <a:endParaRPr sz="16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+changeBuilder(builder)</a:t>
              </a:r>
              <a:endParaRPr sz="16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+make(type)</a:t>
              </a:r>
              <a:endParaRPr sz="1600">
                <a:latin typeface="Caladea"/>
                <a:cs typeface="Caladea"/>
              </a:endParaRPr>
            </a:p>
          </p:txBody>
        </p:sp>
      </p:grpSp>
      <p:sp>
        <p:nvSpPr>
          <p:cNvPr id="1022673068" name=""/>
          <p:cNvSpPr/>
          <p:nvPr/>
        </p:nvSpPr>
        <p:spPr bwMode="auto">
          <a:xfrm flipH="0" flipV="0">
            <a:off x="2200275" y="4076699"/>
            <a:ext cx="1790699" cy="20215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0190470" name=""/>
          <p:cNvSpPr txBox="1"/>
          <p:nvPr/>
        </p:nvSpPr>
        <p:spPr bwMode="auto">
          <a:xfrm flipH="0" flipV="0">
            <a:off x="2238374" y="4086224"/>
            <a:ext cx="177347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Caladea"/>
                <a:ea typeface="Caladea"/>
                <a:cs typeface="Caladea"/>
              </a:rPr>
              <a:t>ConcreteBuilder1</a:t>
            </a:r>
            <a:endParaRPr sz="1400">
              <a:latin typeface="Caladea"/>
              <a:cs typeface="Caladea"/>
            </a:endParaRPr>
          </a:p>
          <a:p>
            <a:pPr>
              <a:defRPr/>
            </a:pPr>
            <a:r>
              <a:rPr sz="1400">
                <a:latin typeface="Caladea"/>
                <a:ea typeface="Caladea"/>
                <a:cs typeface="Caladea"/>
              </a:rPr>
              <a:t>-result: Product1</a:t>
            </a:r>
            <a:endParaRPr sz="1400">
              <a:latin typeface="Caladea"/>
              <a:cs typeface="Caladea"/>
            </a:endParaRPr>
          </a:p>
          <a:p>
            <a:pPr>
              <a:defRPr/>
            </a:pPr>
            <a:endParaRPr sz="1400">
              <a:latin typeface="Caladea"/>
              <a:cs typeface="Caladea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+ reset()</a:t>
            </a:r>
            <a:endParaRPr sz="1400">
              <a:latin typeface="Caladea"/>
              <a:cs typeface="Caladea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+buildStepA()</a:t>
            </a:r>
            <a:endParaRPr sz="1400">
              <a:latin typeface="Caladea"/>
              <a:ea typeface="Caladea"/>
              <a:cs typeface="Caladea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+buildStepB()</a:t>
            </a:r>
            <a:endParaRPr sz="1400">
              <a:latin typeface="Caladea"/>
              <a:ea typeface="Caladea"/>
              <a:cs typeface="Caladea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+buildStepC()</a:t>
            </a:r>
            <a:endParaRPr sz="1400">
              <a:latin typeface="Caladea"/>
              <a:ea typeface="Caladea"/>
              <a:cs typeface="Caladea"/>
            </a:endParaRPr>
          </a:p>
          <a:p>
            <a:pPr>
              <a:defRPr/>
            </a:pPr>
            <a:r>
              <a:rPr sz="1400">
                <a:latin typeface="Caladea"/>
                <a:ea typeface="Caladea"/>
                <a:cs typeface="Caladea"/>
              </a:rPr>
              <a:t>+getResult():</a:t>
            </a:r>
            <a:endParaRPr sz="1400">
              <a:latin typeface="Caladea"/>
              <a:ea typeface="Caladea"/>
              <a:cs typeface="Caladea"/>
            </a:endParaRPr>
          </a:p>
          <a:p>
            <a:pPr>
              <a:defRPr/>
            </a:pPr>
            <a:r>
              <a:rPr sz="1400">
                <a:latin typeface="Caladea"/>
                <a:ea typeface="Caladea"/>
                <a:cs typeface="Caladea"/>
              </a:rPr>
              <a:t>Product1</a:t>
            </a:r>
            <a:endParaRPr sz="1400">
              <a:latin typeface="Caladea"/>
              <a:cs typeface="Caladea"/>
            </a:endParaRPr>
          </a:p>
        </p:txBody>
      </p:sp>
      <p:grpSp>
        <p:nvGrpSpPr>
          <p:cNvPr id="1682969290" name=""/>
          <p:cNvGrpSpPr/>
          <p:nvPr/>
        </p:nvGrpSpPr>
        <p:grpSpPr bwMode="auto">
          <a:xfrm>
            <a:off x="5243512" y="4076699"/>
            <a:ext cx="1766699" cy="2231114"/>
            <a:chOff x="0" y="0"/>
            <a:chExt cx="1766699" cy="2231114"/>
          </a:xfrm>
        </p:grpSpPr>
        <p:sp>
          <p:nvSpPr>
            <p:cNvPr id="1153730046" name=""/>
            <p:cNvSpPr/>
            <p:nvPr/>
          </p:nvSpPr>
          <p:spPr bwMode="auto">
            <a:xfrm flipH="0" flipV="0">
              <a:off x="0" y="0"/>
              <a:ext cx="1704974" cy="20787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786508" name=""/>
            <p:cNvSpPr txBox="1"/>
            <p:nvPr/>
          </p:nvSpPr>
          <p:spPr bwMode="auto">
            <a:xfrm flipH="0" flipV="0">
              <a:off x="0" y="66674"/>
              <a:ext cx="1766699" cy="2164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ConcreteBuilder2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-result: Product2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+ reset()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+buildStepA()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+buildStepB()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+buildStepC()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+getResult():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Product2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234562003" name=""/>
          <p:cNvGrpSpPr/>
          <p:nvPr/>
        </p:nvGrpSpPr>
        <p:grpSpPr bwMode="auto">
          <a:xfrm>
            <a:off x="7305674" y="3619499"/>
            <a:ext cx="1990980" cy="1606095"/>
            <a:chOff x="0" y="0"/>
            <a:chExt cx="1990980" cy="1606095"/>
          </a:xfrm>
        </p:grpSpPr>
        <p:sp>
          <p:nvSpPr>
            <p:cNvPr id="831343330" name=""/>
            <p:cNvSpPr/>
            <p:nvPr/>
          </p:nvSpPr>
          <p:spPr bwMode="auto">
            <a:xfrm flipH="0" flipV="0">
              <a:off x="0" y="0"/>
              <a:ext cx="1990980" cy="15620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0927902" name=""/>
            <p:cNvSpPr txBox="1"/>
            <p:nvPr/>
          </p:nvSpPr>
          <p:spPr bwMode="auto">
            <a:xfrm flipH="0" flipV="0">
              <a:off x="15615" y="20774"/>
              <a:ext cx="1975364" cy="15853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builder.reset()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if(type==‘’simple’’) {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   builder.buildStepA()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} else {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   </a:t>
              </a: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builder.buildStepB(</a:t>
              </a:r>
              <a:r>
                <a:rPr sz="1400">
                  <a:latin typeface="Caladea"/>
                  <a:ea typeface="Caladea"/>
                  <a:cs typeface="Caladea"/>
                </a:rPr>
                <a:t>)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   </a:t>
              </a:r>
              <a:r>
                <a:rPr lang="ru-RU" sz="1400" b="0" i="0" u="none" strike="noStrike" cap="none" spc="0">
                  <a:solidFill>
                    <a:srgbClr val="000000"/>
                  </a:solidFill>
                  <a:latin typeface="Caladea"/>
                  <a:ea typeface="Caladea"/>
                  <a:cs typeface="Caladea"/>
                </a:rPr>
                <a:t>builder.buildStepC(</a:t>
              </a:r>
              <a:r>
                <a:rPr sz="1400">
                  <a:latin typeface="Caladea"/>
                  <a:ea typeface="Caladea"/>
                  <a:cs typeface="Caladea"/>
                </a:rPr>
                <a:t>)</a:t>
              </a:r>
              <a:endParaRPr sz="14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}</a:t>
              </a:r>
              <a:endParaRPr sz="1400">
                <a:latin typeface="Caladea"/>
                <a:cs typeface="Caladea"/>
              </a:endParaRPr>
            </a:p>
          </p:txBody>
        </p:sp>
      </p:grpSp>
      <p:grpSp>
        <p:nvGrpSpPr>
          <p:cNvPr id="1570030121" name=""/>
          <p:cNvGrpSpPr/>
          <p:nvPr/>
        </p:nvGrpSpPr>
        <p:grpSpPr bwMode="auto">
          <a:xfrm>
            <a:off x="7315200" y="5400675"/>
            <a:ext cx="2045409" cy="380999"/>
            <a:chOff x="0" y="0"/>
            <a:chExt cx="2045409" cy="380999"/>
          </a:xfrm>
        </p:grpSpPr>
        <p:sp>
          <p:nvSpPr>
            <p:cNvPr id="984640990" name=""/>
            <p:cNvSpPr/>
            <p:nvPr/>
          </p:nvSpPr>
          <p:spPr bwMode="auto">
            <a:xfrm flipH="0" flipV="0">
              <a:off x="0" y="0"/>
              <a:ext cx="1962149" cy="3809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70512739" name=""/>
            <p:cNvSpPr txBox="1"/>
            <p:nvPr/>
          </p:nvSpPr>
          <p:spPr bwMode="auto">
            <a:xfrm flipH="0" flipV="0">
              <a:off x="28575" y="47623"/>
              <a:ext cx="2016834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result = new Product2()</a:t>
              </a:r>
              <a:endParaRPr sz="1400">
                <a:latin typeface="Caladea"/>
                <a:cs typeface="Caladea"/>
              </a:endParaRPr>
            </a:p>
          </p:txBody>
        </p:sp>
      </p:grpSp>
      <p:grpSp>
        <p:nvGrpSpPr>
          <p:cNvPr id="1329270197" name=""/>
          <p:cNvGrpSpPr/>
          <p:nvPr/>
        </p:nvGrpSpPr>
        <p:grpSpPr bwMode="auto">
          <a:xfrm>
            <a:off x="7315200" y="5848349"/>
            <a:ext cx="1962147" cy="380998"/>
            <a:chOff x="0" y="0"/>
            <a:chExt cx="1962147" cy="380998"/>
          </a:xfrm>
        </p:grpSpPr>
        <p:sp>
          <p:nvSpPr>
            <p:cNvPr id="1169687020" name=""/>
            <p:cNvSpPr/>
            <p:nvPr/>
          </p:nvSpPr>
          <p:spPr bwMode="auto">
            <a:xfrm flipH="0" flipV="0">
              <a:off x="0" y="0"/>
              <a:ext cx="1962147" cy="3809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5104923" name=""/>
            <p:cNvSpPr txBox="1"/>
            <p:nvPr/>
          </p:nvSpPr>
          <p:spPr bwMode="auto">
            <a:xfrm flipH="0" flipV="0">
              <a:off x="25389" y="19049"/>
              <a:ext cx="1923164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result.setFeatureB()</a:t>
              </a:r>
              <a:endParaRPr sz="1400">
                <a:latin typeface="Caladea"/>
                <a:cs typeface="Caladea"/>
              </a:endParaRPr>
            </a:p>
          </p:txBody>
        </p:sp>
      </p:grpSp>
      <p:grpSp>
        <p:nvGrpSpPr>
          <p:cNvPr id="1588518326" name=""/>
          <p:cNvGrpSpPr/>
          <p:nvPr/>
        </p:nvGrpSpPr>
        <p:grpSpPr bwMode="auto">
          <a:xfrm>
            <a:off x="7305674" y="6307814"/>
            <a:ext cx="1962147" cy="380998"/>
            <a:chOff x="0" y="0"/>
            <a:chExt cx="1962147" cy="380998"/>
          </a:xfrm>
        </p:grpSpPr>
        <p:sp>
          <p:nvSpPr>
            <p:cNvPr id="2099736482" name=""/>
            <p:cNvSpPr/>
            <p:nvPr/>
          </p:nvSpPr>
          <p:spPr bwMode="auto">
            <a:xfrm flipH="0" flipV="0">
              <a:off x="0" y="0"/>
              <a:ext cx="1962147" cy="3809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6532635" name=""/>
            <p:cNvSpPr txBox="1"/>
            <p:nvPr/>
          </p:nvSpPr>
          <p:spPr bwMode="auto">
            <a:xfrm flipH="0" flipV="0">
              <a:off x="44439" y="35834"/>
              <a:ext cx="191219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return this.result</a:t>
              </a:r>
              <a:endParaRPr sz="1400">
                <a:latin typeface="Caladea"/>
                <a:cs typeface="Caladea"/>
              </a:endParaRPr>
            </a:p>
          </p:txBody>
        </p:sp>
      </p:grpSp>
      <p:sp>
        <p:nvSpPr>
          <p:cNvPr id="519598613" name=""/>
          <p:cNvSpPr/>
          <p:nvPr/>
        </p:nvSpPr>
        <p:spPr bwMode="auto">
          <a:xfrm flipH="0" flipV="0">
            <a:off x="2194445" y="6286500"/>
            <a:ext cx="1847849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22581" name=""/>
          <p:cNvSpPr/>
          <p:nvPr/>
        </p:nvSpPr>
        <p:spPr bwMode="auto">
          <a:xfrm flipH="0" flipV="0">
            <a:off x="5202937" y="6307814"/>
            <a:ext cx="1847849" cy="457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176484" name=""/>
          <p:cNvSpPr txBox="1"/>
          <p:nvPr/>
        </p:nvSpPr>
        <p:spPr bwMode="auto">
          <a:xfrm flipH="0" flipV="0">
            <a:off x="2242070" y="6315075"/>
            <a:ext cx="176572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Caladea"/>
                <a:ea typeface="Caladea"/>
                <a:cs typeface="Caladea"/>
              </a:rPr>
              <a:t>Product1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80328922" name=""/>
          <p:cNvSpPr txBox="1"/>
          <p:nvPr/>
        </p:nvSpPr>
        <p:spPr bwMode="auto">
          <a:xfrm flipH="0" flipV="0">
            <a:off x="5290070" y="6362699"/>
            <a:ext cx="171037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Caladea"/>
                <a:ea typeface="Caladea"/>
                <a:cs typeface="Caladea"/>
              </a:rPr>
              <a:t>Product2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361868652" name=""/>
          <p:cNvGrpSpPr/>
          <p:nvPr/>
        </p:nvGrpSpPr>
        <p:grpSpPr bwMode="auto">
          <a:xfrm>
            <a:off x="4870670" y="28575"/>
            <a:ext cx="3038473" cy="1162049"/>
            <a:chOff x="0" y="0"/>
            <a:chExt cx="3038473" cy="1162049"/>
          </a:xfrm>
        </p:grpSpPr>
        <p:sp>
          <p:nvSpPr>
            <p:cNvPr id="1761657629" name=""/>
            <p:cNvSpPr/>
            <p:nvPr/>
          </p:nvSpPr>
          <p:spPr bwMode="auto">
            <a:xfrm flipH="0" flipV="0">
              <a:off x="0" y="0"/>
              <a:ext cx="3038473" cy="11620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1904154" name=""/>
            <p:cNvSpPr txBox="1"/>
            <p:nvPr/>
          </p:nvSpPr>
          <p:spPr bwMode="auto">
            <a:xfrm flipH="0" flipV="0">
              <a:off x="85725" y="57150"/>
              <a:ext cx="2939324" cy="9452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b=new ConcreteBuilder1()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d=new Director(b)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d.make()</a:t>
              </a:r>
              <a:endParaRPr sz="1400">
                <a:latin typeface="Caladea"/>
                <a:ea typeface="Caladea"/>
                <a:cs typeface="Caladea"/>
              </a:endParaRPr>
            </a:p>
            <a:p>
              <a:pPr>
                <a:defRPr/>
              </a:pPr>
              <a:r>
                <a:rPr sz="1400">
                  <a:latin typeface="Caladea"/>
                  <a:ea typeface="Caladea"/>
                  <a:cs typeface="Caladea"/>
                </a:rPr>
                <a:t>Product p = b.getResult()</a:t>
              </a:r>
              <a:endParaRPr sz="1400">
                <a:latin typeface="Caladea"/>
                <a:cs typeface="Caladea"/>
              </a:endParaRPr>
            </a:p>
          </p:txBody>
        </p:sp>
      </p:grpSp>
      <p:sp>
        <p:nvSpPr>
          <p:cNvPr id="626254068" name=""/>
          <p:cNvSpPr/>
          <p:nvPr/>
        </p:nvSpPr>
        <p:spPr bwMode="auto">
          <a:xfrm flipH="0" flipV="0">
            <a:off x="8115914" y="449939"/>
            <a:ext cx="581024" cy="58102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1286104" name=""/>
          <p:cNvSpPr/>
          <p:nvPr/>
        </p:nvSpPr>
        <p:spPr bwMode="auto">
          <a:xfrm flipH="0" flipV="0">
            <a:off x="3409949" y="1485900"/>
            <a:ext cx="581024" cy="58102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791116" name=""/>
          <p:cNvSpPr/>
          <p:nvPr/>
        </p:nvSpPr>
        <p:spPr bwMode="auto">
          <a:xfrm flipH="0" flipV="0">
            <a:off x="9115679" y="1691015"/>
            <a:ext cx="581024" cy="58102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215236" name=""/>
          <p:cNvSpPr/>
          <p:nvPr/>
        </p:nvSpPr>
        <p:spPr bwMode="auto">
          <a:xfrm flipH="0" flipV="0">
            <a:off x="4375370" y="6147794"/>
            <a:ext cx="581024" cy="58102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338398" name=""/>
          <p:cNvSpPr txBox="1"/>
          <p:nvPr/>
        </p:nvSpPr>
        <p:spPr bwMode="auto">
          <a:xfrm flipH="0" flipV="0">
            <a:off x="8212505" y="539887"/>
            <a:ext cx="39340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5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57833669" name=""/>
          <p:cNvSpPr txBox="1"/>
          <p:nvPr/>
        </p:nvSpPr>
        <p:spPr bwMode="auto">
          <a:xfrm flipH="0" flipV="0">
            <a:off x="9209310" y="1783227"/>
            <a:ext cx="3944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4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293587725" name=""/>
          <p:cNvSpPr txBox="1"/>
          <p:nvPr/>
        </p:nvSpPr>
        <p:spPr bwMode="auto">
          <a:xfrm flipH="0" flipV="0">
            <a:off x="3503580" y="1584928"/>
            <a:ext cx="3944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134023001" name=""/>
          <p:cNvSpPr txBox="1"/>
          <p:nvPr/>
        </p:nvSpPr>
        <p:spPr bwMode="auto">
          <a:xfrm flipH="0" flipV="0">
            <a:off x="4476906" y="6229348"/>
            <a:ext cx="3944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3</a:t>
            </a:r>
            <a:endParaRPr sz="2000">
              <a:solidFill>
                <a:schemeClr val="bg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7082755" y="1602581"/>
            <a:ext cx="1523153" cy="464343"/>
          </a:xfrm>
          <a:prstGeom prst="bentConnector3">
            <a:avLst>
              <a:gd name="adj1" fmla="val 99288"/>
            </a:avLst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10799989" flipH="0" flipV="1">
            <a:off x="2517293" y="1634193"/>
            <a:ext cx="3493632" cy="2360146"/>
          </a:xfrm>
          <a:prstGeom prst="bentConnector3">
            <a:avLst>
              <a:gd name="adj1" fmla="val 100509"/>
            </a:avLst>
          </a:prstGeom>
          <a:ln w="19049" cap="flat" cmpd="sng" algn="ctr">
            <a:solidFill>
              <a:schemeClr val="tx1"/>
            </a:solidFill>
            <a:prstDash val="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871390" y="3925844"/>
            <a:ext cx="399330" cy="449494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003638" name=""/>
          <p:cNvCxnSpPr>
            <a:cxnSpLocks/>
          </p:cNvCxnSpPr>
          <p:nvPr/>
        </p:nvCxnSpPr>
        <p:spPr bwMode="auto">
          <a:xfrm flipH="0" flipV="1">
            <a:off x="3990974" y="3927242"/>
            <a:ext cx="247287" cy="449494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153730046" idx="2"/>
            <a:endCxn id="176422581" idx="0"/>
          </p:cNvCxnSpPr>
          <p:nvPr/>
        </p:nvCxnSpPr>
        <p:spPr bwMode="auto">
          <a:xfrm rot="5399976" flipH="0" flipV="1">
            <a:off x="6035231" y="6216183"/>
            <a:ext cx="152399" cy="3086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966211" y="6095999"/>
            <a:ext cx="0" cy="19049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5957061" y="4998899"/>
            <a:ext cx="1362074" cy="5715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362912" name=""/>
          <p:cNvCxnSpPr>
            <a:cxnSpLocks/>
          </p:cNvCxnSpPr>
          <p:nvPr/>
        </p:nvCxnSpPr>
        <p:spPr bwMode="auto">
          <a:xfrm flipH="1" flipV="1">
            <a:off x="6426057" y="5448299"/>
            <a:ext cx="968210" cy="5715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38220" name=""/>
          <p:cNvCxnSpPr>
            <a:cxnSpLocks/>
          </p:cNvCxnSpPr>
          <p:nvPr/>
        </p:nvCxnSpPr>
        <p:spPr bwMode="auto">
          <a:xfrm flipH="1" flipV="1">
            <a:off x="6328536" y="5867399"/>
            <a:ext cx="1029581" cy="64769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173532" name=""/>
          <p:cNvCxnSpPr>
            <a:cxnSpLocks/>
          </p:cNvCxnSpPr>
          <p:nvPr/>
        </p:nvCxnSpPr>
        <p:spPr bwMode="auto">
          <a:xfrm flipH="1" flipV="1">
            <a:off x="8212505" y="3333749"/>
            <a:ext cx="0" cy="30652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90256" name=""/>
          <p:cNvCxnSpPr>
            <a:cxnSpLocks/>
          </p:cNvCxnSpPr>
          <p:nvPr/>
        </p:nvCxnSpPr>
        <p:spPr bwMode="auto">
          <a:xfrm flipH="1" flipV="1">
            <a:off x="6328536" y="1190624"/>
            <a:ext cx="0" cy="19288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995708" name=""/>
          <p:cNvGrpSpPr/>
          <p:nvPr/>
        </p:nvGrpSpPr>
        <p:grpSpPr bwMode="auto">
          <a:xfrm>
            <a:off x="4264110" y="4086225"/>
            <a:ext cx="581024" cy="581024"/>
            <a:chOff x="0" y="0"/>
            <a:chExt cx="581024" cy="581024"/>
          </a:xfrm>
        </p:grpSpPr>
        <p:sp>
          <p:nvSpPr>
            <p:cNvPr id="788147135" name=""/>
            <p:cNvSpPr/>
            <p:nvPr/>
          </p:nvSpPr>
          <p:spPr bwMode="auto">
            <a:xfrm flipH="0" flipV="0">
              <a:off x="0" y="0"/>
              <a:ext cx="581024" cy="58102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4867334" name=""/>
            <p:cNvSpPr txBox="1"/>
            <p:nvPr/>
          </p:nvSpPr>
          <p:spPr bwMode="auto">
            <a:xfrm flipH="0" flipV="0">
              <a:off x="111259" y="116024"/>
              <a:ext cx="394483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000">
                  <a:solidFill>
                    <a:schemeClr val="bg1"/>
                  </a:solidFill>
                </a:rPr>
                <a:t>2</a:t>
              </a:r>
              <a:endParaRPr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380988" name=""/>
          <p:cNvSpPr txBox="1"/>
          <p:nvPr/>
        </p:nvSpPr>
        <p:spPr bwMode="auto">
          <a:xfrm flipH="0" flipV="0">
            <a:off x="1015875" y="533399"/>
            <a:ext cx="10585514" cy="2652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Преимущества:</a:t>
            </a:r>
            <a:endParaRPr sz="2800">
              <a:latin typeface="Caladea"/>
              <a:ea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Изолирует код создания объекта </a:t>
            </a:r>
            <a:r>
              <a:rPr sz="2000">
                <a:latin typeface="Caladea"/>
                <a:ea typeface="Caladea"/>
                <a:cs typeface="Caladea"/>
              </a:rPr>
              <a:t>- процесс создания объекта отделён от его использования.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Упрощает расширение </a:t>
            </a:r>
            <a:r>
              <a:rPr sz="2000">
                <a:latin typeface="Caladea"/>
                <a:ea typeface="Caladea"/>
                <a:cs typeface="Caladea"/>
              </a:rPr>
              <a:t>- можно легко добавить новых строителей для создания различных типов продуктов.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Позволяет контролировать порядок создания </a:t>
            </a:r>
            <a:r>
              <a:rPr sz="2000">
                <a:latin typeface="Caladea"/>
                <a:ea typeface="Caladea"/>
                <a:cs typeface="Caladea"/>
              </a:rPr>
              <a:t>- директор управляет последовательностью вызовов методов строителя.</a:t>
            </a:r>
            <a:br>
              <a:rPr sz="2000">
                <a:latin typeface="Caladea"/>
                <a:ea typeface="Caladea"/>
                <a:cs typeface="Caladea"/>
              </a:rPr>
            </a:br>
            <a:endParaRPr sz="2000">
              <a:latin typeface="Caladea"/>
              <a:cs typeface="Caladea"/>
            </a:endParaRPr>
          </a:p>
        </p:txBody>
      </p:sp>
      <p:sp>
        <p:nvSpPr>
          <p:cNvPr id="1148221925" name=""/>
          <p:cNvSpPr txBox="1"/>
          <p:nvPr/>
        </p:nvSpPr>
        <p:spPr bwMode="auto">
          <a:xfrm flipH="0" flipV="0">
            <a:off x="3863849" y="819149"/>
            <a:ext cx="914399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11437127" name=""/>
          <p:cNvSpPr txBox="1"/>
          <p:nvPr/>
        </p:nvSpPr>
        <p:spPr bwMode="auto">
          <a:xfrm flipH="0" flipV="0">
            <a:off x="1063499" y="3333749"/>
            <a:ext cx="10515794" cy="1859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Недостатки:</a:t>
            </a:r>
            <a:endParaRPr sz="2800">
              <a:latin typeface="Caladea"/>
              <a:ea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Усложняет код </a:t>
            </a:r>
            <a:r>
              <a:rPr sz="2000">
                <a:latin typeface="Caladea"/>
                <a:ea typeface="Caladea"/>
                <a:cs typeface="Caladea"/>
              </a:rPr>
              <a:t>- для простых случаев может быть избыточным.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Требует дополнительных классов </a:t>
            </a:r>
            <a:r>
              <a:rPr sz="2000">
                <a:latin typeface="Caladea"/>
                <a:ea typeface="Caladea"/>
                <a:cs typeface="Caladea"/>
              </a:rPr>
              <a:t>- необходимо создать классы для строителя, режиссёра и продукта.</a:t>
            </a:r>
            <a:br>
              <a:rPr sz="1200" b="0" i="0" u="none">
                <a:solidFill>
                  <a:srgbClr val="CECAC3"/>
                </a:solidFill>
                <a:latin typeface="Liberation Sans"/>
                <a:ea typeface="Liberation Sans"/>
                <a:cs typeface="Liberation Sans"/>
              </a:rPr>
            </a:br>
            <a:endParaRPr sz="28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Венедиктов</cp:lastModifiedBy>
  <cp:revision>7</cp:revision>
  <dcterms:created xsi:type="dcterms:W3CDTF">2023-08-25T13:22:51Z</dcterms:created>
  <dcterms:modified xsi:type="dcterms:W3CDTF">2025-02-20T05:02:26Z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