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7" r:id="rId7"/>
    <p:sldId id="265" r:id="rId8"/>
    <p:sldId id="266" r:id="rId9"/>
    <p:sldId id="260" r:id="rId10"/>
    <p:sldId id="268" r:id="rId11"/>
    <p:sldId id="269" r:id="rId12"/>
    <p:sldId id="270" r:id="rId13"/>
    <p:sldId id="271" r:id="rId14"/>
    <p:sldId id="261" r:id="rId15"/>
    <p:sldId id="272" r:id="rId16"/>
    <p:sldId id="273" r:id="rId17"/>
    <p:sldId id="274" r:id="rId18"/>
    <p:sldId id="264" r:id="rId19"/>
    <p:sldId id="262" r:id="rId20"/>
    <p:sldId id="275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713" autoAdjust="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14.06.2015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14.06.2015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14.06.2015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14.06.2015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14.06.2015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14.06.2015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14.06.2015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14.06.2015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14.06.2015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14.06.2015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14.06.2015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5D2DE-8DE0-4DB3-883D-38EF1F476F8F}" type="datetimeFigureOut">
              <a:rPr lang="ru-RU" smtClean="0"/>
              <a:pPr/>
              <a:t>14.06.2015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jpeg"/><Relationship Id="rId7" Type="http://schemas.openxmlformats.org/officeDocument/2006/relationships/image" Target="../media/image24.pn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3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reformagkh.ru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reformagkh.ru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1313333"/>
            <a:ext cx="8712968" cy="2043659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Подсистема интеграции для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«АИС: Объектовый учет» с федеральным порталом «Реформа ЖКХ»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75656" y="4340696"/>
            <a:ext cx="6872808" cy="1752600"/>
          </a:xfrm>
        </p:spPr>
        <p:txBody>
          <a:bodyPr>
            <a:normAutofit/>
          </a:bodyPr>
          <a:lstStyle/>
          <a:p>
            <a:pPr algn="r"/>
            <a:r>
              <a:rPr lang="ru-RU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Студент: </a:t>
            </a:r>
            <a:r>
              <a:rPr lang="ru-RU" sz="2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Желепов</a:t>
            </a:r>
            <a:r>
              <a:rPr lang="ru-RU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А.С.</a:t>
            </a:r>
          </a:p>
          <a:p>
            <a:pPr algn="r"/>
            <a:r>
              <a:rPr lang="ru-RU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Группа: ИСТбд-41</a:t>
            </a:r>
          </a:p>
          <a:p>
            <a:pPr algn="r"/>
            <a:r>
              <a:rPr lang="ru-RU" sz="2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Науч</a:t>
            </a:r>
            <a:r>
              <a:rPr lang="ru-RU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рук.: </a:t>
            </a:r>
            <a:r>
              <a:rPr lang="ru-RU" sz="2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Кандаулов</a:t>
            </a:r>
            <a:r>
              <a:rPr lang="ru-RU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В.М. </a:t>
            </a:r>
            <a:endParaRPr lang="ru-RU" sz="2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Структура базы данных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8568952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Прямоугольник 8"/>
          <p:cNvSpPr/>
          <p:nvPr/>
        </p:nvSpPr>
        <p:spPr>
          <a:xfrm>
            <a:off x="251520" y="764704"/>
            <a:ext cx="4176464" cy="352839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572000" y="764704"/>
            <a:ext cx="4392488" cy="4176464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4869160"/>
            <a:ext cx="4320480" cy="1656184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179512" y="4766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ru-RU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Структура базы данных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8568952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Прямоугольник 7"/>
          <p:cNvSpPr/>
          <p:nvPr/>
        </p:nvSpPr>
        <p:spPr>
          <a:xfrm>
            <a:off x="0" y="764704"/>
            <a:ext cx="8784976" cy="4104456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251520" y="4869160"/>
            <a:ext cx="4248472" cy="158417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179512" y="4653136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Структура базы данных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8568952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Прямоугольник 8"/>
          <p:cNvSpPr/>
          <p:nvPr/>
        </p:nvSpPr>
        <p:spPr>
          <a:xfrm>
            <a:off x="4716016" y="836712"/>
            <a:ext cx="4248472" cy="410445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79512" y="764704"/>
            <a:ext cx="4320480" cy="568863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4499992" y="692696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3</a:t>
            </a:r>
            <a:endParaRPr lang="ru-RU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Структура базы данных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8568952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Прямоугольник 8"/>
          <p:cNvSpPr/>
          <p:nvPr/>
        </p:nvSpPr>
        <p:spPr>
          <a:xfrm flipV="1">
            <a:off x="4716016" y="4941168"/>
            <a:ext cx="4176464" cy="158417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79512" y="764704"/>
            <a:ext cx="4320480" cy="568863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4499992" y="4797152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4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823520" y="836712"/>
            <a:ext cx="4068960" cy="403244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860032" y="5013176"/>
            <a:ext cx="34019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 smtClean="0"/>
              <a:t>Взаимодействие с базой данных ОУ</a:t>
            </a:r>
            <a:endParaRPr lang="ru-RU" sz="1600" b="1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5626937" y="6176337"/>
            <a:ext cx="8424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80 </a:t>
            </a:r>
            <a:r>
              <a:rPr lang="ru-RU" sz="1200" b="1" dirty="0" smtClean="0"/>
              <a:t>таблиц</a:t>
            </a:r>
            <a:endParaRPr lang="ru-RU" sz="12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7452320" y="6165304"/>
            <a:ext cx="8424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 smtClean="0"/>
              <a:t>15 таблиц</a:t>
            </a:r>
            <a:endParaRPr lang="ru-RU" sz="1200" dirty="0"/>
          </a:p>
        </p:txBody>
      </p:sp>
      <p:pic>
        <p:nvPicPr>
          <p:cNvPr id="16" name="Picture 8" descr="http://okna-nice.ru/images/okna_v_panelnii_do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5373216"/>
            <a:ext cx="1224136" cy="918102"/>
          </a:xfrm>
          <a:prstGeom prst="rect">
            <a:avLst/>
          </a:prstGeom>
          <a:noFill/>
        </p:spPr>
      </p:pic>
      <p:pic>
        <p:nvPicPr>
          <p:cNvPr id="21508" name="Picture 4" descr="http://files.softicons.com/download/business-icons/desktop-business-icons-by-aha-soft/png/256x256/cas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80312" y="5301208"/>
            <a:ext cx="998240" cy="9982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/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2657533" y="2924944"/>
            <a:ext cx="6162939" cy="32759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323528" y="4077072"/>
            <a:ext cx="5220072" cy="22364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Пользовательский интерфейс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>
            <a:grayscl/>
          </a:blip>
          <a:srcRect/>
          <a:stretch>
            <a:fillRect/>
          </a:stretch>
        </p:blipFill>
        <p:spPr bwMode="auto">
          <a:xfrm>
            <a:off x="3923928" y="1219225"/>
            <a:ext cx="4990130" cy="35779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179512" y="764704"/>
            <a:ext cx="8784976" cy="568863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836712"/>
            <a:ext cx="7409872" cy="4968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/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2657533" y="2924944"/>
            <a:ext cx="6162939" cy="32759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323528" y="4077072"/>
            <a:ext cx="5220072" cy="22364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Пользовательский интерфейс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grayscl/>
          </a:blip>
          <a:srcRect/>
          <a:stretch>
            <a:fillRect/>
          </a:stretch>
        </p:blipFill>
        <p:spPr bwMode="auto">
          <a:xfrm>
            <a:off x="395536" y="836712"/>
            <a:ext cx="5476862" cy="36724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179512" y="764704"/>
            <a:ext cx="8784976" cy="568863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75656" y="856446"/>
            <a:ext cx="7438402" cy="53333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/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2657533" y="2924944"/>
            <a:ext cx="6162939" cy="32759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Пользовательский интерфейс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179512" y="908720"/>
            <a:ext cx="5476862" cy="36724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>
            <a:grayscl/>
          </a:blip>
          <a:srcRect/>
          <a:stretch>
            <a:fillRect/>
          </a:stretch>
        </p:blipFill>
        <p:spPr bwMode="auto">
          <a:xfrm>
            <a:off x="3491880" y="856447"/>
            <a:ext cx="5422178" cy="38877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179512" y="764704"/>
            <a:ext cx="8784976" cy="568863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2140233"/>
            <a:ext cx="8496944" cy="38132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323528" y="4077072"/>
            <a:ext cx="5220072" cy="22364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Пользовательский интерфейс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395536" y="836712"/>
            <a:ext cx="5476862" cy="36724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912" y="856448"/>
            <a:ext cx="5134146" cy="36811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179512" y="764704"/>
            <a:ext cx="8784976" cy="568863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2" name="Рисунок 11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553" y="1484784"/>
            <a:ext cx="8352928" cy="4716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Использованные </a:t>
            </a:r>
            <a:r>
              <a:rPr lang="ru-RU" sz="3200" dirty="0" smtClean="0"/>
              <a:t>технологии и аналоги</a:t>
            </a:r>
            <a:endParaRPr lang="ru-RU" sz="3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8676" name="Picture 4" descr="http://www.nareshit.in/wp-content/uploads/2013/07/Wcf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420887"/>
            <a:ext cx="1944216" cy="1105535"/>
          </a:xfrm>
          <a:prstGeom prst="rect">
            <a:avLst/>
          </a:prstGeom>
          <a:noFill/>
        </p:spPr>
      </p:pic>
      <p:pic>
        <p:nvPicPr>
          <p:cNvPr id="28678" name="Picture 6" descr="http://pressdev.ru/wp-content/uploads/2013/10/ms-sql-server-300x24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4797151"/>
            <a:ext cx="2016224" cy="1653305"/>
          </a:xfrm>
          <a:prstGeom prst="rect">
            <a:avLst/>
          </a:prstGeom>
          <a:noFill/>
        </p:spPr>
      </p:pic>
      <p:sp>
        <p:nvSpPr>
          <p:cNvPr id="28684" name="AutoShape 12" descr="http://ohdoylerules.com/content/images/css3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686" name="AutoShape 14" descr="http://ohdoylerules.com/content/images/css3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8690" name="Picture 18" descr="http://www.codeproject.com/Learn/MVC/images/MVC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3573016"/>
            <a:ext cx="1800200" cy="1242392"/>
          </a:xfrm>
          <a:prstGeom prst="rect">
            <a:avLst/>
          </a:prstGeom>
          <a:noFill/>
        </p:spPr>
      </p:pic>
      <p:pic>
        <p:nvPicPr>
          <p:cNvPr id="28698" name="Picture 26" descr="http://www.softreactor.ru/sites/default/files/image/node_pics/11/razrabotki_c%2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3568" y="980728"/>
            <a:ext cx="1800200" cy="1427556"/>
          </a:xfrm>
          <a:prstGeom prst="rect">
            <a:avLst/>
          </a:prstGeom>
          <a:noFill/>
        </p:spPr>
      </p:pic>
      <p:sp>
        <p:nvSpPr>
          <p:cNvPr id="19" name="Прямоугольник 18"/>
          <p:cNvSpPr/>
          <p:nvPr/>
        </p:nvSpPr>
        <p:spPr>
          <a:xfrm>
            <a:off x="323528" y="764704"/>
            <a:ext cx="2664296" cy="576064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Овал 19"/>
          <p:cNvSpPr/>
          <p:nvPr/>
        </p:nvSpPr>
        <p:spPr>
          <a:xfrm>
            <a:off x="179512" y="6206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3347864" y="764704"/>
            <a:ext cx="5472608" cy="576064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/>
          <p:cNvSpPr/>
          <p:nvPr/>
        </p:nvSpPr>
        <p:spPr>
          <a:xfrm>
            <a:off x="3131840" y="6206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2</a:t>
            </a:r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19872" y="980728"/>
            <a:ext cx="5314190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Результаты и выводы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012160" y="5734997"/>
            <a:ext cx="2808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Актуальность</a:t>
            </a:r>
          </a:p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данных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69599" y="2708920"/>
            <a:ext cx="21141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299 управляющих</a:t>
            </a:r>
          </a:p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организаций</a:t>
            </a:r>
            <a:endParaRPr lang="ru-RU" dirty="0"/>
          </a:p>
        </p:txBody>
      </p:sp>
      <p:pic>
        <p:nvPicPr>
          <p:cNvPr id="3074" name="Picture 2" descr="http://www.cliparthut.com/clip-arts/337/tired-person-337914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546660"/>
            <a:ext cx="2185110" cy="2186596"/>
          </a:xfrm>
          <a:prstGeom prst="rect">
            <a:avLst/>
          </a:prstGeom>
          <a:noFill/>
        </p:spPr>
      </p:pic>
      <p:pic>
        <p:nvPicPr>
          <p:cNvPr id="3076" name="Picture 4" descr="http://www.datingacademy.ru/wp-content/uploads/2010/07/happy_man_at_computer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101" y="3500585"/>
            <a:ext cx="2300019" cy="2376687"/>
          </a:xfrm>
          <a:prstGeom prst="rect">
            <a:avLst/>
          </a:prstGeom>
          <a:noFill/>
        </p:spPr>
      </p:pic>
      <p:sp>
        <p:nvSpPr>
          <p:cNvPr id="13" name="Прямоугольник 12"/>
          <p:cNvSpPr/>
          <p:nvPr/>
        </p:nvSpPr>
        <p:spPr>
          <a:xfrm>
            <a:off x="2987824" y="2782669"/>
            <a:ext cx="26950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6770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многоквартирных </a:t>
            </a:r>
          </a:p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домов</a:t>
            </a:r>
            <a:endParaRPr lang="ru-RU" dirty="0"/>
          </a:p>
        </p:txBody>
      </p:sp>
      <p:pic>
        <p:nvPicPr>
          <p:cNvPr id="3080" name="Picture 8" descr="http://okna-nice.ru/images/okna_v_panelnii_do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6493" y="801216"/>
            <a:ext cx="2735627" cy="2051720"/>
          </a:xfrm>
          <a:prstGeom prst="rect">
            <a:avLst/>
          </a:prstGeom>
          <a:noFill/>
        </p:spPr>
      </p:pic>
      <p:sp>
        <p:nvSpPr>
          <p:cNvPr id="16" name="Прямоугольник 15"/>
          <p:cNvSpPr/>
          <p:nvPr/>
        </p:nvSpPr>
        <p:spPr>
          <a:xfrm>
            <a:off x="899592" y="5879013"/>
            <a:ext cx="41044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Пользователи УК взаимодействуют только с «АИС: Объектовый учет»</a:t>
            </a:r>
            <a:endParaRPr lang="ru-RU" dirty="0"/>
          </a:p>
        </p:txBody>
      </p:sp>
      <p:pic>
        <p:nvPicPr>
          <p:cNvPr id="3082" name="Picture 10" descr="http://www.clker.com/cliparts/1/0/b/c/12161811981124042195jean_victor_balin_icon_arrow_right_blue.svg.hi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27784" y="4493278"/>
            <a:ext cx="648072" cy="591906"/>
          </a:xfrm>
          <a:prstGeom prst="rect">
            <a:avLst/>
          </a:prstGeom>
          <a:noFill/>
        </p:spPr>
      </p:pic>
      <p:pic>
        <p:nvPicPr>
          <p:cNvPr id="18" name="Picture 4" descr="http://files.softicons.com/download/business-icons/desktop-business-icons-by-aha-soft/png/256x256/cas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9552" y="836712"/>
            <a:ext cx="1800200" cy="1800200"/>
          </a:xfrm>
          <a:prstGeom prst="rect">
            <a:avLst/>
          </a:prstGeom>
          <a:noFill/>
        </p:spPr>
      </p:pic>
      <p:pic>
        <p:nvPicPr>
          <p:cNvPr id="3088" name="Picture 16" descr="http://pngimg.com/upload/clock_PNG6611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16216" y="3861048"/>
            <a:ext cx="1800200" cy="1800200"/>
          </a:xfrm>
          <a:prstGeom prst="rect">
            <a:avLst/>
          </a:prstGeom>
          <a:noFill/>
        </p:spPr>
      </p:pic>
      <p:pic>
        <p:nvPicPr>
          <p:cNvPr id="2050" name="Picture 2" descr="http://www.clker.com/cliparts/y/f/Q/i/Z/l/check-mark-md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689098" y="950590"/>
            <a:ext cx="1699326" cy="1758330"/>
          </a:xfrm>
          <a:prstGeom prst="rect">
            <a:avLst/>
          </a:prstGeom>
          <a:noFill/>
        </p:spPr>
      </p:pic>
      <p:sp>
        <p:nvSpPr>
          <p:cNvPr id="15" name="Прямоугольник 14"/>
          <p:cNvSpPr/>
          <p:nvPr/>
        </p:nvSpPr>
        <p:spPr>
          <a:xfrm>
            <a:off x="6156176" y="2843644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Интеграция в один клик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Актуальность разработки</a:t>
            </a:r>
            <a:endParaRPr lang="ru-RU" sz="3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23528" y="764704"/>
            <a:ext cx="8640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Постановление Правительства РФ № 731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«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Об утверждении стандарта раскрытия информации организациями, осуществляющими деятельность в сфере управления многоквартирными домами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»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23528" y="1700808"/>
            <a:ext cx="849694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Приказ </a:t>
            </a:r>
            <a:r>
              <a:rPr lang="ru-RU" sz="1600" b="1" dirty="0" err="1" smtClean="0">
                <a:latin typeface="Arial" pitchFamily="34" charset="0"/>
                <a:cs typeface="Arial" pitchFamily="34" charset="0"/>
              </a:rPr>
              <a:t>Минрегиона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1600" b="1" dirty="0">
                <a:latin typeface="Arial" pitchFamily="34" charset="0"/>
                <a:cs typeface="Arial" pitchFamily="34" charset="0"/>
              </a:rPr>
              <a:t>РФ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№ 124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от 02.04.2013 года - сайт для раскрытия информации - </a:t>
            </a:r>
            <a:r>
              <a:rPr lang="ru-RU" sz="1600" dirty="0" err="1" smtClean="0">
                <a:latin typeface="Arial" pitchFamily="34" charset="0"/>
                <a:cs typeface="Arial" pitchFamily="34" charset="0"/>
                <a:hlinkClick r:id="rId2"/>
              </a:rPr>
              <a:t>www.reformagkh.ru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23528" y="2348880"/>
            <a:ext cx="84969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Существование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регионального портала «АИС: Объектовый учет»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3472408"/>
            <a:ext cx="4104456" cy="247687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2564904"/>
            <a:ext cx="6024432" cy="3888432"/>
          </a:xfrm>
          <a:prstGeom prst="roundRect">
            <a:avLst>
              <a:gd name="adj" fmla="val 7001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11560" y="2852936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ru-RU" sz="4800" noProof="0" dirty="0" smtClean="0">
                <a:latin typeface="Arial" pitchFamily="34" charset="0"/>
                <a:cs typeface="Arial" pitchFamily="34" charset="0"/>
              </a:rPr>
              <a:t>Спасибо за внимание!</a:t>
            </a:r>
            <a:endParaRPr kumimoji="0" lang="ru-RU" sz="4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Актуальность разработки</a:t>
            </a:r>
            <a:endParaRPr lang="ru-RU" sz="3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23528" y="764704"/>
            <a:ext cx="8640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Постановление Правительства РФ № 731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«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Об утверждении стандарта раскрытия информации организациями, осуществляющими деятельность в сфере управления многоквартирными домами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»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23528" y="1700808"/>
            <a:ext cx="849694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Приказ </a:t>
            </a:r>
            <a:r>
              <a:rPr lang="ru-RU" sz="1600" b="1" dirty="0" err="1" smtClean="0">
                <a:latin typeface="Arial" pitchFamily="34" charset="0"/>
                <a:cs typeface="Arial" pitchFamily="34" charset="0"/>
              </a:rPr>
              <a:t>Минрегиона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1600" b="1" dirty="0">
                <a:latin typeface="Arial" pitchFamily="34" charset="0"/>
                <a:cs typeface="Arial" pitchFamily="34" charset="0"/>
              </a:rPr>
              <a:t>РФ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№ 124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от 02.04.2013 года - сайт для раскрытия информации - </a:t>
            </a:r>
            <a:r>
              <a:rPr lang="ru-RU" sz="1600" dirty="0" err="1" smtClean="0">
                <a:latin typeface="Arial" pitchFamily="34" charset="0"/>
                <a:cs typeface="Arial" pitchFamily="34" charset="0"/>
                <a:hlinkClick r:id="rId2"/>
              </a:rPr>
              <a:t>www.reformagkh.ru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23528" y="2348880"/>
            <a:ext cx="84969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Существование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регионального портала «АИС: Объектовый учет»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2932852"/>
            <a:ext cx="4896544" cy="316044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19" y="2413369"/>
            <a:ext cx="6575355" cy="39679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dirty="0" smtClean="0">
                <a:latin typeface="+mj-lt"/>
                <a:ea typeface="+mj-ea"/>
                <a:cs typeface="+mj-cs"/>
              </a:rPr>
              <a:t>Назначение и особенности подсистемы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27584" y="3203684"/>
            <a:ext cx="19185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Паспорт объекта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39552" y="5661248"/>
            <a:ext cx="26409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Профиль управляющей</a:t>
            </a:r>
          </a:p>
          <a:p>
            <a:pPr algn="ctr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организации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23528" y="836712"/>
            <a:ext cx="3024336" cy="5544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39552" y="971436"/>
            <a:ext cx="2808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 smtClean="0"/>
              <a:t>Интеграция данных:</a:t>
            </a:r>
            <a:endParaRPr lang="ru-RU" i="1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3851920" y="2852936"/>
            <a:ext cx="47525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Библиотека для «АИС: Объектовый учет»</a:t>
            </a:r>
            <a:endParaRPr lang="ru-RU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3888432" y="4437112"/>
            <a:ext cx="47880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Независимость подсистемы интеграции</a:t>
            </a:r>
          </a:p>
        </p:txBody>
      </p:sp>
      <p:sp>
        <p:nvSpPr>
          <p:cNvPr id="24" name="Овал 23"/>
          <p:cNvSpPr/>
          <p:nvPr/>
        </p:nvSpPr>
        <p:spPr>
          <a:xfrm>
            <a:off x="179512" y="6926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3707904" y="836712"/>
            <a:ext cx="5040560" cy="5544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Овал 26"/>
          <p:cNvSpPr/>
          <p:nvPr/>
        </p:nvSpPr>
        <p:spPr>
          <a:xfrm>
            <a:off x="3563888" y="6926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3317849"/>
            <a:ext cx="2736304" cy="9752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183" name="Picture 15" descr="http://www.it-35.ru/uploads/posts/2012-10/1350884097_conso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4869160"/>
            <a:ext cx="1690623" cy="1440160"/>
          </a:xfrm>
          <a:prstGeom prst="rect">
            <a:avLst/>
          </a:prstGeom>
          <a:noFill/>
        </p:spPr>
      </p:pic>
      <p:pic>
        <p:nvPicPr>
          <p:cNvPr id="36" name="Picture 8" descr="http://okna-nice.ru/images/okna_v_panelnii_do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1376772"/>
            <a:ext cx="2448272" cy="1836204"/>
          </a:xfrm>
          <a:prstGeom prst="rect">
            <a:avLst/>
          </a:prstGeom>
          <a:noFill/>
        </p:spPr>
      </p:pic>
      <p:pic>
        <p:nvPicPr>
          <p:cNvPr id="37" name="Picture 4" descr="http://files.softicons.com/download/business-icons/desktop-business-icons-by-aha-soft/png/256x256/cas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1600" y="3861048"/>
            <a:ext cx="1800200" cy="1800200"/>
          </a:xfrm>
          <a:prstGeom prst="rect">
            <a:avLst/>
          </a:prstGeom>
          <a:noFill/>
        </p:spPr>
      </p:pic>
      <p:sp>
        <p:nvSpPr>
          <p:cNvPr id="20" name="Прямоугольник 19"/>
          <p:cNvSpPr/>
          <p:nvPr/>
        </p:nvSpPr>
        <p:spPr>
          <a:xfrm>
            <a:off x="3851920" y="1074222"/>
            <a:ext cx="47525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Взаимодействие через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API-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интерфейс</a:t>
            </a:r>
            <a:endParaRPr lang="ru-RU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7410" name="Picture 2" descr="http://www.probasegroup.com/wp-content/uploads/2014/09/learnmore-api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51920" y="1412776"/>
            <a:ext cx="2256250" cy="1368152"/>
          </a:xfrm>
          <a:prstGeom prst="rect">
            <a:avLst/>
          </a:prstGeom>
          <a:noFill/>
        </p:spPr>
      </p:pic>
      <p:pic>
        <p:nvPicPr>
          <p:cNvPr id="21" name="Picture 20" descr="http://www.bizagi.com/assets/images/standards-page/logo_soap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72200" y="1556792"/>
            <a:ext cx="1644180" cy="10801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Архитектура подсистемы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159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1" y="1124744"/>
            <a:ext cx="8640959" cy="49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Архитектура подсистемы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159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1" y="1124744"/>
            <a:ext cx="8640959" cy="49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Прямоугольник 22"/>
          <p:cNvSpPr/>
          <p:nvPr/>
        </p:nvSpPr>
        <p:spPr>
          <a:xfrm>
            <a:off x="1979712" y="980728"/>
            <a:ext cx="5328592" cy="532859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323528" y="980728"/>
            <a:ext cx="1584176" cy="532859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7380312" y="980728"/>
            <a:ext cx="1656184" cy="532859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1763688" y="83671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ru-RU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Архитектура подсистемы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159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1" y="1124744"/>
            <a:ext cx="8640959" cy="49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Прямоугольник 22"/>
          <p:cNvSpPr/>
          <p:nvPr/>
        </p:nvSpPr>
        <p:spPr>
          <a:xfrm>
            <a:off x="7308304" y="1700808"/>
            <a:ext cx="1647800" cy="309634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980728"/>
            <a:ext cx="6984776" cy="532859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7092280" y="15567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2</a:t>
            </a:r>
            <a:endParaRPr lang="ru-RU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Архитектура подсистемы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159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1" y="1124744"/>
            <a:ext cx="8640959" cy="49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Прямоугольник 22"/>
          <p:cNvSpPr/>
          <p:nvPr/>
        </p:nvSpPr>
        <p:spPr>
          <a:xfrm>
            <a:off x="179512" y="1700808"/>
            <a:ext cx="1800200" cy="453650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123728" y="980728"/>
            <a:ext cx="6840760" cy="532859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251520" y="148478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3</a:t>
            </a:r>
            <a:endParaRPr lang="ru-RU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Структура базы данных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8568952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</TotalTime>
  <Words>237</Words>
  <Application>Microsoft Office PowerPoint</Application>
  <PresentationFormat>Экран (4:3)</PresentationFormat>
  <Paragraphs>58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Тема Office</vt:lpstr>
      <vt:lpstr>Подсистема интеграции для «АИС: Объектовый учет» с федеральным порталом «Реформа ЖКХ»</vt:lpstr>
      <vt:lpstr>Актуальность разработки</vt:lpstr>
      <vt:lpstr>Актуальность разработки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Использованные технологии и аналоги</vt:lpstr>
      <vt:lpstr>Слайд 19</vt:lpstr>
      <vt:lpstr>Слайд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RePack by SPecialiST</dc:creator>
  <cp:lastModifiedBy>RePack by SPecialiST</cp:lastModifiedBy>
  <cp:revision>69</cp:revision>
  <dcterms:created xsi:type="dcterms:W3CDTF">2015-06-13T09:20:55Z</dcterms:created>
  <dcterms:modified xsi:type="dcterms:W3CDTF">2015-06-14T18:28:34Z</dcterms:modified>
</cp:coreProperties>
</file>