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06" d="100"/>
          <a:sy n="106" d="100"/>
        </p:scale>
        <p:origin x="-16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5D2DE-8DE0-4DB3-883D-38EF1F476F8F}" type="datetimeFigureOut">
              <a:rPr lang="ru-RU" smtClean="0"/>
              <a:pPr/>
              <a:t>15.06.2015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9CEDC-4E7A-41C1-9CF5-12F997B4531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reformagkh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jpeg"/><Relationship Id="rId7" Type="http://schemas.openxmlformats.org/officeDocument/2006/relationships/image" Target="../media/image22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313333"/>
            <a:ext cx="8712968" cy="2043659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Arial" pitchFamily="34" charset="0"/>
                <a:cs typeface="Arial" pitchFamily="34" charset="0"/>
              </a:rPr>
              <a:t>Подсистема интеграции для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«АИС: Объектовый учет» с федеральным порталом «Реформа ЖКХ»</a:t>
            </a:r>
            <a:endParaRPr lang="ru-RU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4340696"/>
            <a:ext cx="6872808" cy="1752600"/>
          </a:xfrm>
        </p:spPr>
        <p:txBody>
          <a:bodyPr>
            <a:normAutofit/>
          </a:bodyPr>
          <a:lstStyle/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Студент: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Желепов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А.С.</a:t>
            </a:r>
          </a:p>
          <a:p>
            <a:pPr algn="r"/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Группа: ИСТбд-41</a:t>
            </a:r>
          </a:p>
          <a:p>
            <a:pPr algn="r"/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Науч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рук.: </a:t>
            </a:r>
            <a:r>
              <a:rPr lang="ru-RU" sz="26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Кандаулов</a:t>
            </a:r>
            <a:r>
              <a:rPr lang="ru-RU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В.М. </a:t>
            </a:r>
            <a:endParaRPr lang="ru-RU" sz="2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Актуальность разработки</a:t>
            </a:r>
            <a:endParaRPr lang="ru-RU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764704"/>
            <a:ext cx="8640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Постановление Правительства РФ № 731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«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Об утверждении стандарта раскрытия информации организациями, осуществляющими деятельность в сфере управления многоквартирными домами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1700808"/>
            <a:ext cx="84969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Приказ </a:t>
            </a:r>
            <a:r>
              <a:rPr lang="ru-RU" sz="1600" b="1" dirty="0" err="1" smtClean="0">
                <a:latin typeface="Arial" pitchFamily="34" charset="0"/>
                <a:cs typeface="Arial" pitchFamily="34" charset="0"/>
              </a:rPr>
              <a:t>Минрегиона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>
                <a:latin typeface="Arial" pitchFamily="34" charset="0"/>
                <a:cs typeface="Arial" pitchFamily="34" charset="0"/>
              </a:rPr>
              <a:t>РФ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№ 124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от 02.04.2013 года - сайт для раскрытия информации - </a:t>
            </a:r>
            <a:r>
              <a:rPr lang="ru-RU" sz="1600" dirty="0" err="1" smtClean="0">
                <a:latin typeface="Arial" pitchFamily="34" charset="0"/>
                <a:cs typeface="Arial" pitchFamily="34" charset="0"/>
                <a:hlinkClick r:id="rId2"/>
              </a:rPr>
              <a:t>www.reformagkh.ru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23528" y="2348880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Существование 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регионального портала «АИС: Объектовый учет»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 bwMode="auto">
          <a:xfrm>
            <a:off x="4785795" y="3140968"/>
            <a:ext cx="4106685" cy="2477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 bwMode="auto">
          <a:xfrm>
            <a:off x="366912" y="2852936"/>
            <a:ext cx="4205088" cy="2880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527880" y="5805264"/>
            <a:ext cx="4044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Сайт федерального портала «Реформа ЖКХ»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652120" y="5805264"/>
            <a:ext cx="23047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latin typeface="Arial" pitchFamily="34" charset="0"/>
                <a:cs typeface="Arial" pitchFamily="34" charset="0"/>
              </a:rPr>
              <a:t>«АИС: Объектовый учет»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200" dirty="0" smtClean="0">
                <a:latin typeface="+mj-lt"/>
                <a:ea typeface="+mj-ea"/>
                <a:cs typeface="+mj-cs"/>
              </a:rPr>
              <a:t>Назначение и особенности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27584" y="3203684"/>
            <a:ext cx="1918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Паспорт объекта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9552" y="5661248"/>
            <a:ext cx="26409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Профиль управляющей</a:t>
            </a:r>
          </a:p>
          <a:p>
            <a:pPr algn="ctr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организации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3528" y="836712"/>
            <a:ext cx="3024336" cy="554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971436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Интеграция данных:</a:t>
            </a:r>
            <a:endParaRPr lang="ru-RU" i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851920" y="3861048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Библиотека для «АИС: Объектовый учет»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179512" y="6926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707904" y="836712"/>
            <a:ext cx="5040560" cy="5544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3563888" y="692696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283968" y="4653136"/>
            <a:ext cx="3948525" cy="1407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611560" y="1376772"/>
            <a:ext cx="2448272" cy="1836204"/>
          </a:xfrm>
          <a:prstGeom prst="rect">
            <a:avLst/>
          </a:prstGeom>
          <a:noFill/>
        </p:spPr>
      </p:pic>
      <p:pic>
        <p:nvPicPr>
          <p:cNvPr id="37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971600" y="3861048"/>
            <a:ext cx="1800200" cy="1800200"/>
          </a:xfrm>
          <a:prstGeom prst="rect">
            <a:avLst/>
          </a:prstGeom>
          <a:noFill/>
        </p:spPr>
      </p:pic>
      <p:sp>
        <p:nvSpPr>
          <p:cNvPr id="20" name="Прямоугольник 19"/>
          <p:cNvSpPr/>
          <p:nvPr/>
        </p:nvSpPr>
        <p:spPr>
          <a:xfrm>
            <a:off x="3851920" y="1146230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Взаимодействие через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API-</a:t>
            </a:r>
            <a:r>
              <a:rPr lang="ru-RU" sz="1600" b="1" dirty="0" smtClean="0">
                <a:latin typeface="Arial" pitchFamily="34" charset="0"/>
                <a:cs typeface="Arial" pitchFamily="34" charset="0"/>
              </a:rPr>
              <a:t>интерфейс</a:t>
            </a:r>
            <a:endParaRPr lang="ru-RU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0" name="Picture 2" descr="http://www.probasegroup.com/wp-content/uploads/2014/09/learnmore-api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3635896" y="1628800"/>
            <a:ext cx="2850000" cy="1728192"/>
          </a:xfrm>
          <a:prstGeom prst="rect">
            <a:avLst/>
          </a:prstGeom>
          <a:noFill/>
        </p:spPr>
      </p:pic>
      <p:pic>
        <p:nvPicPr>
          <p:cNvPr id="21" name="Picture 20" descr="http://www.bizagi.com/assets/images/standards-page/logo_soap.jpg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6372200" y="1844824"/>
            <a:ext cx="2016224" cy="13245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Архитектура подсистемы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124744"/>
            <a:ext cx="8640959" cy="49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Структура базы данных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56895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Пользовательский интерфейс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tretch>
            <a:fillRect/>
          </a:stretch>
        </p:blipFill>
        <p:spPr bwMode="auto">
          <a:xfrm>
            <a:off x="323528" y="748841"/>
            <a:ext cx="4104456" cy="2752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1475656" y="3501008"/>
            <a:ext cx="1474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Главная страница</a:t>
            </a:r>
            <a:endParaRPr lang="ru-RU" sz="12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 bwMode="auto">
          <a:xfrm>
            <a:off x="4788024" y="754108"/>
            <a:ext cx="3744416" cy="2765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3" name="Прямоугольник 12"/>
          <p:cNvSpPr/>
          <p:nvPr/>
        </p:nvSpPr>
        <p:spPr>
          <a:xfrm>
            <a:off x="5220072" y="3501008"/>
            <a:ext cx="30812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Страница отображение списка запросов</a:t>
            </a:r>
            <a:endParaRPr lang="ru-RU" sz="1200" dirty="0"/>
          </a:p>
        </p:txBody>
      </p:sp>
      <p:pic>
        <p:nvPicPr>
          <p:cNvPr id="14" name="Рисунок 13"/>
          <p:cNvPicPr/>
          <p:nvPr/>
        </p:nvPicPr>
        <p:blipFill>
          <a:blip r:embed="rId4" cstate="print">
            <a:grayscl/>
          </a:blip>
          <a:stretch>
            <a:fillRect/>
          </a:stretch>
        </p:blipFill>
        <p:spPr bwMode="auto">
          <a:xfrm>
            <a:off x="4644008" y="3933056"/>
            <a:ext cx="4248472" cy="2376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Прямоугольник 14"/>
          <p:cNvSpPr/>
          <p:nvPr/>
        </p:nvSpPr>
        <p:spPr>
          <a:xfrm>
            <a:off x="5436096" y="6320353"/>
            <a:ext cx="25518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Arial" pitchFamily="34" charset="0"/>
                <a:cs typeface="Arial" pitchFamily="34" charset="0"/>
              </a:rPr>
              <a:t>Страница статистики интеграции</a:t>
            </a:r>
            <a:endParaRPr lang="ru-RU" sz="1200" dirty="0"/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 bwMode="auto">
          <a:xfrm>
            <a:off x="226162" y="4365104"/>
            <a:ext cx="4201822" cy="18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7" name="Прямоугольник 16"/>
          <p:cNvSpPr/>
          <p:nvPr/>
        </p:nvSpPr>
        <p:spPr>
          <a:xfrm>
            <a:off x="251520" y="6165304"/>
            <a:ext cx="4176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Страница отображения истории вызова запроса</a:t>
            </a:r>
            <a:endParaRPr lang="ru-R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Использованные технологии и аналоги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8676" name="Picture 4" descr="http://www.nareshit.in/wp-content/uploads/2013/07/Wcf.png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11560" y="2420887"/>
            <a:ext cx="1944216" cy="1105535"/>
          </a:xfrm>
          <a:prstGeom prst="rect">
            <a:avLst/>
          </a:prstGeom>
          <a:noFill/>
        </p:spPr>
      </p:pic>
      <p:pic>
        <p:nvPicPr>
          <p:cNvPr id="28678" name="Picture 6" descr="http://pressdev.ru/wp-content/uploads/2013/10/ms-sql-server-300x246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611560" y="4797151"/>
            <a:ext cx="2016224" cy="1653305"/>
          </a:xfrm>
          <a:prstGeom prst="rect">
            <a:avLst/>
          </a:prstGeom>
          <a:noFill/>
        </p:spPr>
      </p:pic>
      <p:sp>
        <p:nvSpPr>
          <p:cNvPr id="28684" name="AutoShape 12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86" name="AutoShape 14" descr="http://ohdoylerules.com/content/images/css3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690" name="Picture 18" descr="http://www.codeproject.com/Learn/MVC/images/MVClogo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683568" y="3573016"/>
            <a:ext cx="1800200" cy="1242392"/>
          </a:xfrm>
          <a:prstGeom prst="rect">
            <a:avLst/>
          </a:prstGeom>
          <a:noFill/>
        </p:spPr>
      </p:pic>
      <p:pic>
        <p:nvPicPr>
          <p:cNvPr id="28698" name="Picture 26" descr="http://www.softreactor.ru/sites/default/files/image/node_pics/11/razrabotki_c%23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683568" y="980728"/>
            <a:ext cx="1800200" cy="1427556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323528" y="764704"/>
            <a:ext cx="2664296" cy="5760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79512" y="62068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347864" y="764704"/>
            <a:ext cx="5472608" cy="5760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3131840" y="620688"/>
            <a:ext cx="360040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3419872" y="980728"/>
            <a:ext cx="531419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ru-RU" sz="3200" dirty="0" smtClean="0"/>
              <a:t>Результаты и выводы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5734997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Актуальность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данных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9599" y="2708920"/>
            <a:ext cx="21141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299 управляющих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организаций</a:t>
            </a:r>
            <a:endParaRPr lang="ru-RU" dirty="0"/>
          </a:p>
        </p:txBody>
      </p:sp>
      <p:pic>
        <p:nvPicPr>
          <p:cNvPr id="3074" name="Picture 2" descr="http://www.cliparthut.com/clip-arts/337/tired-person-337914.gif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95536" y="3546660"/>
            <a:ext cx="2185110" cy="2186596"/>
          </a:xfrm>
          <a:prstGeom prst="rect">
            <a:avLst/>
          </a:prstGeom>
          <a:noFill/>
        </p:spPr>
      </p:pic>
      <p:pic>
        <p:nvPicPr>
          <p:cNvPr id="3076" name="Picture 4" descr="http://www.datingacademy.ru/wp-content/uploads/2010/07/happy_man_at_computer2.jp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3352101" y="3500585"/>
            <a:ext cx="2300019" cy="2376687"/>
          </a:xfrm>
          <a:prstGeom prst="rect">
            <a:avLst/>
          </a:prstGeom>
          <a:noFill/>
        </p:spPr>
      </p:pic>
      <p:sp>
        <p:nvSpPr>
          <p:cNvPr id="13" name="Прямоугольник 12"/>
          <p:cNvSpPr/>
          <p:nvPr/>
        </p:nvSpPr>
        <p:spPr>
          <a:xfrm>
            <a:off x="2987824" y="2782669"/>
            <a:ext cx="26950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6770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многоквартирных </a:t>
            </a:r>
          </a:p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домов</a:t>
            </a:r>
            <a:endParaRPr lang="ru-RU" dirty="0"/>
          </a:p>
        </p:txBody>
      </p:sp>
      <p:pic>
        <p:nvPicPr>
          <p:cNvPr id="3080" name="Picture 8" descr="http://okna-nice.ru/images/okna_v_panelnii_dom.png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2916493" y="801216"/>
            <a:ext cx="2735627" cy="2051720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899592" y="5879013"/>
            <a:ext cx="4104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Пользователи УК взаимодействуют только с «АИС: Объектовый учет»</a:t>
            </a:r>
            <a:endParaRPr lang="ru-RU" dirty="0"/>
          </a:p>
        </p:txBody>
      </p:sp>
      <p:pic>
        <p:nvPicPr>
          <p:cNvPr id="3082" name="Picture 10" descr="http://www.clker.com/cliparts/1/0/b/c/12161811981124042195jean_victor_balin_icon_arrow_right_blue.svg.hi.png"/>
          <p:cNvPicPr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2627784" y="4493278"/>
            <a:ext cx="648072" cy="591906"/>
          </a:xfrm>
          <a:prstGeom prst="rect">
            <a:avLst/>
          </a:prstGeom>
          <a:noFill/>
        </p:spPr>
      </p:pic>
      <p:pic>
        <p:nvPicPr>
          <p:cNvPr id="18" name="Picture 4" descr="http://files.softicons.com/download/business-icons/desktop-business-icons-by-aha-soft/png/256x256/case.png"/>
          <p:cNvPicPr>
            <a:picLocks noChangeAspect="1" noChangeArrowheads="1"/>
          </p:cNvPicPr>
          <p:nvPr/>
        </p:nvPicPr>
        <p:blipFill>
          <a:blip r:embed="rId6" cstate="print">
            <a:grayscl/>
          </a:blip>
          <a:srcRect/>
          <a:stretch>
            <a:fillRect/>
          </a:stretch>
        </p:blipFill>
        <p:spPr bwMode="auto">
          <a:xfrm>
            <a:off x="539552" y="836712"/>
            <a:ext cx="1800200" cy="1800200"/>
          </a:xfrm>
          <a:prstGeom prst="rect">
            <a:avLst/>
          </a:prstGeom>
          <a:noFill/>
        </p:spPr>
      </p:pic>
      <p:pic>
        <p:nvPicPr>
          <p:cNvPr id="3088" name="Picture 16" descr="http://pngimg.com/upload/clock_PNG6611.png"/>
          <p:cNvPicPr>
            <a:picLocks noChangeAspect="1" noChangeArrowheads="1"/>
          </p:cNvPicPr>
          <p:nvPr/>
        </p:nvPicPr>
        <p:blipFill>
          <a:blip r:embed="rId7" cstate="print">
            <a:grayscl/>
          </a:blip>
          <a:srcRect/>
          <a:stretch>
            <a:fillRect/>
          </a:stretch>
        </p:blipFill>
        <p:spPr bwMode="auto">
          <a:xfrm>
            <a:off x="6516216" y="3861048"/>
            <a:ext cx="1800200" cy="1800200"/>
          </a:xfrm>
          <a:prstGeom prst="rect">
            <a:avLst/>
          </a:prstGeom>
          <a:noFill/>
        </p:spPr>
      </p:pic>
      <p:pic>
        <p:nvPicPr>
          <p:cNvPr id="2050" name="Picture 2" descr="http://www.clker.com/cliparts/y/f/Q/i/Z/l/check-mark-md.png"/>
          <p:cNvPicPr>
            <a:picLocks noChangeAspect="1" noChangeArrowheads="1"/>
          </p:cNvPicPr>
          <p:nvPr/>
        </p:nvPicPr>
        <p:blipFill>
          <a:blip r:embed="rId8" cstate="print">
            <a:grayscl/>
          </a:blip>
          <a:srcRect/>
          <a:stretch>
            <a:fillRect/>
          </a:stretch>
        </p:blipFill>
        <p:spPr bwMode="auto">
          <a:xfrm>
            <a:off x="6689098" y="950590"/>
            <a:ext cx="1699326" cy="1758330"/>
          </a:xfrm>
          <a:prstGeom prst="rect">
            <a:avLst/>
          </a:prstGeom>
          <a:noFill/>
        </p:spPr>
      </p:pic>
      <p:sp>
        <p:nvSpPr>
          <p:cNvPr id="15" name="Прямоугольник 14"/>
          <p:cNvSpPr/>
          <p:nvPr/>
        </p:nvSpPr>
        <p:spPr>
          <a:xfrm>
            <a:off x="6156176" y="2843644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Интеграция в один клик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63030"/>
            <a:ext cx="2298356" cy="3134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57200" y="116632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Статьи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и награды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116632"/>
            <a:ext cx="8928992" cy="65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708920"/>
            <a:ext cx="2248002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954461" y="908720"/>
            <a:ext cx="2969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Сборник конференции ПИС-2015</a:t>
            </a:r>
          </a:p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(2 статьи)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498632" y="960983"/>
            <a:ext cx="1104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 smtClean="0">
                <a:latin typeface="Arial" pitchFamily="34" charset="0"/>
                <a:cs typeface="Arial" pitchFamily="34" charset="0"/>
              </a:rPr>
              <a:t>СНТК 2015</a:t>
            </a:r>
            <a:endParaRPr lang="ru-RU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182</Words>
  <Application>Microsoft Office PowerPoint</Application>
  <PresentationFormat>Экран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Подсистема интеграции для «АИС: Объектовый учет» с федеральным порталом «Реформа ЖКХ»</vt:lpstr>
      <vt:lpstr>Актуальность разработки</vt:lpstr>
      <vt:lpstr>Слайд 3</vt:lpstr>
      <vt:lpstr>Слайд 4</vt:lpstr>
      <vt:lpstr>Слайд 5</vt:lpstr>
      <vt:lpstr>Слайд 6</vt:lpstr>
      <vt:lpstr>Использованные технологии и аналоги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RePack by SPecialiST</dc:creator>
  <cp:lastModifiedBy>RePack by SPecialiST</cp:lastModifiedBy>
  <cp:revision>81</cp:revision>
  <dcterms:created xsi:type="dcterms:W3CDTF">2015-06-13T09:20:55Z</dcterms:created>
  <dcterms:modified xsi:type="dcterms:W3CDTF">2015-06-15T12:07:44Z</dcterms:modified>
</cp:coreProperties>
</file>