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6" d="100"/>
          <a:sy n="56" d="100"/>
        </p:scale>
        <p:origin x="84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181D0-A797-4AF9-BA7D-F9EDE7CA232C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2018/5/11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E4D9B-0B73-4C3A-834C-B3116E5F4DBF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8091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181D0-A797-4AF9-BA7D-F9EDE7CA232C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2018/5/11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E4D9B-0B73-4C3A-834C-B3116E5F4DBF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3158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181D0-A797-4AF9-BA7D-F9EDE7CA232C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2018/5/11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E4D9B-0B73-4C3A-834C-B3116E5F4DBF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1164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181D0-A797-4AF9-BA7D-F9EDE7CA232C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2018/5/11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E4D9B-0B73-4C3A-834C-B3116E5F4DBF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3469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181D0-A797-4AF9-BA7D-F9EDE7CA232C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2018/5/11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E4D9B-0B73-4C3A-834C-B3116E5F4DBF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9516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181D0-A797-4AF9-BA7D-F9EDE7CA232C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2018/5/11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E4D9B-0B73-4C3A-834C-B3116E5F4DBF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8250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181D0-A797-4AF9-BA7D-F9EDE7CA232C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2018/5/11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E4D9B-0B73-4C3A-834C-B3116E5F4DBF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009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181D0-A797-4AF9-BA7D-F9EDE7CA232C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2018/5/11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E4D9B-0B73-4C3A-834C-B3116E5F4DBF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1112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181D0-A797-4AF9-BA7D-F9EDE7CA232C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2018/5/11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E4D9B-0B73-4C3A-834C-B3116E5F4DBF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6710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181D0-A797-4AF9-BA7D-F9EDE7CA232C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2018/5/11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E4D9B-0B73-4C3A-834C-B3116E5F4DBF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4861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181D0-A797-4AF9-BA7D-F9EDE7CA232C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2018/5/11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E4D9B-0B73-4C3A-834C-B3116E5F4DBF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9604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7181D0-A797-4AF9-BA7D-F9EDE7CA232C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2018/5/11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1E4D9B-0B73-4C3A-834C-B3116E5F4DBF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3523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/>
          <p:cNvGrpSpPr/>
          <p:nvPr/>
        </p:nvGrpSpPr>
        <p:grpSpPr>
          <a:xfrm>
            <a:off x="0" y="2037"/>
            <a:ext cx="5461372" cy="996184"/>
            <a:chOff x="0" y="2037"/>
            <a:chExt cx="5461372" cy="996184"/>
          </a:xfrm>
        </p:grpSpPr>
        <p:sp>
          <p:nvSpPr>
            <p:cNvPr id="27" name="矩形 26"/>
            <p:cNvSpPr/>
            <p:nvPr/>
          </p:nvSpPr>
          <p:spPr>
            <a:xfrm>
              <a:off x="1280372" y="74891"/>
              <a:ext cx="418100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800" dirty="0">
                  <a:solidFill>
                    <a:srgbClr val="FFFFFF"/>
                  </a:solidFill>
                </a:rPr>
                <a:t>Add Your Text Here</a:t>
              </a:r>
            </a:p>
          </p:txBody>
        </p:sp>
        <p:grpSp>
          <p:nvGrpSpPr>
            <p:cNvPr id="32" name="组合 31"/>
            <p:cNvGrpSpPr/>
            <p:nvPr/>
          </p:nvGrpSpPr>
          <p:grpSpPr>
            <a:xfrm>
              <a:off x="0" y="2037"/>
              <a:ext cx="2854606" cy="996184"/>
              <a:chOff x="0" y="2037"/>
              <a:chExt cx="2854606" cy="996184"/>
            </a:xfrm>
          </p:grpSpPr>
          <p:sp>
            <p:nvSpPr>
              <p:cNvPr id="33" name="矩形 32"/>
              <p:cNvSpPr/>
              <p:nvPr/>
            </p:nvSpPr>
            <p:spPr>
              <a:xfrm>
                <a:off x="0" y="2037"/>
                <a:ext cx="1234440" cy="99618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1280372" y="598111"/>
                <a:ext cx="1574234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000" dirty="0">
                    <a:solidFill>
                      <a:srgbClr val="FFFFFF"/>
                    </a:solidFill>
                  </a:rPr>
                  <a:t>For man is man and master of his fate.</a:t>
                </a:r>
                <a:endParaRPr lang="zh-CN" altLang="en-US" sz="1000" dirty="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2" name="矩形 1"/>
          <p:cNvSpPr/>
          <p:nvPr/>
        </p:nvSpPr>
        <p:spPr>
          <a:xfrm>
            <a:off x="1235075" y="0"/>
            <a:ext cx="10956290" cy="1000125"/>
          </a:xfrm>
          <a:prstGeom prst="rect">
            <a:avLst/>
          </a:prstGeom>
          <a:solidFill>
            <a:srgbClr val="0098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 altLang="zh-CN" dirty="0">
              <a:solidFill>
                <a:srgbClr val="FFFFFF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303520" y="165784"/>
            <a:ext cx="7227021" cy="6639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r>
              <a:rPr lang="zh-CN" altLang="en-US" sz="3200" b="1" dirty="0" smtClean="0">
                <a:solidFill>
                  <a:srgbClr val="FFFFFF"/>
                </a:solidFill>
              </a:rPr>
              <a:t>回归模型建模流程</a:t>
            </a:r>
            <a:endParaRPr lang="zh-CN" altLang="en-US" sz="3200" b="1" dirty="0">
              <a:solidFill>
                <a:srgbClr val="FFFFFF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399348" y="1318248"/>
            <a:ext cx="10943666" cy="5041557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8796936" y="1765827"/>
            <a:ext cx="2384094" cy="49876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dirty="0" smtClean="0">
                <a:solidFill>
                  <a:srgbClr val="FFFFFF"/>
                </a:solidFill>
              </a:rPr>
              <a:t>进入模型并预测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8796936" y="2593297"/>
            <a:ext cx="2385726" cy="2591779"/>
          </a:xfrm>
          <a:prstGeom prst="rect">
            <a:avLst/>
          </a:prstGeom>
          <a:noFill/>
          <a:ln>
            <a:solidFill>
              <a:schemeClr val="accent2">
                <a:lumMod val="10000"/>
                <a:lumOff val="90000"/>
                <a:alpha val="52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FFFFFF"/>
                </a:solidFill>
              </a:rPr>
              <a:t>决策树回归</a:t>
            </a:r>
            <a:endParaRPr lang="en-US" altLang="zh-CN" dirty="0" smtClean="0">
              <a:solidFill>
                <a:srgbClr val="FFFFFF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FFFFFF"/>
                </a:solidFill>
              </a:rPr>
              <a:t>线性回归</a:t>
            </a:r>
            <a:endParaRPr lang="en-US" altLang="zh-CN" dirty="0" smtClean="0">
              <a:solidFill>
                <a:srgbClr val="FFFFFF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FFFFFF"/>
                </a:solidFill>
              </a:rPr>
              <a:t>SVM</a:t>
            </a:r>
            <a:r>
              <a:rPr lang="zh-CN" altLang="en-US" dirty="0" smtClean="0">
                <a:solidFill>
                  <a:srgbClr val="FFFFFF"/>
                </a:solidFill>
              </a:rPr>
              <a:t>回归</a:t>
            </a:r>
            <a:endParaRPr lang="en-US" altLang="zh-CN" dirty="0" smtClean="0">
              <a:solidFill>
                <a:srgbClr val="FFFFFF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FFFFFF"/>
                </a:solidFill>
              </a:rPr>
              <a:t>KNN</a:t>
            </a:r>
            <a:r>
              <a:rPr lang="zh-CN" altLang="en-US" dirty="0" smtClean="0">
                <a:solidFill>
                  <a:srgbClr val="FFFFFF"/>
                </a:solidFill>
              </a:rPr>
              <a:t>回归</a:t>
            </a:r>
            <a:endParaRPr lang="en-US" altLang="zh-CN" dirty="0" smtClean="0">
              <a:solidFill>
                <a:srgbClr val="FFFFFF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FFFFFF"/>
                </a:solidFill>
              </a:rPr>
              <a:t>随机森林</a:t>
            </a:r>
            <a:r>
              <a:rPr lang="zh-CN" altLang="en-US" dirty="0" smtClean="0">
                <a:solidFill>
                  <a:srgbClr val="FFFFFF"/>
                </a:solidFill>
              </a:rPr>
              <a:t>回归</a:t>
            </a:r>
            <a:endParaRPr lang="en-US" altLang="zh-CN" dirty="0" smtClean="0">
              <a:solidFill>
                <a:srgbClr val="FFFFFF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>
                <a:solidFill>
                  <a:srgbClr val="FFFFFF"/>
                </a:solidFill>
              </a:rPr>
              <a:t>Adaboost</a:t>
            </a:r>
            <a:r>
              <a:rPr lang="zh-CN" altLang="en-US" dirty="0" smtClean="0">
                <a:solidFill>
                  <a:srgbClr val="FFFFFF"/>
                </a:solidFill>
              </a:rPr>
              <a:t>回归</a:t>
            </a:r>
            <a:endParaRPr lang="en-US" altLang="zh-CN" dirty="0" smtClean="0">
              <a:solidFill>
                <a:srgbClr val="FFFFFF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FFFFFF"/>
                </a:solidFill>
              </a:rPr>
              <a:t>GBRT</a:t>
            </a:r>
            <a:r>
              <a:rPr lang="zh-CN" altLang="en-US" dirty="0" smtClean="0">
                <a:solidFill>
                  <a:srgbClr val="FFFFFF"/>
                </a:solidFill>
              </a:rPr>
              <a:t>回归</a:t>
            </a:r>
            <a:endParaRPr lang="en-US" altLang="zh-CN" dirty="0" smtClean="0">
              <a:solidFill>
                <a:srgbClr val="FFFFFF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FFFFFF"/>
                </a:solidFill>
              </a:rPr>
              <a:t>Bagging</a:t>
            </a:r>
            <a:r>
              <a:rPr lang="zh-CN" altLang="en-US" dirty="0" smtClean="0">
                <a:solidFill>
                  <a:srgbClr val="FFFFFF"/>
                </a:solidFill>
              </a:rPr>
              <a:t>回归</a:t>
            </a:r>
            <a:endParaRPr lang="en-US" altLang="zh-CN" dirty="0" smtClean="0">
              <a:solidFill>
                <a:srgbClr val="FFFFFF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FFFFFF"/>
                </a:solidFill>
              </a:rPr>
              <a:t>极端</a:t>
            </a:r>
            <a:r>
              <a:rPr lang="zh-CN" altLang="en-US" dirty="0">
                <a:solidFill>
                  <a:srgbClr val="FFFFFF"/>
                </a:solidFill>
              </a:rPr>
              <a:t>随机树</a:t>
            </a:r>
            <a:r>
              <a:rPr lang="zh-CN" altLang="en-US" dirty="0" smtClean="0">
                <a:solidFill>
                  <a:srgbClr val="FFFFFF"/>
                </a:solidFill>
              </a:rPr>
              <a:t>回归</a:t>
            </a:r>
            <a:endParaRPr lang="en-US" altLang="zh-CN" dirty="0" smtClean="0">
              <a:solidFill>
                <a:srgbClr val="FFFFFF"/>
              </a:solidFill>
            </a:endParaRPr>
          </a:p>
        </p:txBody>
      </p:sp>
      <p:sp>
        <p:nvSpPr>
          <p:cNvPr id="47" name="燕尾形箭头 46"/>
          <p:cNvSpPr/>
          <p:nvPr/>
        </p:nvSpPr>
        <p:spPr>
          <a:xfrm>
            <a:off x="8530541" y="3184280"/>
            <a:ext cx="266395" cy="246687"/>
          </a:xfrm>
          <a:prstGeom prst="notched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6016355" y="1765827"/>
            <a:ext cx="2384094" cy="49876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dirty="0" smtClean="0">
                <a:solidFill>
                  <a:srgbClr val="FFFFFF"/>
                </a:solidFill>
              </a:rPr>
              <a:t>生成训练、预测集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6016355" y="2593298"/>
            <a:ext cx="2385726" cy="2591778"/>
          </a:xfrm>
          <a:prstGeom prst="rect">
            <a:avLst/>
          </a:prstGeom>
          <a:noFill/>
          <a:ln>
            <a:solidFill>
              <a:schemeClr val="accent2">
                <a:lumMod val="10000"/>
                <a:lumOff val="90000"/>
                <a:alpha val="52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 smtClean="0">
                <a:solidFill>
                  <a:srgbClr val="FFFFFF"/>
                </a:solidFill>
              </a:rPr>
              <a:t>train_test_split</a:t>
            </a:r>
            <a:endParaRPr lang="en-US" altLang="zh-CN" dirty="0" smtClean="0">
              <a:solidFill>
                <a:srgbClr val="FFFFFF"/>
              </a:solidFill>
            </a:endParaRPr>
          </a:p>
          <a:p>
            <a:r>
              <a:rPr lang="zh-CN" altLang="en-US" dirty="0" smtClean="0">
                <a:solidFill>
                  <a:srgbClr val="FFFFFF"/>
                </a:solidFill>
              </a:rPr>
              <a:t>    随机生成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50" name="燕尾形箭头 49"/>
          <p:cNvSpPr/>
          <p:nvPr/>
        </p:nvSpPr>
        <p:spPr>
          <a:xfrm>
            <a:off x="5749960" y="3184280"/>
            <a:ext cx="266395" cy="246687"/>
          </a:xfrm>
          <a:prstGeom prst="notched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3174521" y="1765827"/>
            <a:ext cx="2575439" cy="49876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dirty="0" smtClean="0">
                <a:solidFill>
                  <a:srgbClr val="FFFFFF"/>
                </a:solidFill>
              </a:rPr>
              <a:t>构造特征工程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3300004" y="2593298"/>
            <a:ext cx="2385726" cy="2591778"/>
          </a:xfrm>
          <a:prstGeom prst="rect">
            <a:avLst/>
          </a:prstGeom>
          <a:noFill/>
          <a:ln>
            <a:solidFill>
              <a:schemeClr val="accent2">
                <a:lumMod val="10000"/>
                <a:lumOff val="90000"/>
                <a:alpha val="52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FFFFFF"/>
                </a:solidFill>
              </a:rPr>
              <a:t>1</a:t>
            </a:r>
            <a:r>
              <a:rPr lang="en-US" altLang="zh-CN" dirty="0">
                <a:solidFill>
                  <a:srgbClr val="FFFFFF"/>
                </a:solidFill>
              </a:rPr>
              <a:t>.</a:t>
            </a:r>
            <a:r>
              <a:rPr lang="zh-CN" altLang="en-US" dirty="0">
                <a:solidFill>
                  <a:srgbClr val="FFFFFF"/>
                </a:solidFill>
              </a:rPr>
              <a:t>查看各变量与预测目标</a:t>
            </a:r>
            <a:r>
              <a:rPr lang="zh-CN" altLang="en-US" dirty="0" smtClean="0">
                <a:solidFill>
                  <a:srgbClr val="FFFFFF"/>
                </a:solidFill>
              </a:rPr>
              <a:t>相关性</a:t>
            </a:r>
            <a:endParaRPr lang="en-US" altLang="zh-CN" dirty="0" smtClean="0">
              <a:solidFill>
                <a:srgbClr val="FFFFFF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FFFFFF"/>
                </a:solidFill>
              </a:rPr>
              <a:t>2.</a:t>
            </a:r>
            <a:r>
              <a:rPr lang="zh-CN" altLang="en-US" dirty="0">
                <a:solidFill>
                  <a:srgbClr val="FFFFFF"/>
                </a:solidFill>
              </a:rPr>
              <a:t>缺失值</a:t>
            </a:r>
            <a:r>
              <a:rPr lang="zh-CN" altLang="en-US" dirty="0" smtClean="0">
                <a:solidFill>
                  <a:srgbClr val="FFFFFF"/>
                </a:solidFill>
              </a:rPr>
              <a:t>处理</a:t>
            </a:r>
            <a:endParaRPr lang="en-US" altLang="zh-CN" dirty="0" smtClean="0">
              <a:solidFill>
                <a:srgbClr val="FFFFFF"/>
              </a:solidFill>
            </a:endParaRPr>
          </a:p>
          <a:p>
            <a:r>
              <a:rPr lang="en-US" altLang="zh-CN" dirty="0" smtClean="0">
                <a:solidFill>
                  <a:srgbClr val="FFFFFF"/>
                </a:solidFill>
              </a:rPr>
              <a:t>     (</a:t>
            </a:r>
            <a:r>
              <a:rPr lang="en-US" altLang="zh-CN" dirty="0">
                <a:solidFill>
                  <a:srgbClr val="FFFFFF"/>
                </a:solidFill>
              </a:rPr>
              <a:t>None\0\</a:t>
            </a:r>
            <a:r>
              <a:rPr lang="zh-CN" altLang="en-US" dirty="0">
                <a:solidFill>
                  <a:srgbClr val="FFFFFF"/>
                </a:solidFill>
              </a:rPr>
              <a:t>众数</a:t>
            </a:r>
            <a:r>
              <a:rPr lang="en-US" altLang="zh-CN" dirty="0" smtClean="0">
                <a:solidFill>
                  <a:srgbClr val="FFFFFF"/>
                </a:solidFill>
              </a:rPr>
              <a:t>\</a:t>
            </a:r>
          </a:p>
          <a:p>
            <a:r>
              <a:rPr lang="zh-CN" altLang="en-US" dirty="0" smtClean="0">
                <a:solidFill>
                  <a:srgbClr val="FFFFFF"/>
                </a:solidFill>
              </a:rPr>
              <a:t>     中位数</a:t>
            </a:r>
            <a:r>
              <a:rPr lang="en-US" altLang="zh-CN" dirty="0">
                <a:solidFill>
                  <a:srgbClr val="FFFFFF"/>
                </a:solidFill>
              </a:rPr>
              <a:t>\</a:t>
            </a:r>
            <a:r>
              <a:rPr lang="zh-CN" altLang="en-US" dirty="0">
                <a:solidFill>
                  <a:srgbClr val="FFFFFF"/>
                </a:solidFill>
              </a:rPr>
              <a:t>指定值</a:t>
            </a:r>
            <a:r>
              <a:rPr lang="en-US" altLang="zh-CN" dirty="0" smtClean="0">
                <a:solidFill>
                  <a:srgbClr val="FFFFFF"/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FFFFFF"/>
                </a:solidFill>
              </a:rPr>
              <a:t>3.</a:t>
            </a:r>
            <a:r>
              <a:rPr lang="zh-CN" altLang="en-US" dirty="0">
                <a:solidFill>
                  <a:srgbClr val="FFFFFF"/>
                </a:solidFill>
              </a:rPr>
              <a:t>构造类别</a:t>
            </a:r>
            <a:r>
              <a:rPr lang="zh-CN" altLang="en-US" dirty="0" smtClean="0">
                <a:solidFill>
                  <a:srgbClr val="FFFFFF"/>
                </a:solidFill>
              </a:rPr>
              <a:t>特征</a:t>
            </a:r>
            <a:endParaRPr lang="en-US" altLang="zh-CN" dirty="0" smtClean="0">
              <a:solidFill>
                <a:srgbClr val="FFFFFF"/>
              </a:solidFill>
            </a:endParaRPr>
          </a:p>
          <a:p>
            <a:r>
              <a:rPr lang="en-US" altLang="zh-CN" dirty="0" smtClean="0">
                <a:solidFill>
                  <a:srgbClr val="FFFFFF"/>
                </a:solidFill>
              </a:rPr>
              <a:t>     (</a:t>
            </a:r>
            <a:r>
              <a:rPr lang="en-US" altLang="zh-CN" dirty="0" err="1" smtClean="0">
                <a:solidFill>
                  <a:srgbClr val="FFFFFF"/>
                </a:solidFill>
              </a:rPr>
              <a:t>LabelEncoder</a:t>
            </a:r>
            <a:endParaRPr lang="en-US" altLang="zh-CN" dirty="0" smtClean="0">
              <a:solidFill>
                <a:srgbClr val="FFFFFF"/>
              </a:solidFill>
            </a:endParaRPr>
          </a:p>
          <a:p>
            <a:r>
              <a:rPr lang="zh-CN" altLang="en-US" dirty="0" smtClean="0">
                <a:solidFill>
                  <a:srgbClr val="FFFFFF"/>
                </a:solidFill>
              </a:rPr>
              <a:t>     与</a:t>
            </a:r>
            <a:r>
              <a:rPr lang="en-US" altLang="zh-CN" dirty="0" smtClean="0">
                <a:solidFill>
                  <a:srgbClr val="FFFFFF"/>
                </a:solidFill>
              </a:rPr>
              <a:t>one-hot)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FFFFFF"/>
                </a:solidFill>
              </a:rPr>
              <a:t>4.</a:t>
            </a:r>
            <a:r>
              <a:rPr lang="zh-CN" altLang="en-US" dirty="0" smtClean="0">
                <a:solidFill>
                  <a:srgbClr val="FFFFFF"/>
                </a:solidFill>
              </a:rPr>
              <a:t>增、减特征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53" name="燕尾形箭头 52"/>
          <p:cNvSpPr/>
          <p:nvPr/>
        </p:nvSpPr>
        <p:spPr>
          <a:xfrm>
            <a:off x="3033609" y="3184280"/>
            <a:ext cx="266395" cy="246687"/>
          </a:xfrm>
          <a:prstGeom prst="notched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517791" y="1765827"/>
            <a:ext cx="2384094" cy="49876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dirty="0" smtClean="0">
                <a:solidFill>
                  <a:srgbClr val="FFFFFF"/>
                </a:solidFill>
              </a:rPr>
              <a:t>查看数据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517791" y="2593298"/>
            <a:ext cx="2385726" cy="2591778"/>
          </a:xfrm>
          <a:prstGeom prst="rect">
            <a:avLst/>
          </a:prstGeom>
          <a:noFill/>
          <a:ln>
            <a:solidFill>
              <a:schemeClr val="accent2">
                <a:lumMod val="10000"/>
                <a:lumOff val="90000"/>
                <a:alpha val="52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FFFFFF"/>
                </a:solidFill>
              </a:rPr>
              <a:t>1.</a:t>
            </a:r>
            <a:r>
              <a:rPr lang="zh-CN" altLang="en-US" dirty="0">
                <a:solidFill>
                  <a:srgbClr val="FFFFFF"/>
                </a:solidFill>
              </a:rPr>
              <a:t>去掉极端</a:t>
            </a:r>
            <a:r>
              <a:rPr lang="zh-CN" altLang="en-US" dirty="0" smtClean="0">
                <a:solidFill>
                  <a:srgbClr val="FFFFFF"/>
                </a:solidFill>
              </a:rPr>
              <a:t>值</a:t>
            </a:r>
            <a:endParaRPr lang="en-US" altLang="zh-CN" dirty="0">
              <a:solidFill>
                <a:srgbClr val="FFFFFF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FFFFFF"/>
                </a:solidFill>
              </a:rPr>
              <a:t>2.</a:t>
            </a:r>
            <a:r>
              <a:rPr lang="zh-CN" altLang="en-US" dirty="0" smtClean="0">
                <a:solidFill>
                  <a:srgbClr val="FFFFFF"/>
                </a:solidFill>
              </a:rPr>
              <a:t>查看目标是否</a:t>
            </a:r>
            <a:r>
              <a:rPr lang="zh-CN" altLang="en-US" dirty="0">
                <a:solidFill>
                  <a:srgbClr val="FFFFFF"/>
                </a:solidFill>
              </a:rPr>
              <a:t>符合正态分布并修正</a:t>
            </a:r>
            <a:r>
              <a:rPr lang="en-US" altLang="zh-CN" dirty="0">
                <a:solidFill>
                  <a:srgbClr val="FFFFFF"/>
                </a:solidFill>
              </a:rPr>
              <a:t>(</a:t>
            </a:r>
            <a:r>
              <a:rPr lang="zh-CN" altLang="en-US" dirty="0">
                <a:solidFill>
                  <a:srgbClr val="FFFFFF"/>
                </a:solidFill>
              </a:rPr>
              <a:t>某些模型需要</a:t>
            </a:r>
            <a:r>
              <a:rPr lang="en-US" altLang="zh-CN" dirty="0">
                <a:solidFill>
                  <a:srgbClr val="FFFFFF"/>
                </a:solidFill>
              </a:rPr>
              <a:t>)</a:t>
            </a:r>
            <a:endParaRPr lang="zh-CN" alt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221228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主题">
  <a:themeElements>
    <a:clrScheme name="自定义 32">
      <a:dk1>
        <a:srgbClr val="000000"/>
      </a:dk1>
      <a:lt1>
        <a:srgbClr val="FFFFFF"/>
      </a:lt1>
      <a:dk2>
        <a:srgbClr val="7F7F7F"/>
      </a:dk2>
      <a:lt2>
        <a:srgbClr val="E7E6E6"/>
      </a:lt2>
      <a:accent1>
        <a:srgbClr val="00BA89"/>
      </a:accent1>
      <a:accent2>
        <a:srgbClr val="0F2B37"/>
      </a:accent2>
      <a:accent3>
        <a:srgbClr val="FFB441"/>
      </a:accent3>
      <a:accent4>
        <a:srgbClr val="AFABAB"/>
      </a:accent4>
      <a:accent5>
        <a:srgbClr val="DBD9D9"/>
      </a:accent5>
      <a:accent6>
        <a:srgbClr val="46A7E2"/>
      </a:accent6>
      <a:hlink>
        <a:srgbClr val="46A7E2"/>
      </a:hlink>
      <a:folHlink>
        <a:srgbClr val="46A7E2"/>
      </a:folHlink>
    </a:clrScheme>
    <a:fontScheme name="Helvetica">
      <a:majorFont>
        <a:latin typeface="Helvetica"/>
        <a:ea typeface="方正大黑简体"/>
        <a:cs typeface=""/>
      </a:majorFont>
      <a:minorFont>
        <a:latin typeface="Helvetica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solidFill>
            <a:schemeClr val="bg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119</Words>
  <Application>Microsoft Office PowerPoint</Application>
  <PresentationFormat>宽屏</PresentationFormat>
  <Paragraphs>28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方正大黑简体</vt:lpstr>
      <vt:lpstr>微软雅黑</vt:lpstr>
      <vt:lpstr>Arial</vt:lpstr>
      <vt:lpstr>Helvetica</vt:lpstr>
      <vt:lpstr>1_Office 主题</vt:lpstr>
      <vt:lpstr>PowerPoint 演示文稿</vt:lpstr>
    </vt:vector>
  </TitlesOfParts>
  <Company>edianzu.com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user</cp:lastModifiedBy>
  <cp:revision>5</cp:revision>
  <dcterms:created xsi:type="dcterms:W3CDTF">2018-05-11T06:21:46Z</dcterms:created>
  <dcterms:modified xsi:type="dcterms:W3CDTF">2018-05-11T07:10:36Z</dcterms:modified>
</cp:coreProperties>
</file>