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6.jpeg" ContentType="image/jpe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_1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1_3">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1_1_2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_3">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1_1_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8.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9.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0.png"/><Relationship Id="rId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3.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4.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1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1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Pulse para editar el formato del texto de título</a:t>
            </a:r>
            <a:endParaRPr b="0" lang="es-ES" sz="4400" spc="-1" strike="noStrike">
              <a:solidFill>
                <a:srgbClr val="ffffff"/>
              </a:solidFill>
              <a:latin typeface="Arial"/>
            </a:endParaRPr>
          </a:p>
        </p:txBody>
      </p:sp>
      <p:sp>
        <p:nvSpPr>
          <p:cNvPr id="1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
          <p:cNvSpPr/>
          <p:nvPr/>
        </p:nvSpPr>
        <p:spPr>
          <a:xfrm>
            <a:off x="1828800" y="1542960"/>
            <a:ext cx="5485680" cy="1308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4000" spc="-1" strike="noStrike">
                <a:solidFill>
                  <a:srgbClr val="ffffff"/>
                </a:solidFill>
                <a:latin typeface="Calibri"/>
              </a:rPr>
              <a:t>Procesamiento de Datos RSS en XML</a:t>
            </a:r>
            <a:endParaRPr b="0" lang="es-E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
          <p:cNvSpPr/>
          <p:nvPr/>
        </p:nvSpPr>
        <p:spPr>
          <a:xfrm>
            <a:off x="914400" y="1028880"/>
            <a:ext cx="731448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2800" spc="-1" strike="noStrike">
                <a:solidFill>
                  <a:srgbClr val="ffab40"/>
                </a:solidFill>
                <a:latin typeface="Calibri"/>
              </a:rPr>
              <a:t>Pruebas Realizadas</a:t>
            </a:r>
            <a:endParaRPr b="0" lang="es-ES" sz="2800" spc="-1" strike="noStrike">
              <a:solidFill>
                <a:srgbClr val="ffffff"/>
              </a:solidFill>
              <a:latin typeface="Arial"/>
            </a:endParaRPr>
          </a:p>
        </p:txBody>
      </p:sp>
      <p:sp>
        <p:nvSpPr>
          <p:cNvPr id="38" name=""/>
          <p:cNvSpPr/>
          <p:nvPr/>
        </p:nvSpPr>
        <p:spPr>
          <a:xfrm>
            <a:off x="914400" y="1800360"/>
            <a:ext cx="731448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ffffff"/>
                </a:solidFill>
                <a:latin typeface="Calibri"/>
              </a:rPr>
              <a:t>1. Pruebas funcionales de conexión y recuperación de datos del feed RSS.</a:t>
            </a:r>
            <a:endParaRPr b="0" lang="es-ES" sz="2000" spc="-1" strike="noStrike">
              <a:solidFill>
                <a:srgbClr val="ffffff"/>
              </a:solidFill>
              <a:latin typeface="Arial"/>
            </a:endParaRPr>
          </a:p>
          <a:p>
            <a:pPr>
              <a:lnSpc>
                <a:spcPct val="100000"/>
              </a:lnSpc>
            </a:pPr>
            <a:r>
              <a:rPr b="0" lang="en-US" sz="2000" spc="-1" strike="noStrike">
                <a:solidFill>
                  <a:srgbClr val="ffffff"/>
                </a:solidFill>
                <a:latin typeface="Calibri"/>
              </a:rPr>
              <a:t>2. Extracción correcta de elementos clave del RSS.</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3. Validación del archivo XML generado.</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1828800" y="1028880"/>
            <a:ext cx="5485680" cy="699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4000" spc="-1" strike="noStrike">
                <a:solidFill>
                  <a:srgbClr val="ffab40"/>
                </a:solidFill>
                <a:latin typeface="Calibri"/>
              </a:rPr>
              <a:t>Conclusión</a:t>
            </a:r>
            <a:endParaRPr b="0" lang="es-ES" sz="4000" spc="-1" strike="noStrike">
              <a:solidFill>
                <a:srgbClr val="ffffff"/>
              </a:solidFill>
              <a:latin typeface="Arial"/>
            </a:endParaRPr>
          </a:p>
        </p:txBody>
      </p:sp>
      <p:sp>
        <p:nvSpPr>
          <p:cNvPr id="40" name=""/>
          <p:cNvSpPr/>
          <p:nvPr/>
        </p:nvSpPr>
        <p:spPr>
          <a:xfrm>
            <a:off x="914400" y="1800360"/>
            <a:ext cx="7314480" cy="3163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20000"/>
              </a:lnSpc>
              <a:tabLst>
                <a:tab algn="l" pos="0"/>
              </a:tabLst>
            </a:pPr>
            <a:r>
              <a:rPr b="1" lang="en-US" sz="2800" spc="-1" strike="noStrike">
                <a:solidFill>
                  <a:srgbClr val="ffffff"/>
                </a:solidFill>
                <a:latin typeface="Calibri"/>
              </a:rPr>
              <a:t>El proyecto cumple con los objetivos planteados, procesando datos de un feed RSS y almacenándolos en formato XML. La modularidad permite futuras ampliaciones, como añadir más campos o procesar múltiples feeds.</a:t>
            </a:r>
            <a:endParaRPr b="0" lang="es-E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p:nvPr/>
        </p:nvSpPr>
        <p:spPr>
          <a:xfrm>
            <a:off x="914400" y="1028880"/>
            <a:ext cx="731448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2800" spc="-1" strike="noStrike">
                <a:solidFill>
                  <a:srgbClr val="ffab40"/>
                </a:solidFill>
                <a:latin typeface="Calibri"/>
              </a:rPr>
              <a:t>Referencias</a:t>
            </a:r>
            <a:endParaRPr b="0" lang="es-ES" sz="2800" spc="-1" strike="noStrike">
              <a:solidFill>
                <a:srgbClr val="ffffff"/>
              </a:solidFill>
              <a:latin typeface="Arial"/>
            </a:endParaRPr>
          </a:p>
        </p:txBody>
      </p:sp>
      <p:sp>
        <p:nvSpPr>
          <p:cNvPr id="42" name=""/>
          <p:cNvSpPr/>
          <p:nvPr/>
        </p:nvSpPr>
        <p:spPr>
          <a:xfrm>
            <a:off x="914400" y="1542960"/>
            <a:ext cx="7314480" cy="1113480"/>
          </a:xfrm>
          <a:prstGeom prst="rect">
            <a:avLst/>
          </a:prstGeom>
          <a:noFill/>
          <a:ln w="0">
            <a:noFill/>
          </a:ln>
        </p:spPr>
        <p:style>
          <a:lnRef idx="0"/>
          <a:fillRef idx="0"/>
          <a:effectRef idx="0"/>
          <a:fontRef idx="minor"/>
        </p:style>
        <p:txBody>
          <a:bodyPr lIns="90000" rIns="90000" tIns="45000" bIns="45000" anchor="t">
            <a:spAutoFit/>
          </a:bodyPr>
          <a:p>
            <a:pPr marL="216000" indent="-216000" defTabSz="914400">
              <a:lnSpc>
                <a:spcPct val="120000"/>
              </a:lnSpc>
              <a:buClr>
                <a:srgbClr val="ffffff"/>
              </a:buClr>
              <a:buFont typeface="Calibri"/>
              <a:buChar char="-"/>
            </a:pPr>
            <a:r>
              <a:rPr b="1" lang="en-US" sz="1400" spc="-1" strike="noStrike">
                <a:solidFill>
                  <a:srgbClr val="ffffff"/>
                </a:solidFill>
                <a:latin typeface="Calibri"/>
              </a:rPr>
              <a:t> </a:t>
            </a:r>
            <a:r>
              <a:rPr b="1" lang="en-US" sz="1400" spc="-1" strike="noStrike">
                <a:solidFill>
                  <a:srgbClr val="ffffff"/>
                </a:solidFill>
                <a:latin typeface="Calibri"/>
              </a:rPr>
              <a:t>Código fuente completo disponible en GitHub: https://github.com/Alexfh94/EjercicioXML/tree/master/src</a:t>
            </a:r>
            <a:endParaRPr b="0" lang="es-ES" sz="1400" spc="-1" strike="noStrike">
              <a:solidFill>
                <a:srgbClr val="ffffff"/>
              </a:solidFill>
              <a:latin typeface="Arial"/>
            </a:endParaRPr>
          </a:p>
          <a:p>
            <a:pPr marL="216000" indent="-216000" defTabSz="914400">
              <a:lnSpc>
                <a:spcPct val="120000"/>
              </a:lnSpc>
              <a:buClr>
                <a:srgbClr val="ffffff"/>
              </a:buClr>
              <a:buFont typeface="Calibri"/>
              <a:buChar char="-"/>
            </a:pPr>
            <a:r>
              <a:rPr b="1" lang="en-US" sz="1400" spc="-1" strike="noStrike">
                <a:solidFill>
                  <a:srgbClr val="ffffff"/>
                </a:solidFill>
                <a:latin typeface="Calibri"/>
              </a:rPr>
              <a:t> </a:t>
            </a:r>
            <a:r>
              <a:rPr b="1" lang="en-US" sz="1400" spc="-1" strike="noStrike">
                <a:solidFill>
                  <a:srgbClr val="ffffff"/>
                </a:solidFill>
                <a:latin typeface="Calibri"/>
              </a:rPr>
              <a:t>Ejemplo de archivo XML generado: https://github.com/Alexfh94/EjercicioXML/blob/master/25-11-2024-list.xml</a:t>
            </a:r>
            <a:endParaRPr b="0" lang="es-ES"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 name=""/>
          <p:cNvSpPr/>
          <p:nvPr/>
        </p:nvSpPr>
        <p:spPr>
          <a:xfrm>
            <a:off x="1828800" y="1028880"/>
            <a:ext cx="5485680" cy="699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4000" spc="-1" strike="noStrike">
                <a:solidFill>
                  <a:srgbClr val="ffab40"/>
                </a:solidFill>
                <a:latin typeface="Calibri"/>
              </a:rPr>
              <a:t>Introducción</a:t>
            </a:r>
            <a:endParaRPr b="0" lang="es-ES" sz="4000" spc="-1" strike="noStrike">
              <a:solidFill>
                <a:srgbClr val="ffffff"/>
              </a:solidFill>
              <a:latin typeface="Arial"/>
            </a:endParaRPr>
          </a:p>
        </p:txBody>
      </p:sp>
      <p:sp>
        <p:nvSpPr>
          <p:cNvPr id="22" name=""/>
          <p:cNvSpPr/>
          <p:nvPr/>
        </p:nvSpPr>
        <p:spPr>
          <a:xfrm>
            <a:off x="914400" y="1800360"/>
            <a:ext cx="7314480" cy="2100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20000"/>
              </a:lnSpc>
              <a:tabLst>
                <a:tab algn="l" pos="0"/>
              </a:tabLst>
            </a:pPr>
            <a:r>
              <a:rPr b="0" lang="en-US" sz="2200" spc="-1" strike="noStrike">
                <a:solidFill>
                  <a:srgbClr val="ffffff"/>
                </a:solidFill>
                <a:latin typeface="Calibri"/>
              </a:rPr>
              <a:t>Este proyecto se centra en el desarrollo de una aplicación en Java para procesar flujos de datos en formato RSS, específicamente enfocados en noticias relacionadas con inteligencia artificial. La aplicación extrae y almacena los datos en un archivo XML estructurado.</a:t>
            </a:r>
            <a:endParaRPr b="0" lang="es-ES" sz="2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
          <p:cNvSpPr/>
          <p:nvPr/>
        </p:nvSpPr>
        <p:spPr>
          <a:xfrm>
            <a:off x="914400" y="1028880"/>
            <a:ext cx="731448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2800" spc="-1" strike="noStrike">
                <a:solidFill>
                  <a:srgbClr val="ffab40"/>
                </a:solidFill>
                <a:latin typeface="Calibri"/>
              </a:rPr>
              <a:t>Contexto de la Aplicación</a:t>
            </a:r>
            <a:endParaRPr b="0" lang="es-ES" sz="2800" spc="-1" strike="noStrike">
              <a:solidFill>
                <a:srgbClr val="ffffff"/>
              </a:solidFill>
              <a:latin typeface="Arial"/>
            </a:endParaRPr>
          </a:p>
        </p:txBody>
      </p:sp>
      <p:sp>
        <p:nvSpPr>
          <p:cNvPr id="24" name=""/>
          <p:cNvSpPr/>
          <p:nvPr/>
        </p:nvSpPr>
        <p:spPr>
          <a:xfrm>
            <a:off x="914400" y="1800360"/>
            <a:ext cx="731448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ffffff"/>
                </a:solidFill>
                <a:latin typeface="Calibri"/>
              </a:rPr>
              <a:t>La aplicación procesa flujos de datos en formato RSS.</a:t>
            </a:r>
            <a:endParaRPr b="0" lang="es-ES" sz="2000" spc="-1" strike="noStrike">
              <a:solidFill>
                <a:srgbClr val="ffffff"/>
              </a:solidFill>
              <a:latin typeface="Arial"/>
            </a:endParaRPr>
          </a:p>
          <a:p>
            <a:pPr>
              <a:lnSpc>
                <a:spcPct val="100000"/>
              </a:lnSpc>
            </a:pPr>
            <a:r>
              <a:rPr b="0" lang="en-US" sz="2000" spc="-1" strike="noStrike">
                <a:solidFill>
                  <a:srgbClr val="ffffff"/>
                </a:solidFill>
                <a:latin typeface="Calibri"/>
              </a:rPr>
              <a:t>Proporciona actualizaciones de contenido como noticias o blogs.</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En este caso extrae artículos de inteligencia artificial desde un feed RSS específico (EuropaPress).</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
          <p:cNvSpPr/>
          <p:nvPr/>
        </p:nvSpPr>
        <p:spPr>
          <a:xfrm>
            <a:off x="914400" y="1028880"/>
            <a:ext cx="731448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2800" spc="-1" strike="noStrike">
                <a:solidFill>
                  <a:srgbClr val="ffab40"/>
                </a:solidFill>
                <a:latin typeface="Calibri"/>
              </a:rPr>
              <a:t>¿Qué es XML y RSS?</a:t>
            </a:r>
            <a:endParaRPr b="0" lang="es-ES" sz="2800" spc="-1" strike="noStrike">
              <a:solidFill>
                <a:srgbClr val="ffffff"/>
              </a:solidFill>
              <a:latin typeface="Arial"/>
            </a:endParaRPr>
          </a:p>
        </p:txBody>
      </p:sp>
      <p:sp>
        <p:nvSpPr>
          <p:cNvPr id="26" name=""/>
          <p:cNvSpPr/>
          <p:nvPr/>
        </p:nvSpPr>
        <p:spPr>
          <a:xfrm>
            <a:off x="914400" y="1800360"/>
            <a:ext cx="7314480" cy="1614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ffffff"/>
                </a:solidFill>
                <a:latin typeface="Calibri"/>
              </a:rPr>
              <a:t>XML es un lenguaje de marcado diseñado para almacenar y transportar datos de manera estructurada.</a:t>
            </a:r>
            <a:endParaRPr b="0" lang="es-ES" sz="2000" spc="-1" strike="noStrike">
              <a:solidFill>
                <a:srgbClr val="ffffff"/>
              </a:solidFill>
              <a:latin typeface="Arial"/>
            </a:endParaRPr>
          </a:p>
          <a:p>
            <a:pPr>
              <a:lnSpc>
                <a:spcPct val="100000"/>
              </a:lnSpc>
            </a:pPr>
            <a:r>
              <a:rPr b="0" lang="en-US" sz="2000" spc="-1" strike="noStrike">
                <a:solidFill>
                  <a:srgbClr val="ffffff"/>
                </a:solidFill>
                <a:latin typeface="Calibri"/>
              </a:rPr>
              <a:t>RSS es un formato basado en XML que permite la distribución automática de contenido actualizado.</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Ejemplo de elementos en RSS: &lt;title&gt;, &lt;link&gt;, &lt;pubDate&gt;.</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
          <p:cNvSpPr/>
          <p:nvPr/>
        </p:nvSpPr>
        <p:spPr>
          <a:xfrm>
            <a:off x="914400" y="1028880"/>
            <a:ext cx="731448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2800" spc="-1" strike="noStrike">
                <a:solidFill>
                  <a:srgbClr val="ffab40"/>
                </a:solidFill>
                <a:latin typeface="Calibri"/>
              </a:rPr>
              <a:t>Librerías y Herramientas Utilizadas</a:t>
            </a:r>
            <a:endParaRPr b="0" lang="es-ES" sz="2800" spc="-1" strike="noStrike">
              <a:solidFill>
                <a:srgbClr val="ffffff"/>
              </a:solidFill>
              <a:latin typeface="Arial"/>
            </a:endParaRPr>
          </a:p>
        </p:txBody>
      </p:sp>
      <p:sp>
        <p:nvSpPr>
          <p:cNvPr id="28" name=""/>
          <p:cNvSpPr/>
          <p:nvPr/>
        </p:nvSpPr>
        <p:spPr>
          <a:xfrm>
            <a:off x="914400" y="1800360"/>
            <a:ext cx="7314480" cy="1614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ffffff"/>
                </a:solidFill>
                <a:latin typeface="Calibri"/>
              </a:rPr>
              <a:t>Se utilizó Java y librerías estándar para gestionar datos XML.</a:t>
            </a:r>
            <a:endParaRPr b="0" lang="es-ES" sz="2000" spc="-1" strike="noStrike">
              <a:solidFill>
                <a:srgbClr val="ffffff"/>
              </a:solidFill>
              <a:latin typeface="Arial"/>
            </a:endParaRPr>
          </a:p>
          <a:p>
            <a:pPr>
              <a:lnSpc>
                <a:spcPct val="100000"/>
              </a:lnSpc>
            </a:pPr>
            <a:r>
              <a:rPr b="0" lang="en-US" sz="2000" spc="-1" strike="noStrike">
                <a:solidFill>
                  <a:srgbClr val="ffffff"/>
                </a:solidFill>
                <a:latin typeface="Calibri"/>
              </a:rPr>
              <a:t>javax.xml.parsers y org.w3c.dom para lectura y creación de documentos XML.</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java.net.HttpURLConnection para conexiones HTTP y recuperación de contenido.</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
          <p:cNvSpPr/>
          <p:nvPr/>
        </p:nvSpPr>
        <p:spPr>
          <a:xfrm>
            <a:off x="914400" y="1028880"/>
            <a:ext cx="731448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2800" spc="-1" strike="noStrike">
                <a:solidFill>
                  <a:srgbClr val="ffab40"/>
                </a:solidFill>
                <a:latin typeface="Calibri"/>
              </a:rPr>
              <a:t>Proceso de Desarrollo y Planificación</a:t>
            </a:r>
            <a:endParaRPr b="0" lang="es-ES" sz="2800" spc="-1" strike="noStrike">
              <a:solidFill>
                <a:srgbClr val="ffffff"/>
              </a:solidFill>
              <a:latin typeface="Arial"/>
            </a:endParaRPr>
          </a:p>
        </p:txBody>
      </p:sp>
      <p:sp>
        <p:nvSpPr>
          <p:cNvPr id="30" name=""/>
          <p:cNvSpPr/>
          <p:nvPr/>
        </p:nvSpPr>
        <p:spPr>
          <a:xfrm>
            <a:off x="914400" y="1800360"/>
            <a:ext cx="7314480" cy="2604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500" spc="-1" strike="noStrike">
                <a:solidFill>
                  <a:srgbClr val="ffffff"/>
                </a:solidFill>
                <a:latin typeface="Calibri"/>
              </a:rPr>
              <a:t>1. Definición de requisitos</a:t>
            </a:r>
            <a:endParaRPr b="0" lang="es-ES" sz="1500" spc="-1" strike="noStrike">
              <a:solidFill>
                <a:srgbClr val="ffffff"/>
              </a:solidFill>
              <a:latin typeface="Arial"/>
            </a:endParaRPr>
          </a:p>
          <a:p>
            <a:pPr>
              <a:lnSpc>
                <a:spcPct val="100000"/>
              </a:lnSpc>
            </a:pPr>
            <a:r>
              <a:rPr b="0" lang="en-US" sz="1500" spc="-1" strike="noStrike">
                <a:solidFill>
                  <a:srgbClr val="ffffff"/>
                </a:solidFill>
                <a:latin typeface="Calibri"/>
              </a:rPr>
              <a:t>	</a:t>
            </a:r>
            <a:r>
              <a:rPr b="0" lang="en-US" sz="1500" spc="-1" strike="noStrike">
                <a:solidFill>
                  <a:srgbClr val="ffffff"/>
                </a:solidFill>
                <a:latin typeface="Calibri"/>
              </a:rPr>
              <a:t>Leer desde un feed RSS </a:t>
            </a:r>
            <a:endParaRPr b="0" lang="es-ES" sz="1500" spc="-1" strike="noStrike">
              <a:solidFill>
                <a:srgbClr val="ffffff"/>
              </a:solidFill>
              <a:latin typeface="Arial"/>
            </a:endParaRPr>
          </a:p>
          <a:p>
            <a:pPr>
              <a:lnSpc>
                <a:spcPct val="100000"/>
              </a:lnSpc>
            </a:pPr>
            <a:r>
              <a:rPr b="0" lang="en-US" sz="1500" spc="-1" strike="noStrike">
                <a:solidFill>
                  <a:srgbClr val="ffffff"/>
                </a:solidFill>
                <a:latin typeface="Calibri"/>
              </a:rPr>
              <a:t>	</a:t>
            </a:r>
            <a:r>
              <a:rPr b="0" lang="en-US" sz="1500" spc="-1" strike="noStrike">
                <a:solidFill>
                  <a:srgbClr val="ffffff"/>
                </a:solidFill>
                <a:latin typeface="Calibri"/>
              </a:rPr>
              <a:t>Procesar datos esenciales </a:t>
            </a:r>
            <a:endParaRPr b="0" lang="es-ES" sz="1500" spc="-1" strike="noStrike">
              <a:solidFill>
                <a:srgbClr val="ffffff"/>
              </a:solidFill>
              <a:latin typeface="Arial"/>
            </a:endParaRPr>
          </a:p>
          <a:p>
            <a:pPr>
              <a:lnSpc>
                <a:spcPct val="100000"/>
              </a:lnSpc>
            </a:pPr>
            <a:r>
              <a:rPr b="0" lang="en-US" sz="1500" spc="-1" strike="noStrike">
                <a:solidFill>
                  <a:srgbClr val="ffffff"/>
                </a:solidFill>
                <a:latin typeface="Calibri"/>
              </a:rPr>
              <a:t>	</a:t>
            </a:r>
            <a:r>
              <a:rPr b="0" lang="en-US" sz="1500" spc="-1" strike="noStrike">
                <a:solidFill>
                  <a:srgbClr val="ffffff"/>
                </a:solidFill>
                <a:latin typeface="Calibri"/>
              </a:rPr>
              <a:t>Generar un archivo XML.</a:t>
            </a:r>
            <a:endParaRPr b="0" lang="es-ES" sz="1500" spc="-1" strike="noStrike">
              <a:solidFill>
                <a:srgbClr val="ffffff"/>
              </a:solidFill>
              <a:latin typeface="Arial"/>
            </a:endParaRPr>
          </a:p>
          <a:p>
            <a:pPr>
              <a:lnSpc>
                <a:spcPct val="100000"/>
              </a:lnSpc>
            </a:pPr>
            <a:r>
              <a:rPr b="0" lang="en-US" sz="1500" spc="-1" strike="noStrike">
                <a:solidFill>
                  <a:srgbClr val="ffffff"/>
                </a:solidFill>
                <a:latin typeface="Calibri"/>
              </a:rPr>
              <a:t>2. Diseño de componentes</a:t>
            </a:r>
            <a:endParaRPr b="0" lang="es-ES" sz="1500" spc="-1" strike="noStrike">
              <a:solidFill>
                <a:srgbClr val="ffffff"/>
              </a:solidFill>
              <a:latin typeface="Arial"/>
            </a:endParaRPr>
          </a:p>
          <a:p>
            <a:pPr>
              <a:lnSpc>
                <a:spcPct val="100000"/>
              </a:lnSpc>
            </a:pPr>
            <a:r>
              <a:rPr b="0" lang="en-US" sz="1500" spc="-1" strike="noStrike">
                <a:solidFill>
                  <a:srgbClr val="ffffff"/>
                </a:solidFill>
                <a:latin typeface="Calibri"/>
              </a:rPr>
              <a:t>	</a:t>
            </a:r>
            <a:r>
              <a:rPr b="0" lang="en-US" sz="1500" spc="-1" strike="noStrike">
                <a:solidFill>
                  <a:srgbClr val="ffffff"/>
                </a:solidFill>
                <a:latin typeface="Calibri"/>
              </a:rPr>
              <a:t>Clases Noticia</a:t>
            </a:r>
            <a:endParaRPr b="0" lang="es-ES" sz="1500" spc="-1" strike="noStrike">
              <a:solidFill>
                <a:srgbClr val="ffffff"/>
              </a:solidFill>
              <a:latin typeface="Arial"/>
            </a:endParaRPr>
          </a:p>
          <a:p>
            <a:pPr>
              <a:lnSpc>
                <a:spcPct val="100000"/>
              </a:lnSpc>
            </a:pPr>
            <a:r>
              <a:rPr b="0" lang="en-US" sz="1500" spc="-1" strike="noStrike">
                <a:solidFill>
                  <a:srgbClr val="ffffff"/>
                </a:solidFill>
                <a:latin typeface="Calibri"/>
              </a:rPr>
              <a:t>	</a:t>
            </a:r>
            <a:r>
              <a:rPr b="0" lang="en-US" sz="1500" spc="-1" strike="noStrike">
                <a:solidFill>
                  <a:srgbClr val="ffffff"/>
                </a:solidFill>
                <a:latin typeface="Calibri"/>
              </a:rPr>
              <a:t>RssParser</a:t>
            </a:r>
            <a:endParaRPr b="0" lang="es-ES" sz="1500" spc="-1" strike="noStrike">
              <a:solidFill>
                <a:srgbClr val="ffffff"/>
              </a:solidFill>
              <a:latin typeface="Arial"/>
            </a:endParaRPr>
          </a:p>
          <a:p>
            <a:pPr>
              <a:lnSpc>
                <a:spcPct val="100000"/>
              </a:lnSpc>
            </a:pPr>
            <a:r>
              <a:rPr b="0" lang="en-US" sz="1500" spc="-1" strike="noStrike">
                <a:solidFill>
                  <a:srgbClr val="ffffff"/>
                </a:solidFill>
                <a:latin typeface="Calibri"/>
              </a:rPr>
              <a:t>	</a:t>
            </a:r>
            <a:r>
              <a:rPr b="0" lang="en-US" sz="1500" spc="-1" strike="noStrike">
                <a:solidFill>
                  <a:srgbClr val="ffffff"/>
                </a:solidFill>
                <a:latin typeface="Calibri"/>
              </a:rPr>
              <a:t>XmlWriter </a:t>
            </a:r>
            <a:endParaRPr b="0" lang="es-ES" sz="1500" spc="-1" strike="noStrike">
              <a:solidFill>
                <a:srgbClr val="ffffff"/>
              </a:solidFill>
              <a:latin typeface="Arial"/>
            </a:endParaRPr>
          </a:p>
          <a:p>
            <a:pPr>
              <a:lnSpc>
                <a:spcPct val="100000"/>
              </a:lnSpc>
            </a:pPr>
            <a:r>
              <a:rPr b="0" lang="en-US" sz="1500" spc="-1" strike="noStrike">
                <a:solidFill>
                  <a:srgbClr val="ffffff"/>
                </a:solidFill>
                <a:latin typeface="Calibri"/>
              </a:rPr>
              <a:t>	</a:t>
            </a:r>
            <a:r>
              <a:rPr b="0" lang="en-US" sz="1500" spc="-1" strike="noStrike">
                <a:solidFill>
                  <a:srgbClr val="ffffff"/>
                </a:solidFill>
                <a:latin typeface="Calibri"/>
              </a:rPr>
              <a:t>Main.</a:t>
            </a:r>
            <a:endParaRPr b="0" lang="es-ES" sz="1500" spc="-1" strike="noStrike">
              <a:solidFill>
                <a:srgbClr val="ffffff"/>
              </a:solidFill>
              <a:latin typeface="Arial"/>
            </a:endParaRPr>
          </a:p>
          <a:p>
            <a:pPr defTabSz="914400">
              <a:lnSpc>
                <a:spcPct val="100000"/>
              </a:lnSpc>
              <a:tabLst>
                <a:tab algn="l" pos="0"/>
              </a:tabLst>
            </a:pPr>
            <a:r>
              <a:rPr b="0" lang="en-US" sz="1500" spc="-1" strike="noStrike">
                <a:solidFill>
                  <a:srgbClr val="ffffff"/>
                </a:solidFill>
                <a:latin typeface="Calibri"/>
              </a:rPr>
              <a:t>3. Fases de desarrollo</a:t>
            </a:r>
            <a:endParaRPr b="0" lang="es-ES" sz="1500" spc="-1" strike="noStrike">
              <a:solidFill>
                <a:srgbClr val="ffffff"/>
              </a:solidFill>
              <a:latin typeface="Arial"/>
            </a:endParaRPr>
          </a:p>
          <a:p>
            <a:pPr defTabSz="914400">
              <a:lnSpc>
                <a:spcPct val="100000"/>
              </a:lnSpc>
              <a:tabLst>
                <a:tab algn="l" pos="0"/>
              </a:tabLst>
            </a:pPr>
            <a:r>
              <a:rPr b="0" lang="en-US" sz="1500" spc="-1" strike="noStrike">
                <a:solidFill>
                  <a:srgbClr val="ffffff"/>
                </a:solidFill>
                <a:latin typeface="Calibri"/>
              </a:rPr>
              <a:t>	</a:t>
            </a:r>
            <a:r>
              <a:rPr b="0" lang="en-US" sz="1500" spc="-1" strike="noStrike">
                <a:solidFill>
                  <a:srgbClr val="ffffff"/>
                </a:solidFill>
                <a:latin typeface="Calibri"/>
              </a:rPr>
              <a:t>Desde la implementación de la clase Noticia hasta pruebas iniciales.</a:t>
            </a: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
          <p:cNvSpPr/>
          <p:nvPr/>
        </p:nvSpPr>
        <p:spPr>
          <a:xfrm>
            <a:off x="914400" y="1028880"/>
            <a:ext cx="731448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2800" spc="-1" strike="noStrike">
                <a:solidFill>
                  <a:srgbClr val="ffab40"/>
                </a:solidFill>
                <a:latin typeface="Calibri"/>
              </a:rPr>
              <a:t>Proceso de Desarrollo y Planificación</a:t>
            </a:r>
            <a:endParaRPr b="0" lang="es-ES" sz="2800" spc="-1" strike="noStrike">
              <a:solidFill>
                <a:srgbClr val="ffffff"/>
              </a:solidFill>
              <a:latin typeface="Arial"/>
            </a:endParaRPr>
          </a:p>
        </p:txBody>
      </p:sp>
      <p:sp>
        <p:nvSpPr>
          <p:cNvPr id="32" name=""/>
          <p:cNvSpPr/>
          <p:nvPr/>
        </p:nvSpPr>
        <p:spPr>
          <a:xfrm>
            <a:off x="914400" y="1800360"/>
            <a:ext cx="7314480" cy="2717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500" spc="-1" strike="noStrike">
                <a:solidFill>
                  <a:srgbClr val="ffffff"/>
                </a:solidFill>
                <a:latin typeface="Calibri"/>
              </a:rPr>
              <a:t>3. Fases de desarrollo</a:t>
            </a:r>
            <a:endParaRPr b="0" lang="es-ES" sz="1500" spc="-1" strike="noStrike">
              <a:solidFill>
                <a:srgbClr val="ffffff"/>
              </a:solidFill>
              <a:latin typeface="Arial"/>
            </a:endParaRPr>
          </a:p>
          <a:p>
            <a:pPr defTabSz="914400">
              <a:lnSpc>
                <a:spcPct val="150000"/>
              </a:lnSpc>
              <a:tabLst>
                <a:tab algn="l" pos="0"/>
              </a:tabLst>
            </a:pPr>
            <a:r>
              <a:rPr b="0" lang="en-US" sz="1500" spc="-1" strike="noStrike">
                <a:solidFill>
                  <a:srgbClr val="ffffff"/>
                </a:solidFill>
                <a:latin typeface="Calibri"/>
              </a:rPr>
              <a:t>	</a:t>
            </a:r>
            <a:r>
              <a:rPr b="0" lang="en-US" sz="1500" spc="-1" strike="noStrike">
                <a:solidFill>
                  <a:srgbClr val="ffffff"/>
                </a:solidFill>
                <a:latin typeface="Calibri"/>
              </a:rPr>
              <a:t>● </a:t>
            </a:r>
            <a:r>
              <a:rPr b="0" lang="en-US" sz="1500" spc="-1" strike="noStrike">
                <a:solidFill>
                  <a:srgbClr val="ffffff"/>
                </a:solidFill>
                <a:latin typeface="Calibri"/>
              </a:rPr>
              <a:t>Fase 1: Implementación de la clase Noticia para modelar los datos.</a:t>
            </a:r>
            <a:endParaRPr b="0" lang="es-ES" sz="1500" spc="-1" strike="noStrike">
              <a:solidFill>
                <a:srgbClr val="ffffff"/>
              </a:solidFill>
              <a:latin typeface="Arial"/>
            </a:endParaRPr>
          </a:p>
          <a:p>
            <a:pPr defTabSz="914400">
              <a:lnSpc>
                <a:spcPct val="150000"/>
              </a:lnSpc>
              <a:tabLst>
                <a:tab algn="l" pos="0"/>
              </a:tabLst>
            </a:pPr>
            <a:r>
              <a:rPr b="0" lang="en-US" sz="1500" spc="-1" strike="noStrike">
                <a:solidFill>
                  <a:srgbClr val="ffffff"/>
                </a:solidFill>
                <a:latin typeface="Calibri"/>
              </a:rPr>
              <a:t>	</a:t>
            </a:r>
            <a:r>
              <a:rPr b="0" lang="en-US" sz="1500" spc="-1" strike="noStrike">
                <a:solidFill>
                  <a:srgbClr val="ffffff"/>
                </a:solidFill>
                <a:latin typeface="Calibri"/>
              </a:rPr>
              <a:t>● </a:t>
            </a:r>
            <a:r>
              <a:rPr b="0" lang="en-US" sz="1500" spc="-1" strike="noStrike">
                <a:solidFill>
                  <a:srgbClr val="ffffff"/>
                </a:solidFill>
                <a:latin typeface="Calibri"/>
              </a:rPr>
              <a:t>Fase 2: Desarrollo del RssParser para extraer información del feed RSS </a:t>
            </a:r>
            <a:r>
              <a:rPr b="0" lang="en-US" sz="1500" spc="-1" strike="noStrike">
                <a:solidFill>
                  <a:srgbClr val="ffffff"/>
                </a:solidFill>
                <a:latin typeface="Calibri"/>
              </a:rPr>
              <a:t>	</a:t>
            </a:r>
            <a:r>
              <a:rPr b="0" lang="en-US" sz="1500" spc="-1" strike="noStrike">
                <a:solidFill>
                  <a:srgbClr val="ffffff"/>
                </a:solidFill>
                <a:latin typeface="Calibri"/>
              </a:rPr>
              <a:t>utilizando DOM (Document Object Model).</a:t>
            </a:r>
            <a:endParaRPr b="0" lang="es-ES" sz="1500" spc="-1" strike="noStrike">
              <a:solidFill>
                <a:srgbClr val="ffffff"/>
              </a:solidFill>
              <a:latin typeface="Arial"/>
            </a:endParaRPr>
          </a:p>
          <a:p>
            <a:pPr defTabSz="914400">
              <a:lnSpc>
                <a:spcPct val="150000"/>
              </a:lnSpc>
              <a:tabLst>
                <a:tab algn="l" pos="0"/>
              </a:tabLst>
            </a:pPr>
            <a:r>
              <a:rPr b="0" lang="en-US" sz="1500" spc="-1" strike="noStrike">
                <a:solidFill>
                  <a:srgbClr val="ffffff"/>
                </a:solidFill>
                <a:latin typeface="Calibri"/>
              </a:rPr>
              <a:t>	</a:t>
            </a:r>
            <a:r>
              <a:rPr b="0" lang="en-US" sz="1500" spc="-1" strike="noStrike">
                <a:solidFill>
                  <a:srgbClr val="ffffff"/>
                </a:solidFill>
                <a:latin typeface="Calibri"/>
              </a:rPr>
              <a:t>● </a:t>
            </a:r>
            <a:r>
              <a:rPr b="0" lang="en-US" sz="1500" spc="-1" strike="noStrike">
                <a:solidFill>
                  <a:srgbClr val="ffffff"/>
                </a:solidFill>
                <a:latin typeface="Calibri"/>
              </a:rPr>
              <a:t>Fase 3: Creación del XmlWriter para estructurar los datos y generar el archivo</a:t>
            </a:r>
            <a:r>
              <a:rPr b="0" lang="en-US" sz="1500" spc="-1" strike="noStrike">
                <a:solidFill>
                  <a:srgbClr val="ffffff"/>
                </a:solidFill>
                <a:latin typeface="Calibri"/>
              </a:rPr>
              <a:t>	</a:t>
            </a:r>
            <a:r>
              <a:rPr b="0" lang="en-US" sz="1500" spc="-1" strike="noStrike">
                <a:solidFill>
                  <a:srgbClr val="ffffff"/>
                </a:solidFill>
                <a:latin typeface="Calibri"/>
              </a:rPr>
              <a:t>XML.</a:t>
            </a:r>
            <a:endParaRPr b="0" lang="es-ES" sz="1500" spc="-1" strike="noStrike">
              <a:solidFill>
                <a:srgbClr val="ffffff"/>
              </a:solidFill>
              <a:latin typeface="Arial"/>
            </a:endParaRPr>
          </a:p>
          <a:p>
            <a:pPr defTabSz="914400">
              <a:lnSpc>
                <a:spcPct val="150000"/>
              </a:lnSpc>
              <a:tabLst>
                <a:tab algn="l" pos="0"/>
              </a:tabLst>
            </a:pPr>
            <a:r>
              <a:rPr b="0" lang="en-US" sz="1500" spc="-1" strike="noStrike">
                <a:solidFill>
                  <a:srgbClr val="ffffff"/>
                </a:solidFill>
                <a:latin typeface="Calibri"/>
              </a:rPr>
              <a:t>	</a:t>
            </a:r>
            <a:r>
              <a:rPr b="0" lang="en-US" sz="1500" spc="-1" strike="noStrike">
                <a:solidFill>
                  <a:srgbClr val="ffffff"/>
                </a:solidFill>
                <a:latin typeface="Calibri"/>
              </a:rPr>
              <a:t>● </a:t>
            </a:r>
            <a:r>
              <a:rPr b="0" lang="en-US" sz="1500" spc="-1" strike="noStrike">
                <a:solidFill>
                  <a:srgbClr val="ffffff"/>
                </a:solidFill>
                <a:latin typeface="Calibri"/>
              </a:rPr>
              <a:t>Fase 4: Integración de todas las partes en la clase Main y pruebas iniciales con </a:t>
            </a:r>
            <a:r>
              <a:rPr b="0" lang="en-US" sz="1500" spc="-1" strike="noStrike">
                <a:solidFill>
                  <a:srgbClr val="ffffff"/>
                </a:solidFill>
                <a:latin typeface="Calibri"/>
              </a:rPr>
              <a:t>	</a:t>
            </a:r>
            <a:r>
              <a:rPr b="0" lang="en-US" sz="1500" spc="-1" strike="noStrike">
                <a:solidFill>
                  <a:srgbClr val="ffffff"/>
                </a:solidFill>
                <a:latin typeface="Calibri"/>
              </a:rPr>
              <a:t>un feed RSS real.</a:t>
            </a: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
          <p:cNvSpPr/>
          <p:nvPr/>
        </p:nvSpPr>
        <p:spPr>
          <a:xfrm>
            <a:off x="914400" y="1028880"/>
            <a:ext cx="731448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2800" spc="-1" strike="noStrike">
                <a:solidFill>
                  <a:srgbClr val="ffab40"/>
                </a:solidFill>
                <a:latin typeface="Calibri"/>
              </a:rPr>
              <a:t>Dificultades Encontradas</a:t>
            </a:r>
            <a:endParaRPr b="0" lang="es-ES" sz="2800" spc="-1" strike="noStrike">
              <a:solidFill>
                <a:srgbClr val="ffffff"/>
              </a:solidFill>
              <a:latin typeface="Arial"/>
            </a:endParaRPr>
          </a:p>
        </p:txBody>
      </p:sp>
      <p:sp>
        <p:nvSpPr>
          <p:cNvPr id="34" name=""/>
          <p:cNvSpPr/>
          <p:nvPr/>
        </p:nvSpPr>
        <p:spPr>
          <a:xfrm>
            <a:off x="914400" y="1800360"/>
            <a:ext cx="7314480" cy="1614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ffffff"/>
                </a:solidFill>
                <a:latin typeface="Calibri"/>
              </a:rPr>
              <a:t>1. Validación del feed RSS y manejo de errores de conexión.</a:t>
            </a:r>
            <a:endParaRPr b="0" lang="es-ES" sz="2000" spc="-1" strike="noStrike">
              <a:solidFill>
                <a:srgbClr val="ffffff"/>
              </a:solidFill>
              <a:latin typeface="Arial"/>
            </a:endParaRPr>
          </a:p>
          <a:p>
            <a:pPr>
              <a:lnSpc>
                <a:spcPct val="100000"/>
              </a:lnSpc>
            </a:pPr>
            <a:r>
              <a:rPr b="0" lang="en-US" sz="2000" spc="-1" strike="noStrike">
                <a:solidFill>
                  <a:srgbClr val="ffffff"/>
                </a:solidFill>
                <a:latin typeface="Calibri"/>
              </a:rPr>
              <a:t>2. Manejo de caracteres especiales para mantener la integridad del XML.</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3. Aprendizaje y uso de librerías adecuadas a través de documentación y ejemplos.</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
          <p:cNvSpPr/>
          <p:nvPr/>
        </p:nvSpPr>
        <p:spPr>
          <a:xfrm>
            <a:off x="914400" y="1028880"/>
            <a:ext cx="731448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2800" spc="-1" strike="noStrike">
                <a:solidFill>
                  <a:srgbClr val="ffab40"/>
                </a:solidFill>
                <a:latin typeface="Calibri"/>
              </a:rPr>
              <a:t>Ejecución del Proyecto</a:t>
            </a:r>
            <a:endParaRPr b="0" lang="es-ES" sz="2800" spc="-1" strike="noStrike">
              <a:solidFill>
                <a:srgbClr val="ffffff"/>
              </a:solidFill>
              <a:latin typeface="Arial"/>
            </a:endParaRPr>
          </a:p>
        </p:txBody>
      </p:sp>
      <p:sp>
        <p:nvSpPr>
          <p:cNvPr id="36" name=""/>
          <p:cNvSpPr/>
          <p:nvPr/>
        </p:nvSpPr>
        <p:spPr>
          <a:xfrm>
            <a:off x="914400" y="1800360"/>
            <a:ext cx="7314480" cy="1919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ffffff"/>
                </a:solidFill>
                <a:latin typeface="Calibri"/>
              </a:rPr>
              <a:t>Requisitos previos: </a:t>
            </a:r>
            <a:endParaRPr b="0" lang="es-ES" sz="2000" spc="-1" strike="noStrike">
              <a:solidFill>
                <a:srgbClr val="ffffff"/>
              </a:solidFill>
              <a:latin typeface="Arial"/>
            </a:endParaRPr>
          </a:p>
          <a:p>
            <a:pPr>
              <a:lnSpc>
                <a:spcPct val="100000"/>
              </a:lnSpc>
            </a:pPr>
            <a:r>
              <a:rPr b="0" lang="en-US" sz="2000" spc="-1" strike="noStrike">
                <a:solidFill>
                  <a:srgbClr val="ffffff"/>
                </a:solidFill>
                <a:latin typeface="Calibri"/>
              </a:rPr>
              <a:t>Java JDK y un entorno de desarrollo.</a:t>
            </a:r>
            <a:endParaRPr b="0" lang="es-ES" sz="2000" spc="-1" strike="noStrike">
              <a:solidFill>
                <a:srgbClr val="ffffff"/>
              </a:solidFill>
              <a:latin typeface="Arial"/>
            </a:endParaRPr>
          </a:p>
          <a:p>
            <a:pPr>
              <a:lnSpc>
                <a:spcPct val="100000"/>
              </a:lnSpc>
            </a:pPr>
            <a:endParaRPr b="0" lang="es-ES" sz="2000" spc="-1" strike="noStrike">
              <a:solidFill>
                <a:srgbClr val="ffffff"/>
              </a:solidFill>
              <a:latin typeface="Arial"/>
            </a:endParaRPr>
          </a:p>
          <a:p>
            <a:pPr>
              <a:lnSpc>
                <a:spcPct val="100000"/>
              </a:lnSpc>
            </a:pPr>
            <a:r>
              <a:rPr b="0" lang="en-US" sz="2000" spc="-1" strike="noStrike">
                <a:solidFill>
                  <a:srgbClr val="ffffff"/>
                </a:solidFill>
                <a:latin typeface="Calibri"/>
              </a:rPr>
              <a:t>Instrucciones:</a:t>
            </a:r>
            <a:endParaRPr b="0" lang="es-ES" sz="2000" spc="-1" strike="noStrike">
              <a:solidFill>
                <a:srgbClr val="ffffff"/>
              </a:solidFill>
              <a:latin typeface="Arial"/>
            </a:endParaRPr>
          </a:p>
          <a:p>
            <a:pPr>
              <a:lnSpc>
                <a:spcPct val="100000"/>
              </a:lnSpc>
            </a:pPr>
            <a:r>
              <a:rPr b="0" lang="en-US" sz="2000" spc="-1" strike="noStrike">
                <a:solidFill>
                  <a:srgbClr val="ffffff"/>
                </a:solidFill>
                <a:latin typeface="Calibri"/>
              </a:rPr>
              <a:t>1. Compilar y ejecutar el proyecto para generar el archivo XML.</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2. Formato del archivo XML con estructura clave para accesibilidad.</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LibreOffice/24.2.2.2$Windows_X86_64 LibreOffice_project/d56cc158d8a96260b836f100ef4b4ef25d6f1a01</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2024-11-18T17:05:23Z</dcterms:created>
  <dc:creator>Unknown Creator</dc:creator>
  <dc:description/>
  <dc:language>es-ES</dc:language>
  <cp:lastModifiedBy/>
  <dcterms:modified xsi:type="dcterms:W3CDTF">2024-11-18T18:26:15Z</dcterms:modified>
  <cp:revision>2</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i4>12</vt:i4>
  </property>
</Properties>
</file>