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9" r:id="rId3"/>
    <p:sldId id="277" r:id="rId4"/>
    <p:sldId id="266" r:id="rId5"/>
    <p:sldId id="283" r:id="rId6"/>
    <p:sldId id="284" r:id="rId7"/>
    <p:sldId id="292" r:id="rId8"/>
    <p:sldId id="291" r:id="rId9"/>
    <p:sldId id="297" r:id="rId10"/>
    <p:sldId id="295" r:id="rId11"/>
    <p:sldId id="294" r:id="rId12"/>
    <p:sldId id="344" r:id="rId13"/>
    <p:sldId id="293" r:id="rId14"/>
    <p:sldId id="341" r:id="rId15"/>
    <p:sldId id="304" r:id="rId16"/>
    <p:sldId id="307" r:id="rId17"/>
    <p:sldId id="311" r:id="rId18"/>
    <p:sldId id="345" r:id="rId19"/>
    <p:sldId id="312" r:id="rId20"/>
    <p:sldId id="313" r:id="rId21"/>
    <p:sldId id="315" r:id="rId22"/>
    <p:sldId id="314" r:id="rId23"/>
    <p:sldId id="309" r:id="rId24"/>
    <p:sldId id="308" r:id="rId25"/>
    <p:sldId id="349" r:id="rId26"/>
    <p:sldId id="347" r:id="rId27"/>
    <p:sldId id="316" r:id="rId28"/>
    <p:sldId id="346" r:id="rId29"/>
    <p:sldId id="317" r:id="rId30"/>
    <p:sldId id="318" r:id="rId31"/>
    <p:sldId id="340" r:id="rId32"/>
    <p:sldId id="319" r:id="rId33"/>
    <p:sldId id="320" r:id="rId34"/>
    <p:sldId id="333" r:id="rId35"/>
    <p:sldId id="334" r:id="rId36"/>
    <p:sldId id="321" r:id="rId37"/>
    <p:sldId id="335" r:id="rId38"/>
    <p:sldId id="336" r:id="rId39"/>
    <p:sldId id="337" r:id="rId40"/>
    <p:sldId id="303" r:id="rId41"/>
    <p:sldId id="348" r:id="rId42"/>
    <p:sldId id="338" r:id="rId43"/>
    <p:sldId id="339" r:id="rId44"/>
    <p:sldId id="322" r:id="rId45"/>
    <p:sldId id="305" r:id="rId46"/>
    <p:sldId id="323" r:id="rId47"/>
    <p:sldId id="324" r:id="rId48"/>
    <p:sldId id="299" r:id="rId49"/>
    <p:sldId id="326" r:id="rId50"/>
    <p:sldId id="327" r:id="rId51"/>
    <p:sldId id="300" r:id="rId52"/>
    <p:sldId id="325" r:id="rId53"/>
    <p:sldId id="342" r:id="rId54"/>
    <p:sldId id="343" r:id="rId55"/>
    <p:sldId id="282" r:id="rId56"/>
    <p:sldId id="290" r:id="rId57"/>
    <p:sldId id="289" r:id="rId58"/>
    <p:sldId id="288" r:id="rId59"/>
    <p:sldId id="332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36" userDrawn="1">
          <p15:clr>
            <a:srgbClr val="A4A3A4"/>
          </p15:clr>
        </p15:guide>
        <p15:guide id="2" pos="5117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pos="13713" userDrawn="1">
          <p15:clr>
            <a:srgbClr val="A4A3A4"/>
          </p15:clr>
        </p15:guide>
        <p15:guide id="5" orient="horz" pos="7495" userDrawn="1">
          <p15:clr>
            <a:srgbClr val="A4A3A4"/>
          </p15:clr>
        </p15:guide>
        <p15:guide id="6" orient="horz" pos="2120" userDrawn="1">
          <p15:clr>
            <a:srgbClr val="A4A3A4"/>
          </p15:clr>
        </p15:guide>
        <p15:guide id="7" orient="horz" pos="3095" userDrawn="1">
          <p15:clr>
            <a:srgbClr val="A4A3A4"/>
          </p15:clr>
        </p15:guide>
        <p15:guide id="8" orient="horz" pos="941" userDrawn="1">
          <p15:clr>
            <a:srgbClr val="A4A3A4"/>
          </p15:clr>
        </p15:guide>
        <p15:guide id="9" orient="horz" pos="7087" userDrawn="1">
          <p15:clr>
            <a:srgbClr val="A4A3A4"/>
          </p15:clr>
        </p15:guide>
        <p15:guide id="10" orient="horz" pos="4071" userDrawn="1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29" y="53"/>
      </p:cViewPr>
      <p:guideLst>
        <p:guide orient="horz" pos="1236"/>
        <p:guide pos="5117"/>
        <p:guide pos="1647"/>
        <p:guide pos="13713"/>
        <p:guide orient="horz" pos="7495"/>
        <p:guide orient="horz" pos="2120"/>
        <p:guide orient="horz" pos="3095"/>
        <p:guide orient="horz" pos="941"/>
        <p:guide orient="horz" pos="7087"/>
        <p:guide orient="horz" pos="407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59A632-C249-43A5-8C62-8D250CCA9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18A66E-5D9F-4A22-82B1-737F2F18E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E6978B-BC63-4BF0-B076-A344A05CC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BA31C2-8CA6-4131-A865-B42F6C456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FBFC-F0B3-4EC9-812F-1CE7C60D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oka.in/differences-between-l1-and-l2-as-loss-function-and-regularization/" TargetMode="External"/><Relationship Id="rId2" Type="http://schemas.openxmlformats.org/officeDocument/2006/relationships/hyperlink" Target="https://habrahabr.ru/company/ods/blog/322076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habrahabr.ru/company/ods/blog/323890/#3-naglyadnyy-primer-regulyarizacii-logisticheskoy-regressii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338969"/>
            <a:ext cx="19549605" cy="460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sz="6600" dirty="0">
                <a:latin typeface="PFBeauSansPro-Regular" panose="02000500000000020004" pitchFamily="50" charset="0"/>
              </a:rPr>
              <a:t>Занятие </a:t>
            </a:r>
            <a:r>
              <a:rPr lang="en-US" sz="6600" dirty="0" smtClean="0">
                <a:latin typeface="PFBeauSansPro-Regular" panose="02000500000000020004" pitchFamily="50" charset="0"/>
              </a:rPr>
              <a:t>2.4</a:t>
            </a:r>
            <a:endParaRPr lang="en-US" sz="6600" dirty="0">
              <a:latin typeface="PFBeauSansPro-Regular" panose="02000500000000020004" pitchFamily="50" charset="0"/>
            </a:endParaRP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метрики качества модели и переобучение</a:t>
            </a:r>
            <a:endParaRPr lang="ru-RU" dirty="0"/>
          </a:p>
        </p:txBody>
      </p:sp>
      <p:pic>
        <p:nvPicPr>
          <p:cNvPr id="1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9718" y="1990911"/>
            <a:ext cx="3580016" cy="99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Проблемы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20246496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может хорошо работать на обучающей выборке, однако сильно терять в качестве на тестовой (один из вариантов - переобучение).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Преобразования данных на обучающей выборке должны быть повторены и иметь смысл для </a:t>
            </a:r>
            <a:r>
              <a:rPr lang="ru-RU" sz="5200" dirty="0" smtClean="0">
                <a:latin typeface="Proxima Nova Lt" panose="02000506030000020004" pitchFamily="50" charset="0"/>
              </a:rPr>
              <a:t>тестовой.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55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Разбиваем обучающую выборку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Разбиваем обучающую выборку на 2 части. На одной будем тренировать модель, на другой – проверять (т. е. использовать в качестве тестовой, только с известной целевой переменной)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54" y="7907274"/>
            <a:ext cx="20012863" cy="11818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52928" y="9607888"/>
            <a:ext cx="1399032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Обучающая выборка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2928" y="11376333"/>
            <a:ext cx="1069848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Training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51408" y="11376333"/>
            <a:ext cx="3291840" cy="718145"/>
          </a:xfrm>
          <a:prstGeom prst="rect">
            <a:avLst/>
          </a:prstGeom>
          <a:solidFill>
            <a:srgbClr val="FFC000"/>
          </a:solidFill>
          <a:ln w="12700" cap="flat">
            <a:solidFill>
              <a:srgbClr val="FFC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9427464" y="10441850"/>
            <a:ext cx="841248" cy="805869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3780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практики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751255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оценка качества модели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2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precision recall</a:t>
            </a: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точность и полнота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847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Порог для тестовой выборки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4226384" y="4892230"/>
            <a:ext cx="9639455" cy="683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Выберем порог, выше которого будем считать полученное значение принадлежащим 1. А ниже – нулю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Это определит долю угаданных моделью значений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9" y="4892230"/>
            <a:ext cx="10895198" cy="75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13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Матрица ошибок для порога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p:sp>
        <p:nvSpPr>
          <p:cNvPr id="9" name="Shape 199"/>
          <p:cNvSpPr/>
          <p:nvPr/>
        </p:nvSpPr>
        <p:spPr>
          <a:xfrm>
            <a:off x="11246607" y="7223324"/>
            <a:ext cx="1295700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(ложная тревога)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negative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(пропуск цели)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563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Точность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223760" cy="338328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316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посчитаем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2970762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почту пришло 100 обычных писем. И 10 писем спама.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Наша модель из 100 обычных 10 классифицировала как спам. Из 10 спам-писем – 5 как спам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1520" y="6129407"/>
            <a:ext cx="5961888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93407" y="6129407"/>
            <a:ext cx="1335024" cy="3983857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3152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96112" y="11786495"/>
            <a:ext cx="3675888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11786495"/>
            <a:ext cx="3542394" cy="1518102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3152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1484376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90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6607446" y="7149787"/>
            <a:ext cx="1506947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FP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50596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9" name="Shape 199"/>
          <p:cNvSpPr/>
          <p:nvPr/>
        </p:nvSpPr>
        <p:spPr>
          <a:xfrm>
            <a:off x="4572000" y="11712099"/>
            <a:ext cx="3542393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positive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989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513964" y="8643755"/>
            <a:ext cx="7136569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86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 smtClean="0"/>
              <a:t>Константин</a:t>
            </a:r>
          </a:p>
          <a:p>
            <a:pPr>
              <a:lnSpc>
                <a:spcPct val="100000"/>
              </a:lnSpc>
            </a:pPr>
            <a:r>
              <a:rPr lang="ru-RU" sz="8000" dirty="0" smtClean="0"/>
              <a:t>Башевой</a:t>
            </a:r>
            <a:endParaRPr sz="8000" dirty="0"/>
          </a:p>
        </p:txBody>
      </p:sp>
      <p:sp>
        <p:nvSpPr>
          <p:cNvPr id="127" name="Shape 127"/>
          <p:cNvSpPr/>
          <p:nvPr/>
        </p:nvSpPr>
        <p:spPr>
          <a:xfrm>
            <a:off x="3929543" y="11141128"/>
            <a:ext cx="4305410" cy="96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78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ru-RU" sz="4500" dirty="0" smtClean="0">
                <a:latin typeface="Proxima Nova Lt" panose="02000506030000020004" pitchFamily="50" charset="0"/>
              </a:rPr>
              <a:t>Старший аналитик</a:t>
            </a:r>
            <a:endParaRPr sz="4500" dirty="0">
              <a:latin typeface="Proxima Nova Lt" panose="02000506030000020004" pitchFamily="50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698649" y="4900082"/>
            <a:ext cx="4867663" cy="89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kbashevoy@gmail.com</a:t>
            </a:r>
            <a:endParaRPr sz="4000" dirty="0">
              <a:latin typeface="Proxima Nova Lt" panose="02000506030000020004" pitchFamily="50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98649" y="8077598"/>
            <a:ext cx="4795757" cy="866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/</a:t>
            </a:r>
            <a:r>
              <a:rPr lang="en-US" sz="4000" dirty="0" err="1">
                <a:latin typeface="Proxima Nova Lt" panose="02000506030000020004" pitchFamily="50" charset="0"/>
              </a:rPr>
              <a:t>konstantin.bashevoy</a:t>
            </a:r>
            <a:endParaRPr sz="4000" dirty="0">
              <a:latin typeface="Proxima Nova Lt" panose="02000506030000020004" pitchFamily="50" charset="0"/>
            </a:endParaRP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0790" y="5146239"/>
            <a:ext cx="906779" cy="68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098" y="2708769"/>
            <a:ext cx="4686300" cy="468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111" y="8269393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1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9623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90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5+90+10+5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=86%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550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079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3947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r>
                        <a:rPr lang="en-US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num>
                        <m:den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ru-RU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91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33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причисленных моделью к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𝑃𝑟𝑒𝑐𝑖𝑠𝑖𝑜𝑛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132320" cy="1865376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991617" y="11943662"/>
            <a:ext cx="2270963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алгоритма </a:t>
            </a:r>
            <a:r>
              <a:rPr lang="ru-RU" sz="5200" dirty="0">
                <a:latin typeface="Proxima Nova Lt" panose="02000506030000020004" pitchFamily="50" charset="0"/>
              </a:rPr>
              <a:t>отличать </a:t>
            </a:r>
            <a:r>
              <a:rPr lang="ru-RU" sz="5200" dirty="0" smtClean="0">
                <a:latin typeface="Proxima Nova Lt" panose="02000506030000020004" pitchFamily="50" charset="0"/>
              </a:rPr>
              <a:t>данный </a:t>
            </a:r>
            <a:r>
              <a:rPr lang="ru-RU" sz="5200" dirty="0">
                <a:latin typeface="Proxima Nova Lt" panose="02000506030000020004" pitchFamily="50" charset="0"/>
              </a:rPr>
              <a:t>класс от других классов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6553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𝑅𝑒𝑐𝑎𝑙𝑙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315968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18027786" y="10551343"/>
            <a:ext cx="6203814" cy="66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2800" dirty="0" smtClean="0">
                <a:latin typeface="Proxima Nova Lt" panose="02000506030000020004" pitchFamily="50" charset="0"/>
              </a:rPr>
              <a:t>Синоним – </a:t>
            </a:r>
            <a:r>
              <a:rPr lang="en-US" sz="2800" dirty="0" smtClean="0">
                <a:latin typeface="Proxima Nova Lt" panose="02000506030000020004" pitchFamily="50" charset="0"/>
              </a:rPr>
              <a:t>True Positive Rate (</a:t>
            </a:r>
            <a:r>
              <a:rPr lang="en-US" sz="2800" dirty="0" err="1" smtClean="0">
                <a:latin typeface="Proxima Nova Lt" panose="02000506030000020004" pitchFamily="50" charset="0"/>
              </a:rPr>
              <a:t>sensivity</a:t>
            </a:r>
            <a:r>
              <a:rPr lang="en-US" sz="2800" dirty="0" smtClean="0">
                <a:latin typeface="Proxima Nova Lt" panose="02000506030000020004" pitchFamily="50" charset="0"/>
              </a:rPr>
              <a:t>)</a:t>
            </a:r>
            <a:endParaRPr lang="ru-RU" sz="2800" dirty="0">
              <a:latin typeface="Proxima Nova Lt" panose="0200050603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991617" y="12040594"/>
            <a:ext cx="2265476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</a:t>
            </a:r>
            <a:r>
              <a:rPr lang="ru-RU" sz="5200" dirty="0">
                <a:latin typeface="Proxima Nova Lt" panose="02000506030000020004" pitchFamily="50" charset="0"/>
              </a:rPr>
              <a:t>алгоритма обнаруживать данный класс вообще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85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 </a:t>
            </a:r>
            <a:r>
              <a:rPr lang="ru-RU" dirty="0" smtClean="0"/>
              <a:t>и </a:t>
            </a:r>
            <a:r>
              <a:rPr lang="en-US" dirty="0" smtClean="0"/>
              <a:t>Recall</a:t>
            </a:r>
            <a:r>
              <a:rPr lang="ru-RU" dirty="0" smtClean="0"/>
              <a:t> для спама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4994"/>
              </p:ext>
            </p:extLst>
          </p:nvPr>
        </p:nvGraphicFramePr>
        <p:xfrm>
          <a:off x="10903713" y="6156917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4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8514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Снова Тот же файл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424431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63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тем лучше, чем выше площадь под кривой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834640" y="5779008"/>
            <a:ext cx="7388352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0204704" y="5779008"/>
            <a:ext cx="0" cy="4758607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29176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Area under curve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789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89981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Цели занятия</a:t>
            </a:r>
          </a:p>
        </p:txBody>
      </p:sp>
      <p:sp>
        <p:nvSpPr>
          <p:cNvPr id="8" name="Shape 232">
            <a:extLst>
              <a:ext uri="{FF2B5EF4-FFF2-40B4-BE49-F238E27FC236}">
                <a16:creationId xmlns:a16="http://schemas.microsoft.com/office/drawing/2014/main" id="{67812C4C-C597-4459-9C84-9A898288788F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80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True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True Positive Rate – </a:t>
            </a:r>
            <a:r>
              <a:rPr lang="ru-RU" sz="5200" dirty="0">
                <a:latin typeface="Proxima Nova Lt" panose="02000506030000020004" pitchFamily="50" charset="0"/>
              </a:rPr>
              <a:t>доля правильно предсказанных среди категории </a:t>
            </a:r>
            <a:r>
              <a:rPr lang="ru-RU" sz="5200" dirty="0" smtClean="0">
                <a:latin typeface="Proxima Nova Lt" panose="02000506030000020004" pitchFamily="50" charset="0"/>
              </a:rPr>
              <a:t>1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97680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397189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False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Rate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неправильно предсказанных среди относящихся к категории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644384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903407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Идеальный случай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419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предсказывает абсолютно верно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TPR = 1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FPR =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188720" y="10424160"/>
            <a:ext cx="958291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188720" y="4773168"/>
            <a:ext cx="0" cy="56509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hape 199"/>
          <p:cNvSpPr/>
          <p:nvPr/>
        </p:nvSpPr>
        <p:spPr>
          <a:xfrm>
            <a:off x="582758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0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9726326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438913" y="46329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1572768" y="5292974"/>
            <a:ext cx="0" cy="4783715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572768" y="5292974"/>
            <a:ext cx="8153558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572768" y="5292973"/>
            <a:ext cx="8153558" cy="4783716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Shape 199"/>
          <p:cNvSpPr/>
          <p:nvPr/>
        </p:nvSpPr>
        <p:spPr>
          <a:xfrm>
            <a:off x="14079114" y="10707732"/>
            <a:ext cx="742757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случайные предсказания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1805306" y="11279171"/>
            <a:ext cx="168859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758128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Сравнение двух моделей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76" y="5562479"/>
            <a:ext cx="10771969" cy="70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402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1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4202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Классификация спортсменов</a:t>
            </a:r>
            <a:endParaRPr lang="en-US" dirty="0" smtClean="0"/>
          </a:p>
          <a:p>
            <a:r>
              <a:rPr lang="en-US" dirty="0" err="1" smtClean="0">
                <a:latin typeface="Proxima Nova Lt" panose="02000506030000020004" pitchFamily="50" charset="0"/>
              </a:rPr>
              <a:t>athletes_classifier.ipynb</a:t>
            </a:r>
            <a:endParaRPr lang="en-US" dirty="0">
              <a:latin typeface="Proxima Nova Lt" panose="02000506030000020004" pitchFamily="50" charset="0"/>
            </a:endParaRPr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7048341"/>
            <a:ext cx="1847165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спортсменов ОИ 2016. Необходимо построить модель, предсказывающая пол спортсмена по имеющимся признакам (кроме столбца </a:t>
            </a:r>
            <a:r>
              <a:rPr lang="en-US" sz="5200" dirty="0" smtClean="0">
                <a:latin typeface="Proxima Nova Lt" panose="02000506030000020004" pitchFamily="50" charset="0"/>
              </a:rPr>
              <a:t>sex</a:t>
            </a:r>
            <a:r>
              <a:rPr lang="ru-RU" sz="5200" dirty="0" smtClean="0">
                <a:latin typeface="Proxima Nova Lt" panose="02000506030000020004" pitchFamily="50" charset="0"/>
              </a:rPr>
              <a:t>).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Построить графики </a:t>
            </a:r>
            <a:r>
              <a:rPr lang="en-US" sz="5200" dirty="0" smtClean="0">
                <a:latin typeface="Proxima Nova Lt" panose="02000506030000020004" pitchFamily="50" charset="0"/>
              </a:rPr>
              <a:t>Precision-Recall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FPR-TPR</a:t>
            </a:r>
            <a:r>
              <a:rPr lang="ru-RU" sz="5200" dirty="0" smtClean="0">
                <a:latin typeface="Proxima Nova Lt" panose="02000506030000020004" pitchFamily="50" charset="0"/>
              </a:rPr>
              <a:t>, посчитать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651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Борьба с переобучением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38236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241808748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  <p:sp>
        <p:nvSpPr>
          <p:cNvPr id="18" name="Овал 17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2917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303004" y="8253022"/>
            <a:ext cx="1318968" cy="452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99"/>
          <p:cNvSpPr/>
          <p:nvPr/>
        </p:nvSpPr>
        <p:spPr>
          <a:xfrm>
            <a:off x="16153880" y="7681583"/>
            <a:ext cx="652361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ошибка = 0. Круто?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88919" y="8174063"/>
            <a:ext cx="6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4267635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499646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В конце занятия вы: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588137" y="1937312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725765"/>
            <a:ext cx="18471651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будете </a:t>
            </a:r>
            <a:r>
              <a:rPr lang="ru-RU" sz="5200" dirty="0" smtClean="0">
                <a:latin typeface="Proxima Nova Lt" panose="02000506030000020004" pitchFamily="50" charset="0"/>
              </a:rPr>
              <a:t>знать как проводить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валидацию</a:t>
            </a:r>
            <a:r>
              <a:rPr lang="ru-RU" sz="5200" dirty="0" smtClean="0">
                <a:latin typeface="Proxima Nova Lt" panose="02000506030000020004" pitchFamily="50" charset="0"/>
              </a:rPr>
              <a:t> модели;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− сможете оценить качество разных версий модели по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  <a:r>
              <a:rPr lang="ru-RU" sz="5200" dirty="0" smtClean="0">
                <a:latin typeface="Proxima Nova Lt" panose="02000506030000020004" pitchFamily="50" charset="0"/>
              </a:rPr>
              <a:t>;</a:t>
            </a: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</a:t>
            </a:r>
            <a:r>
              <a:rPr lang="ru-RU" sz="5200" dirty="0" smtClean="0">
                <a:latin typeface="Proxima Nova Lt" panose="02000506030000020004" pitchFamily="50" charset="0"/>
              </a:rPr>
              <a:t>подберете параметры модели для борьбы с переобучением.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k-fold cross validation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Борьба с переобучением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19" y="5996808"/>
            <a:ext cx="13921869" cy="7450854"/>
          </a:xfrm>
          <a:prstGeom prst="rect">
            <a:avLst/>
          </a:prstGeom>
        </p:spPr>
      </p:pic>
      <p:sp>
        <p:nvSpPr>
          <p:cNvPr id="7" name="Shape 199"/>
          <p:cNvSpPr/>
          <p:nvPr/>
        </p:nvSpPr>
        <p:spPr>
          <a:xfrm>
            <a:off x="18585025" y="12256754"/>
            <a:ext cx="5798975" cy="74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3200" dirty="0" smtClean="0">
                <a:latin typeface="Proxima Nova Lt" panose="02000506030000020004" pitchFamily="50" charset="0"/>
              </a:rPr>
              <a:t>Лучше, чем случайная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93020084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Снова Тот же файл</a:t>
            </a:r>
          </a:p>
          <a:p>
            <a:endParaRPr lang="en-US" dirty="0"/>
          </a:p>
          <a:p>
            <a:r>
              <a:rPr lang="en-US" dirty="0" err="1"/>
              <a:t>cross_val_score.ipynb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3000829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2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9617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Распознавание цифр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8471651" cy="587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картинок цифр, каждая из которых описывается набором из 64 признаков.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Используя модель </a:t>
            </a:r>
            <a:r>
              <a:rPr lang="en-US" sz="5200" dirty="0" err="1" smtClean="0">
                <a:latin typeface="Proxima Nova Lt" panose="02000506030000020004" pitchFamily="50" charset="0"/>
              </a:rPr>
              <a:t>DecisionTreeClassifier</a:t>
            </a:r>
            <a:r>
              <a:rPr lang="ru-RU" sz="5200" dirty="0" smtClean="0">
                <a:latin typeface="Proxima Nova Lt" panose="02000506030000020004" pitchFamily="50" charset="0"/>
              </a:rPr>
              <a:t>, необходимо подобрать значение параметра модели </a:t>
            </a:r>
            <a:r>
              <a:rPr lang="en-US" sz="5200" dirty="0" err="1" smtClean="0">
                <a:latin typeface="Proxima Nova Lt" panose="02000506030000020004" pitchFamily="50" charset="0"/>
              </a:rPr>
              <a:t>max_depth</a:t>
            </a:r>
            <a:r>
              <a:rPr lang="ru-RU" sz="5200" dirty="0" smtClean="0">
                <a:latin typeface="Proxima Nova Lt" panose="02000506030000020004" pitchFamily="50" charset="0"/>
              </a:rPr>
              <a:t>, при котором точность модели (</a:t>
            </a:r>
            <a:r>
              <a:rPr lang="en-US" sz="5200" dirty="0" smtClean="0">
                <a:latin typeface="Proxima Nova Lt" panose="02000506030000020004" pitchFamily="50" charset="0"/>
              </a:rPr>
              <a:t>accuracy</a:t>
            </a:r>
            <a:r>
              <a:rPr lang="ru-RU" sz="5200" dirty="0" smtClean="0">
                <a:latin typeface="Proxima Nova Lt" panose="02000506030000020004" pitchFamily="50" charset="0"/>
              </a:rPr>
              <a:t>) максимальна 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9507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Смещение и разброс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35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266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  <a:p>
            <a:r>
              <a:rPr lang="en-US" sz="2400" dirty="0"/>
              <a:t>https://habrahabr.ru/company/ods/blog/323890/#razlozhenie-oshibki-na-smeschenie-i-razbros-bias-variance-decomposition</a:t>
            </a:r>
            <a:endParaRPr sz="3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5920383"/>
            <a:ext cx="20941440" cy="572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Можем разложить на слагаемые: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Bias</a:t>
            </a:r>
            <a:r>
              <a:rPr lang="ru-RU" sz="5200" dirty="0" smtClean="0">
                <a:latin typeface="Proxima Nova Lt" panose="02000506030000020004" pitchFamily="50" charset="0"/>
              </a:rPr>
              <a:t> – средняя ошибка прогноза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Variance – </a:t>
            </a:r>
            <a:r>
              <a:rPr lang="ru-RU" sz="5200" dirty="0" smtClean="0">
                <a:latin typeface="Proxima Nova Lt" panose="02000506030000020004" pitchFamily="50" charset="0"/>
              </a:rPr>
              <a:t>изменение ошибки при обучении на разных наборах данных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Неустранимая ошибка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9897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356551" y="5024340"/>
            <a:ext cx="14511155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Сложная модель (учитывает много признаков) – увеличивает разброс ошибки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Слишком простая модель (мало признаков) – вызывает смещение в пользу одного признака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9" y="5024340"/>
            <a:ext cx="7804774" cy="75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725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оптимальный вариант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14" y="4935855"/>
            <a:ext cx="12770549" cy="8048470"/>
          </a:xfrm>
          <a:prstGeom prst="rect">
            <a:avLst/>
          </a:prstGeom>
        </p:spPr>
      </p:pic>
      <p:sp>
        <p:nvSpPr>
          <p:cNvPr id="8" name="Shape 199"/>
          <p:cNvSpPr/>
          <p:nvPr/>
        </p:nvSpPr>
        <p:spPr>
          <a:xfrm>
            <a:off x="13880592" y="5024340"/>
            <a:ext cx="9987114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Можно ли повлиять на стабильность модели, т. е. уменьшить </a:t>
            </a:r>
            <a:r>
              <a:rPr lang="en-US" sz="5200" dirty="0" smtClean="0">
                <a:latin typeface="Proxima Nova Lt" panose="02000506030000020004" pitchFamily="50" charset="0"/>
              </a:rPr>
              <a:t>Variance?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4789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L1</a:t>
            </a:r>
            <a:r>
              <a:rPr lang="ru-RU" dirty="0" smtClean="0"/>
              <a:t> и </a:t>
            </a:r>
            <a:r>
              <a:rPr lang="en-US" dirty="0" smtClean="0"/>
              <a:t>l2 </a:t>
            </a:r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29701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Прошлый 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13441680" y="4991040"/>
            <a:ext cx="867019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Переберем модели, увеличивая степень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+…+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hape 199"/>
          <p:cNvSpPr/>
          <p:nvPr/>
        </p:nvSpPr>
        <p:spPr>
          <a:xfrm>
            <a:off x="13441680" y="10745125"/>
            <a:ext cx="867019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…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934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115580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 чём поговорим и что сделаем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3386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как будут варьироваться </a:t>
            </a:r>
            <a:r>
              <a:rPr lang="en-US" cap="none" dirty="0" smtClean="0"/>
              <a:t>a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750569" y="4788558"/>
            <a:ext cx="2335301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 увеличении степени полинома вариация коэффициентов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быстро растет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" y="5931435"/>
            <a:ext cx="10120870" cy="70514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838" y="5931435"/>
            <a:ext cx="10984802" cy="7524665"/>
          </a:xfrm>
          <a:prstGeom prst="rect">
            <a:avLst/>
          </a:prstGeom>
        </p:spPr>
      </p:pic>
      <p:sp>
        <p:nvSpPr>
          <p:cNvPr id="25" name="Shape 199"/>
          <p:cNvSpPr/>
          <p:nvPr/>
        </p:nvSpPr>
        <p:spPr>
          <a:xfrm>
            <a:off x="750569" y="12894632"/>
            <a:ext cx="9749781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1600" dirty="0" smtClean="0">
                <a:latin typeface="Proxima Nova Lt" panose="02000506030000020004" pitchFamily="50" charset="0"/>
              </a:rPr>
              <a:t>Картинка из блога </a:t>
            </a:r>
            <a:r>
              <a:rPr lang="en-US" sz="1600" dirty="0" smtClean="0">
                <a:latin typeface="Proxima Nova Lt" panose="02000506030000020004" pitchFamily="50" charset="0"/>
              </a:rPr>
              <a:t>ODS</a:t>
            </a:r>
            <a:endParaRPr lang="ru-RU" sz="16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1405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Надо уменьшить разброс коэффициентов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6542175"/>
            <a:ext cx="1847165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Имеем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модель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целевой переменной </a:t>
            </a:r>
            <a:r>
              <a:rPr lang="en-US" sz="5200" dirty="0" smtClean="0">
                <a:latin typeface="Proxima Nova Lt" panose="02000506030000020004" pitchFamily="50" charset="0"/>
              </a:rPr>
              <a:t>y </a:t>
            </a:r>
            <a:r>
              <a:rPr lang="ru-RU" sz="5200" dirty="0" smtClean="0">
                <a:latin typeface="Proxima Nova Lt" panose="02000506030000020004" pitchFamily="50" charset="0"/>
              </a:rPr>
              <a:t>и коэффициентами </a:t>
            </a:r>
            <a:r>
              <a:rPr lang="en-US" sz="5200" dirty="0" smtClean="0">
                <a:latin typeface="Proxima Nova Lt" panose="02000506030000020004" pitchFamily="50" charset="0"/>
              </a:rPr>
              <a:t>a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Целевая функция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9831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штраф за сложность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Основные варианты регуляризации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3587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3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202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Предсказание уровня дохода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8471651" cy="21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</a:t>
            </a:r>
            <a:r>
              <a:rPr lang="ru-RU" sz="5200" dirty="0" smtClean="0">
                <a:latin typeface="Proxima Nova Lt" panose="02000506030000020004" pitchFamily="50" charset="0"/>
              </a:rPr>
              <a:t>пользователей </a:t>
            </a:r>
            <a:r>
              <a:rPr lang="en-US" sz="5200" dirty="0">
                <a:latin typeface="Proxima Nova Lt" panose="02000506030000020004" pitchFamily="50" charset="0"/>
              </a:rPr>
              <a:t>adult.csv</a:t>
            </a:r>
            <a:r>
              <a:rPr lang="ru-RU" sz="5200" dirty="0" smtClean="0">
                <a:latin typeface="Proxima Nova Lt" panose="02000506030000020004" pitchFamily="50" charset="0"/>
              </a:rPr>
              <a:t>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Получите значения </a:t>
            </a:r>
            <a:r>
              <a:rPr lang="en-US" sz="5200" dirty="0" smtClean="0">
                <a:latin typeface="Proxima Nova Lt" panose="02000506030000020004" pitchFamily="50" charset="0"/>
              </a:rPr>
              <a:t>AUC </a:t>
            </a:r>
            <a:r>
              <a:rPr lang="ru-RU" sz="5200" dirty="0" smtClean="0">
                <a:latin typeface="Proxima Nova Lt" panose="02000506030000020004" pitchFamily="50" charset="0"/>
              </a:rPr>
              <a:t>для различных моделей и их параметров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5340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Что мы сегодня узнали</a:t>
            </a:r>
          </a:p>
        </p:txBody>
      </p:sp>
      <p:sp>
        <p:nvSpPr>
          <p:cNvPr id="5" name="Shape 232">
            <a:extLst>
              <a:ext uri="{FF2B5EF4-FFF2-40B4-BE49-F238E27FC236}">
                <a16:creationId xmlns:a16="http://schemas.microsoft.com/office/drawing/2014/main" id="{82AD2D01-0F02-4F95-AF4A-F60C649D3E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78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47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метрики оценки качества моделей.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практике потренировались в проведении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валидации</a:t>
            </a:r>
            <a:r>
              <a:rPr lang="ru-RU" sz="5200" dirty="0" smtClean="0">
                <a:latin typeface="Proxima Nova Lt" panose="02000506030000020004" pitchFamily="50" charset="0"/>
              </a:rPr>
              <a:t> моделей</a:t>
            </a:r>
            <a:r>
              <a:rPr lang="en-US" sz="5200" dirty="0" smtClean="0">
                <a:latin typeface="Proxima Nova Lt" panose="02000506030000020004" pitchFamily="50" charset="0"/>
              </a:rPr>
              <a:t>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признаки и способы борьбы с переобучением на примере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Что мы сегодня узнали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4537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05688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Полезные материалы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D4024185-C28D-4A58-B745-1BB89F3C5B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5477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7945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Наглядные примеры переобучения модели и теоретические выкладки регуляризации </a:t>
            </a:r>
            <a:r>
              <a:rPr lang="en-US" sz="5200" dirty="0">
                <a:latin typeface="Proxima Nova Lt" panose="02000506030000020004" pitchFamily="50" charset="0"/>
                <a:hlinkClick r:id="rId2"/>
              </a:rPr>
              <a:t>https://habrahabr.ru/company/ods/blog/322076</a:t>
            </a:r>
            <a:r>
              <a:rPr lang="en-US" sz="5200" dirty="0" smtClean="0">
                <a:latin typeface="Proxima Nova Lt" panose="02000506030000020004" pitchFamily="50" charset="0"/>
                <a:hlinkClick r:id="rId2"/>
              </a:rPr>
              <a:t>/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 разнице между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регуляризацией </a:t>
            </a:r>
            <a:r>
              <a:rPr lang="en-US" sz="5200" dirty="0">
                <a:latin typeface="Proxima Nova Lt" panose="02000506030000020004" pitchFamily="50" charset="0"/>
                <a:hlinkClick r:id="rId3"/>
              </a:rPr>
              <a:t>http://www.chioka.in/differences-between-l1-and-l2-as-loss-function-and-regularization</a:t>
            </a:r>
            <a:r>
              <a:rPr lang="en-US" sz="5200" dirty="0" smtClean="0">
                <a:latin typeface="Proxima Nova Lt" panose="02000506030000020004" pitchFamily="50" charset="0"/>
                <a:hlinkClick r:id="rId3"/>
              </a:rPr>
              <a:t>/</a:t>
            </a:r>
            <a:endParaRPr lang="ru-RU" sz="5200" dirty="0" smtClean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Более сложный пример регуляризации </a:t>
            </a:r>
            <a:r>
              <a:rPr lang="en-US" sz="5200" dirty="0">
                <a:latin typeface="Proxima Nova Lt" panose="02000506030000020004" pitchFamily="50" charset="0"/>
                <a:hlinkClick r:id="rId4"/>
              </a:rPr>
              <a:t>https://habrahabr.ru/company/ods/blog/323890/#</a:t>
            </a:r>
            <a:r>
              <a:rPr lang="en-US" sz="5200" dirty="0" smtClean="0">
                <a:latin typeface="Proxima Nova Lt" panose="02000506030000020004" pitchFamily="50" charset="0"/>
                <a:hlinkClick r:id="rId4"/>
              </a:rPr>
              <a:t>3-naglyadnyy-primer-regulyarizacii-logisticheskoy-regressii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Полезные материалы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13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923823" y="11292892"/>
            <a:ext cx="4486741" cy="77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500" dirty="0" smtClean="0">
                <a:latin typeface="Proxima Nova Lt" panose="02000506030000020004" pitchFamily="50" charset="0"/>
              </a:rPr>
              <a:t>kbashevoy@gmail.com</a:t>
            </a:r>
            <a:endParaRPr sz="3500" dirty="0">
              <a:latin typeface="Proxima Nova Lt" panose="02000506030000020004" pitchFamily="50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4299574" y="11307766"/>
            <a:ext cx="4492897" cy="79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600" dirty="0">
                <a:latin typeface="Proxima Nova Lt" panose="02000506030000020004" pitchFamily="50" charset="0"/>
              </a:rPr>
              <a:t>/</a:t>
            </a:r>
            <a:r>
              <a:rPr lang="en-US" sz="3600" dirty="0" err="1">
                <a:latin typeface="Proxima Nova Lt" panose="02000506030000020004" pitchFamily="50" charset="0"/>
              </a:rPr>
              <a:t>konstantin.bashevoy</a:t>
            </a:r>
            <a:endParaRPr lang="en-US" sz="3600" dirty="0">
              <a:latin typeface="Proxima Nova Lt" panose="02000506030000020004" pitchFamily="50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87843" y="8531604"/>
            <a:ext cx="11062324" cy="14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10000" cap="all" spc="0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000" dirty="0" smtClean="0"/>
              <a:t>Константин Башевой</a:t>
            </a:r>
            <a:endParaRPr lang="ru-RU" sz="7000" dirty="0"/>
          </a:p>
        </p:txBody>
      </p:sp>
      <p:sp>
        <p:nvSpPr>
          <p:cNvPr id="259" name="Shape 259"/>
          <p:cNvSpPr/>
          <p:nvPr/>
        </p:nvSpPr>
        <p:spPr>
          <a:xfrm>
            <a:off x="2701459" y="5030867"/>
            <a:ext cx="1915477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7000" spc="140">
                <a:solidFill>
                  <a:srgbClr val="C4AFD2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sz="13000" dirty="0" err="1"/>
              <a:t>Спасибо</a:t>
            </a:r>
            <a:r>
              <a:rPr sz="13000" dirty="0"/>
              <a:t> </a:t>
            </a:r>
            <a:r>
              <a:rPr sz="13000" dirty="0" err="1"/>
              <a:t>за</a:t>
            </a:r>
            <a:r>
              <a:rPr sz="13000" dirty="0"/>
              <a:t> </a:t>
            </a:r>
            <a:r>
              <a:rPr sz="13000" dirty="0" err="1"/>
              <a:t>внимание</a:t>
            </a:r>
            <a:r>
              <a:rPr sz="13000" dirty="0"/>
              <a:t>!</a:t>
            </a:r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4415" y="10683288"/>
            <a:ext cx="715883" cy="54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3691" y="1493838"/>
            <a:ext cx="5756618" cy="1600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13" y="10648168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3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3162434"/>
            <a:ext cx="18471651" cy="716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Обучающая и тестовая выборка, </a:t>
            </a:r>
            <a:r>
              <a:rPr lang="ru-RU" sz="5200" dirty="0" smtClean="0">
                <a:latin typeface="Proxima Nova Lt" panose="02000506030000020004" pitchFamily="50" charset="0"/>
              </a:rPr>
              <a:t>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валидация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Метрики качества: </a:t>
            </a:r>
            <a:r>
              <a:rPr lang="ru-RU" sz="5200" dirty="0" err="1">
                <a:latin typeface="Proxima Nova Lt" panose="02000506030000020004" pitchFamily="50" charset="0"/>
              </a:rPr>
              <a:t>accuracy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>
                <a:latin typeface="Proxima Nova Lt" panose="02000506030000020004" pitchFamily="50" charset="0"/>
              </a:rPr>
              <a:t>precision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 smtClean="0">
                <a:latin typeface="Proxima Nova Lt" panose="02000506030000020004" pitchFamily="50" charset="0"/>
              </a:rPr>
              <a:t>recall</a:t>
            </a:r>
            <a:r>
              <a:rPr lang="ru-RU" sz="5200" dirty="0" smtClean="0">
                <a:latin typeface="Proxima Nova Lt" panose="02000506030000020004" pitchFamily="50" charset="0"/>
              </a:rPr>
              <a:t>: определения и практическое задание;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Смещение и разброс (</a:t>
            </a:r>
            <a:r>
              <a:rPr lang="en-US" sz="5200" dirty="0" smtClean="0">
                <a:latin typeface="Proxima Nova Lt" panose="02000506030000020004" pitchFamily="50" charset="0"/>
              </a:rPr>
              <a:t>b</a:t>
            </a:r>
            <a:r>
              <a:rPr lang="ru-RU" sz="5200" dirty="0" err="1" smtClean="0">
                <a:latin typeface="Proxima Nova Lt" panose="02000506030000020004" pitchFamily="50" charset="0"/>
              </a:rPr>
              <a:t>ias-variance</a:t>
            </a:r>
            <a:r>
              <a:rPr lang="ru-RU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err="1" smtClean="0">
                <a:latin typeface="Proxima Nova Lt" panose="02000506030000020004" pitchFamily="50" charset="0"/>
              </a:rPr>
              <a:t>tradeoff</a:t>
            </a:r>
            <a:r>
              <a:rPr lang="en-US" sz="5200" dirty="0" smtClean="0">
                <a:latin typeface="Proxima Nova Lt" panose="02000506030000020004" pitchFamily="50" charset="0"/>
              </a:rPr>
              <a:t>)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Признаки переобучения и регуляризация: основы и практическое задание.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59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Обучающая</a:t>
            </a:r>
            <a:r>
              <a:rPr lang="ru-RU" dirty="0"/>
              <a:t>,</a:t>
            </a:r>
            <a:r>
              <a:rPr lang="ru-RU" dirty="0" smtClean="0"/>
              <a:t> тестовая выборка и переобучение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57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Обучающая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 и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обучающей выборке строим модель.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29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Тестовая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71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признаков, по которым необходимо предсказать значение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Оцениваем </a:t>
            </a:r>
            <a:r>
              <a:rPr lang="ru-RU" sz="5200" dirty="0">
                <a:latin typeface="Proxima Nova Lt" panose="02000506030000020004" pitchFamily="50" charset="0"/>
              </a:rPr>
              <a:t>качество различных вариантов </a:t>
            </a:r>
            <a:r>
              <a:rPr lang="ru-RU" sz="5200" dirty="0" smtClean="0">
                <a:latin typeface="Proxima Nova Lt" panose="02000506030000020004" pitchFamily="50" charset="0"/>
              </a:rPr>
              <a:t>модели.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512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1167</Words>
  <Application>Microsoft Office PowerPoint</Application>
  <PresentationFormat>Произвольный</PresentationFormat>
  <Paragraphs>305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 Math</vt:lpstr>
      <vt:lpstr>Helvetica</vt:lpstr>
      <vt:lpstr>Helvetica Light</vt:lpstr>
      <vt:lpstr>Helvetica Neue</vt:lpstr>
      <vt:lpstr>PF BeauSans Pro SemiBold</vt:lpstr>
      <vt:lpstr>PFBeauSansPro-Bold</vt:lpstr>
      <vt:lpstr>PFBeauSansPro-Regular</vt:lpstr>
      <vt:lpstr>Proxima Nova Lt</vt:lpstr>
      <vt:lpstr>Proxima Nova Regular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Мельниченко</dc:creator>
  <cp:lastModifiedBy>Башевой Константин Валерьевич</cp:lastModifiedBy>
  <cp:revision>149</cp:revision>
  <dcterms:modified xsi:type="dcterms:W3CDTF">2018-04-19T10:19:24Z</dcterms:modified>
</cp:coreProperties>
</file>