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B803-FC0C-467F-BF01-1AFA0FF67951}" type="datetimeFigureOut">
              <a:rPr lang="es-CL" smtClean="0"/>
              <a:pPr/>
              <a:t>24-04-2017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4346-E527-4901-A828-866CDC9059B3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4163202"/>
              </p:ext>
            </p:extLst>
          </p:nvPr>
        </p:nvGraphicFramePr>
        <p:xfrm>
          <a:off x="599024" y="1080674"/>
          <a:ext cx="5927934" cy="561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78"/>
                <a:gridCol w="1975978"/>
                <a:gridCol w="1975978"/>
              </a:tblGrid>
              <a:tr h="58905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L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❶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L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❸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❻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❺ </a:t>
                      </a:r>
                      <a:endParaRPr lang="es-CL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❼ </a:t>
                      </a:r>
                      <a:endParaRPr lang="es-CL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❽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051">
                <a:tc>
                  <a:txBody>
                    <a:bodyPr/>
                    <a:lstStyle/>
                    <a:p>
                      <a:pPr algn="r"/>
                      <a:endParaRPr lang="es-CL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❶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❿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❸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051">
                <a:tc>
                  <a:txBody>
                    <a:bodyPr/>
                    <a:lstStyle/>
                    <a:p>
                      <a:pPr algn="r"/>
                      <a:endParaRPr lang="es-CL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❹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❾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❶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051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❽ </a:t>
                      </a:r>
                      <a:endParaRPr lang="es-CL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CL" sz="1600" b="0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❷</a:t>
                      </a:r>
                    </a:p>
                  </a:txBody>
                  <a:tcPr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❺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❾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❻ </a:t>
                      </a:r>
                      <a:endParaRPr lang="es-CL" sz="1600" b="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❿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❼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❹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❸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❻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❽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❹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❾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❺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❷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260"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❿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❶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CL" sz="1600" b="0" dirty="0" smtClean="0">
                          <a:solidFill>
                            <a:schemeClr val="tx2"/>
                          </a:solidFill>
                        </a:rPr>
                        <a:t>❼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0665642"/>
              </p:ext>
            </p:extLst>
          </p:nvPr>
        </p:nvGraphicFramePr>
        <p:xfrm>
          <a:off x="94519" y="1077907"/>
          <a:ext cx="441442" cy="561662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41442"/>
              </a:tblGrid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1</a:t>
                      </a:r>
                      <a:endParaRPr lang="es-CL" sz="1600" b="1" dirty="0"/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2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3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4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5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6</a:t>
                      </a:r>
                      <a:endParaRPr lang="es-CL" sz="1600" b="1" dirty="0"/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7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8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922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9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326">
                <a:tc>
                  <a:txBody>
                    <a:bodyPr/>
                    <a:lstStyle/>
                    <a:p>
                      <a:pPr algn="ctr"/>
                      <a:r>
                        <a:rPr lang="es-CL" sz="1600" b="1" dirty="0" smtClean="0"/>
                        <a:t>10</a:t>
                      </a:r>
                      <a:endParaRPr lang="es-CL" sz="1600" b="1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" name="4 Conector recto"/>
          <p:cNvCxnSpPr/>
          <p:nvPr/>
        </p:nvCxnSpPr>
        <p:spPr>
          <a:xfrm>
            <a:off x="599024" y="685953"/>
            <a:ext cx="618018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 flipV="1">
            <a:off x="599024" y="607248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 flipV="1">
            <a:off x="6779209" y="607248"/>
            <a:ext cx="0" cy="1440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121548" y="416283"/>
            <a:ext cx="504505" cy="636063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</a:rPr>
              <a:t>8 m</a:t>
            </a:r>
            <a:endParaRPr lang="es-C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6905335" y="1077817"/>
            <a:ext cx="0" cy="566355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rot="16200000" flipV="1">
            <a:off x="6905335" y="1014754"/>
            <a:ext cx="0" cy="1261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 rot="16200000" flipV="1">
            <a:off x="6905335" y="6678305"/>
            <a:ext cx="0" cy="1261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6842272" y="3933055"/>
            <a:ext cx="630631" cy="636063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 algn="ctr"/>
            <a:r>
              <a:rPr lang="es-CL" b="1" dirty="0" smtClean="0">
                <a:solidFill>
                  <a:schemeClr val="accent6">
                    <a:lumMod val="75000"/>
                  </a:schemeClr>
                </a:solidFill>
              </a:rPr>
              <a:t>20 m</a:t>
            </a:r>
            <a:endParaRPr lang="es-C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63 Conector recto"/>
          <p:cNvCxnSpPr/>
          <p:nvPr/>
        </p:nvCxnSpPr>
        <p:spPr>
          <a:xfrm flipV="1">
            <a:off x="599024" y="868490"/>
            <a:ext cx="0" cy="1440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 flipV="1">
            <a:off x="2590309" y="861864"/>
            <a:ext cx="0" cy="14401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1292718" y="677525"/>
            <a:ext cx="504505" cy="636063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2 m</a:t>
            </a:r>
            <a:endParaRPr lang="es-CL" b="1" dirty="0">
              <a:solidFill>
                <a:srgbClr val="C00000"/>
              </a:solidFill>
            </a:endParaRPr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4319748" y="989112"/>
            <a:ext cx="56756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66 CuadroTexto"/>
          <p:cNvSpPr txBox="1"/>
          <p:nvPr/>
        </p:nvSpPr>
        <p:spPr>
          <a:xfrm>
            <a:off x="4193622" y="677525"/>
            <a:ext cx="819820" cy="35906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 algn="ctr"/>
            <a:r>
              <a:rPr lang="es-CL" b="1" dirty="0" smtClean="0">
                <a:solidFill>
                  <a:srgbClr val="C00000"/>
                </a:solidFill>
              </a:rPr>
              <a:t>2m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209647" y="722291"/>
            <a:ext cx="1839833" cy="3129054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r>
              <a:rPr lang="es-CL" b="1" dirty="0" smtClean="0"/>
              <a:t>GENOTIPOS</a:t>
            </a:r>
          </a:p>
          <a:p>
            <a:r>
              <a:rPr lang="es-CL" dirty="0" smtClean="0">
                <a:solidFill>
                  <a:schemeClr val="tx2"/>
                </a:solidFill>
              </a:rPr>
              <a:t>❶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s-CL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Chullpi</a:t>
            </a:r>
            <a:endParaRPr lang="es-CL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r>
              <a:rPr lang="es-CL" sz="1400" dirty="0" smtClean="0">
                <a:solidFill>
                  <a:srgbClr val="1F497D"/>
                </a:solidFill>
              </a:rPr>
              <a:t>❷</a:t>
            </a:r>
            <a:r>
              <a:rPr lang="es-CL" sz="1400" dirty="0" smtClean="0">
                <a:solidFill>
                  <a:srgbClr val="1F497D"/>
                </a:solidFill>
                <a:sym typeface="Wingdings" panose="05000000000000000000" pitchFamily="2" charset="2"/>
              </a:rPr>
              <a:t> </a:t>
            </a:r>
            <a:r>
              <a:rPr lang="es-CL" dirty="0" err="1" smtClean="0">
                <a:solidFill>
                  <a:srgbClr val="1F497D"/>
                </a:solidFill>
              </a:rPr>
              <a:t>Choclito</a:t>
            </a:r>
            <a:endParaRPr lang="es-CL" dirty="0" smtClean="0">
              <a:solidFill>
                <a:srgbClr val="1F497D"/>
              </a:solidFill>
            </a:endParaRPr>
          </a:p>
          <a:p>
            <a:r>
              <a:rPr lang="es-CL" dirty="0" smtClean="0">
                <a:solidFill>
                  <a:schemeClr val="tx2"/>
                </a:solidFill>
              </a:rPr>
              <a:t>❸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s-CL" dirty="0" err="1" smtClean="0">
                <a:solidFill>
                  <a:schemeClr val="tx2"/>
                </a:solidFill>
              </a:rPr>
              <a:t>Kancolla</a:t>
            </a:r>
            <a:endParaRPr lang="es-CL" dirty="0" smtClean="0">
              <a:solidFill>
                <a:schemeClr val="tx2"/>
              </a:solidFill>
            </a:endParaRPr>
          </a:p>
          <a:p>
            <a:r>
              <a:rPr lang="es-CL" dirty="0" smtClean="0">
                <a:solidFill>
                  <a:schemeClr val="tx2"/>
                </a:solidFill>
              </a:rPr>
              <a:t>❹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s-CL" dirty="0" err="1" smtClean="0">
                <a:solidFill>
                  <a:schemeClr val="tx2"/>
                </a:solidFill>
              </a:rPr>
              <a:t>Huanponcho</a:t>
            </a:r>
            <a:r>
              <a:rPr lang="es-CL" dirty="0" smtClean="0">
                <a:solidFill>
                  <a:schemeClr val="tx2"/>
                </a:solidFill>
              </a:rPr>
              <a:t>❺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s-CL" dirty="0" smtClean="0">
                <a:solidFill>
                  <a:schemeClr val="tx2"/>
                </a:solidFill>
              </a:rPr>
              <a:t>Salcedo </a:t>
            </a:r>
          </a:p>
          <a:p>
            <a:r>
              <a:rPr lang="es-CL" dirty="0" smtClean="0">
                <a:solidFill>
                  <a:schemeClr val="tx2"/>
                </a:solidFill>
              </a:rPr>
              <a:t>❻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P</a:t>
            </a:r>
            <a:r>
              <a:rPr lang="es-CL" dirty="0" smtClean="0">
                <a:solidFill>
                  <a:schemeClr val="tx2"/>
                </a:solidFill>
              </a:rPr>
              <a:t>uno </a:t>
            </a:r>
          </a:p>
          <a:p>
            <a:r>
              <a:rPr lang="es-CL" dirty="0" smtClean="0">
                <a:solidFill>
                  <a:schemeClr val="tx2"/>
                </a:solidFill>
              </a:rPr>
              <a:t>❼</a:t>
            </a:r>
            <a:r>
              <a:rPr lang="es-CL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s-CL" dirty="0" smtClean="0">
                <a:solidFill>
                  <a:schemeClr val="tx2"/>
                </a:solidFill>
              </a:rPr>
              <a:t>Titicaca</a:t>
            </a:r>
          </a:p>
          <a:p>
            <a:r>
              <a:rPr lang="es-CL" dirty="0" smtClean="0">
                <a:solidFill>
                  <a:srgbClr val="1F497D"/>
                </a:solidFill>
              </a:rPr>
              <a:t>❽</a:t>
            </a:r>
            <a:r>
              <a:rPr lang="es-CL" dirty="0" smtClean="0">
                <a:solidFill>
                  <a:srgbClr val="1F497D"/>
                </a:solidFill>
                <a:sym typeface="Wingdings" panose="05000000000000000000" pitchFamily="2" charset="2"/>
              </a:rPr>
              <a:t></a:t>
            </a:r>
            <a:r>
              <a:rPr lang="es-CL" dirty="0" smtClean="0">
                <a:solidFill>
                  <a:srgbClr val="1F497D"/>
                </a:solidFill>
              </a:rPr>
              <a:t>BO78</a:t>
            </a:r>
            <a:endParaRPr lang="es-CL" dirty="0" smtClean="0">
              <a:solidFill>
                <a:schemeClr val="tx2"/>
              </a:solidFill>
            </a:endParaRPr>
          </a:p>
          <a:p>
            <a:r>
              <a:rPr lang="es-CL" sz="1400" dirty="0" smtClean="0">
                <a:solidFill>
                  <a:srgbClr val="1F497D"/>
                </a:solidFill>
              </a:rPr>
              <a:t>❾</a:t>
            </a:r>
            <a:r>
              <a:rPr lang="es-CL" sz="1400" dirty="0" smtClean="0">
                <a:solidFill>
                  <a:srgbClr val="1F497D"/>
                </a:solidFill>
                <a:sym typeface="Wingdings" panose="05000000000000000000" pitchFamily="2" charset="2"/>
              </a:rPr>
              <a:t></a:t>
            </a:r>
            <a:r>
              <a:rPr lang="es-CL" dirty="0" err="1" smtClean="0">
                <a:solidFill>
                  <a:srgbClr val="1F497D"/>
                </a:solidFill>
              </a:rPr>
              <a:t>Ancovinto</a:t>
            </a:r>
            <a:endParaRPr lang="es-CL" dirty="0" smtClean="0">
              <a:solidFill>
                <a:srgbClr val="1F497D"/>
              </a:solidFill>
            </a:endParaRPr>
          </a:p>
          <a:p>
            <a:r>
              <a:rPr lang="es-CL" dirty="0" smtClean="0">
                <a:solidFill>
                  <a:srgbClr val="1F497D"/>
                </a:solidFill>
              </a:rPr>
              <a:t>❿</a:t>
            </a:r>
            <a:r>
              <a:rPr lang="es-CL" dirty="0" smtClean="0">
                <a:solidFill>
                  <a:srgbClr val="1F497D"/>
                </a:solidFill>
                <a:sym typeface="Wingdings" panose="05000000000000000000" pitchFamily="2" charset="2"/>
              </a:rPr>
              <a:t></a:t>
            </a:r>
            <a:r>
              <a:rPr lang="es-CL" dirty="0" smtClean="0">
                <a:solidFill>
                  <a:srgbClr val="1F497D"/>
                </a:solidFill>
              </a:rPr>
              <a:t>Regalona</a:t>
            </a:r>
            <a:endParaRPr lang="es-CL" dirty="0">
              <a:solidFill>
                <a:srgbClr val="1F497D"/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0" y="98157"/>
            <a:ext cx="9144000" cy="359065"/>
          </a:xfrm>
          <a:prstGeom prst="rect">
            <a:avLst/>
          </a:prstGeom>
          <a:noFill/>
        </p:spPr>
        <p:txBody>
          <a:bodyPr wrap="square" lIns="81272" tIns="40636" rIns="81272" bIns="40636" rtlCol="0">
            <a:spAutoFit/>
          </a:bodyPr>
          <a:lstStyle/>
          <a:p>
            <a:pPr algn="ctr"/>
            <a:r>
              <a:rPr lang="es-CL" b="1" dirty="0" smtClean="0"/>
              <a:t>Esquema experimento semillas </a:t>
            </a:r>
            <a:r>
              <a:rPr lang="es-CL" b="1" dirty="0" err="1" smtClean="0"/>
              <a:t>quinoa</a:t>
            </a:r>
            <a:endParaRPr lang="es-CL" b="1" dirty="0"/>
          </a:p>
        </p:txBody>
      </p:sp>
      <p:cxnSp>
        <p:nvCxnSpPr>
          <p:cNvPr id="16" name="15 Conector recto"/>
          <p:cNvCxnSpPr/>
          <p:nvPr/>
        </p:nvCxnSpPr>
        <p:spPr>
          <a:xfrm flipV="1">
            <a:off x="599024" y="947195"/>
            <a:ext cx="1991285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l="24071" t="40969" r="23353" b="30485"/>
          <a:stretch>
            <a:fillRect/>
          </a:stretch>
        </p:blipFill>
        <p:spPr bwMode="auto">
          <a:xfrm>
            <a:off x="539552" y="764704"/>
            <a:ext cx="684076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72</Words>
  <Application>Microsoft Office PowerPoint</Application>
  <PresentationFormat>Presentación en pantalla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Home</dc:creator>
  <cp:lastModifiedBy>TOSHIBA</cp:lastModifiedBy>
  <cp:revision>9</cp:revision>
  <dcterms:created xsi:type="dcterms:W3CDTF">2016-09-21T21:23:19Z</dcterms:created>
  <dcterms:modified xsi:type="dcterms:W3CDTF">2017-04-24T14:35:53Z</dcterms:modified>
</cp:coreProperties>
</file>