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3" d="100"/>
          <a:sy n="53" d="100"/>
        </p:scale>
        <p:origin x="77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uarios\MR.5024346\Documents\Proyecto%20Qu&#237;noa\AN&#193;LISIS%20ELEMENTAL%20MUESTRAS%20FEBRERO%202017\Cuantitativo%20170-0125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uarios\MR.5024346\Documents\Proyecto%20Qu&#237;noa\AN&#193;LISIS%20ELEMENTAL%20MUESTRAS%20FEBRERO%202017\Cuantitativo%20170-0125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uarios\MR.5024346\Documents\Proyecto%20Qu&#237;noa\AN&#193;LISIS%20ELEMENTAL%20MUESTRAS%20FEBRERO%202017\Cuantitativo%20170-0125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uarios\MR.5024346\Documents\Proyecto%20Qu&#237;noa\AN&#193;LISIS%20ELEMENTAL%20MUESTRAS%20FEBRERO%202017\Cuantitativo%20170-0125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uarios\MR.5024346\Documents\Proyecto%20Qu&#237;noa\AN&#193;LISIS%20ELEMENTAL%20MUESTRAS%20FEBRERO%202017\Cuantitativo%20170-0125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uarios\MR.5024346\Documents\Proyecto%20Qu&#237;noa\AN&#193;LISIS%20ELEMENTAL%20MUESTRAS%20FEBRERO%202017\Cuantitativo%20170-0125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uarios\MR.5024346\Documents\Proyecto%20Qu&#237;noa\AN&#193;LISIS%20ELEMENTAL%20MUESTRAS%20FEBRERO%202017\Cuantitativo%20170-0125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 w="31750"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31750">
                <a:solidFill>
                  <a:schemeClr val="tx1"/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tx1"/>
              </a:solidFill>
              <a:ln w="31750">
                <a:solidFill>
                  <a:schemeClr val="tx1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31750">
                <a:solidFill>
                  <a:schemeClr val="tx1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tx1"/>
              </a:solidFill>
              <a:ln w="31750">
                <a:solidFill>
                  <a:schemeClr val="tx1"/>
                </a:solidFill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bg1"/>
              </a:solidFill>
              <a:ln w="31750">
                <a:solidFill>
                  <a:schemeClr val="tx1"/>
                </a:solidFill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31750">
                <a:solidFill>
                  <a:schemeClr val="tx1"/>
                </a:solidFill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tx1"/>
              </a:solidFill>
              <a:ln w="31750">
                <a:solidFill>
                  <a:schemeClr val="tx1"/>
                </a:solidFill>
              </a:ln>
              <a:effectLst/>
            </c:spPr>
          </c:dPt>
          <c:errBars>
            <c:errBarType val="plus"/>
            <c:errValType val="cust"/>
            <c:noEndCap val="0"/>
            <c:plus>
              <c:numRef>
                <c:f>'Datos ordenados'!$R$1:$R$7</c:f>
                <c:numCache>
                  <c:formatCode>General</c:formatCode>
                  <c:ptCount val="7"/>
                  <c:pt idx="0">
                    <c:v>0.28431203515386672</c:v>
                  </c:pt>
                  <c:pt idx="1">
                    <c:v>0.17214335111567144</c:v>
                  </c:pt>
                  <c:pt idx="2">
                    <c:v>0.51810552335729121</c:v>
                  </c:pt>
                  <c:pt idx="3">
                    <c:v>0.9482088377567458</c:v>
                  </c:pt>
                  <c:pt idx="4">
                    <c:v>0.3507610772781572</c:v>
                  </c:pt>
                  <c:pt idx="5">
                    <c:v>0.14177446878757843</c:v>
                  </c:pt>
                  <c:pt idx="6">
                    <c:v>1.3554458061218568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317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'Datos ordenados'!$O$1:$O$7</c:f>
              <c:strCache>
                <c:ptCount val="7"/>
                <c:pt idx="0">
                  <c:v>Regalona Chile</c:v>
                </c:pt>
                <c:pt idx="1">
                  <c:v>Regalona España</c:v>
                </c:pt>
                <c:pt idx="2">
                  <c:v>Salcedo INIA Chile</c:v>
                </c:pt>
                <c:pt idx="3">
                  <c:v>Salcedo INIA España</c:v>
                </c:pt>
                <c:pt idx="4">
                  <c:v>Salcedo INIA Perú</c:v>
                </c:pt>
                <c:pt idx="5">
                  <c:v>Titicaca Chile</c:v>
                </c:pt>
                <c:pt idx="6">
                  <c:v>Titicaca España</c:v>
                </c:pt>
              </c:strCache>
            </c:strRef>
          </c:cat>
          <c:val>
            <c:numRef>
              <c:f>'Datos ordenados'!$Q$1:$Q$7</c:f>
              <c:numCache>
                <c:formatCode>General</c:formatCode>
                <c:ptCount val="7"/>
                <c:pt idx="0">
                  <c:v>12.103333333333332</c:v>
                </c:pt>
                <c:pt idx="1">
                  <c:v>3.1166666666666667</c:v>
                </c:pt>
                <c:pt idx="2">
                  <c:v>11.383333333333335</c:v>
                </c:pt>
                <c:pt idx="3">
                  <c:v>16.71</c:v>
                </c:pt>
                <c:pt idx="4">
                  <c:v>5.1466666666666665</c:v>
                </c:pt>
                <c:pt idx="5">
                  <c:v>5.16</c:v>
                </c:pt>
                <c:pt idx="6">
                  <c:v>16.746666666666666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4031000"/>
        <c:axId val="224031392"/>
      </c:barChart>
      <c:catAx>
        <c:axId val="224031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031392"/>
        <c:crosses val="autoZero"/>
        <c:auto val="1"/>
        <c:lblAlgn val="ctr"/>
        <c:lblOffset val="100"/>
        <c:noMultiLvlLbl val="0"/>
      </c:catAx>
      <c:valAx>
        <c:axId val="22403139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031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 w="31750"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31750">
                <a:solidFill>
                  <a:schemeClr val="tx1"/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tx1"/>
              </a:solidFill>
              <a:ln w="31750">
                <a:solidFill>
                  <a:schemeClr val="tx1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31750">
                <a:solidFill>
                  <a:schemeClr val="tx1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tx1"/>
              </a:solidFill>
              <a:ln w="31750">
                <a:solidFill>
                  <a:schemeClr val="tx1"/>
                </a:solidFill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bg1"/>
              </a:solidFill>
              <a:ln w="31750">
                <a:solidFill>
                  <a:schemeClr val="tx1"/>
                </a:solidFill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31750">
                <a:solidFill>
                  <a:schemeClr val="tx1"/>
                </a:solidFill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tx1"/>
              </a:solidFill>
              <a:ln w="31750">
                <a:solidFill>
                  <a:schemeClr val="tx1"/>
                </a:solidFill>
              </a:ln>
              <a:effectLst/>
            </c:spPr>
          </c:dPt>
          <c:errBars>
            <c:errBarType val="plus"/>
            <c:errValType val="cust"/>
            <c:noEndCap val="0"/>
            <c:plus>
              <c:numRef>
                <c:f>'Datos ordenados'!$R$8:$R$14</c:f>
                <c:numCache>
                  <c:formatCode>General</c:formatCode>
                  <c:ptCount val="7"/>
                  <c:pt idx="0">
                    <c:v>48.309794383057863</c:v>
                  </c:pt>
                  <c:pt idx="1">
                    <c:v>33.729862634367947</c:v>
                  </c:pt>
                  <c:pt idx="2">
                    <c:v>39.440610204880585</c:v>
                  </c:pt>
                  <c:pt idx="3">
                    <c:v>19.826659661509638</c:v>
                  </c:pt>
                  <c:pt idx="4">
                    <c:v>22.149610229828728</c:v>
                  </c:pt>
                  <c:pt idx="5">
                    <c:v>50.908066485905096</c:v>
                  </c:pt>
                  <c:pt idx="6">
                    <c:v>54.529487741343516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317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'Datos ordenados'!$O$8:$O$14</c:f>
              <c:strCache>
                <c:ptCount val="7"/>
                <c:pt idx="0">
                  <c:v>Regalona Chile</c:v>
                </c:pt>
                <c:pt idx="1">
                  <c:v>Regalona España</c:v>
                </c:pt>
                <c:pt idx="2">
                  <c:v>Salcedo INIA Chile</c:v>
                </c:pt>
                <c:pt idx="3">
                  <c:v>Salcedo INIA España</c:v>
                </c:pt>
                <c:pt idx="4">
                  <c:v>Salcedo INIA Perú</c:v>
                </c:pt>
                <c:pt idx="5">
                  <c:v>Titicaca Chile</c:v>
                </c:pt>
                <c:pt idx="6">
                  <c:v>Titicaca España</c:v>
                </c:pt>
              </c:strCache>
            </c:strRef>
          </c:cat>
          <c:val>
            <c:numRef>
              <c:f>'Datos ordenados'!$Q$8:$Q$14</c:f>
              <c:numCache>
                <c:formatCode>General</c:formatCode>
                <c:ptCount val="7"/>
                <c:pt idx="0">
                  <c:v>2278.5066666666667</c:v>
                </c:pt>
                <c:pt idx="1">
                  <c:v>1962.8833333333332</c:v>
                </c:pt>
                <c:pt idx="2">
                  <c:v>2238.103333333333</c:v>
                </c:pt>
                <c:pt idx="3">
                  <c:v>1741.1666666666667</c:v>
                </c:pt>
                <c:pt idx="4">
                  <c:v>1924.0933333333332</c:v>
                </c:pt>
                <c:pt idx="5">
                  <c:v>1813.9733333333334</c:v>
                </c:pt>
                <c:pt idx="6">
                  <c:v>1863.863333333333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4032176"/>
        <c:axId val="224032568"/>
      </c:barChart>
      <c:catAx>
        <c:axId val="224032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032568"/>
        <c:crosses val="autoZero"/>
        <c:auto val="1"/>
        <c:lblAlgn val="ctr"/>
        <c:lblOffset val="100"/>
        <c:noMultiLvlLbl val="0"/>
      </c:catAx>
      <c:valAx>
        <c:axId val="2240325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032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 w="31750"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31750">
                <a:solidFill>
                  <a:schemeClr val="tx1"/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tx1"/>
              </a:solidFill>
              <a:ln w="31750">
                <a:solidFill>
                  <a:schemeClr val="tx1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31750">
                <a:solidFill>
                  <a:schemeClr val="tx1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tx1"/>
              </a:solidFill>
              <a:ln w="31750">
                <a:solidFill>
                  <a:schemeClr val="tx1"/>
                </a:solidFill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bg1"/>
              </a:solidFill>
              <a:ln w="31750">
                <a:solidFill>
                  <a:schemeClr val="tx1"/>
                </a:solidFill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31750">
                <a:solidFill>
                  <a:schemeClr val="tx1"/>
                </a:solidFill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tx1"/>
              </a:solidFill>
              <a:ln w="31750">
                <a:solidFill>
                  <a:schemeClr val="tx1"/>
                </a:solidFill>
              </a:ln>
              <a:effectLst/>
            </c:spPr>
          </c:dPt>
          <c:errBars>
            <c:errBarType val="plus"/>
            <c:errValType val="cust"/>
            <c:noEndCap val="0"/>
            <c:plus>
              <c:numRef>
                <c:f>'Datos ordenados'!$R$15:$R$21</c:f>
                <c:numCache>
                  <c:formatCode>General</c:formatCode>
                  <c:ptCount val="7"/>
                  <c:pt idx="0">
                    <c:v>135.70868407487163</c:v>
                  </c:pt>
                  <c:pt idx="1">
                    <c:v>108.38160375881739</c:v>
                  </c:pt>
                  <c:pt idx="2">
                    <c:v>78.401360532412397</c:v>
                  </c:pt>
                  <c:pt idx="3">
                    <c:v>65.911632003261246</c:v>
                  </c:pt>
                  <c:pt idx="4">
                    <c:v>11.71052660358753</c:v>
                  </c:pt>
                  <c:pt idx="5">
                    <c:v>79.996135740005158</c:v>
                  </c:pt>
                  <c:pt idx="6">
                    <c:v>105.7904184382184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317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'Datos ordenados'!$O$15:$O$21</c:f>
              <c:strCache>
                <c:ptCount val="7"/>
                <c:pt idx="0">
                  <c:v>Regalona Chile</c:v>
                </c:pt>
                <c:pt idx="1">
                  <c:v>Regalona España</c:v>
                </c:pt>
                <c:pt idx="2">
                  <c:v>Salcedo INIA Chile</c:v>
                </c:pt>
                <c:pt idx="3">
                  <c:v>Salcedo INIA España</c:v>
                </c:pt>
                <c:pt idx="4">
                  <c:v>Salcedo INIA Perú</c:v>
                </c:pt>
                <c:pt idx="5">
                  <c:v>Titicaca Chile</c:v>
                </c:pt>
                <c:pt idx="6">
                  <c:v>Titicaca España</c:v>
                </c:pt>
              </c:strCache>
            </c:strRef>
          </c:cat>
          <c:val>
            <c:numRef>
              <c:f>'Datos ordenados'!$Q$15:$Q$21</c:f>
              <c:numCache>
                <c:formatCode>General</c:formatCode>
                <c:ptCount val="7"/>
                <c:pt idx="0">
                  <c:v>3437.896666666667</c:v>
                </c:pt>
                <c:pt idx="1">
                  <c:v>4232.8633333333337</c:v>
                </c:pt>
                <c:pt idx="2">
                  <c:v>3246.0866666666666</c:v>
                </c:pt>
                <c:pt idx="3">
                  <c:v>3155.8466666666668</c:v>
                </c:pt>
                <c:pt idx="4">
                  <c:v>3934.626666666667</c:v>
                </c:pt>
                <c:pt idx="5">
                  <c:v>2846.4333333333329</c:v>
                </c:pt>
                <c:pt idx="6">
                  <c:v>3915.373333333333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4033352"/>
        <c:axId val="224033744"/>
      </c:barChart>
      <c:catAx>
        <c:axId val="224033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033744"/>
        <c:crosses val="autoZero"/>
        <c:auto val="1"/>
        <c:lblAlgn val="ctr"/>
        <c:lblOffset val="100"/>
        <c:noMultiLvlLbl val="0"/>
      </c:catAx>
      <c:valAx>
        <c:axId val="22403374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033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 w="31750"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31750">
                <a:solidFill>
                  <a:schemeClr val="tx1"/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tx1"/>
              </a:solidFill>
              <a:ln w="31750">
                <a:solidFill>
                  <a:schemeClr val="tx1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31750">
                <a:solidFill>
                  <a:schemeClr val="tx1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tx1"/>
              </a:solidFill>
              <a:ln w="31750">
                <a:solidFill>
                  <a:schemeClr val="tx1"/>
                </a:solidFill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bg1"/>
              </a:solidFill>
              <a:ln w="31750">
                <a:solidFill>
                  <a:schemeClr val="tx1"/>
                </a:solidFill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31750">
                <a:solidFill>
                  <a:schemeClr val="tx1"/>
                </a:solidFill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tx1"/>
              </a:solidFill>
              <a:ln w="31750">
                <a:solidFill>
                  <a:schemeClr val="tx1"/>
                </a:solidFill>
              </a:ln>
              <a:effectLst/>
            </c:spPr>
          </c:dPt>
          <c:errBars>
            <c:errBarType val="plus"/>
            <c:errValType val="cust"/>
            <c:noEndCap val="0"/>
            <c:plus>
              <c:numRef>
                <c:f>'Datos ordenados'!$R$22:$R$28</c:f>
                <c:numCache>
                  <c:formatCode>General</c:formatCode>
                  <c:ptCount val="7"/>
                  <c:pt idx="0">
                    <c:v>416.78749145497795</c:v>
                  </c:pt>
                  <c:pt idx="1">
                    <c:v>144.40591204425544</c:v>
                  </c:pt>
                  <c:pt idx="2">
                    <c:v>239.1016840174909</c:v>
                  </c:pt>
                  <c:pt idx="3">
                    <c:v>174.24181023317311</c:v>
                  </c:pt>
                  <c:pt idx="4">
                    <c:v>72.284402881949291</c:v>
                  </c:pt>
                  <c:pt idx="5">
                    <c:v>395.53851270556862</c:v>
                  </c:pt>
                  <c:pt idx="6">
                    <c:v>564.94216591907275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317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'Datos ordenados'!$O$22:$O$28</c:f>
              <c:strCache>
                <c:ptCount val="7"/>
                <c:pt idx="0">
                  <c:v>Regalona Chile</c:v>
                </c:pt>
                <c:pt idx="1">
                  <c:v>Regalona España</c:v>
                </c:pt>
                <c:pt idx="2">
                  <c:v>Salcedo INIA Chile</c:v>
                </c:pt>
                <c:pt idx="3">
                  <c:v>Salcedo INIA España</c:v>
                </c:pt>
                <c:pt idx="4">
                  <c:v>Salcedo INIA Perú</c:v>
                </c:pt>
                <c:pt idx="5">
                  <c:v>Titicaca Chile</c:v>
                </c:pt>
                <c:pt idx="6">
                  <c:v>Titicaca España</c:v>
                </c:pt>
              </c:strCache>
            </c:strRef>
          </c:cat>
          <c:val>
            <c:numRef>
              <c:f>'Datos ordenados'!$Q$22:$Q$28</c:f>
              <c:numCache>
                <c:formatCode>General</c:formatCode>
                <c:ptCount val="7"/>
                <c:pt idx="0">
                  <c:v>13856.503333333332</c:v>
                </c:pt>
                <c:pt idx="1">
                  <c:v>11440.323333333334</c:v>
                </c:pt>
                <c:pt idx="2">
                  <c:v>10006.25</c:v>
                </c:pt>
                <c:pt idx="3">
                  <c:v>8866.9166666666661</c:v>
                </c:pt>
                <c:pt idx="4">
                  <c:v>9648.6600000000017</c:v>
                </c:pt>
                <c:pt idx="5">
                  <c:v>10250.256666666666</c:v>
                </c:pt>
                <c:pt idx="6">
                  <c:v>14678.486666666666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3432264"/>
        <c:axId val="113433048"/>
      </c:barChart>
      <c:catAx>
        <c:axId val="113432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433048"/>
        <c:crosses val="autoZero"/>
        <c:auto val="1"/>
        <c:lblAlgn val="ctr"/>
        <c:lblOffset val="100"/>
        <c:noMultiLvlLbl val="0"/>
      </c:catAx>
      <c:valAx>
        <c:axId val="1134330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432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 w="31750"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31750">
                <a:solidFill>
                  <a:schemeClr val="tx1"/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tx1"/>
              </a:solidFill>
              <a:ln w="31750">
                <a:solidFill>
                  <a:schemeClr val="tx1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31750">
                <a:solidFill>
                  <a:schemeClr val="tx1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tx1"/>
              </a:solidFill>
              <a:ln w="31750">
                <a:solidFill>
                  <a:schemeClr val="tx1"/>
                </a:solidFill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bg1"/>
              </a:solidFill>
              <a:ln w="31750">
                <a:solidFill>
                  <a:schemeClr val="tx1"/>
                </a:solidFill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31750">
                <a:solidFill>
                  <a:schemeClr val="tx1"/>
                </a:solidFill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tx1"/>
              </a:solidFill>
              <a:ln w="31750">
                <a:solidFill>
                  <a:schemeClr val="tx1"/>
                </a:solidFill>
              </a:ln>
              <a:effectLst/>
            </c:spPr>
          </c:dPt>
          <c:errBars>
            <c:errBarType val="plus"/>
            <c:errValType val="cust"/>
            <c:noEndCap val="0"/>
            <c:plus>
              <c:numRef>
                <c:f>'Datos ordenados'!$R$29:$R$35</c:f>
                <c:numCache>
                  <c:formatCode>General</c:formatCode>
                  <c:ptCount val="7"/>
                  <c:pt idx="0">
                    <c:v>30.238710841127663</c:v>
                  </c:pt>
                  <c:pt idx="1">
                    <c:v>15.750283595330419</c:v>
                  </c:pt>
                  <c:pt idx="2">
                    <c:v>27.003296712315226</c:v>
                  </c:pt>
                  <c:pt idx="3">
                    <c:v>52.829259885029671</c:v>
                  </c:pt>
                  <c:pt idx="4">
                    <c:v>4.3107578606705852</c:v>
                  </c:pt>
                  <c:pt idx="5">
                    <c:v>43.567965678160043</c:v>
                  </c:pt>
                  <c:pt idx="6">
                    <c:v>92.43292757453915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317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'Datos ordenados'!$O$29:$O$35</c:f>
              <c:strCache>
                <c:ptCount val="7"/>
                <c:pt idx="0">
                  <c:v>Regalona Chile</c:v>
                </c:pt>
                <c:pt idx="1">
                  <c:v>Regalona España</c:v>
                </c:pt>
                <c:pt idx="2">
                  <c:v>Salcedo INIA Chile</c:v>
                </c:pt>
                <c:pt idx="3">
                  <c:v>Salcedo INIA España</c:v>
                </c:pt>
                <c:pt idx="4">
                  <c:v>Salcedo INIA Perú</c:v>
                </c:pt>
                <c:pt idx="5">
                  <c:v>Titicaca Chile</c:v>
                </c:pt>
                <c:pt idx="6">
                  <c:v>Titicaca España</c:v>
                </c:pt>
              </c:strCache>
            </c:strRef>
          </c:cat>
          <c:val>
            <c:numRef>
              <c:f>'Datos ordenados'!$Q$29:$Q$35</c:f>
              <c:numCache>
                <c:formatCode>General</c:formatCode>
                <c:ptCount val="7"/>
                <c:pt idx="0">
                  <c:v>1265.5266666666666</c:v>
                </c:pt>
                <c:pt idx="1">
                  <c:v>728.95666666666659</c:v>
                </c:pt>
                <c:pt idx="2">
                  <c:v>1360.1733333333334</c:v>
                </c:pt>
                <c:pt idx="3">
                  <c:v>934.44999999999993</c:v>
                </c:pt>
                <c:pt idx="4">
                  <c:v>513.99666666666656</c:v>
                </c:pt>
                <c:pt idx="5">
                  <c:v>618.95666666666659</c:v>
                </c:pt>
                <c:pt idx="6">
                  <c:v>888.41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4264760"/>
        <c:axId val="224265152"/>
      </c:barChart>
      <c:catAx>
        <c:axId val="224264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265152"/>
        <c:crosses val="autoZero"/>
        <c:auto val="1"/>
        <c:lblAlgn val="ctr"/>
        <c:lblOffset val="100"/>
        <c:noMultiLvlLbl val="0"/>
      </c:catAx>
      <c:valAx>
        <c:axId val="2242651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264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 w="31750"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31750">
                <a:solidFill>
                  <a:schemeClr val="tx1"/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tx1"/>
              </a:solidFill>
              <a:ln w="31750">
                <a:solidFill>
                  <a:schemeClr val="tx1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31750">
                <a:solidFill>
                  <a:schemeClr val="tx1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tx1"/>
              </a:solidFill>
              <a:ln w="31750">
                <a:solidFill>
                  <a:schemeClr val="tx1"/>
                </a:solidFill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bg1"/>
              </a:solidFill>
              <a:ln w="31750">
                <a:solidFill>
                  <a:schemeClr val="tx1"/>
                </a:solidFill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31750">
                <a:solidFill>
                  <a:schemeClr val="tx1"/>
                </a:solidFill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tx1"/>
              </a:solidFill>
              <a:ln w="31750">
                <a:solidFill>
                  <a:schemeClr val="tx1"/>
                </a:solidFill>
              </a:ln>
              <a:effectLst/>
            </c:spPr>
          </c:dPt>
          <c:errBars>
            <c:errBarType val="plus"/>
            <c:errValType val="cust"/>
            <c:noEndCap val="0"/>
            <c:plus>
              <c:numRef>
                <c:extLst>
                  <c:ext xmlns:c15="http://schemas.microsoft.com/office/drawing/2012/chart" uri="{02D57815-91ED-43cb-92C2-25804820EDAC}">
                    <c15:fullRef>
                      <c15:sqref>'Datos ordenados'!$R$36:$R$43</c15:sqref>
                    </c15:fullRef>
                  </c:ext>
                </c:extLst>
                <c:f>'Datos ordenados'!$R$36:$R$42</c:f>
                <c:numCache>
                  <c:formatCode>General</c:formatCode>
                  <c:ptCount val="7"/>
                  <c:pt idx="0">
                    <c:v>1.5473310354715102</c:v>
                  </c:pt>
                  <c:pt idx="1">
                    <c:v>1.7863183740121291</c:v>
                  </c:pt>
                  <c:pt idx="2">
                    <c:v>0.50332229568471631</c:v>
                  </c:pt>
                  <c:pt idx="3">
                    <c:v>2.3452149865914911</c:v>
                  </c:pt>
                  <c:pt idx="4">
                    <c:v>2.4514689473864424</c:v>
                  </c:pt>
                  <c:pt idx="5">
                    <c:v>3.637801533893787</c:v>
                  </c:pt>
                  <c:pt idx="6">
                    <c:v>2.0278642295117595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317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extLst>
                <c:ext xmlns:c15="http://schemas.microsoft.com/office/drawing/2012/chart" uri="{02D57815-91ED-43cb-92C2-25804820EDAC}">
                  <c15:fullRef>
                    <c15:sqref>'Datos ordenados'!$O$36:$O$43</c15:sqref>
                  </c15:fullRef>
                </c:ext>
              </c:extLst>
              <c:f>'Datos ordenados'!$O$36:$O$42</c:f>
              <c:strCache>
                <c:ptCount val="7"/>
                <c:pt idx="0">
                  <c:v>Regalona Chile</c:v>
                </c:pt>
                <c:pt idx="1">
                  <c:v>Regalona España</c:v>
                </c:pt>
                <c:pt idx="2">
                  <c:v>Salcedo INIA Chile</c:v>
                </c:pt>
                <c:pt idx="3">
                  <c:v>Salcedo INIA España</c:v>
                </c:pt>
                <c:pt idx="4">
                  <c:v>Salcedo INIA Perú</c:v>
                </c:pt>
                <c:pt idx="5">
                  <c:v>Titicaca Chile</c:v>
                </c:pt>
                <c:pt idx="6">
                  <c:v>Titicaca España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'Datos ordenados'!$Q$36:$Q$43</c15:sqref>
                  </c15:fullRef>
                </c:ext>
              </c:extLst>
              <c:f>'Datos ordenados'!$Q$36:$Q$42</c:f>
              <c:numCache>
                <c:formatCode>General</c:formatCode>
                <c:ptCount val="7"/>
                <c:pt idx="0">
                  <c:v>90.983333333333348</c:v>
                </c:pt>
                <c:pt idx="1">
                  <c:v>55.383333333333333</c:v>
                </c:pt>
                <c:pt idx="2">
                  <c:v>83.323333333333338</c:v>
                </c:pt>
                <c:pt idx="3">
                  <c:v>66.803333333333327</c:v>
                </c:pt>
                <c:pt idx="4">
                  <c:v>62.81</c:v>
                </c:pt>
                <c:pt idx="5">
                  <c:v>82.54</c:v>
                </c:pt>
                <c:pt idx="6">
                  <c:v>69.263333333333335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4265936"/>
        <c:axId val="226582528"/>
      </c:barChart>
      <c:catAx>
        <c:axId val="224265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582528"/>
        <c:crosses val="autoZero"/>
        <c:auto val="1"/>
        <c:lblAlgn val="ctr"/>
        <c:lblOffset val="100"/>
        <c:noMultiLvlLbl val="0"/>
      </c:catAx>
      <c:valAx>
        <c:axId val="2265825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265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 w="31750"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31750">
                <a:solidFill>
                  <a:schemeClr val="tx1"/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tx1"/>
              </a:solidFill>
              <a:ln w="31750">
                <a:solidFill>
                  <a:schemeClr val="tx1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31750">
                <a:solidFill>
                  <a:schemeClr val="tx1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tx1"/>
              </a:solidFill>
              <a:ln w="31750">
                <a:solidFill>
                  <a:schemeClr val="tx1"/>
                </a:solidFill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bg1"/>
              </a:solidFill>
              <a:ln w="31750">
                <a:solidFill>
                  <a:schemeClr val="tx1"/>
                </a:solidFill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31750">
                <a:solidFill>
                  <a:schemeClr val="tx1"/>
                </a:solidFill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tx1"/>
              </a:solidFill>
              <a:ln w="31750">
                <a:solidFill>
                  <a:schemeClr val="tx1"/>
                </a:solidFill>
              </a:ln>
              <a:effectLst/>
            </c:spPr>
          </c:dPt>
          <c:errBars>
            <c:errBarType val="plus"/>
            <c:errValType val="cust"/>
            <c:noEndCap val="0"/>
            <c:plus>
              <c:numRef>
                <c:f>'Datos ordenados'!$R$43:$R$49</c:f>
                <c:numCache>
                  <c:formatCode>General</c:formatCode>
                  <c:ptCount val="7"/>
                  <c:pt idx="0">
                    <c:v>0.34195516275285559</c:v>
                  </c:pt>
                  <c:pt idx="1">
                    <c:v>8.1853527718724492E-2</c:v>
                  </c:pt>
                  <c:pt idx="2">
                    <c:v>0.77693843599949131</c:v>
                  </c:pt>
                  <c:pt idx="3">
                    <c:v>0.49034001808269195</c:v>
                  </c:pt>
                  <c:pt idx="4">
                    <c:v>0.1484362938547488</c:v>
                  </c:pt>
                  <c:pt idx="5">
                    <c:v>0.7639589866827482</c:v>
                  </c:pt>
                  <c:pt idx="6">
                    <c:v>0.15716233645501682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317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'Datos ordenados'!$O$43:$O$49</c:f>
              <c:strCache>
                <c:ptCount val="7"/>
                <c:pt idx="0">
                  <c:v>Regalona Chile</c:v>
                </c:pt>
                <c:pt idx="1">
                  <c:v>Regalona España</c:v>
                </c:pt>
                <c:pt idx="2">
                  <c:v>Salcedo INIA Chile</c:v>
                </c:pt>
                <c:pt idx="3">
                  <c:v>Salcedo INIA España</c:v>
                </c:pt>
                <c:pt idx="4">
                  <c:v>Salcedo INIA Perú</c:v>
                </c:pt>
                <c:pt idx="5">
                  <c:v>Titicaca Chile</c:v>
                </c:pt>
                <c:pt idx="6">
                  <c:v>Titicaca España</c:v>
                </c:pt>
              </c:strCache>
            </c:strRef>
          </c:cat>
          <c:val>
            <c:numRef>
              <c:f>'Datos ordenados'!$Q$43:$Q$49</c:f>
              <c:numCache>
                <c:formatCode>General</c:formatCode>
                <c:ptCount val="7"/>
                <c:pt idx="0">
                  <c:v>40.866666666666667</c:v>
                </c:pt>
                <c:pt idx="1">
                  <c:v>25.429999999999996</c:v>
                </c:pt>
                <c:pt idx="2">
                  <c:v>42.693333333333335</c:v>
                </c:pt>
                <c:pt idx="3">
                  <c:v>25.266666666666666</c:v>
                </c:pt>
                <c:pt idx="4">
                  <c:v>32.983333333333341</c:v>
                </c:pt>
                <c:pt idx="5">
                  <c:v>40.806666666666665</c:v>
                </c:pt>
                <c:pt idx="6">
                  <c:v>25.13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6583312"/>
        <c:axId val="226583704"/>
      </c:barChart>
      <c:catAx>
        <c:axId val="22658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583704"/>
        <c:crosses val="autoZero"/>
        <c:auto val="1"/>
        <c:lblAlgn val="ctr"/>
        <c:lblOffset val="100"/>
        <c:noMultiLvlLbl val="0"/>
      </c:catAx>
      <c:valAx>
        <c:axId val="2265837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583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BE52-0E04-4D34-BBB6-EA644ED9755C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57CD-2446-4DBD-B2C2-0DA4975DD5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7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BE52-0E04-4D34-BBB6-EA644ED9755C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57CD-2446-4DBD-B2C2-0DA4975DD5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5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BE52-0E04-4D34-BBB6-EA644ED9755C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57CD-2446-4DBD-B2C2-0DA4975DD5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1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BE52-0E04-4D34-BBB6-EA644ED9755C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57CD-2446-4DBD-B2C2-0DA4975DD5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2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BE52-0E04-4D34-BBB6-EA644ED9755C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57CD-2446-4DBD-B2C2-0DA4975DD5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5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BE52-0E04-4D34-BBB6-EA644ED9755C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57CD-2446-4DBD-B2C2-0DA4975DD5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5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BE52-0E04-4D34-BBB6-EA644ED9755C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57CD-2446-4DBD-B2C2-0DA4975DD5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3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BE52-0E04-4D34-BBB6-EA644ED9755C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57CD-2446-4DBD-B2C2-0DA4975DD5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3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BE52-0E04-4D34-BBB6-EA644ED9755C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57CD-2446-4DBD-B2C2-0DA4975DD5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4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BE52-0E04-4D34-BBB6-EA644ED9755C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57CD-2446-4DBD-B2C2-0DA4975DD5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5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BE52-0E04-4D34-BBB6-EA644ED9755C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57CD-2446-4DBD-B2C2-0DA4975DD5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BE52-0E04-4D34-BBB6-EA644ED9755C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257CD-2446-4DBD-B2C2-0DA4975DD5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1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849801"/>
              </p:ext>
            </p:extLst>
          </p:nvPr>
        </p:nvGraphicFramePr>
        <p:xfrm>
          <a:off x="1459359" y="557494"/>
          <a:ext cx="3111310" cy="2026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8833827"/>
              </p:ext>
            </p:extLst>
          </p:nvPr>
        </p:nvGraphicFramePr>
        <p:xfrm>
          <a:off x="7681979" y="535426"/>
          <a:ext cx="3111310" cy="2026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254556"/>
              </p:ext>
            </p:extLst>
          </p:nvPr>
        </p:nvGraphicFramePr>
        <p:xfrm>
          <a:off x="4570669" y="549645"/>
          <a:ext cx="3111310" cy="1997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8238858"/>
              </p:ext>
            </p:extLst>
          </p:nvPr>
        </p:nvGraphicFramePr>
        <p:xfrm>
          <a:off x="4570669" y="2920884"/>
          <a:ext cx="3094721" cy="1997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1837258"/>
              </p:ext>
            </p:extLst>
          </p:nvPr>
        </p:nvGraphicFramePr>
        <p:xfrm>
          <a:off x="1459359" y="2861432"/>
          <a:ext cx="3111310" cy="1997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4331536"/>
              </p:ext>
            </p:extLst>
          </p:nvPr>
        </p:nvGraphicFramePr>
        <p:xfrm>
          <a:off x="4798086" y="5045243"/>
          <a:ext cx="3111310" cy="2026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6002499"/>
              </p:ext>
            </p:extLst>
          </p:nvPr>
        </p:nvGraphicFramePr>
        <p:xfrm>
          <a:off x="7665390" y="2861957"/>
          <a:ext cx="3111310" cy="1997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018552" y="297609"/>
            <a:ext cx="199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err="1" smtClean="0"/>
              <a:t>Sodium</a:t>
            </a:r>
            <a:r>
              <a:rPr lang="es-ES" sz="1400" b="1" dirty="0" smtClean="0"/>
              <a:t> (</a:t>
            </a:r>
            <a:r>
              <a:rPr lang="es-ES" sz="1400" b="1" dirty="0" err="1" smtClean="0"/>
              <a:t>Na</a:t>
            </a:r>
            <a:r>
              <a:rPr lang="es-ES" sz="1400" b="1" dirty="0" smtClean="0"/>
              <a:t>)</a:t>
            </a:r>
            <a:endParaRPr lang="en-US" sz="14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8391922" y="241868"/>
            <a:ext cx="199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err="1" smtClean="0"/>
              <a:t>Magnesium</a:t>
            </a:r>
            <a:r>
              <a:rPr lang="es-ES" sz="1400" b="1" dirty="0" smtClean="0"/>
              <a:t> (Mg)</a:t>
            </a:r>
            <a:endParaRPr lang="en-US" sz="14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205767" y="249717"/>
            <a:ext cx="199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err="1" smtClean="0"/>
              <a:t>Phosphorus</a:t>
            </a:r>
            <a:r>
              <a:rPr lang="es-ES" sz="1400" b="1" dirty="0" smtClean="0"/>
              <a:t> (P)</a:t>
            </a:r>
            <a:endParaRPr lang="en-US" sz="1400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297201" y="2520571"/>
            <a:ext cx="199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err="1" smtClean="0"/>
              <a:t>Potassium</a:t>
            </a:r>
            <a:r>
              <a:rPr lang="es-ES" sz="1400" b="1" dirty="0" smtClean="0"/>
              <a:t> (K)</a:t>
            </a:r>
            <a:endParaRPr lang="en-US" sz="1400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049444" y="2535387"/>
            <a:ext cx="199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err="1" smtClean="0"/>
              <a:t>Calcium</a:t>
            </a:r>
            <a:r>
              <a:rPr lang="es-ES" sz="1400" b="1" dirty="0" smtClean="0"/>
              <a:t> (Ca)</a:t>
            </a:r>
            <a:endParaRPr lang="en-US" sz="1400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425800" y="4764589"/>
            <a:ext cx="199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err="1" smtClean="0"/>
              <a:t>Iron</a:t>
            </a:r>
            <a:r>
              <a:rPr lang="es-ES" sz="1400" b="1" dirty="0" smtClean="0"/>
              <a:t> (Fe)</a:t>
            </a:r>
            <a:endParaRPr lang="en-US" sz="1400" b="1" dirty="0"/>
          </a:p>
        </p:txBody>
      </p:sp>
      <p:sp>
        <p:nvSpPr>
          <p:cNvPr id="15" name="CuadroTexto 14"/>
          <p:cNvSpPr txBox="1"/>
          <p:nvPr/>
        </p:nvSpPr>
        <p:spPr>
          <a:xfrm>
            <a:off x="8391922" y="2500229"/>
            <a:ext cx="199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/>
              <a:t>Zinc (Zn)</a:t>
            </a:r>
            <a:endParaRPr lang="en-US" sz="1400" b="1" dirty="0"/>
          </a:p>
        </p:txBody>
      </p:sp>
      <p:sp>
        <p:nvSpPr>
          <p:cNvPr id="16" name="CuadroTexto 15"/>
          <p:cNvSpPr txBox="1"/>
          <p:nvPr/>
        </p:nvSpPr>
        <p:spPr>
          <a:xfrm rot="16200000">
            <a:off x="514679" y="1002004"/>
            <a:ext cx="19929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err="1" smtClean="0"/>
              <a:t>Concentration</a:t>
            </a:r>
            <a:r>
              <a:rPr lang="es-ES" sz="700" dirty="0" smtClean="0"/>
              <a:t> (µg/g)</a:t>
            </a:r>
            <a:endParaRPr lang="en-US" sz="600" dirty="0"/>
          </a:p>
        </p:txBody>
      </p:sp>
      <p:sp>
        <p:nvSpPr>
          <p:cNvPr id="17" name="CuadroTexto 16"/>
          <p:cNvSpPr txBox="1"/>
          <p:nvPr/>
        </p:nvSpPr>
        <p:spPr>
          <a:xfrm rot="16200000">
            <a:off x="424654" y="3403011"/>
            <a:ext cx="19929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err="1" smtClean="0"/>
              <a:t>Concentration</a:t>
            </a:r>
            <a:r>
              <a:rPr lang="es-ES" sz="700" dirty="0" smtClean="0"/>
              <a:t> (µg/g)</a:t>
            </a:r>
            <a:endParaRPr lang="en-US" sz="600" dirty="0"/>
          </a:p>
        </p:txBody>
      </p:sp>
      <p:sp>
        <p:nvSpPr>
          <p:cNvPr id="18" name="CuadroTexto 17"/>
          <p:cNvSpPr txBox="1"/>
          <p:nvPr/>
        </p:nvSpPr>
        <p:spPr>
          <a:xfrm rot="16200000">
            <a:off x="3767457" y="5488383"/>
            <a:ext cx="19929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err="1" smtClean="0"/>
              <a:t>Concentration</a:t>
            </a:r>
            <a:r>
              <a:rPr lang="es-ES" sz="700" dirty="0" smtClean="0"/>
              <a:t> (µg/g)</a:t>
            </a:r>
            <a:endParaRPr lang="en-US" sz="6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942945" y="561863"/>
            <a:ext cx="2552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B         D           B          A           C         </a:t>
            </a:r>
            <a:r>
              <a:rPr lang="es-ES" sz="1000" dirty="0" err="1" smtClean="0"/>
              <a:t>C</a:t>
            </a:r>
            <a:r>
              <a:rPr lang="es-ES" sz="1000" dirty="0" smtClean="0"/>
              <a:t>           A</a:t>
            </a:r>
            <a:endParaRPr lang="en-US" sz="10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5047977" y="513359"/>
            <a:ext cx="2552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C          A          CD       D           B          E           B</a:t>
            </a:r>
            <a:endParaRPr lang="en-US" sz="10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8159287" y="488641"/>
            <a:ext cx="2552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A</a:t>
            </a:r>
            <a:r>
              <a:rPr lang="es-ES" sz="1000" dirty="0" smtClean="0"/>
              <a:t>          B          A           D          B         CD      BCD</a:t>
            </a:r>
            <a:endParaRPr lang="en-US" sz="10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949416" y="2828348"/>
            <a:ext cx="2552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A</a:t>
            </a:r>
            <a:r>
              <a:rPr lang="es-ES" sz="1000" dirty="0" smtClean="0"/>
              <a:t>          C          A          B          D          CD        B</a:t>
            </a:r>
            <a:endParaRPr lang="en-U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5113273" y="2828348"/>
            <a:ext cx="2552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A</a:t>
            </a:r>
            <a:r>
              <a:rPr lang="es-ES" sz="1000" dirty="0" smtClean="0"/>
              <a:t>         B          C          D        CD         C          A</a:t>
            </a:r>
            <a:endParaRPr lang="en-US" sz="10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8112325" y="2777742"/>
            <a:ext cx="2552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B          D           A         D           C          B          D</a:t>
            </a:r>
            <a:endParaRPr lang="en-US" sz="10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5281811" y="5036940"/>
            <a:ext cx="2552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A          E          B         CD         D          B          C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915596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89</Words>
  <Application>Microsoft Office PowerPoint</Application>
  <PresentationFormat>Panorámica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Reguera Blazquez</dc:creator>
  <cp:lastModifiedBy>Maria Reguera Blazquez</cp:lastModifiedBy>
  <cp:revision>12</cp:revision>
  <dcterms:created xsi:type="dcterms:W3CDTF">2017-02-09T17:14:25Z</dcterms:created>
  <dcterms:modified xsi:type="dcterms:W3CDTF">2017-02-11T14:01:05Z</dcterms:modified>
</cp:coreProperties>
</file>