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94660"/>
  </p:normalViewPr>
  <p:slideViewPr>
    <p:cSldViewPr snapToGrid="0">
      <p:cViewPr>
        <p:scale>
          <a:sx n="66" d="100"/>
          <a:sy n="66" d="100"/>
        </p:scale>
        <p:origin x="1602" y="36"/>
      </p:cViewPr>
      <p:guideLst>
        <p:guide orient="horz" pos="45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628560" y="6356520"/>
            <a:ext cx="2057040" cy="364680"/>
          </a:xfrm>
          <a:prstGeom prst="rect">
            <a:avLst/>
          </a:prstGeom>
        </p:spPr>
        <p:txBody>
          <a:bodyPr anchor="ctr"/>
          <a:lstStyle/>
          <a:p>
            <a:pPr>
              <a:lnSpc>
                <a:spcPct val="100000"/>
              </a:lnSpc>
            </a:pPr>
            <a:fld id="{CDC0F1E2-5395-46E1-94A5-B91FDEBCBD9D}" type="datetime">
              <a:rPr lang="en-US" sz="1200" b="0" strike="noStrike" spc="-1">
                <a:solidFill>
                  <a:srgbClr val="8B8B8B"/>
                </a:solidFill>
                <a:latin typeface="Calibri"/>
              </a:rPr>
              <a:t>2/1/2018</a:t>
            </a:fld>
            <a:endParaRPr lang="en-US" sz="1200" b="0" strike="noStrike" spc="-1">
              <a:latin typeface="Times New Roman"/>
            </a:endParaRPr>
          </a:p>
        </p:txBody>
      </p:sp>
      <p:sp>
        <p:nvSpPr>
          <p:cNvPr id="6" name="PlaceHolder 2"/>
          <p:cNvSpPr>
            <a:spLocks noGrp="1"/>
          </p:cNvSpPr>
          <p:nvPr>
            <p:ph type="ftr"/>
          </p:nvPr>
        </p:nvSpPr>
        <p:spPr>
          <a:xfrm>
            <a:off x="3029040" y="6356520"/>
            <a:ext cx="3085920" cy="364680"/>
          </a:xfrm>
          <a:prstGeom prst="rect">
            <a:avLst/>
          </a:prstGeom>
        </p:spPr>
        <p:txBody>
          <a:bodyPr anchor="ctr"/>
          <a:lstStyle/>
          <a:p>
            <a:endParaRPr lang="en-US" sz="2400" b="0" strike="noStrike" spc="-1">
              <a:latin typeface="Times New Roman"/>
            </a:endParaRPr>
          </a:p>
        </p:txBody>
      </p:sp>
      <p:sp>
        <p:nvSpPr>
          <p:cNvPr id="2" name="PlaceHolder 3"/>
          <p:cNvSpPr>
            <a:spLocks noGrp="1"/>
          </p:cNvSpPr>
          <p:nvPr>
            <p:ph type="sldNum"/>
          </p:nvPr>
        </p:nvSpPr>
        <p:spPr>
          <a:xfrm>
            <a:off x="6458040" y="6356520"/>
            <a:ext cx="2057040" cy="364680"/>
          </a:xfrm>
          <a:prstGeom prst="rect">
            <a:avLst/>
          </a:prstGeom>
        </p:spPr>
        <p:txBody>
          <a:bodyPr anchor="ctr"/>
          <a:lstStyle/>
          <a:p>
            <a:pPr algn="r">
              <a:lnSpc>
                <a:spcPct val="100000"/>
              </a:lnSpc>
            </a:pPr>
            <a:fld id="{D9CB0D6C-42F5-4F89-9DD2-33AA18765D53}" type="slidenum">
              <a:rPr lang="en-US" sz="1200" b="0" strike="noStrike" spc="-1">
                <a:solidFill>
                  <a:srgbClr val="8B8B8B"/>
                </a:solidFill>
                <a:latin typeface="Calibri"/>
              </a:rPr>
              <a:t>‹Nº›</a:t>
            </a:fld>
            <a:endParaRPr lang="en-US" sz="1200" b="0" strike="noStrike" spc="-1">
              <a:latin typeface="Times New Roman"/>
            </a:endParaRPr>
          </a:p>
        </p:txBody>
      </p:sp>
      <p:sp>
        <p:nvSpPr>
          <p:cNvPr id="3" name="PlaceHolder 4"/>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724320" y="4719240"/>
            <a:ext cx="6551640" cy="34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830" b="0" strike="noStrike" spc="-1">
                <a:solidFill>
                  <a:srgbClr val="000000"/>
                </a:solidFill>
                <a:latin typeface="Calibri"/>
              </a:rPr>
              <a:t>(*) Seed losses were detected due to defects related to the timing of maturity, the uniformity of maturity and the drydown of plant at seed maturity</a:t>
            </a:r>
            <a:endParaRPr lang="en-US" sz="830" b="0" strike="noStrike" spc="-1">
              <a:solidFill>
                <a:srgbClr val="000000"/>
              </a:solidFill>
              <a:latin typeface="Arial"/>
            </a:endParaRPr>
          </a:p>
          <a:p>
            <a:pPr algn="just">
              <a:lnSpc>
                <a:spcPct val="100000"/>
              </a:lnSpc>
            </a:pPr>
            <a:r>
              <a:rPr lang="en-US" sz="830" b="0" strike="noStrike" spc="-1">
                <a:solidFill>
                  <a:srgbClr val="000000"/>
                </a:solidFill>
                <a:latin typeface="Calibri"/>
              </a:rPr>
              <a:t>(**) Plants did not yield seeds.</a:t>
            </a:r>
            <a:endParaRPr lang="en-US" sz="830" b="0" strike="noStrike" spc="-1">
              <a:solidFill>
                <a:srgbClr val="000000"/>
              </a:solidFill>
              <a:latin typeface="Arial"/>
            </a:endParaRPr>
          </a:p>
        </p:txBody>
      </p:sp>
      <p:sp>
        <p:nvSpPr>
          <p:cNvPr id="42" name="CustomShape 2"/>
          <p:cNvSpPr/>
          <p:nvPr/>
        </p:nvSpPr>
        <p:spPr>
          <a:xfrm>
            <a:off x="512280" y="739440"/>
            <a:ext cx="833220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799"/>
              </a:spcAft>
            </a:pPr>
            <a:r>
              <a:rPr lang="en-US" sz="1600" b="1" strike="noStrike" spc="-1">
                <a:solidFill>
                  <a:srgbClr val="000000"/>
                </a:solidFill>
                <a:latin typeface="Times New Roman"/>
                <a:ea typeface="Calibri"/>
              </a:rPr>
              <a:t>Table 1. </a:t>
            </a:r>
            <a:r>
              <a:rPr lang="en-US" sz="1600" b="0" strike="noStrike" spc="-1">
                <a:solidFill>
                  <a:srgbClr val="000000"/>
                </a:solidFill>
                <a:latin typeface="Times New Roman"/>
                <a:ea typeface="Calibri"/>
              </a:rPr>
              <a:t>Agronomical traits of three </a:t>
            </a:r>
            <a:r>
              <a:rPr lang="en-US" sz="1600" b="0" i="1" strike="noStrike" spc="-1">
                <a:solidFill>
                  <a:srgbClr val="000000"/>
                </a:solidFill>
                <a:latin typeface="Times New Roman"/>
                <a:ea typeface="Calibri"/>
              </a:rPr>
              <a:t>Chenopodium quinoa </a:t>
            </a:r>
            <a:r>
              <a:rPr lang="en-US" sz="1600" b="0" strike="noStrike" spc="-1">
                <a:solidFill>
                  <a:srgbClr val="000000"/>
                </a:solidFill>
                <a:latin typeface="Times New Roman"/>
                <a:ea typeface="Calibri"/>
              </a:rPr>
              <a:t>cultivars growing under different agroecological conditions</a:t>
            </a:r>
            <a:endParaRPr lang="en-US" sz="1600" b="0" strike="noStrike" spc="-1">
              <a:solidFill>
                <a:srgbClr val="000000"/>
              </a:solidFill>
              <a:latin typeface="Arial"/>
            </a:endParaRPr>
          </a:p>
        </p:txBody>
      </p:sp>
      <p:pic>
        <p:nvPicPr>
          <p:cNvPr id="43" name="Imagen 8"/>
          <p:cNvPicPr/>
          <p:nvPr/>
        </p:nvPicPr>
        <p:blipFill>
          <a:blip r:embed="rId2"/>
          <a:stretch/>
        </p:blipFill>
        <p:spPr>
          <a:xfrm>
            <a:off x="68040" y="2075400"/>
            <a:ext cx="9258840" cy="1813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p:nvPr/>
        </p:nvPicPr>
        <p:blipFill>
          <a:blip r:embed="rId2"/>
          <a:srcRect b="11575"/>
          <a:stretch/>
        </p:blipFill>
        <p:spPr>
          <a:xfrm>
            <a:off x="-1" y="0"/>
            <a:ext cx="9144001" cy="6179574"/>
          </a:xfrm>
          <a:prstGeom prst="rect">
            <a:avLst/>
          </a:prstGeom>
          <a:ln>
            <a:noFill/>
          </a:ln>
        </p:spPr>
      </p:pic>
      <p:pic>
        <p:nvPicPr>
          <p:cNvPr id="58" name="Imagen 57"/>
          <p:cNvPicPr/>
          <p:nvPr/>
        </p:nvPicPr>
        <p:blipFill>
          <a:blip r:embed="rId2"/>
          <a:srcRect l="38155" t="92606" r="31575" b="4654"/>
          <a:stretch/>
        </p:blipFill>
        <p:spPr>
          <a:xfrm>
            <a:off x="3310097" y="6218587"/>
            <a:ext cx="3166903" cy="202751"/>
          </a:xfrm>
          <a:prstGeom prst="rect">
            <a:avLst/>
          </a:prstGeom>
          <a:ln>
            <a:noFill/>
          </a:ln>
        </p:spPr>
      </p:pic>
      <p:sp>
        <p:nvSpPr>
          <p:cNvPr id="3" name="CuadroTexto 2">
            <a:extLst>
              <a:ext uri="{FF2B5EF4-FFF2-40B4-BE49-F238E27FC236}">
                <a16:creationId xmlns:a16="http://schemas.microsoft.com/office/drawing/2014/main" id="{0DD6143F-8C58-4CF8-9E99-055D59CBE7AA}"/>
              </a:ext>
            </a:extLst>
          </p:cNvPr>
          <p:cNvSpPr txBox="1"/>
          <p:nvPr/>
        </p:nvSpPr>
        <p:spPr>
          <a:xfrm>
            <a:off x="1098550" y="673100"/>
            <a:ext cx="323850" cy="230832"/>
          </a:xfrm>
          <a:prstGeom prst="rect">
            <a:avLst/>
          </a:prstGeom>
          <a:noFill/>
        </p:spPr>
        <p:txBody>
          <a:bodyPr wrap="square" rtlCol="0">
            <a:spAutoFit/>
          </a:bodyPr>
          <a:lstStyle/>
          <a:p>
            <a:r>
              <a:rPr lang="es-ES" sz="900" dirty="0"/>
              <a:t>ab</a:t>
            </a:r>
            <a:endParaRPr lang="en-US" sz="900" dirty="0"/>
          </a:p>
        </p:txBody>
      </p:sp>
      <p:sp>
        <p:nvSpPr>
          <p:cNvPr id="9" name="CuadroTexto 8">
            <a:extLst>
              <a:ext uri="{FF2B5EF4-FFF2-40B4-BE49-F238E27FC236}">
                <a16:creationId xmlns:a16="http://schemas.microsoft.com/office/drawing/2014/main" id="{9F40A8B6-946F-4B8A-87B4-FF024DB779EF}"/>
              </a:ext>
            </a:extLst>
          </p:cNvPr>
          <p:cNvSpPr txBox="1"/>
          <p:nvPr/>
        </p:nvSpPr>
        <p:spPr>
          <a:xfrm>
            <a:off x="6337300" y="673100"/>
            <a:ext cx="323850" cy="230832"/>
          </a:xfrm>
          <a:prstGeom prst="rect">
            <a:avLst/>
          </a:prstGeom>
          <a:noFill/>
        </p:spPr>
        <p:txBody>
          <a:bodyPr wrap="square" rtlCol="0">
            <a:spAutoFit/>
          </a:bodyPr>
          <a:lstStyle/>
          <a:p>
            <a:r>
              <a:rPr lang="es-ES" sz="900" dirty="0"/>
              <a:t>ab</a:t>
            </a:r>
            <a:endParaRPr lang="en-US" sz="900" dirty="0"/>
          </a:p>
        </p:txBody>
      </p:sp>
      <p:sp>
        <p:nvSpPr>
          <p:cNvPr id="10" name="CuadroTexto 9">
            <a:extLst>
              <a:ext uri="{FF2B5EF4-FFF2-40B4-BE49-F238E27FC236}">
                <a16:creationId xmlns:a16="http://schemas.microsoft.com/office/drawing/2014/main" id="{0885ABD0-5372-4E1C-B691-C3138351B9F9}"/>
              </a:ext>
            </a:extLst>
          </p:cNvPr>
          <p:cNvSpPr txBox="1"/>
          <p:nvPr/>
        </p:nvSpPr>
        <p:spPr>
          <a:xfrm>
            <a:off x="4802585" y="3590132"/>
            <a:ext cx="323850" cy="230832"/>
          </a:xfrm>
          <a:prstGeom prst="rect">
            <a:avLst/>
          </a:prstGeom>
          <a:noFill/>
        </p:spPr>
        <p:txBody>
          <a:bodyPr wrap="square" rtlCol="0">
            <a:spAutoFit/>
          </a:bodyPr>
          <a:lstStyle/>
          <a:p>
            <a:r>
              <a:rPr lang="es-ES" sz="900" dirty="0">
                <a:solidFill>
                  <a:srgbClr val="FF0000"/>
                </a:solidFill>
              </a:rPr>
              <a:t>ab</a:t>
            </a:r>
            <a:endParaRPr lang="en-US" sz="900" dirty="0">
              <a:solidFill>
                <a:srgbClr val="FF0000"/>
              </a:solidFill>
            </a:endParaRPr>
          </a:p>
        </p:txBody>
      </p:sp>
      <p:sp>
        <p:nvSpPr>
          <p:cNvPr id="4" name="Rectángulo 3">
            <a:extLst>
              <a:ext uri="{FF2B5EF4-FFF2-40B4-BE49-F238E27FC236}">
                <a16:creationId xmlns:a16="http://schemas.microsoft.com/office/drawing/2014/main" id="{6B2DF1B7-9DCB-4DD4-BA39-9A2AF3A0DD8E}"/>
              </a:ext>
            </a:extLst>
          </p:cNvPr>
          <p:cNvSpPr/>
          <p:nvPr/>
        </p:nvSpPr>
        <p:spPr>
          <a:xfrm>
            <a:off x="4922123" y="4837113"/>
            <a:ext cx="170577" cy="13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11">
            <a:extLst>
              <a:ext uri="{FF2B5EF4-FFF2-40B4-BE49-F238E27FC236}">
                <a16:creationId xmlns:a16="http://schemas.microsoft.com/office/drawing/2014/main" id="{D11B5BC4-30BC-4DC8-A2F1-DE7E82C3F737}"/>
              </a:ext>
            </a:extLst>
          </p:cNvPr>
          <p:cNvSpPr txBox="1"/>
          <p:nvPr/>
        </p:nvSpPr>
        <p:spPr>
          <a:xfrm>
            <a:off x="4845486" y="4791547"/>
            <a:ext cx="323850" cy="230832"/>
          </a:xfrm>
          <a:prstGeom prst="rect">
            <a:avLst/>
          </a:prstGeom>
          <a:noFill/>
        </p:spPr>
        <p:txBody>
          <a:bodyPr wrap="square" rtlCol="0">
            <a:spAutoFit/>
          </a:bodyPr>
          <a:lstStyle/>
          <a:p>
            <a:r>
              <a:rPr lang="es-ES" sz="900" dirty="0">
                <a:solidFill>
                  <a:srgbClr val="FF0000"/>
                </a:solidFill>
              </a:rPr>
              <a:t>b</a:t>
            </a:r>
            <a:endParaRPr lang="en-US" sz="900" dirty="0">
              <a:solidFill>
                <a:srgbClr val="FF0000"/>
              </a:solidFill>
            </a:endParaRPr>
          </a:p>
        </p:txBody>
      </p:sp>
    </p:spTree>
    <p:extLst>
      <p:ext uri="{BB962C8B-B14F-4D97-AF65-F5344CB8AC3E}">
        <p14:creationId xmlns:p14="http://schemas.microsoft.com/office/powerpoint/2010/main" val="1935254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n 8"/>
          <p:cNvPicPr/>
          <p:nvPr/>
        </p:nvPicPr>
        <p:blipFill>
          <a:blip r:embed="rId2"/>
          <a:stretch/>
        </p:blipFill>
        <p:spPr>
          <a:xfrm>
            <a:off x="0" y="2056350"/>
            <a:ext cx="9258840" cy="1813320"/>
          </a:xfrm>
          <a:prstGeom prst="rect">
            <a:avLst/>
          </a:prstGeom>
          <a:ln>
            <a:noFill/>
          </a:ln>
        </p:spPr>
      </p:pic>
    </p:spTree>
    <p:extLst>
      <p:ext uri="{BB962C8B-B14F-4D97-AF65-F5344CB8AC3E}">
        <p14:creationId xmlns:p14="http://schemas.microsoft.com/office/powerpoint/2010/main" val="9696948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7"/>
          <p:cNvPicPr/>
          <p:nvPr/>
        </p:nvPicPr>
        <p:blipFill rotWithShape="1">
          <a:blip r:embed="rId2"/>
          <a:srcRect l="10982" t="45240" r="69845" b="19959"/>
          <a:stretch/>
        </p:blipFill>
        <p:spPr>
          <a:xfrm>
            <a:off x="1231572" y="629001"/>
            <a:ext cx="2167948" cy="2279258"/>
          </a:xfrm>
          <a:prstGeom prst="rect">
            <a:avLst/>
          </a:prstGeom>
          <a:ln>
            <a:noFill/>
          </a:ln>
        </p:spPr>
      </p:pic>
      <p:pic>
        <p:nvPicPr>
          <p:cNvPr id="45" name="Imagen 8"/>
          <p:cNvPicPr/>
          <p:nvPr/>
        </p:nvPicPr>
        <p:blipFill rotWithShape="1">
          <a:blip r:embed="rId2"/>
          <a:srcRect l="33223" t="28680" r="47098" b="35724"/>
          <a:stretch/>
        </p:blipFill>
        <p:spPr>
          <a:xfrm>
            <a:off x="3529027" y="610097"/>
            <a:ext cx="2002448" cy="2123006"/>
          </a:xfrm>
          <a:prstGeom prst="rect">
            <a:avLst/>
          </a:prstGeom>
          <a:ln>
            <a:noFill/>
          </a:ln>
        </p:spPr>
      </p:pic>
      <p:pic>
        <p:nvPicPr>
          <p:cNvPr id="46" name="Imagen 15"/>
          <p:cNvPicPr/>
          <p:nvPr/>
        </p:nvPicPr>
        <p:blipFill rotWithShape="1">
          <a:blip r:embed="rId2"/>
          <a:srcRect l="64277" t="49522" r="18139" b="16857"/>
          <a:stretch/>
        </p:blipFill>
        <p:spPr>
          <a:xfrm>
            <a:off x="5660982" y="513693"/>
            <a:ext cx="2004060" cy="2247963"/>
          </a:xfrm>
          <a:prstGeom prst="rect">
            <a:avLst/>
          </a:prstGeom>
          <a:ln>
            <a:noFill/>
          </a:ln>
        </p:spPr>
      </p:pic>
      <p:pic>
        <p:nvPicPr>
          <p:cNvPr id="47" name="Imagen 6"/>
          <p:cNvPicPr/>
          <p:nvPr/>
        </p:nvPicPr>
        <p:blipFill rotWithShape="1">
          <a:blip r:embed="rId2"/>
          <a:srcRect l="10856" t="2011" r="68005" b="60498"/>
          <a:stretch/>
        </p:blipFill>
        <p:spPr>
          <a:xfrm>
            <a:off x="2499360" y="2898127"/>
            <a:ext cx="2074080" cy="2156353"/>
          </a:xfrm>
          <a:prstGeom prst="rect">
            <a:avLst/>
          </a:prstGeom>
          <a:ln>
            <a:noFill/>
          </a:ln>
        </p:spPr>
      </p:pic>
      <p:sp>
        <p:nvSpPr>
          <p:cNvPr id="48" name="CustomShape 1"/>
          <p:cNvSpPr/>
          <p:nvPr/>
        </p:nvSpPr>
        <p:spPr>
          <a:xfrm>
            <a:off x="815523" y="427757"/>
            <a:ext cx="308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Calibri"/>
              </a:rPr>
              <a:t>a</a:t>
            </a:r>
            <a:endParaRPr lang="en-US" sz="1800" b="0" strike="noStrike" spc="-1" dirty="0">
              <a:solidFill>
                <a:srgbClr val="000000"/>
              </a:solidFill>
              <a:latin typeface="Arial"/>
            </a:endParaRPr>
          </a:p>
        </p:txBody>
      </p:sp>
      <p:sp>
        <p:nvSpPr>
          <p:cNvPr id="49" name="CustomShape 2"/>
          <p:cNvSpPr/>
          <p:nvPr/>
        </p:nvSpPr>
        <p:spPr>
          <a:xfrm>
            <a:off x="815523" y="2908259"/>
            <a:ext cx="308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Calibri"/>
              </a:rPr>
              <a:t>b</a:t>
            </a:r>
            <a:endParaRPr lang="en-US" sz="1800" b="0" strike="noStrike" spc="-1" dirty="0">
              <a:solidFill>
                <a:srgbClr val="000000"/>
              </a:solidFill>
              <a:latin typeface="Arial"/>
            </a:endParaRPr>
          </a:p>
        </p:txBody>
      </p:sp>
      <p:sp>
        <p:nvSpPr>
          <p:cNvPr id="50" name="CustomShape 3"/>
          <p:cNvSpPr/>
          <p:nvPr/>
        </p:nvSpPr>
        <p:spPr>
          <a:xfrm>
            <a:off x="3240" y="5334120"/>
            <a:ext cx="9140400" cy="155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799"/>
              </a:spcAft>
            </a:pPr>
            <a:r>
              <a:rPr lang="en-US" sz="1200" b="1" strike="noStrike" spc="-1">
                <a:solidFill>
                  <a:srgbClr val="000000"/>
                </a:solidFill>
                <a:latin typeface="Times New Roman"/>
                <a:ea typeface="Calibri"/>
              </a:rPr>
              <a:t>Figure 1. Mineral composition of three cultivars of </a:t>
            </a:r>
            <a:r>
              <a:rPr lang="en-US" sz="1200" b="1" i="1" strike="noStrike" spc="-1">
                <a:solidFill>
                  <a:srgbClr val="000000"/>
                </a:solidFill>
                <a:latin typeface="Times New Roman"/>
                <a:ea typeface="Calibri"/>
              </a:rPr>
              <a:t>C.  quinoa</a:t>
            </a:r>
            <a:r>
              <a:rPr lang="en-US" sz="1200" b="1" strike="noStrike" spc="-1">
                <a:solidFill>
                  <a:srgbClr val="000000"/>
                </a:solidFill>
                <a:latin typeface="Times New Roman"/>
                <a:ea typeface="Calibri"/>
              </a:rPr>
              <a:t> seeds growing at three different locations. </a:t>
            </a:r>
            <a:r>
              <a:rPr lang="en-US" sz="1200" b="0" strike="noStrike" spc="-1">
                <a:solidFill>
                  <a:srgbClr val="000000"/>
                </a:solidFill>
                <a:latin typeface="Times New Roman"/>
                <a:ea typeface="Calibri"/>
              </a:rPr>
              <a:t>Quantitative multi-elemental analysis was performed using inductively coupled plasma (ICP) spectrometry and the total content of phosphorous (P), potassium (K), calcium (Ca), magnesium (Mg), iron (Fe), sodium (Na) and zinc (Zn) were determined. Three cultivars (Regalona, Salcedo-INIA and Titicaca) grown at three different locations (Perú, Chile and Spain) were used to evaluate changes in the mineral composition associated with different agroecological conditions. (</a:t>
            </a:r>
            <a:r>
              <a:rPr lang="en-US" sz="1200" b="1" strike="noStrike" spc="-1">
                <a:solidFill>
                  <a:srgbClr val="000000"/>
                </a:solidFill>
                <a:latin typeface="Times New Roman"/>
                <a:ea typeface="Calibri"/>
              </a:rPr>
              <a:t>a</a:t>
            </a:r>
            <a:r>
              <a:rPr lang="en-US" sz="1200" b="0" strike="noStrike" spc="-1">
                <a:solidFill>
                  <a:srgbClr val="000000"/>
                </a:solidFill>
                <a:latin typeface="Times New Roman"/>
                <a:ea typeface="Calibri"/>
              </a:rPr>
              <a:t>) Mineral composition of one variety comparing among countries (Red: Chile; Black: Perú; Blue: Spain). (</a:t>
            </a:r>
            <a:r>
              <a:rPr lang="en-US" sz="1200" b="1" strike="noStrike" spc="-1">
                <a:solidFill>
                  <a:srgbClr val="000000"/>
                </a:solidFill>
                <a:latin typeface="Times New Roman"/>
                <a:ea typeface="Calibri"/>
              </a:rPr>
              <a:t>b</a:t>
            </a:r>
            <a:r>
              <a:rPr lang="en-US" sz="1200" b="0" strike="noStrike" spc="-1">
                <a:solidFill>
                  <a:srgbClr val="000000"/>
                </a:solidFill>
                <a:latin typeface="Times New Roman"/>
                <a:ea typeface="Calibri"/>
              </a:rPr>
              <a:t>) Mineral composition of seeds from Spain or Chile comparing among varieties (Red: Regalona; Black: Salcedo-INIA; Blue: Titicaca).Values are Mean ± SE (n=4). Asterisks indicate statistical differences at a </a:t>
            </a:r>
            <a:r>
              <a:rPr lang="en-US" sz="1200" b="0" i="1" strike="noStrike" spc="-1">
                <a:solidFill>
                  <a:srgbClr val="000000"/>
                </a:solidFill>
                <a:latin typeface="Times New Roman"/>
                <a:ea typeface="Calibri"/>
              </a:rPr>
              <a:t>P &lt; 0.05 </a:t>
            </a:r>
            <a:r>
              <a:rPr lang="en-US" sz="1200" b="0" strike="noStrike" spc="-1">
                <a:solidFill>
                  <a:srgbClr val="000000"/>
                </a:solidFill>
                <a:latin typeface="Times New Roman"/>
                <a:ea typeface="Calibri"/>
              </a:rPr>
              <a:t>(Tukey t-test or Student t-Test when comparing pairs). When more than 2 samples are compared, colored asterisks indicate the sample that is statistically significant.  </a:t>
            </a:r>
            <a:endParaRPr lang="en-US" sz="1200" b="0" strike="noStrike" spc="-1">
              <a:solidFill>
                <a:srgbClr val="000000"/>
              </a:solidFill>
              <a:latin typeface="Arial"/>
            </a:endParaRPr>
          </a:p>
        </p:txBody>
      </p:sp>
      <p:pic>
        <p:nvPicPr>
          <p:cNvPr id="51" name="Imagen 9"/>
          <p:cNvPicPr/>
          <p:nvPr/>
        </p:nvPicPr>
        <p:blipFill rotWithShape="1">
          <a:blip r:embed="rId2"/>
          <a:srcRect l="60881" t="4856" r="18408" b="58641"/>
          <a:stretch/>
        </p:blipFill>
        <p:spPr>
          <a:xfrm>
            <a:off x="4526303" y="2901476"/>
            <a:ext cx="2136709" cy="22072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144720" y="4415760"/>
            <a:ext cx="8776440" cy="10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799"/>
              </a:spcAft>
            </a:pPr>
            <a:r>
              <a:rPr lang="en-US" sz="1600" b="1" strike="noStrike" spc="-1">
                <a:solidFill>
                  <a:srgbClr val="000000"/>
                </a:solidFill>
                <a:latin typeface="Times New Roman"/>
                <a:ea typeface="Calibri"/>
              </a:rPr>
              <a:t>Figure 2. Phytic acid content among three varieties of </a:t>
            </a:r>
            <a:r>
              <a:rPr lang="en-US" sz="1600" b="1" i="1" strike="noStrike" spc="-1">
                <a:solidFill>
                  <a:srgbClr val="000000"/>
                </a:solidFill>
                <a:latin typeface="Times New Roman"/>
                <a:ea typeface="Calibri"/>
              </a:rPr>
              <a:t>C.  quinoa</a:t>
            </a:r>
            <a:r>
              <a:rPr lang="en-US" sz="1600" b="1" strike="noStrike" spc="-1">
                <a:solidFill>
                  <a:srgbClr val="000000"/>
                </a:solidFill>
                <a:latin typeface="Times New Roman"/>
                <a:ea typeface="Calibri"/>
              </a:rPr>
              <a:t> seeds growing at different locations. </a:t>
            </a:r>
            <a:r>
              <a:rPr lang="en-US" sz="1600" b="0" strike="noStrike" spc="-1">
                <a:solidFill>
                  <a:srgbClr val="000000"/>
                </a:solidFill>
                <a:latin typeface="Times New Roman"/>
                <a:ea typeface="Calibri"/>
              </a:rPr>
              <a:t>Phytic acid content of quinoa seeds was determined using the myo-inositol hexakisphosphate method. Phytic acid is presented as the % of phytate per 100 grams of seeds. Values are Mean ± SE (n=4). Different letters indicate statistical differences at a </a:t>
            </a:r>
            <a:r>
              <a:rPr lang="en-US" sz="1600" b="0" i="1" strike="noStrike" spc="-1">
                <a:solidFill>
                  <a:srgbClr val="000000"/>
                </a:solidFill>
                <a:latin typeface="Times New Roman"/>
                <a:ea typeface="Calibri"/>
              </a:rPr>
              <a:t>P &lt; 0.05 </a:t>
            </a:r>
            <a:r>
              <a:rPr lang="en-US" sz="1600" b="0" strike="noStrike" spc="-1">
                <a:solidFill>
                  <a:srgbClr val="000000"/>
                </a:solidFill>
                <a:latin typeface="Times New Roman"/>
                <a:ea typeface="Calibri"/>
              </a:rPr>
              <a:t>(Duncan t-test). </a:t>
            </a:r>
            <a:endParaRPr lang="en-US" sz="1600" b="0" strike="noStrike" spc="-1">
              <a:solidFill>
                <a:srgbClr val="000000"/>
              </a:solidFill>
              <a:latin typeface="Arial"/>
            </a:endParaRPr>
          </a:p>
        </p:txBody>
      </p:sp>
      <p:pic>
        <p:nvPicPr>
          <p:cNvPr id="53" name="Imagen 52"/>
          <p:cNvPicPr/>
          <p:nvPr/>
        </p:nvPicPr>
        <p:blipFill>
          <a:blip r:embed="rId2"/>
          <a:stretch/>
        </p:blipFill>
        <p:spPr>
          <a:xfrm>
            <a:off x="1631160" y="277920"/>
            <a:ext cx="5627880" cy="4019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566640" y="3965040"/>
            <a:ext cx="8332200" cy="10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799"/>
              </a:spcAft>
            </a:pPr>
            <a:r>
              <a:rPr lang="en-US" sz="1600" b="1" strike="noStrike" spc="-1">
                <a:solidFill>
                  <a:srgbClr val="000000"/>
                </a:solidFill>
                <a:latin typeface="Times New Roman"/>
                <a:ea typeface="Calibri"/>
              </a:rPr>
              <a:t>Figure 3. Total Protein content of </a:t>
            </a:r>
            <a:r>
              <a:rPr lang="en-US" sz="1600" b="1" i="1" strike="noStrike" spc="-1">
                <a:solidFill>
                  <a:srgbClr val="000000"/>
                </a:solidFill>
                <a:latin typeface="Times New Roman"/>
                <a:ea typeface="Calibri"/>
              </a:rPr>
              <a:t>C.  quinoa</a:t>
            </a:r>
            <a:r>
              <a:rPr lang="en-US" sz="1600" b="1" strike="noStrike" spc="-1">
                <a:solidFill>
                  <a:srgbClr val="000000"/>
                </a:solidFill>
                <a:latin typeface="Times New Roman"/>
                <a:ea typeface="Calibri"/>
              </a:rPr>
              <a:t> seeds. </a:t>
            </a:r>
            <a:r>
              <a:rPr lang="en-US" sz="1600" b="0" strike="noStrike" spc="-1">
                <a:solidFill>
                  <a:srgbClr val="000000"/>
                </a:solidFill>
                <a:latin typeface="Times New Roman"/>
                <a:ea typeface="Calibri"/>
              </a:rPr>
              <a:t>Total protein content was determined by using the Kjeldahl method in seeds of Regalona, Salcedo-INIA and Titicaca cultivars grown in Chile, Peru or Spain. Values are Mean ± SE (n=3). Different letters indicate statistical differences at a </a:t>
            </a:r>
            <a:r>
              <a:rPr lang="en-US" sz="1600" b="0" i="1" strike="noStrike" spc="-1">
                <a:solidFill>
                  <a:srgbClr val="000000"/>
                </a:solidFill>
                <a:latin typeface="Times New Roman"/>
                <a:ea typeface="Calibri"/>
              </a:rPr>
              <a:t>P &lt; 0.05 </a:t>
            </a:r>
            <a:r>
              <a:rPr lang="en-US" sz="1600" b="0" strike="noStrike" spc="-1">
                <a:solidFill>
                  <a:srgbClr val="000000"/>
                </a:solidFill>
                <a:latin typeface="Times New Roman"/>
                <a:ea typeface="Calibri"/>
              </a:rPr>
              <a:t>(Duncan t-test). </a:t>
            </a:r>
            <a:endParaRPr lang="en-US" sz="1600" b="0" strike="noStrike" spc="-1">
              <a:solidFill>
                <a:srgbClr val="000000"/>
              </a:solidFill>
              <a:latin typeface="Arial"/>
            </a:endParaRPr>
          </a:p>
        </p:txBody>
      </p:sp>
      <p:pic>
        <p:nvPicPr>
          <p:cNvPr id="55" name="Imagen 54"/>
          <p:cNvPicPr/>
          <p:nvPr/>
        </p:nvPicPr>
        <p:blipFill>
          <a:blip r:embed="rId2"/>
          <a:srcRect r="1670" b="4339"/>
          <a:stretch/>
        </p:blipFill>
        <p:spPr>
          <a:xfrm>
            <a:off x="1554840" y="91800"/>
            <a:ext cx="5668920" cy="3939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1"/>
          <p:cNvSpPr/>
          <p:nvPr/>
        </p:nvSpPr>
        <p:spPr>
          <a:xfrm>
            <a:off x="182880" y="4966200"/>
            <a:ext cx="8628480" cy="130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799"/>
              </a:spcAft>
            </a:pPr>
            <a:r>
              <a:rPr lang="en-US" sz="1600" b="1" strike="noStrike" spc="-1">
                <a:solidFill>
                  <a:srgbClr val="000000"/>
                </a:solidFill>
                <a:latin typeface="Times New Roman"/>
                <a:ea typeface="Calibri"/>
              </a:rPr>
              <a:t>Figure 4. Free amino acid composition of </a:t>
            </a:r>
            <a:r>
              <a:rPr lang="en-US" sz="1600" b="1" i="1" strike="noStrike" spc="-1">
                <a:solidFill>
                  <a:srgbClr val="000000"/>
                </a:solidFill>
                <a:latin typeface="Times New Roman"/>
                <a:ea typeface="Calibri"/>
              </a:rPr>
              <a:t>C. quinoa </a:t>
            </a:r>
            <a:r>
              <a:rPr lang="en-US" sz="1600" b="1" strike="noStrike" spc="-1">
                <a:solidFill>
                  <a:srgbClr val="000000"/>
                </a:solidFill>
                <a:latin typeface="Times New Roman"/>
                <a:ea typeface="Calibri"/>
              </a:rPr>
              <a:t>seeds from different cultivars and locations.</a:t>
            </a:r>
            <a:r>
              <a:rPr lang="en-US" sz="1600" b="0" strike="noStrike" spc="-1">
                <a:solidFill>
                  <a:srgbClr val="000000"/>
                </a:solidFill>
                <a:latin typeface="Times New Roman"/>
                <a:ea typeface="Calibri"/>
              </a:rPr>
              <a:t> Amino acid contents of a pool of 10 g of </a:t>
            </a:r>
            <a:r>
              <a:rPr lang="en-US" sz="1600" b="0" i="1" strike="noStrike" spc="-1">
                <a:solidFill>
                  <a:srgbClr val="000000"/>
                </a:solidFill>
                <a:latin typeface="Times New Roman"/>
                <a:ea typeface="Calibri"/>
              </a:rPr>
              <a:t>C.  quinoa</a:t>
            </a:r>
            <a:r>
              <a:rPr lang="en-US" sz="1600" b="0" strike="noStrike" spc="-1">
                <a:solidFill>
                  <a:srgbClr val="000000"/>
                </a:solidFill>
                <a:latin typeface="Times New Roman"/>
                <a:ea typeface="Calibri"/>
              </a:rPr>
              <a:t> seeds were determined by using LC/MS. Seeds of different cultivars including Regalona, Salcedo-INIA and Titicaca were obtained from different locations (Chile, Peru or Spain). Values are Mean ± SE (n=4). Different letters indicate statistical differences at a </a:t>
            </a:r>
            <a:r>
              <a:rPr lang="en-US" sz="1600" b="0" i="1" strike="noStrike" spc="-1">
                <a:solidFill>
                  <a:srgbClr val="000000"/>
                </a:solidFill>
                <a:latin typeface="Times New Roman"/>
                <a:ea typeface="Calibri"/>
              </a:rPr>
              <a:t>P &lt; 0.05 </a:t>
            </a:r>
            <a:r>
              <a:rPr lang="en-US" sz="1600" b="0" strike="noStrike" spc="-1">
                <a:solidFill>
                  <a:srgbClr val="000000"/>
                </a:solidFill>
                <a:latin typeface="Times New Roman"/>
                <a:ea typeface="Calibri"/>
              </a:rPr>
              <a:t>(Tukey t-test). </a:t>
            </a:r>
            <a:endParaRPr lang="en-US" sz="1600" b="0" strike="noStrike" spc="-1">
              <a:solidFill>
                <a:srgbClr val="000000"/>
              </a:solidFill>
              <a:latin typeface="Arial"/>
            </a:endParaRPr>
          </a:p>
        </p:txBody>
      </p:sp>
      <p:pic>
        <p:nvPicPr>
          <p:cNvPr id="57" name="Imagen 56"/>
          <p:cNvPicPr/>
          <p:nvPr/>
        </p:nvPicPr>
        <p:blipFill>
          <a:blip r:embed="rId2"/>
          <a:srcRect b="11575"/>
          <a:stretch/>
        </p:blipFill>
        <p:spPr>
          <a:xfrm>
            <a:off x="1097280" y="91440"/>
            <a:ext cx="7406640" cy="4677480"/>
          </a:xfrm>
          <a:prstGeom prst="rect">
            <a:avLst/>
          </a:prstGeom>
          <a:ln>
            <a:noFill/>
          </a:ln>
        </p:spPr>
      </p:pic>
      <p:pic>
        <p:nvPicPr>
          <p:cNvPr id="58" name="Imagen 57"/>
          <p:cNvPicPr/>
          <p:nvPr/>
        </p:nvPicPr>
        <p:blipFill>
          <a:blip r:embed="rId2"/>
          <a:srcRect l="38155" t="92606" r="31575" b="4654"/>
          <a:stretch/>
        </p:blipFill>
        <p:spPr>
          <a:xfrm>
            <a:off x="3833972" y="4768920"/>
            <a:ext cx="2519993" cy="161335"/>
          </a:xfrm>
          <a:prstGeom prst="rect">
            <a:avLst/>
          </a:prstGeom>
          <a:ln>
            <a:noFill/>
          </a:ln>
        </p:spPr>
      </p:pic>
      <p:sp>
        <p:nvSpPr>
          <p:cNvPr id="2" name="CuadroTexto 1">
            <a:extLst>
              <a:ext uri="{FF2B5EF4-FFF2-40B4-BE49-F238E27FC236}">
                <a16:creationId xmlns:a16="http://schemas.microsoft.com/office/drawing/2014/main" id="{1EFF6EAC-2E5A-477D-B4A0-55D42D39B874}"/>
              </a:ext>
            </a:extLst>
          </p:cNvPr>
          <p:cNvSpPr txBox="1"/>
          <p:nvPr/>
        </p:nvSpPr>
        <p:spPr>
          <a:xfrm>
            <a:off x="6217920" y="595313"/>
            <a:ext cx="295275" cy="200055"/>
          </a:xfrm>
          <a:prstGeom prst="rect">
            <a:avLst/>
          </a:prstGeom>
          <a:noFill/>
        </p:spPr>
        <p:txBody>
          <a:bodyPr wrap="square" rtlCol="0">
            <a:spAutoFit/>
          </a:bodyPr>
          <a:lstStyle/>
          <a:p>
            <a:r>
              <a:rPr lang="es-ES" sz="700" dirty="0"/>
              <a:t>ab</a:t>
            </a:r>
            <a:endParaRPr lang="en-US" sz="700" dirty="0"/>
          </a:p>
        </p:txBody>
      </p:sp>
      <p:sp>
        <p:nvSpPr>
          <p:cNvPr id="6" name="CuadroTexto 5">
            <a:extLst>
              <a:ext uri="{FF2B5EF4-FFF2-40B4-BE49-F238E27FC236}">
                <a16:creationId xmlns:a16="http://schemas.microsoft.com/office/drawing/2014/main" id="{E3AB689E-4C68-4C84-A831-A77259DBA54D}"/>
              </a:ext>
            </a:extLst>
          </p:cNvPr>
          <p:cNvSpPr txBox="1"/>
          <p:nvPr/>
        </p:nvSpPr>
        <p:spPr>
          <a:xfrm>
            <a:off x="1965007" y="603421"/>
            <a:ext cx="295275" cy="200055"/>
          </a:xfrm>
          <a:prstGeom prst="rect">
            <a:avLst/>
          </a:prstGeom>
          <a:noFill/>
        </p:spPr>
        <p:txBody>
          <a:bodyPr wrap="square" rtlCol="0">
            <a:spAutoFit/>
          </a:bodyPr>
          <a:lstStyle/>
          <a:p>
            <a:r>
              <a:rPr lang="es-ES" sz="700" dirty="0"/>
              <a:t>ab</a:t>
            </a:r>
            <a:endParaRPr lang="en-US" sz="700" dirty="0"/>
          </a:p>
        </p:txBody>
      </p:sp>
      <p:sp>
        <p:nvSpPr>
          <p:cNvPr id="7" name="CuadroTexto 6">
            <a:extLst>
              <a:ext uri="{FF2B5EF4-FFF2-40B4-BE49-F238E27FC236}">
                <a16:creationId xmlns:a16="http://schemas.microsoft.com/office/drawing/2014/main" id="{F4884C8A-5143-4733-82EF-E697BB110CEE}"/>
              </a:ext>
            </a:extLst>
          </p:cNvPr>
          <p:cNvSpPr txBox="1"/>
          <p:nvPr/>
        </p:nvSpPr>
        <p:spPr>
          <a:xfrm>
            <a:off x="4946332" y="2663577"/>
            <a:ext cx="295275" cy="200055"/>
          </a:xfrm>
          <a:prstGeom prst="rect">
            <a:avLst/>
          </a:prstGeom>
          <a:noFill/>
        </p:spPr>
        <p:txBody>
          <a:bodyPr wrap="square" rtlCol="0">
            <a:spAutoFit/>
          </a:bodyPr>
          <a:lstStyle/>
          <a:p>
            <a:r>
              <a:rPr lang="es-ES" sz="700" dirty="0">
                <a:solidFill>
                  <a:srgbClr val="FF0000"/>
                </a:solidFill>
              </a:rPr>
              <a:t>ab</a:t>
            </a:r>
            <a:endParaRPr lang="en-US" sz="700"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ustomShape 1"/>
          <p:cNvSpPr/>
          <p:nvPr/>
        </p:nvSpPr>
        <p:spPr>
          <a:xfrm>
            <a:off x="360720" y="4737960"/>
            <a:ext cx="8589960" cy="10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799"/>
              </a:spcAft>
            </a:pPr>
            <a:r>
              <a:rPr lang="en-US" sz="1600" b="1" strike="noStrike" spc="-1">
                <a:solidFill>
                  <a:srgbClr val="000000"/>
                </a:solidFill>
                <a:latin typeface="Times New Roman"/>
                <a:ea typeface="Calibri"/>
              </a:rPr>
              <a:t>Figure 5. Variation of antioxidant properties of </a:t>
            </a:r>
            <a:r>
              <a:rPr lang="en-US" sz="1600" b="1" i="1" strike="noStrike" spc="-1">
                <a:solidFill>
                  <a:srgbClr val="000000"/>
                </a:solidFill>
                <a:latin typeface="Times New Roman"/>
                <a:ea typeface="Calibri"/>
              </a:rPr>
              <a:t>C.  quinoa</a:t>
            </a:r>
            <a:r>
              <a:rPr lang="en-US" sz="1600" b="1" strike="noStrike" spc="-1">
                <a:solidFill>
                  <a:srgbClr val="000000"/>
                </a:solidFill>
                <a:latin typeface="Times New Roman"/>
                <a:ea typeface="Calibri"/>
              </a:rPr>
              <a:t> seeds of different cultivars and locations . </a:t>
            </a:r>
            <a:r>
              <a:rPr lang="en-US" sz="1600" b="0" strike="noStrike" spc="-1">
                <a:solidFill>
                  <a:srgbClr val="000000"/>
                </a:solidFill>
                <a:latin typeface="Times New Roman"/>
                <a:ea typeface="Calibri"/>
              </a:rPr>
              <a:t>Antioxidant properties were determined by using FRAP in seeds of Regalona, Salcedo-INIA and Titicaca cultivars grown in Chile, Peru or Spain. Values are Mean ± SE (n=3). Different letters indicate statistical differences at a </a:t>
            </a:r>
            <a:r>
              <a:rPr lang="en-US" sz="1600" b="0" i="1" strike="noStrike" spc="-1">
                <a:solidFill>
                  <a:srgbClr val="000000"/>
                </a:solidFill>
                <a:latin typeface="Times New Roman"/>
                <a:ea typeface="Calibri"/>
              </a:rPr>
              <a:t>P &lt; 0.05 </a:t>
            </a:r>
            <a:r>
              <a:rPr lang="en-US" sz="1600" b="0" strike="noStrike" spc="-1">
                <a:solidFill>
                  <a:srgbClr val="000000"/>
                </a:solidFill>
                <a:latin typeface="Times New Roman"/>
                <a:ea typeface="Calibri"/>
              </a:rPr>
              <a:t>(Duncan t-test). </a:t>
            </a:r>
            <a:endParaRPr lang="en-US" sz="1600" b="0" strike="noStrike" spc="-1">
              <a:solidFill>
                <a:srgbClr val="000000"/>
              </a:solidFill>
              <a:latin typeface="Arial"/>
            </a:endParaRPr>
          </a:p>
        </p:txBody>
      </p:sp>
      <p:pic>
        <p:nvPicPr>
          <p:cNvPr id="60" name="Imagen 59"/>
          <p:cNvPicPr/>
          <p:nvPr/>
        </p:nvPicPr>
        <p:blipFill>
          <a:blip r:embed="rId2"/>
          <a:srcRect b="4110"/>
          <a:stretch/>
        </p:blipFill>
        <p:spPr>
          <a:xfrm>
            <a:off x="914400" y="720"/>
            <a:ext cx="6949440" cy="4759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360720" y="3965040"/>
            <a:ext cx="8589960" cy="10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799"/>
              </a:spcAft>
            </a:pPr>
            <a:r>
              <a:rPr lang="en-US" sz="1600" b="1" strike="noStrike" spc="-1">
                <a:solidFill>
                  <a:srgbClr val="000000"/>
                </a:solidFill>
                <a:latin typeface="Times New Roman"/>
                <a:ea typeface="Calibri"/>
              </a:rPr>
              <a:t>Figure 6. Saponin content of </a:t>
            </a:r>
            <a:r>
              <a:rPr lang="en-US" sz="1600" b="1" i="1" strike="noStrike" spc="-1">
                <a:solidFill>
                  <a:srgbClr val="000000"/>
                </a:solidFill>
                <a:latin typeface="Times New Roman"/>
                <a:ea typeface="Calibri"/>
              </a:rPr>
              <a:t>C.  quinoa</a:t>
            </a:r>
            <a:r>
              <a:rPr lang="en-US" sz="1600" b="1" strike="noStrike" spc="-1">
                <a:solidFill>
                  <a:srgbClr val="000000"/>
                </a:solidFill>
                <a:latin typeface="Times New Roman"/>
                <a:ea typeface="Calibri"/>
              </a:rPr>
              <a:t> seeds from three cultivars grown at three different locations. </a:t>
            </a:r>
            <a:r>
              <a:rPr lang="en-US" sz="1600" b="0" strike="noStrike" spc="-1">
                <a:solidFill>
                  <a:srgbClr val="000000"/>
                </a:solidFill>
                <a:latin typeface="Times New Roman"/>
                <a:ea typeface="Calibri"/>
              </a:rPr>
              <a:t>Saponin content was determined in Regalona, Salcedo-INIA and Titicaca seeds obtained at three different locations (Chile, Peru or Spain) using </a:t>
            </a:r>
            <a:r>
              <a:rPr lang="en-US" sz="1600" b="0" strike="noStrike" spc="-1">
                <a:solidFill>
                  <a:srgbClr val="FF0000"/>
                </a:solidFill>
                <a:latin typeface="Times New Roman"/>
                <a:ea typeface="Calibri"/>
              </a:rPr>
              <a:t>XXXX</a:t>
            </a:r>
            <a:r>
              <a:rPr lang="en-US" sz="1600" b="0" strike="noStrike" spc="-1">
                <a:solidFill>
                  <a:srgbClr val="000000"/>
                </a:solidFill>
                <a:latin typeface="Times New Roman"/>
                <a:ea typeface="Calibri"/>
              </a:rPr>
              <a:t> method. Values are Mean ± SE (n=3). Different letters indicate statistical differences at a </a:t>
            </a:r>
            <a:r>
              <a:rPr lang="en-US" sz="1600" b="0" i="1" strike="noStrike" spc="-1">
                <a:solidFill>
                  <a:srgbClr val="000000"/>
                </a:solidFill>
                <a:latin typeface="Times New Roman"/>
                <a:ea typeface="Calibri"/>
              </a:rPr>
              <a:t>P &lt; 0.05 </a:t>
            </a:r>
            <a:r>
              <a:rPr lang="en-US" sz="1600" b="0" strike="noStrike" spc="-1">
                <a:solidFill>
                  <a:srgbClr val="000000"/>
                </a:solidFill>
                <a:latin typeface="Times New Roman"/>
                <a:ea typeface="Calibri"/>
              </a:rPr>
              <a:t>(Duncan test). </a:t>
            </a:r>
            <a:endParaRPr lang="en-US" sz="1600" b="0" strike="noStrike" spc="-1">
              <a:solidFill>
                <a:srgbClr val="000000"/>
              </a:solidFill>
              <a:latin typeface="Arial"/>
            </a:endParaRPr>
          </a:p>
        </p:txBody>
      </p:sp>
      <p:sp>
        <p:nvSpPr>
          <p:cNvPr id="62" name="CustomShape 2"/>
          <p:cNvSpPr/>
          <p:nvPr/>
        </p:nvSpPr>
        <p:spPr>
          <a:xfrm>
            <a:off x="155520" y="-3070080"/>
            <a:ext cx="6400440" cy="6400440"/>
          </a:xfrm>
          <a:prstGeom prst="rect">
            <a:avLst/>
          </a:prstGeom>
          <a:noFill/>
          <a:ln>
            <a:noFill/>
          </a:ln>
        </p:spPr>
        <p:style>
          <a:lnRef idx="0">
            <a:scrgbClr r="0" g="0" b="0"/>
          </a:lnRef>
          <a:fillRef idx="0">
            <a:scrgbClr r="0" g="0" b="0"/>
          </a:fillRef>
          <a:effectRef idx="0">
            <a:scrgbClr r="0" g="0" b="0"/>
          </a:effectRef>
          <a:fontRef idx="minor"/>
        </p:style>
      </p:sp>
      <p:pic>
        <p:nvPicPr>
          <p:cNvPr id="63" name="Imagen 62"/>
          <p:cNvPicPr/>
          <p:nvPr/>
        </p:nvPicPr>
        <p:blipFill>
          <a:blip r:embed="rId2"/>
          <a:stretch/>
        </p:blipFill>
        <p:spPr>
          <a:xfrm>
            <a:off x="1554480" y="65160"/>
            <a:ext cx="5577840" cy="3984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360720" y="3965040"/>
            <a:ext cx="8589960" cy="10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799"/>
              </a:spcAft>
            </a:pPr>
            <a:r>
              <a:rPr lang="en-US" sz="1600" b="1" strike="noStrike" spc="-1">
                <a:solidFill>
                  <a:srgbClr val="000000"/>
                </a:solidFill>
                <a:latin typeface="Times New Roman"/>
                <a:ea typeface="Calibri"/>
              </a:rPr>
              <a:t>Figure 7. Fiber content of </a:t>
            </a:r>
            <a:r>
              <a:rPr lang="en-US" sz="1600" b="1" i="1" strike="noStrike" spc="-1">
                <a:solidFill>
                  <a:srgbClr val="000000"/>
                </a:solidFill>
                <a:latin typeface="Times New Roman"/>
                <a:ea typeface="Calibri"/>
              </a:rPr>
              <a:t>C.  quinoa</a:t>
            </a:r>
            <a:r>
              <a:rPr lang="en-US" sz="1600" b="1" strike="noStrike" spc="-1">
                <a:solidFill>
                  <a:srgbClr val="000000"/>
                </a:solidFill>
                <a:latin typeface="Times New Roman"/>
                <a:ea typeface="Calibri"/>
              </a:rPr>
              <a:t> seeds changes . </a:t>
            </a:r>
            <a:r>
              <a:rPr lang="en-US" sz="1600" b="0" strike="noStrike" spc="-1">
                <a:solidFill>
                  <a:srgbClr val="000000"/>
                </a:solidFill>
                <a:latin typeface="Times New Roman"/>
                <a:ea typeface="Calibri"/>
              </a:rPr>
              <a:t>Fiber content of quinoa seeds was determined in Regalona, Salcedo-INIA and Titicaca seeds grown in Chile, Peru or Spain using the </a:t>
            </a:r>
            <a:r>
              <a:rPr lang="en-US" sz="1600" b="0" strike="noStrike" spc="-1">
                <a:solidFill>
                  <a:srgbClr val="FF0000"/>
                </a:solidFill>
                <a:latin typeface="Times New Roman"/>
                <a:ea typeface="Calibri"/>
              </a:rPr>
              <a:t>XXX</a:t>
            </a:r>
            <a:r>
              <a:rPr lang="en-US" sz="1600" b="0" strike="noStrike" spc="-1">
                <a:solidFill>
                  <a:srgbClr val="000000"/>
                </a:solidFill>
                <a:latin typeface="Times New Roman"/>
                <a:ea typeface="Calibri"/>
              </a:rPr>
              <a:t> method. Values are Mean ± SE (n=3). Different letters indicate statistical differences at a </a:t>
            </a:r>
            <a:r>
              <a:rPr lang="en-US" sz="1600" b="0" i="1" strike="noStrike" spc="-1">
                <a:solidFill>
                  <a:srgbClr val="000000"/>
                </a:solidFill>
                <a:latin typeface="Times New Roman"/>
                <a:ea typeface="Calibri"/>
              </a:rPr>
              <a:t>P &lt; 0.05 </a:t>
            </a:r>
            <a:r>
              <a:rPr lang="en-US" sz="1600" b="0" strike="noStrike" spc="-1">
                <a:solidFill>
                  <a:srgbClr val="000000"/>
                </a:solidFill>
                <a:latin typeface="Times New Roman"/>
                <a:ea typeface="Calibri"/>
              </a:rPr>
              <a:t>(Duncan test). </a:t>
            </a:r>
            <a:endParaRPr lang="en-US" sz="1600" b="0" strike="noStrike" spc="-1">
              <a:solidFill>
                <a:srgbClr val="000000"/>
              </a:solidFill>
              <a:latin typeface="Arial"/>
            </a:endParaRPr>
          </a:p>
        </p:txBody>
      </p:sp>
      <p:pic>
        <p:nvPicPr>
          <p:cNvPr id="65" name="Imagen 64"/>
          <p:cNvPicPr/>
          <p:nvPr/>
        </p:nvPicPr>
        <p:blipFill>
          <a:blip r:embed="rId2"/>
          <a:stretch/>
        </p:blipFill>
        <p:spPr>
          <a:xfrm>
            <a:off x="1737360" y="360"/>
            <a:ext cx="5577480" cy="3983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7"/>
          <p:cNvPicPr/>
          <p:nvPr/>
        </p:nvPicPr>
        <p:blipFill rotWithShape="1">
          <a:blip r:embed="rId2"/>
          <a:srcRect l="10982" t="45240" r="69845" b="19959"/>
          <a:stretch/>
        </p:blipFill>
        <p:spPr>
          <a:xfrm>
            <a:off x="172576" y="429268"/>
            <a:ext cx="3074660" cy="3232524"/>
          </a:xfrm>
          <a:prstGeom prst="rect">
            <a:avLst/>
          </a:prstGeom>
          <a:ln>
            <a:noFill/>
          </a:ln>
        </p:spPr>
      </p:pic>
      <p:pic>
        <p:nvPicPr>
          <p:cNvPr id="45" name="Imagen 8"/>
          <p:cNvPicPr/>
          <p:nvPr/>
        </p:nvPicPr>
        <p:blipFill rotWithShape="1">
          <a:blip r:embed="rId2"/>
          <a:srcRect l="33223" t="29704" r="47098" b="35724"/>
          <a:stretch/>
        </p:blipFill>
        <p:spPr>
          <a:xfrm>
            <a:off x="3247236" y="438517"/>
            <a:ext cx="2839942" cy="2924337"/>
          </a:xfrm>
          <a:prstGeom prst="rect">
            <a:avLst/>
          </a:prstGeom>
          <a:ln>
            <a:noFill/>
          </a:ln>
        </p:spPr>
      </p:pic>
      <p:pic>
        <p:nvPicPr>
          <p:cNvPr id="46" name="Imagen 15"/>
          <p:cNvPicPr/>
          <p:nvPr/>
        </p:nvPicPr>
        <p:blipFill rotWithShape="1">
          <a:blip r:embed="rId2"/>
          <a:srcRect l="64277" t="51215" r="18139" b="16857"/>
          <a:stretch/>
        </p:blipFill>
        <p:spPr>
          <a:xfrm>
            <a:off x="6181241" y="438517"/>
            <a:ext cx="2842227" cy="3027614"/>
          </a:xfrm>
          <a:prstGeom prst="rect">
            <a:avLst/>
          </a:prstGeom>
          <a:ln>
            <a:noFill/>
          </a:ln>
        </p:spPr>
      </p:pic>
      <p:pic>
        <p:nvPicPr>
          <p:cNvPr id="47" name="Imagen 6"/>
          <p:cNvPicPr/>
          <p:nvPr/>
        </p:nvPicPr>
        <p:blipFill rotWithShape="1">
          <a:blip r:embed="rId2"/>
          <a:srcRect l="10856" t="2011" r="68005" b="60498"/>
          <a:stretch/>
        </p:blipFill>
        <p:spPr>
          <a:xfrm>
            <a:off x="1906194" y="3681137"/>
            <a:ext cx="2941531" cy="3058214"/>
          </a:xfrm>
          <a:prstGeom prst="rect">
            <a:avLst/>
          </a:prstGeom>
          <a:ln>
            <a:noFill/>
          </a:ln>
        </p:spPr>
      </p:pic>
      <p:sp>
        <p:nvSpPr>
          <p:cNvPr id="48" name="CustomShape 1"/>
          <p:cNvSpPr/>
          <p:nvPr/>
        </p:nvSpPr>
        <p:spPr>
          <a:xfrm>
            <a:off x="290957" y="134636"/>
            <a:ext cx="499100" cy="5892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Calibri"/>
              </a:rPr>
              <a:t>a</a:t>
            </a:r>
            <a:endParaRPr lang="en-US" sz="1800" b="0" strike="noStrike" spc="-1" dirty="0">
              <a:solidFill>
                <a:srgbClr val="000000"/>
              </a:solidFill>
              <a:latin typeface="Arial"/>
            </a:endParaRPr>
          </a:p>
        </p:txBody>
      </p:sp>
      <p:sp>
        <p:nvSpPr>
          <p:cNvPr id="49" name="CustomShape 2"/>
          <p:cNvSpPr/>
          <p:nvPr/>
        </p:nvSpPr>
        <p:spPr>
          <a:xfrm>
            <a:off x="290957" y="3779419"/>
            <a:ext cx="499100" cy="5892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Calibri"/>
              </a:rPr>
              <a:t>b</a:t>
            </a:r>
            <a:endParaRPr lang="en-US" sz="1800" b="0" strike="noStrike" spc="-1" dirty="0">
              <a:solidFill>
                <a:srgbClr val="000000"/>
              </a:solidFill>
              <a:latin typeface="Arial"/>
            </a:endParaRPr>
          </a:p>
        </p:txBody>
      </p:sp>
      <p:pic>
        <p:nvPicPr>
          <p:cNvPr id="51" name="Imagen 9"/>
          <p:cNvPicPr/>
          <p:nvPr/>
        </p:nvPicPr>
        <p:blipFill rotWithShape="1">
          <a:blip r:embed="rId2"/>
          <a:srcRect l="60881" t="4856" r="18408" b="58641"/>
          <a:stretch/>
        </p:blipFill>
        <p:spPr>
          <a:xfrm>
            <a:off x="4572000" y="3727587"/>
            <a:ext cx="3030355" cy="3130413"/>
          </a:xfrm>
          <a:prstGeom prst="rect">
            <a:avLst/>
          </a:prstGeom>
          <a:ln>
            <a:noFill/>
          </a:ln>
        </p:spPr>
      </p:pic>
    </p:spTree>
    <p:extLst>
      <p:ext uri="{BB962C8B-B14F-4D97-AF65-F5344CB8AC3E}">
        <p14:creationId xmlns:p14="http://schemas.microsoft.com/office/powerpoint/2010/main" val="40058245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7803</TotalTime>
  <Words>682</Words>
  <Application>Microsoft Office PowerPoint</Application>
  <PresentationFormat>Presentación en pantalla (4:3)</PresentationFormat>
  <Paragraphs>21</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DejaVu Sans</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Maria Reguera Blazquez</dc:creator>
  <dc:description/>
  <cp:lastModifiedBy>Edu Gil Gómez</cp:lastModifiedBy>
  <cp:revision>32</cp:revision>
  <dcterms:created xsi:type="dcterms:W3CDTF">2017-12-09T16:14:03Z</dcterms:created>
  <dcterms:modified xsi:type="dcterms:W3CDTF">2018-02-01T13:22:49Z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