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gorRfIc6n5aBpfrLZYam9QdXSi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F30EB2-86DA-41DF-9219-25483ACB1CD9}">
  <a:tblStyle styleId="{D5F30EB2-86DA-41DF-9219-25483ACB1C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MavenPro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Maven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2" name="Google Shape;46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7" name="Google Shape;4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9" name="Google Shape;4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030e931f25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0" name="Google Shape;500;g3030e931f25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4" name="Google Shape;5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30e931f25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(Especially in down sampling)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 sampling an input of length 6 and an input of length 5 with a factor of 2 will both give you an output of length 3 </a:t>
            </a: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(You may need to store in other questions also)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3030e931f25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8" name="Google Shape;52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2" name="Google Shape;55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3" name="Google Shape;56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85b2916ad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285b2916ad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0" name="Google Shape;570;g285b2916ad7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(Especially in down sampling)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 sampling an input of length 6 and an input of length 5 with a factor of 2 will both give you an output of length 3 </a:t>
            </a: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(You may need to store in other questions also)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b633ed4a68_0_14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g2b633ed4a68_0_143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g2b633ed4a68_0_14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g2b633ed4a68_0_14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g2b633ed4a68_0_14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2b633ed4a68_0_14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g2b633ed4a68_0_14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g2b633ed4a68_0_14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g2b633ed4a68_0_14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2b633ed4a68_0_14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g2b633ed4a68_0_14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g2b633ed4a68_0_14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g2b633ed4a68_0_14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g2b633ed4a68_0_14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2b633ed4a68_0_14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g2b633ed4a68_0_14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g2b633ed4a68_0_14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g2b633ed4a68_0_14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g2b633ed4a68_0_14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g2b633ed4a68_0_14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g2b633ed4a68_0_14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2b633ed4a68_0_14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g2b633ed4a68_0_14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2b633ed4a68_0_14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g2b633ed4a68_0_14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g2b633ed4a68_0_14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g2b633ed4a68_0_14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g2b633ed4a68_0_14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2b633ed4a68_0_14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g2b633ed4a68_0_14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g2b633ed4a68_0_14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2b633ed4a68_0_14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2b633ed4a68_0_14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2b633ed4a68_0_1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2b633ed4a68_0_14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2b633ed4a68_0_14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g2b633ed4a68_0_14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2b633ed4a68_0_14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2b633ed4a68_0_1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2b633ed4a68_0_269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43" name="Google Shape;143;g2b633ed4a68_0_26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b633ed4a68_0_26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2b633ed4a68_0_26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6" name="Google Shape;146;g2b633ed4a68_0_26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2b633ed4a68_0_275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9" name="Google Shape;149;g2b633ed4a68_0_27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50" name="Google Shape;150;g2b633ed4a68_0_27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g2b633ed4a68_0_27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2b633ed4a68_0_27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g2b633ed4a68_0_27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g2b633ed4a68_0_27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5" name="Google Shape;155;g2b633ed4a68_0_27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g2b633ed4a68_0_27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g2b633ed4a68_0_27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g2b633ed4a68_0_27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g2b633ed4a68_0_27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" name="Google Shape;160;g2b633ed4a68_0_27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61" name="Google Shape;161;g2b633ed4a68_0_27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g2b633ed4a68_0_27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g2b633ed4a68_0_27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g2b633ed4a68_0_27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g2b633ed4a68_0_27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6" name="Google Shape;166;g2b633ed4a68_0_27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2b633ed4a68_0_27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g2b633ed4a68_0_27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g2b633ed4a68_0_27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70" name="Google Shape;170;g2b633ed4a68_0_27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g2b633ed4a68_0_27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2b633ed4a68_0_27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2b633ed4a68_0_27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2b633ed4a68_0_27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g2b633ed4a68_0_27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6" name="Google Shape;176;g2b633ed4a68_0_27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2b633ed4a68_0_27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2b633ed4a68_0_27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2b633ed4a68_0_27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g2b633ed4a68_0_27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81" name="Google Shape;181;g2b633ed4a68_0_2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g2b633ed4a68_0_27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g2b633ed4a68_0_27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g2b633ed4a68_0_27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5" name="Google Shape;185;g2b633ed4a68_0_27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2b633ed4a68_0_27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2b633ed4a68_0_27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g2b633ed4a68_0_27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g2b633ed4a68_0_27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g2b633ed4a68_0_27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91" name="Google Shape;191;g2b633ed4a68_0_27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2b633ed4a68_0_27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2b633ed4a68_0_27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g2b633ed4a68_0_27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g2b633ed4a68_0_27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6" name="Google Shape;196;g2b633ed4a68_0_27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2b633ed4a68_0_27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2b633ed4a68_0_27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2b633ed4a68_0_27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g2b633ed4a68_0_27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1" name="Google Shape;201;g2b633ed4a68_0_27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2b633ed4a68_0_27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g2b633ed4a68_0_27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g2b633ed4a68_0_27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5" name="Google Shape;205;g2b633ed4a68_0_27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2b633ed4a68_0_27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2b633ed4a68_0_27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2b633ed4a68_0_27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g2b633ed4a68_0_27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10" name="Google Shape;210;g2b633ed4a68_0_27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2b633ed4a68_0_27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2b633ed4a68_0_27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2b633ed4a68_0_27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g2b633ed4a68_0_27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5" name="Google Shape;215;g2b633ed4a68_0_27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2b633ed4a68_0_27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2b633ed4a68_0_27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2b633ed4a68_0_27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2b633ed4a68_0_27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g2b633ed4a68_0_27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21" name="Google Shape;221;g2b633ed4a68_0_27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2b633ed4a68_0_27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2b633ed4a68_0_27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g2b633ed4a68_0_27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" name="Google Shape;225;g2b633ed4a68_0_27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6" name="Google Shape;226;g2b633ed4a68_0_27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2b633ed4a68_0_27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g2b633ed4a68_0_27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g2b633ed4a68_0_27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30" name="Google Shape;230;g2b633ed4a68_0_27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g2b633ed4a68_0_27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2b633ed4a68_0_27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g2b633ed4a68_0_27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g2b633ed4a68_0_27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5" name="Google Shape;235;g2b633ed4a68_0_27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2b633ed4a68_0_27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2b633ed4a68_0_27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2b633ed4a68_0_27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2b633ed4a68_0_27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g2b633ed4a68_0_27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41" name="Google Shape;241;g2b633ed4a68_0_27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2b633ed4a68_0_27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2b633ed4a68_0_27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g2b633ed4a68_0_27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g2b633ed4a68_0_27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6" name="Google Shape;246;g2b633ed4a68_0_27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g2b633ed4a68_0_27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g2b633ed4a68_0_27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g2b633ed4a68_0_27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50" name="Google Shape;250;g2b633ed4a68_0_27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g2b633ed4a68_0_27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g2b633ed4a68_0_27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g2b633ed4a68_0_27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g2b633ed4a68_0_27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g2b633ed4a68_0_27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6" name="Google Shape;256;g2b633ed4a68_0_27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2b633ed4a68_0_27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2b633ed4a68_0_27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2b633ed4a68_0_27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" name="Google Shape;260;g2b633ed4a68_0_27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61" name="Google Shape;261;g2b633ed4a68_0_27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2b633ed4a68_0_27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2b633ed4a68_0_27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g2b633ed4a68_0_27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g2b633ed4a68_0_27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6" name="Google Shape;266;g2b633ed4a68_0_27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2b633ed4a68_0_27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g2b633ed4a68_0_27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g2b633ed4a68_0_27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70" name="Google Shape;270;g2b633ed4a68_0_27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2b633ed4a68_0_27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2b633ed4a68_0_27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2b633ed4a68_0_27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4" name="Google Shape;274;g2b633ed4a68_0_275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g2b633ed4a68_0_27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g2b633ed4a68_0_27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633ed4a68_0_40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b633ed4a68_0_40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g2b633ed4a68_0_40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g2b633ed4a68_0_40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2b633ed4a68_0_40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2b633ed4a68_0_40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2b633ed4a68_0_18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7" name="Google Shape;57;g2b633ed4a68_0_18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8" name="Google Shape;58;g2b633ed4a68_0_18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g2b633ed4a68_0_18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60;g2b633ed4a68_0_18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1" name="Google Shape;61;g2b633ed4a68_0_18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g2b633ed4a68_0_18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g2b633ed4a68_0_18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g2b633ed4a68_0_18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5" name="Google Shape;65;g2b633ed4a68_0_18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g2b633ed4a68_0_18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g2b633ed4a68_0_18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g2b633ed4a68_0_18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" name="Google Shape;69;g2b633ed4a68_0_18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0" name="Google Shape;70;g2b633ed4a68_0_18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1" name="Google Shape;71;g2b633ed4a68_0_18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g2b633ed4a68_0_18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g2b633ed4a68_0_18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4" name="Google Shape;74;g2b633ed4a68_0_18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g2b633ed4a68_0_18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g2b633ed4a68_0_18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g2b633ed4a68_0_18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8" name="Google Shape;78;g2b633ed4a68_0_18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g2b633ed4a68_0_18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g2b633ed4a68_0_18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g2b633ed4a68_0_18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g2b633ed4a68_0_18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3" name="Google Shape;83;g2b633ed4a68_0_18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g2b633ed4a68_0_18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g2b633ed4a68_0_18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g2b633ed4a68_0_18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g2b633ed4a68_0_18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" name="Google Shape;88;g2b633ed4a68_0_18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g2b633ed4a68_0_1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2b633ed4a68_0_2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2" name="Google Shape;92;g2b633ed4a68_0_2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2b633ed4a68_0_2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2b633ed4a68_0_2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g2b633ed4a68_0_2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g2b633ed4a68_0_2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2b633ed4a68_0_2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9" name="Google Shape;99;g2b633ed4a68_0_2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2b633ed4a68_0_2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2b633ed4a68_0_2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g2b633ed4a68_0_22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g2b633ed4a68_0_22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g2b633ed4a68_0_2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2b633ed4a68_0_23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g2b633ed4a68_0_23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2b633ed4a68_0_23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2b633ed4a68_0_2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g2b633ed4a68_0_2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2b633ed4a68_0_23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3" name="Google Shape;113;g2b633ed4a68_0_23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2b633ed4a68_0_23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g2b633ed4a68_0_23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g2b633ed4a68_0_23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g2b633ed4a68_0_2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g2b633ed4a68_0_246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20" name="Google Shape;120;g2b633ed4a68_0_246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21" name="Google Shape;121;g2b633ed4a68_0_24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g2b633ed4a68_0_24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g2b633ed4a68_0_24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g2b633ed4a68_0_246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25" name="Google Shape;125;g2b633ed4a68_0_24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2b633ed4a68_0_24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2b633ed4a68_0_24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g2b633ed4a68_0_24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9" name="Google Shape;129;g2b633ed4a68_0_24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g2b633ed4a68_0_24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1" name="Google Shape;131;g2b633ed4a68_0_24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g2b633ed4a68_0_24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g2b633ed4a68_0_26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5" name="Google Shape;135;g2b633ed4a68_0_26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2b633ed4a68_0_26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g2b633ed4a68_0_26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g2b633ed4a68_0_26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" name="Google Shape;139;g2b633ed4a68_0_26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0" name="Google Shape;140;g2b633ed4a68_0_26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633ed4a68_0_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2b633ed4a68_0_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2b633ed4a68_0_1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umpy.org/doc/stable/reference/generated/numpy.tensordo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"/>
          <p:cNvSpPr txBox="1"/>
          <p:nvPr>
            <p:ph type="ctrTitle"/>
          </p:nvPr>
        </p:nvSpPr>
        <p:spPr>
          <a:xfrm>
            <a:off x="824000" y="1567617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HW2P1 Bootcamp</a:t>
            </a:r>
            <a:endParaRPr/>
          </a:p>
        </p:txBody>
      </p:sp>
      <p:sp>
        <p:nvSpPr>
          <p:cNvPr id="285" name="Google Shape;285;p1"/>
          <p:cNvSpPr txBox="1"/>
          <p:nvPr>
            <p:ph idx="1" type="subTitle"/>
          </p:nvPr>
        </p:nvSpPr>
        <p:spPr>
          <a:xfrm>
            <a:off x="824000" y="2947625"/>
            <a:ext cx="4255500" cy="13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854"/>
              <a:buNone/>
            </a:pPr>
            <a:r>
              <a:rPr lang="en" sz="2072"/>
              <a:t>Convolutional Neural Networks with Numpy</a:t>
            </a:r>
            <a:endParaRPr sz="2072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854"/>
              <a:buNone/>
            </a:pPr>
            <a:r>
              <a:t/>
            </a:r>
            <a:endParaRPr sz="2072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854"/>
              <a:buNone/>
            </a:pPr>
            <a:r>
              <a:rPr lang="en" sz="2072"/>
              <a:t>Khushali, Yichen, Ketan, Choowon</a:t>
            </a:r>
            <a:endParaRPr sz="2072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r>
              <a:rPr lang="en" sz="1500"/>
              <a:t>Acknowledgment: </a:t>
            </a:r>
            <a:r>
              <a:rPr b="1" i="1" lang="en" sz="1500">
                <a:solidFill>
                  <a:schemeClr val="dk2"/>
                </a:solidFill>
              </a:rPr>
              <a:t>Denis, Harshith, Pavitra, Shreyan for the slide content.</a:t>
            </a:r>
            <a:endParaRPr b="1" i="1" sz="15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Easy way to understand gradient propagation</a:t>
            </a:r>
            <a:endParaRPr/>
          </a:p>
        </p:txBody>
      </p:sp>
      <p:sp>
        <p:nvSpPr>
          <p:cNvPr id="346" name="Google Shape;346;p9"/>
          <p:cNvSpPr/>
          <p:nvPr/>
        </p:nvSpPr>
        <p:spPr>
          <a:xfrm>
            <a:off x="1346662" y="2069869"/>
            <a:ext cx="1334193" cy="119703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9"/>
          <p:cNvSpPr/>
          <p:nvPr/>
        </p:nvSpPr>
        <p:spPr>
          <a:xfrm>
            <a:off x="4289367" y="2443942"/>
            <a:ext cx="588125" cy="586047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9"/>
          <p:cNvSpPr/>
          <p:nvPr/>
        </p:nvSpPr>
        <p:spPr>
          <a:xfrm>
            <a:off x="4104409" y="2570711"/>
            <a:ext cx="588125" cy="586047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9"/>
          <p:cNvSpPr/>
          <p:nvPr/>
        </p:nvSpPr>
        <p:spPr>
          <a:xfrm>
            <a:off x="6486005" y="2162348"/>
            <a:ext cx="1107672" cy="1012076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9"/>
          <p:cNvSpPr/>
          <p:nvPr/>
        </p:nvSpPr>
        <p:spPr>
          <a:xfrm>
            <a:off x="6301046" y="2357697"/>
            <a:ext cx="1107672" cy="1012076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9"/>
          <p:cNvSpPr txBox="1"/>
          <p:nvPr/>
        </p:nvSpPr>
        <p:spPr>
          <a:xfrm>
            <a:off x="1634327" y="3528753"/>
            <a:ext cx="7588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(A)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9"/>
          <p:cNvSpPr txBox="1"/>
          <p:nvPr/>
        </p:nvSpPr>
        <p:spPr>
          <a:xfrm>
            <a:off x="3987104" y="3528753"/>
            <a:ext cx="8903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Kernels (2)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9"/>
          <p:cNvSpPr txBox="1"/>
          <p:nvPr/>
        </p:nvSpPr>
        <p:spPr>
          <a:xfrm>
            <a:off x="6518330" y="3528753"/>
            <a:ext cx="8682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(Z)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9"/>
          <p:cNvSpPr txBox="1"/>
          <p:nvPr/>
        </p:nvSpPr>
        <p:spPr>
          <a:xfrm>
            <a:off x="736126" y="4217079"/>
            <a:ext cx="7779224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get 2 maps in backward for dLdZ. After some process for finding dLdA, you again get 2 maps. But A has 1 map and dLdA will also have the same shape. How to understand gradient propagation?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Easy way to understand gradient propagation</a:t>
            </a:r>
            <a:endParaRPr/>
          </a:p>
        </p:txBody>
      </p:sp>
      <p:sp>
        <p:nvSpPr>
          <p:cNvPr id="360" name="Google Shape;360;p10"/>
          <p:cNvSpPr/>
          <p:nvPr/>
        </p:nvSpPr>
        <p:spPr>
          <a:xfrm>
            <a:off x="1346662" y="2069869"/>
            <a:ext cx="1334193" cy="119703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0"/>
          <p:cNvSpPr/>
          <p:nvPr/>
        </p:nvSpPr>
        <p:spPr>
          <a:xfrm>
            <a:off x="4289367" y="2443942"/>
            <a:ext cx="588125" cy="586047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0"/>
          <p:cNvSpPr/>
          <p:nvPr/>
        </p:nvSpPr>
        <p:spPr>
          <a:xfrm>
            <a:off x="4104409" y="2570711"/>
            <a:ext cx="588125" cy="586047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0"/>
          <p:cNvSpPr/>
          <p:nvPr/>
        </p:nvSpPr>
        <p:spPr>
          <a:xfrm>
            <a:off x="6486005" y="2162348"/>
            <a:ext cx="1107672" cy="1012076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0"/>
          <p:cNvSpPr/>
          <p:nvPr/>
        </p:nvSpPr>
        <p:spPr>
          <a:xfrm>
            <a:off x="6301046" y="2357697"/>
            <a:ext cx="1107672" cy="1012076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0"/>
          <p:cNvSpPr txBox="1"/>
          <p:nvPr/>
        </p:nvSpPr>
        <p:spPr>
          <a:xfrm>
            <a:off x="1634327" y="3528753"/>
            <a:ext cx="7588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(A)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0"/>
          <p:cNvSpPr txBox="1"/>
          <p:nvPr/>
        </p:nvSpPr>
        <p:spPr>
          <a:xfrm>
            <a:off x="3987104" y="3528753"/>
            <a:ext cx="8903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Kernels (2)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0"/>
          <p:cNvSpPr txBox="1"/>
          <p:nvPr/>
        </p:nvSpPr>
        <p:spPr>
          <a:xfrm>
            <a:off x="6518330" y="3528753"/>
            <a:ext cx="8682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(Z)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0"/>
          <p:cNvSpPr txBox="1"/>
          <p:nvPr/>
        </p:nvSpPr>
        <p:spPr>
          <a:xfrm>
            <a:off x="736126" y="4217079"/>
            <a:ext cx="77792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influence diagram.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10"/>
          <p:cNvCxnSpPr>
            <a:stCxn id="360" idx="3"/>
            <a:endCxn id="361" idx="0"/>
          </p:cNvCxnSpPr>
          <p:nvPr/>
        </p:nvCxnSpPr>
        <p:spPr>
          <a:xfrm flipH="1" rot="10800000">
            <a:off x="2680855" y="2443986"/>
            <a:ext cx="1902600" cy="22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0" name="Google Shape;370;p10"/>
          <p:cNvCxnSpPr>
            <a:stCxn id="360" idx="3"/>
            <a:endCxn id="362" idx="1"/>
          </p:cNvCxnSpPr>
          <p:nvPr/>
        </p:nvCxnSpPr>
        <p:spPr>
          <a:xfrm>
            <a:off x="2680855" y="2668386"/>
            <a:ext cx="1423500" cy="19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1" name="Google Shape;371;p10"/>
          <p:cNvCxnSpPr>
            <a:stCxn id="361" idx="3"/>
            <a:endCxn id="363" idx="0"/>
          </p:cNvCxnSpPr>
          <p:nvPr/>
        </p:nvCxnSpPr>
        <p:spPr>
          <a:xfrm flipH="1" rot="10800000">
            <a:off x="4877492" y="2162466"/>
            <a:ext cx="21624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2" name="Google Shape;372;p10"/>
          <p:cNvCxnSpPr>
            <a:stCxn id="362" idx="3"/>
            <a:endCxn id="364" idx="1"/>
          </p:cNvCxnSpPr>
          <p:nvPr/>
        </p:nvCxnSpPr>
        <p:spPr>
          <a:xfrm>
            <a:off x="4692534" y="2863735"/>
            <a:ext cx="160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Easy way to understand gradient propagation</a:t>
            </a:r>
            <a:endParaRPr/>
          </a:p>
        </p:txBody>
      </p:sp>
      <p:sp>
        <p:nvSpPr>
          <p:cNvPr id="378" name="Google Shape;378;p11"/>
          <p:cNvSpPr/>
          <p:nvPr/>
        </p:nvSpPr>
        <p:spPr>
          <a:xfrm>
            <a:off x="1346662" y="2069869"/>
            <a:ext cx="1334193" cy="119703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1"/>
          <p:cNvSpPr/>
          <p:nvPr/>
        </p:nvSpPr>
        <p:spPr>
          <a:xfrm>
            <a:off x="4289367" y="2443942"/>
            <a:ext cx="588125" cy="586047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1"/>
          <p:cNvSpPr/>
          <p:nvPr/>
        </p:nvSpPr>
        <p:spPr>
          <a:xfrm>
            <a:off x="4104409" y="2570711"/>
            <a:ext cx="588125" cy="586047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1"/>
          <p:cNvSpPr/>
          <p:nvPr/>
        </p:nvSpPr>
        <p:spPr>
          <a:xfrm>
            <a:off x="6486005" y="2162348"/>
            <a:ext cx="1107672" cy="1012076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1"/>
          <p:cNvSpPr/>
          <p:nvPr/>
        </p:nvSpPr>
        <p:spPr>
          <a:xfrm>
            <a:off x="6301046" y="2357697"/>
            <a:ext cx="1107672" cy="1012076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1634327" y="3528753"/>
            <a:ext cx="7588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(A)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3987104" y="3528753"/>
            <a:ext cx="8903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Kernels (2)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1"/>
          <p:cNvSpPr txBox="1"/>
          <p:nvPr/>
        </p:nvSpPr>
        <p:spPr>
          <a:xfrm>
            <a:off x="6518330" y="3528753"/>
            <a:ext cx="8682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(Z)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1"/>
          <p:cNvSpPr txBox="1"/>
          <p:nvPr/>
        </p:nvSpPr>
        <p:spPr>
          <a:xfrm>
            <a:off x="736126" y="4217079"/>
            <a:ext cx="7779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small change dA will cause a change in both maps of Z.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11"/>
          <p:cNvCxnSpPr>
            <a:stCxn id="378" idx="3"/>
            <a:endCxn id="379" idx="0"/>
          </p:cNvCxnSpPr>
          <p:nvPr/>
        </p:nvCxnSpPr>
        <p:spPr>
          <a:xfrm flipH="1" rot="10800000">
            <a:off x="2680855" y="2443986"/>
            <a:ext cx="1902600" cy="22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8" name="Google Shape;388;p11"/>
          <p:cNvCxnSpPr>
            <a:stCxn id="378" idx="3"/>
            <a:endCxn id="380" idx="1"/>
          </p:cNvCxnSpPr>
          <p:nvPr/>
        </p:nvCxnSpPr>
        <p:spPr>
          <a:xfrm>
            <a:off x="2680855" y="2668386"/>
            <a:ext cx="1423500" cy="19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9" name="Google Shape;389;p11"/>
          <p:cNvCxnSpPr>
            <a:stCxn id="379" idx="3"/>
            <a:endCxn id="381" idx="0"/>
          </p:cNvCxnSpPr>
          <p:nvPr/>
        </p:nvCxnSpPr>
        <p:spPr>
          <a:xfrm flipH="1" rot="10800000">
            <a:off x="4877492" y="2162466"/>
            <a:ext cx="2162400" cy="57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0" name="Google Shape;390;p11"/>
          <p:cNvCxnSpPr>
            <a:stCxn id="380" idx="3"/>
            <a:endCxn id="382" idx="1"/>
          </p:cNvCxnSpPr>
          <p:nvPr/>
        </p:nvCxnSpPr>
        <p:spPr>
          <a:xfrm>
            <a:off x="4692534" y="2863735"/>
            <a:ext cx="160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1" name="Google Shape;391;p11"/>
          <p:cNvSpPr txBox="1"/>
          <p:nvPr/>
        </p:nvSpPr>
        <p:spPr>
          <a:xfrm>
            <a:off x="1784103" y="2481818"/>
            <a:ext cx="40179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Scanning MLP</a:t>
            </a:r>
            <a:endParaRPr/>
          </a:p>
        </p:txBody>
      </p:sp>
      <p:sp>
        <p:nvSpPr>
          <p:cNvPr id="397" name="Google Shape;397;p12"/>
          <p:cNvSpPr txBox="1"/>
          <p:nvPr>
            <p:ph idx="1" type="body"/>
          </p:nvPr>
        </p:nvSpPr>
        <p:spPr>
          <a:xfrm>
            <a:off x="628650" y="1369219"/>
            <a:ext cx="7886700" cy="12403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Difference between input to Conv1d and Linear</a:t>
            </a:r>
            <a:endParaRPr/>
          </a:p>
        </p:txBody>
      </p:sp>
      <p:grpSp>
        <p:nvGrpSpPr>
          <p:cNvPr id="398" name="Google Shape;398;p12"/>
          <p:cNvGrpSpPr/>
          <p:nvPr/>
        </p:nvGrpSpPr>
        <p:grpSpPr>
          <a:xfrm>
            <a:off x="2019176" y="2327679"/>
            <a:ext cx="987135" cy="618041"/>
            <a:chOff x="2692235" y="4119571"/>
            <a:chExt cx="1316180" cy="824055"/>
          </a:xfrm>
        </p:grpSpPr>
        <p:grpSp>
          <p:nvGrpSpPr>
            <p:cNvPr id="399" name="Google Shape;399;p12"/>
            <p:cNvGrpSpPr/>
            <p:nvPr/>
          </p:nvGrpSpPr>
          <p:grpSpPr>
            <a:xfrm>
              <a:off x="2692235" y="4119571"/>
              <a:ext cx="263236" cy="824055"/>
              <a:chOff x="1108364" y="4225636"/>
              <a:chExt cx="263236" cy="824055"/>
            </a:xfrm>
          </p:grpSpPr>
          <p:sp>
            <p:nvSpPr>
              <p:cNvPr id="400" name="Google Shape;400;p12"/>
              <p:cNvSpPr/>
              <p:nvPr/>
            </p:nvSpPr>
            <p:spPr>
              <a:xfrm>
                <a:off x="1108364" y="4225636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2"/>
              <p:cNvSpPr/>
              <p:nvPr/>
            </p:nvSpPr>
            <p:spPr>
              <a:xfrm>
                <a:off x="1108364" y="4499118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2"/>
              <p:cNvSpPr/>
              <p:nvPr/>
            </p:nvSpPr>
            <p:spPr>
              <a:xfrm>
                <a:off x="1108364" y="4772600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2"/>
            <p:cNvGrpSpPr/>
            <p:nvPr/>
          </p:nvGrpSpPr>
          <p:grpSpPr>
            <a:xfrm>
              <a:off x="2955471" y="4119571"/>
              <a:ext cx="263236" cy="824055"/>
              <a:chOff x="1108364" y="4225636"/>
              <a:chExt cx="263236" cy="824055"/>
            </a:xfrm>
          </p:grpSpPr>
          <p:sp>
            <p:nvSpPr>
              <p:cNvPr id="404" name="Google Shape;404;p12"/>
              <p:cNvSpPr/>
              <p:nvPr/>
            </p:nvSpPr>
            <p:spPr>
              <a:xfrm>
                <a:off x="1108364" y="4225636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2"/>
              <p:cNvSpPr/>
              <p:nvPr/>
            </p:nvSpPr>
            <p:spPr>
              <a:xfrm>
                <a:off x="1108364" y="4499118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2"/>
              <p:cNvSpPr/>
              <p:nvPr/>
            </p:nvSpPr>
            <p:spPr>
              <a:xfrm>
                <a:off x="1108364" y="4772600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p12"/>
            <p:cNvGrpSpPr/>
            <p:nvPr/>
          </p:nvGrpSpPr>
          <p:grpSpPr>
            <a:xfrm>
              <a:off x="3218707" y="4119571"/>
              <a:ext cx="263236" cy="824055"/>
              <a:chOff x="1108364" y="4225636"/>
              <a:chExt cx="263236" cy="824055"/>
            </a:xfrm>
          </p:grpSpPr>
          <p:sp>
            <p:nvSpPr>
              <p:cNvPr id="408" name="Google Shape;408;p12"/>
              <p:cNvSpPr/>
              <p:nvPr/>
            </p:nvSpPr>
            <p:spPr>
              <a:xfrm>
                <a:off x="1108364" y="4225636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2"/>
              <p:cNvSpPr/>
              <p:nvPr/>
            </p:nvSpPr>
            <p:spPr>
              <a:xfrm>
                <a:off x="1108364" y="4499118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2"/>
              <p:cNvSpPr/>
              <p:nvPr/>
            </p:nvSpPr>
            <p:spPr>
              <a:xfrm>
                <a:off x="1108364" y="4772600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1" name="Google Shape;411;p12"/>
            <p:cNvGrpSpPr/>
            <p:nvPr/>
          </p:nvGrpSpPr>
          <p:grpSpPr>
            <a:xfrm>
              <a:off x="3481943" y="4119571"/>
              <a:ext cx="263236" cy="824055"/>
              <a:chOff x="1108364" y="4225636"/>
              <a:chExt cx="263236" cy="824055"/>
            </a:xfrm>
          </p:grpSpPr>
          <p:sp>
            <p:nvSpPr>
              <p:cNvPr id="412" name="Google Shape;412;p12"/>
              <p:cNvSpPr/>
              <p:nvPr/>
            </p:nvSpPr>
            <p:spPr>
              <a:xfrm>
                <a:off x="1108364" y="4225636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2"/>
              <p:cNvSpPr/>
              <p:nvPr/>
            </p:nvSpPr>
            <p:spPr>
              <a:xfrm>
                <a:off x="1108364" y="4499118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2"/>
              <p:cNvSpPr/>
              <p:nvPr/>
            </p:nvSpPr>
            <p:spPr>
              <a:xfrm>
                <a:off x="1108364" y="4772600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2"/>
            <p:cNvGrpSpPr/>
            <p:nvPr/>
          </p:nvGrpSpPr>
          <p:grpSpPr>
            <a:xfrm>
              <a:off x="3745179" y="4119571"/>
              <a:ext cx="263236" cy="824055"/>
              <a:chOff x="1108364" y="4225636"/>
              <a:chExt cx="263236" cy="824055"/>
            </a:xfrm>
          </p:grpSpPr>
          <p:sp>
            <p:nvSpPr>
              <p:cNvPr id="416" name="Google Shape;416;p12"/>
              <p:cNvSpPr/>
              <p:nvPr/>
            </p:nvSpPr>
            <p:spPr>
              <a:xfrm>
                <a:off x="1108364" y="4225636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2"/>
              <p:cNvSpPr/>
              <p:nvPr/>
            </p:nvSpPr>
            <p:spPr>
              <a:xfrm>
                <a:off x="1108364" y="4499118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2"/>
              <p:cNvSpPr/>
              <p:nvPr/>
            </p:nvSpPr>
            <p:spPr>
              <a:xfrm>
                <a:off x="1108364" y="4772600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9" name="Google Shape;419;p12"/>
          <p:cNvGrpSpPr/>
          <p:nvPr/>
        </p:nvGrpSpPr>
        <p:grpSpPr>
          <a:xfrm>
            <a:off x="7172070" y="947467"/>
            <a:ext cx="197427" cy="3636457"/>
            <a:chOff x="8380021" y="3568998"/>
            <a:chExt cx="263236" cy="4848610"/>
          </a:xfrm>
        </p:grpSpPr>
        <p:grpSp>
          <p:nvGrpSpPr>
            <p:cNvPr id="420" name="Google Shape;420;p12"/>
            <p:cNvGrpSpPr/>
            <p:nvPr/>
          </p:nvGrpSpPr>
          <p:grpSpPr>
            <a:xfrm>
              <a:off x="8380021" y="3568998"/>
              <a:ext cx="263236" cy="824055"/>
              <a:chOff x="1108364" y="4225636"/>
              <a:chExt cx="263236" cy="824055"/>
            </a:xfrm>
          </p:grpSpPr>
          <p:sp>
            <p:nvSpPr>
              <p:cNvPr id="421" name="Google Shape;421;p12"/>
              <p:cNvSpPr/>
              <p:nvPr/>
            </p:nvSpPr>
            <p:spPr>
              <a:xfrm>
                <a:off x="1108364" y="4225636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2"/>
              <p:cNvSpPr/>
              <p:nvPr/>
            </p:nvSpPr>
            <p:spPr>
              <a:xfrm>
                <a:off x="1108364" y="4499118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2"/>
              <p:cNvSpPr/>
              <p:nvPr/>
            </p:nvSpPr>
            <p:spPr>
              <a:xfrm>
                <a:off x="1108364" y="4772600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2"/>
            <p:cNvGrpSpPr/>
            <p:nvPr/>
          </p:nvGrpSpPr>
          <p:grpSpPr>
            <a:xfrm>
              <a:off x="8380021" y="4373909"/>
              <a:ext cx="263236" cy="824055"/>
              <a:chOff x="1108364" y="4225636"/>
              <a:chExt cx="263236" cy="824055"/>
            </a:xfrm>
          </p:grpSpPr>
          <p:sp>
            <p:nvSpPr>
              <p:cNvPr id="425" name="Google Shape;425;p12"/>
              <p:cNvSpPr/>
              <p:nvPr/>
            </p:nvSpPr>
            <p:spPr>
              <a:xfrm>
                <a:off x="1108364" y="4225636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2"/>
              <p:cNvSpPr/>
              <p:nvPr/>
            </p:nvSpPr>
            <p:spPr>
              <a:xfrm>
                <a:off x="1108364" y="4499118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2"/>
              <p:cNvSpPr/>
              <p:nvPr/>
            </p:nvSpPr>
            <p:spPr>
              <a:xfrm>
                <a:off x="1108364" y="4772600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12"/>
            <p:cNvGrpSpPr/>
            <p:nvPr/>
          </p:nvGrpSpPr>
          <p:grpSpPr>
            <a:xfrm>
              <a:off x="8380021" y="5178820"/>
              <a:ext cx="263236" cy="824055"/>
              <a:chOff x="1108364" y="4225636"/>
              <a:chExt cx="263236" cy="824055"/>
            </a:xfrm>
          </p:grpSpPr>
          <p:sp>
            <p:nvSpPr>
              <p:cNvPr id="429" name="Google Shape;429;p12"/>
              <p:cNvSpPr/>
              <p:nvPr/>
            </p:nvSpPr>
            <p:spPr>
              <a:xfrm>
                <a:off x="1108364" y="4225636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2"/>
              <p:cNvSpPr/>
              <p:nvPr/>
            </p:nvSpPr>
            <p:spPr>
              <a:xfrm>
                <a:off x="1108364" y="4499118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2"/>
              <p:cNvSpPr/>
              <p:nvPr/>
            </p:nvSpPr>
            <p:spPr>
              <a:xfrm>
                <a:off x="1108364" y="4772600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" name="Google Shape;432;p12"/>
            <p:cNvGrpSpPr/>
            <p:nvPr/>
          </p:nvGrpSpPr>
          <p:grpSpPr>
            <a:xfrm>
              <a:off x="8380021" y="5983731"/>
              <a:ext cx="263236" cy="824055"/>
              <a:chOff x="1108364" y="4225636"/>
              <a:chExt cx="263236" cy="824055"/>
            </a:xfrm>
          </p:grpSpPr>
          <p:sp>
            <p:nvSpPr>
              <p:cNvPr id="433" name="Google Shape;433;p12"/>
              <p:cNvSpPr/>
              <p:nvPr/>
            </p:nvSpPr>
            <p:spPr>
              <a:xfrm>
                <a:off x="1108364" y="4225636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2"/>
              <p:cNvSpPr/>
              <p:nvPr/>
            </p:nvSpPr>
            <p:spPr>
              <a:xfrm>
                <a:off x="1108364" y="4499118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2"/>
              <p:cNvSpPr/>
              <p:nvPr/>
            </p:nvSpPr>
            <p:spPr>
              <a:xfrm>
                <a:off x="1108364" y="4772600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12"/>
            <p:cNvGrpSpPr/>
            <p:nvPr/>
          </p:nvGrpSpPr>
          <p:grpSpPr>
            <a:xfrm>
              <a:off x="8380021" y="6788642"/>
              <a:ext cx="263236" cy="824055"/>
              <a:chOff x="1108364" y="4225636"/>
              <a:chExt cx="263236" cy="824055"/>
            </a:xfrm>
          </p:grpSpPr>
          <p:sp>
            <p:nvSpPr>
              <p:cNvPr id="437" name="Google Shape;437;p12"/>
              <p:cNvSpPr/>
              <p:nvPr/>
            </p:nvSpPr>
            <p:spPr>
              <a:xfrm>
                <a:off x="1108364" y="4225636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2"/>
              <p:cNvSpPr/>
              <p:nvPr/>
            </p:nvSpPr>
            <p:spPr>
              <a:xfrm>
                <a:off x="1108364" y="4499118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2"/>
              <p:cNvSpPr/>
              <p:nvPr/>
            </p:nvSpPr>
            <p:spPr>
              <a:xfrm>
                <a:off x="1108364" y="4772600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2"/>
            <p:cNvGrpSpPr/>
            <p:nvPr/>
          </p:nvGrpSpPr>
          <p:grpSpPr>
            <a:xfrm>
              <a:off x="8380021" y="7593553"/>
              <a:ext cx="263236" cy="824055"/>
              <a:chOff x="1108364" y="4225636"/>
              <a:chExt cx="263236" cy="824055"/>
            </a:xfrm>
          </p:grpSpPr>
          <p:sp>
            <p:nvSpPr>
              <p:cNvPr id="441" name="Google Shape;441;p12"/>
              <p:cNvSpPr/>
              <p:nvPr/>
            </p:nvSpPr>
            <p:spPr>
              <a:xfrm>
                <a:off x="1108364" y="4225636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2"/>
              <p:cNvSpPr/>
              <p:nvPr/>
            </p:nvSpPr>
            <p:spPr>
              <a:xfrm>
                <a:off x="1108364" y="4499118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2"/>
              <p:cNvSpPr/>
              <p:nvPr/>
            </p:nvSpPr>
            <p:spPr>
              <a:xfrm>
                <a:off x="1108364" y="4772600"/>
                <a:ext cx="263236" cy="277091"/>
              </a:xfrm>
              <a:prstGeom prst="rect">
                <a:avLst/>
              </a:prstGeom>
              <a:solidFill>
                <a:srgbClr val="F4B08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4" name="Google Shape;444;p12"/>
          <p:cNvSpPr txBox="1"/>
          <p:nvPr/>
        </p:nvSpPr>
        <p:spPr>
          <a:xfrm>
            <a:off x="1480352" y="3144500"/>
            <a:ext cx="2910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Conv1d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sees the input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2"/>
          <p:cNvSpPr txBox="1"/>
          <p:nvPr/>
        </p:nvSpPr>
        <p:spPr>
          <a:xfrm>
            <a:off x="5017601" y="2461950"/>
            <a:ext cx="2330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sees the input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Scanning MLP</a:t>
            </a:r>
            <a:endParaRPr/>
          </a:p>
        </p:txBody>
      </p:sp>
      <p:graphicFrame>
        <p:nvGraphicFramePr>
          <p:cNvPr id="451" name="Google Shape;451;p17"/>
          <p:cNvGraphicFramePr/>
          <p:nvPr/>
        </p:nvGraphicFramePr>
        <p:xfrm>
          <a:off x="1087825" y="32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52" name="Google Shape;452;p17"/>
          <p:cNvSpPr/>
          <p:nvPr/>
        </p:nvSpPr>
        <p:spPr>
          <a:xfrm>
            <a:off x="1062025" y="3248525"/>
            <a:ext cx="1577100" cy="126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3" name="Google Shape;453;p17"/>
          <p:cNvGraphicFramePr/>
          <p:nvPr/>
        </p:nvGraphicFramePr>
        <p:xfrm>
          <a:off x="952525" y="198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454" name="Google Shape;454;p17"/>
          <p:cNvCxnSpPr>
            <a:stCxn id="452" idx="0"/>
          </p:cNvCxnSpPr>
          <p:nvPr/>
        </p:nvCxnSpPr>
        <p:spPr>
          <a:xfrm flipH="1" rot="10800000">
            <a:off x="1850575" y="2394725"/>
            <a:ext cx="637800" cy="8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5" name="Google Shape;455;p17"/>
          <p:cNvSpPr txBox="1"/>
          <p:nvPr/>
        </p:nvSpPr>
        <p:spPr>
          <a:xfrm>
            <a:off x="2291725" y="2598113"/>
            <a:ext cx="9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Flatten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7"/>
          <p:cNvSpPr/>
          <p:nvPr/>
        </p:nvSpPr>
        <p:spPr>
          <a:xfrm>
            <a:off x="5120600" y="865025"/>
            <a:ext cx="15513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MLP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p17"/>
          <p:cNvCxnSpPr/>
          <p:nvPr/>
        </p:nvCxnSpPr>
        <p:spPr>
          <a:xfrm flipH="1" rot="10800000">
            <a:off x="2738350" y="1392513"/>
            <a:ext cx="2259300" cy="46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458" name="Google Shape;458;p17"/>
          <p:cNvGraphicFramePr/>
          <p:nvPr/>
        </p:nvGraphicFramePr>
        <p:xfrm>
          <a:off x="7022675" y="10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382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59" name="Google Shape;459;p17"/>
          <p:cNvSpPr txBox="1"/>
          <p:nvPr/>
        </p:nvSpPr>
        <p:spPr>
          <a:xfrm>
            <a:off x="4997650" y="2301600"/>
            <a:ext cx="246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did this in HW1P2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Linear(9, 2)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Scanning MLP</a:t>
            </a:r>
            <a:endParaRPr/>
          </a:p>
        </p:txBody>
      </p:sp>
      <p:graphicFrame>
        <p:nvGraphicFramePr>
          <p:cNvPr id="465" name="Google Shape;465;p13"/>
          <p:cNvGraphicFramePr/>
          <p:nvPr/>
        </p:nvGraphicFramePr>
        <p:xfrm>
          <a:off x="1087825" y="32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66" name="Google Shape;466;p13"/>
          <p:cNvSpPr/>
          <p:nvPr/>
        </p:nvSpPr>
        <p:spPr>
          <a:xfrm>
            <a:off x="1087825" y="1749000"/>
            <a:ext cx="15513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MLP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13"/>
          <p:cNvCxnSpPr/>
          <p:nvPr/>
        </p:nvCxnSpPr>
        <p:spPr>
          <a:xfrm>
            <a:off x="1093250" y="2821625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8" name="Google Shape;468;p13"/>
          <p:cNvCxnSpPr/>
          <p:nvPr/>
        </p:nvCxnSpPr>
        <p:spPr>
          <a:xfrm>
            <a:off x="2639050" y="2765800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graphicFrame>
        <p:nvGraphicFramePr>
          <p:cNvPr id="469" name="Google Shape;469;p13"/>
          <p:cNvGraphicFramePr/>
          <p:nvPr/>
        </p:nvGraphicFramePr>
        <p:xfrm>
          <a:off x="1480625" y="119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382850"/>
                <a:gridCol w="382850"/>
              </a:tblGrid>
              <a:tr h="28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70" name="Google Shape;470;p13"/>
          <p:cNvSpPr txBox="1"/>
          <p:nvPr/>
        </p:nvSpPr>
        <p:spPr>
          <a:xfrm>
            <a:off x="3892375" y="491875"/>
            <a:ext cx="467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transformed 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Linear(9, 2)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Conv1d(in_channels = 3, 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out_channels = 2, 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kernel_size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= 3, 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stride= 1)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3"/>
          <p:cNvSpPr txBox="1"/>
          <p:nvPr/>
        </p:nvSpPr>
        <p:spPr>
          <a:xfrm>
            <a:off x="93350" y="119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Out_channel 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3"/>
          <p:cNvSpPr/>
          <p:nvPr/>
        </p:nvSpPr>
        <p:spPr>
          <a:xfrm>
            <a:off x="1062025" y="3248525"/>
            <a:ext cx="1577100" cy="126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3"/>
          <p:cNvSpPr txBox="1"/>
          <p:nvPr/>
        </p:nvSpPr>
        <p:spPr>
          <a:xfrm>
            <a:off x="1087825" y="4592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size=3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3"/>
          <p:cNvSpPr txBox="1"/>
          <p:nvPr/>
        </p:nvSpPr>
        <p:spPr>
          <a:xfrm>
            <a:off x="-62900" y="3520900"/>
            <a:ext cx="31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in_channel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Scanning MLP</a:t>
            </a:r>
            <a:endParaRPr/>
          </a:p>
        </p:txBody>
      </p:sp>
      <p:graphicFrame>
        <p:nvGraphicFramePr>
          <p:cNvPr id="480" name="Google Shape;480;p14"/>
          <p:cNvGraphicFramePr/>
          <p:nvPr/>
        </p:nvGraphicFramePr>
        <p:xfrm>
          <a:off x="1087825" y="32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81" name="Google Shape;481;p14"/>
          <p:cNvSpPr/>
          <p:nvPr/>
        </p:nvSpPr>
        <p:spPr>
          <a:xfrm>
            <a:off x="1604900" y="1739625"/>
            <a:ext cx="15513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MLP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14"/>
          <p:cNvCxnSpPr/>
          <p:nvPr/>
        </p:nvCxnSpPr>
        <p:spPr>
          <a:xfrm>
            <a:off x="1610325" y="2812250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83" name="Google Shape;483;p14"/>
          <p:cNvCxnSpPr/>
          <p:nvPr/>
        </p:nvCxnSpPr>
        <p:spPr>
          <a:xfrm>
            <a:off x="3156125" y="2756425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graphicFrame>
        <p:nvGraphicFramePr>
          <p:cNvPr id="484" name="Google Shape;484;p14"/>
          <p:cNvGraphicFramePr/>
          <p:nvPr/>
        </p:nvGraphicFramePr>
        <p:xfrm>
          <a:off x="1997700" y="119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382850"/>
                <a:gridCol w="382850"/>
              </a:tblGrid>
              <a:tr h="28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85" name="Google Shape;485;p14"/>
          <p:cNvSpPr txBox="1"/>
          <p:nvPr/>
        </p:nvSpPr>
        <p:spPr>
          <a:xfrm>
            <a:off x="232325" y="3687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4"/>
          <p:cNvSpPr txBox="1"/>
          <p:nvPr/>
        </p:nvSpPr>
        <p:spPr>
          <a:xfrm>
            <a:off x="3892375" y="491875"/>
            <a:ext cx="467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transformed 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Linear(9, 2)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Conv1d(in_channels = 3, 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out_channels = 2, kernel_size= 3, 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stride= 1)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Scanning MLP</a:t>
            </a:r>
            <a:endParaRPr/>
          </a:p>
        </p:txBody>
      </p:sp>
      <p:graphicFrame>
        <p:nvGraphicFramePr>
          <p:cNvPr id="492" name="Google Shape;492;p15"/>
          <p:cNvGraphicFramePr/>
          <p:nvPr/>
        </p:nvGraphicFramePr>
        <p:xfrm>
          <a:off x="1087825" y="32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93" name="Google Shape;493;p15"/>
          <p:cNvSpPr/>
          <p:nvPr/>
        </p:nvSpPr>
        <p:spPr>
          <a:xfrm>
            <a:off x="2121975" y="1739625"/>
            <a:ext cx="15513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MLP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p15"/>
          <p:cNvCxnSpPr/>
          <p:nvPr/>
        </p:nvCxnSpPr>
        <p:spPr>
          <a:xfrm>
            <a:off x="2127400" y="2812250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5" name="Google Shape;495;p15"/>
          <p:cNvCxnSpPr/>
          <p:nvPr/>
        </p:nvCxnSpPr>
        <p:spPr>
          <a:xfrm>
            <a:off x="3673200" y="2756425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graphicFrame>
        <p:nvGraphicFramePr>
          <p:cNvPr id="496" name="Google Shape;496;p15"/>
          <p:cNvGraphicFramePr/>
          <p:nvPr/>
        </p:nvGraphicFramePr>
        <p:xfrm>
          <a:off x="2514775" y="119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382850"/>
                <a:gridCol w="382850"/>
              </a:tblGrid>
              <a:tr h="28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97" name="Google Shape;497;p15"/>
          <p:cNvSpPr txBox="1"/>
          <p:nvPr/>
        </p:nvSpPr>
        <p:spPr>
          <a:xfrm>
            <a:off x="3892375" y="491875"/>
            <a:ext cx="467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transformed 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Linear(9, 2)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Conv1d(in_channels = 3, 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out_channels = 2, kernel_size= 3, 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stride= 1)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030e931f25_1_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Scanning MLP</a:t>
            </a:r>
            <a:endParaRPr/>
          </a:p>
        </p:txBody>
      </p:sp>
      <p:graphicFrame>
        <p:nvGraphicFramePr>
          <p:cNvPr id="503" name="Google Shape;503;g3030e931f25_1_14"/>
          <p:cNvGraphicFramePr/>
          <p:nvPr/>
        </p:nvGraphicFramePr>
        <p:xfrm>
          <a:off x="1087825" y="32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504" name="Google Shape;504;g3030e931f25_1_14"/>
          <p:cNvSpPr/>
          <p:nvPr/>
        </p:nvSpPr>
        <p:spPr>
          <a:xfrm>
            <a:off x="1062025" y="3248525"/>
            <a:ext cx="1577100" cy="126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5" name="Google Shape;505;g3030e931f25_1_14"/>
          <p:cNvGraphicFramePr/>
          <p:nvPr/>
        </p:nvGraphicFramePr>
        <p:xfrm>
          <a:off x="952525" y="198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506" name="Google Shape;506;g3030e931f25_1_14"/>
          <p:cNvCxnSpPr>
            <a:stCxn id="504" idx="0"/>
          </p:cNvCxnSpPr>
          <p:nvPr/>
        </p:nvCxnSpPr>
        <p:spPr>
          <a:xfrm flipH="1" rot="10800000">
            <a:off x="1850575" y="2394725"/>
            <a:ext cx="637800" cy="8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7" name="Google Shape;507;g3030e931f25_1_14"/>
          <p:cNvSpPr txBox="1"/>
          <p:nvPr/>
        </p:nvSpPr>
        <p:spPr>
          <a:xfrm>
            <a:off x="2291725" y="2598113"/>
            <a:ext cx="9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Flatten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3030e931f25_1_14"/>
          <p:cNvSpPr/>
          <p:nvPr/>
        </p:nvSpPr>
        <p:spPr>
          <a:xfrm>
            <a:off x="5120600" y="865025"/>
            <a:ext cx="15513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MLP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g3030e931f25_1_14"/>
          <p:cNvCxnSpPr/>
          <p:nvPr/>
        </p:nvCxnSpPr>
        <p:spPr>
          <a:xfrm flipH="1" rot="10800000">
            <a:off x="2738350" y="1392513"/>
            <a:ext cx="2259300" cy="46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510" name="Google Shape;510;g3030e931f25_1_14"/>
          <p:cNvGraphicFramePr/>
          <p:nvPr/>
        </p:nvGraphicFramePr>
        <p:xfrm>
          <a:off x="7022675" y="10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382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511" name="Google Shape;511;g3030e931f25_1_14"/>
          <p:cNvSpPr txBox="1"/>
          <p:nvPr/>
        </p:nvSpPr>
        <p:spPr>
          <a:xfrm>
            <a:off x="4997650" y="2301600"/>
            <a:ext cx="24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did this in HW1P2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Scanning MLP</a:t>
            </a:r>
            <a:endParaRPr/>
          </a:p>
        </p:txBody>
      </p:sp>
      <p:graphicFrame>
        <p:nvGraphicFramePr>
          <p:cNvPr id="517" name="Google Shape;517;p18"/>
          <p:cNvGraphicFramePr/>
          <p:nvPr/>
        </p:nvGraphicFramePr>
        <p:xfrm>
          <a:off x="1087825" y="32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518" name="Google Shape;518;p18"/>
          <p:cNvSpPr/>
          <p:nvPr/>
        </p:nvSpPr>
        <p:spPr>
          <a:xfrm>
            <a:off x="1579025" y="3240450"/>
            <a:ext cx="1577100" cy="126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9" name="Google Shape;519;p18"/>
          <p:cNvGraphicFramePr/>
          <p:nvPr/>
        </p:nvGraphicFramePr>
        <p:xfrm>
          <a:off x="952525" y="198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520" name="Google Shape;520;p18"/>
          <p:cNvCxnSpPr>
            <a:stCxn id="518" idx="0"/>
          </p:cNvCxnSpPr>
          <p:nvPr/>
        </p:nvCxnSpPr>
        <p:spPr>
          <a:xfrm flipH="1" rot="10800000">
            <a:off x="2367575" y="2384250"/>
            <a:ext cx="6300" cy="8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1" name="Google Shape;521;p18"/>
          <p:cNvSpPr txBox="1"/>
          <p:nvPr/>
        </p:nvSpPr>
        <p:spPr>
          <a:xfrm>
            <a:off x="2483925" y="2598100"/>
            <a:ext cx="9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Flatten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8"/>
          <p:cNvSpPr/>
          <p:nvPr/>
        </p:nvSpPr>
        <p:spPr>
          <a:xfrm>
            <a:off x="5120600" y="865025"/>
            <a:ext cx="15513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MLP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p18"/>
          <p:cNvCxnSpPr/>
          <p:nvPr/>
        </p:nvCxnSpPr>
        <p:spPr>
          <a:xfrm flipH="1" rot="10800000">
            <a:off x="2738350" y="1392513"/>
            <a:ext cx="2259300" cy="46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524" name="Google Shape;524;p18"/>
          <p:cNvGraphicFramePr/>
          <p:nvPr/>
        </p:nvGraphicFramePr>
        <p:xfrm>
          <a:off x="7022675" y="10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382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5" name="Google Shape;525;p18"/>
          <p:cNvGraphicFramePr/>
          <p:nvPr/>
        </p:nvGraphicFramePr>
        <p:xfrm>
          <a:off x="7556075" y="10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382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3030e931f25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5" y="863650"/>
            <a:ext cx="8939049" cy="333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9"/>
          <p:cNvSpPr txBox="1"/>
          <p:nvPr>
            <p:ph type="title"/>
          </p:nvPr>
        </p:nvSpPr>
        <p:spPr>
          <a:xfrm>
            <a:off x="628650" y="3409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Scanning MLP</a:t>
            </a:r>
            <a:endParaRPr/>
          </a:p>
        </p:txBody>
      </p:sp>
      <p:graphicFrame>
        <p:nvGraphicFramePr>
          <p:cNvPr id="531" name="Google Shape;531;p19"/>
          <p:cNvGraphicFramePr/>
          <p:nvPr/>
        </p:nvGraphicFramePr>
        <p:xfrm>
          <a:off x="1087825" y="32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532" name="Google Shape;532;p19"/>
          <p:cNvSpPr/>
          <p:nvPr/>
        </p:nvSpPr>
        <p:spPr>
          <a:xfrm>
            <a:off x="2101075" y="3240450"/>
            <a:ext cx="1577100" cy="126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3" name="Google Shape;533;p19"/>
          <p:cNvGraphicFramePr/>
          <p:nvPr/>
        </p:nvGraphicFramePr>
        <p:xfrm>
          <a:off x="952525" y="198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534" name="Google Shape;534;p19"/>
          <p:cNvCxnSpPr>
            <a:stCxn id="532" idx="0"/>
          </p:cNvCxnSpPr>
          <p:nvPr/>
        </p:nvCxnSpPr>
        <p:spPr>
          <a:xfrm rot="10800000">
            <a:off x="2509225" y="2405250"/>
            <a:ext cx="3804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5" name="Google Shape;535;p19"/>
          <p:cNvSpPr txBox="1"/>
          <p:nvPr/>
        </p:nvSpPr>
        <p:spPr>
          <a:xfrm>
            <a:off x="2674575" y="2572663"/>
            <a:ext cx="9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Flatten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9"/>
          <p:cNvSpPr/>
          <p:nvPr/>
        </p:nvSpPr>
        <p:spPr>
          <a:xfrm>
            <a:off x="5120600" y="865025"/>
            <a:ext cx="15513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MLP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19"/>
          <p:cNvCxnSpPr/>
          <p:nvPr/>
        </p:nvCxnSpPr>
        <p:spPr>
          <a:xfrm flipH="1" rot="10800000">
            <a:off x="2738350" y="1392513"/>
            <a:ext cx="2259300" cy="46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538" name="Google Shape;538;p19"/>
          <p:cNvGraphicFramePr/>
          <p:nvPr/>
        </p:nvGraphicFramePr>
        <p:xfrm>
          <a:off x="7022675" y="10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3828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Google Shape;539;p19"/>
          <p:cNvGraphicFramePr/>
          <p:nvPr/>
        </p:nvGraphicFramePr>
        <p:xfrm>
          <a:off x="7556075" y="10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382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0" name="Google Shape;540;p19"/>
          <p:cNvGraphicFramePr/>
          <p:nvPr/>
        </p:nvGraphicFramePr>
        <p:xfrm>
          <a:off x="8089475" y="101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382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Scanning MLP</a:t>
            </a:r>
            <a:endParaRPr/>
          </a:p>
        </p:txBody>
      </p:sp>
      <p:graphicFrame>
        <p:nvGraphicFramePr>
          <p:cNvPr id="546" name="Google Shape;546;p20"/>
          <p:cNvGraphicFramePr/>
          <p:nvPr/>
        </p:nvGraphicFramePr>
        <p:xfrm>
          <a:off x="1087825" y="306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7" name="Google Shape;547;p20"/>
          <p:cNvGraphicFramePr/>
          <p:nvPr/>
        </p:nvGraphicFramePr>
        <p:xfrm>
          <a:off x="1087825" y="182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548" name="Google Shape;548;p20"/>
          <p:cNvSpPr txBox="1"/>
          <p:nvPr/>
        </p:nvSpPr>
        <p:spPr>
          <a:xfrm>
            <a:off x="97575" y="3519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0"/>
          <p:cNvSpPr txBox="1"/>
          <p:nvPr/>
        </p:nvSpPr>
        <p:spPr>
          <a:xfrm>
            <a:off x="97575" y="2007700"/>
            <a:ext cx="8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Scanning MLP</a:t>
            </a:r>
            <a:endParaRPr/>
          </a:p>
        </p:txBody>
      </p:sp>
      <p:graphicFrame>
        <p:nvGraphicFramePr>
          <p:cNvPr id="555" name="Google Shape;555;p21"/>
          <p:cNvGraphicFramePr/>
          <p:nvPr/>
        </p:nvGraphicFramePr>
        <p:xfrm>
          <a:off x="1087825" y="306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6" name="Google Shape;556;p21"/>
          <p:cNvGraphicFramePr/>
          <p:nvPr/>
        </p:nvGraphicFramePr>
        <p:xfrm>
          <a:off x="1087825" y="182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{D5F30EB2-86DA-41DF-9219-25483ACB1CD9}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557" name="Google Shape;557;p21"/>
          <p:cNvSpPr txBox="1"/>
          <p:nvPr/>
        </p:nvSpPr>
        <p:spPr>
          <a:xfrm>
            <a:off x="1087825" y="4220950"/>
            <a:ext cx="63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gives in_channels = 3, out_channels = 2, kernel_size = 3, stride = 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1"/>
          <p:cNvSpPr txBox="1"/>
          <p:nvPr/>
        </p:nvSpPr>
        <p:spPr>
          <a:xfrm>
            <a:off x="1087825" y="4621150"/>
            <a:ext cx="63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transformed 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Linear(9, 2)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Conv1d(3, 2, kernel_size= 3, stride= 1)</a:t>
            </a:r>
            <a:endParaRPr b="1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1"/>
          <p:cNvSpPr txBox="1"/>
          <p:nvPr/>
        </p:nvSpPr>
        <p:spPr>
          <a:xfrm>
            <a:off x="97575" y="3519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1"/>
          <p:cNvSpPr txBox="1"/>
          <p:nvPr/>
        </p:nvSpPr>
        <p:spPr>
          <a:xfrm>
            <a:off x="97575" y="2007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CNN Model</a:t>
            </a:r>
            <a:endParaRPr/>
          </a:p>
        </p:txBody>
      </p:sp>
      <p:sp>
        <p:nvSpPr>
          <p:cNvPr id="566" name="Google Shape;566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Just calling all the layers which you implemented previously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Only thing to think about: Initialization size of the final Linear Layer?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Errors which you may get: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If you have a closeness error (</a:t>
            </a:r>
            <a:r>
              <a:rPr i="1" lang="en"/>
              <a:t>true_divide error</a:t>
            </a:r>
            <a:r>
              <a:rPr lang="en"/>
              <a:t>), change to </a:t>
            </a:r>
            <a:r>
              <a:rPr b="1" i="1" lang="en"/>
              <a:t>np.tanh()</a:t>
            </a:r>
            <a:endParaRPr b="1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85b2916ad7_0_3"/>
          <p:cNvSpPr txBox="1"/>
          <p:nvPr>
            <p:ph idx="1" type="subTitle"/>
          </p:nvPr>
        </p:nvSpPr>
        <p:spPr>
          <a:xfrm>
            <a:off x="1143000" y="1386651"/>
            <a:ext cx="6858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3200"/>
              <a:t>THANK YOU</a:t>
            </a:r>
            <a:endParaRPr b="1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Resampling</a:t>
            </a:r>
            <a:endParaRPr/>
          </a:p>
        </p:txBody>
      </p:sp>
      <p:sp>
        <p:nvSpPr>
          <p:cNvPr id="296" name="Google Shape;296;p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For loop is not required in </a:t>
            </a:r>
            <a:r>
              <a:rPr i="1" lang="en"/>
              <a:t>python</a:t>
            </a:r>
            <a:endParaRPr i="1"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i="1" lang="en"/>
              <a:t>Look up np.kron</a:t>
            </a:r>
            <a:endParaRPr i="1"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i="1" lang="en"/>
              <a:t>Array slicing: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i="1"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i="1"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i="1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Things to remember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Trying to compute the required shape while up sampling (some simple formula you can think of?)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Computing and storing the shape in forward.</a:t>
            </a:r>
            <a:endParaRPr/>
          </a:p>
          <a:p>
            <a:pPr indent="-2032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This is because the gradient should be the same shape as the input.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Convolutions</a:t>
            </a:r>
            <a:endParaRPr/>
          </a:p>
        </p:txBody>
      </p:sp>
      <p:sp>
        <p:nvSpPr>
          <p:cNvPr id="302" name="Google Shape;302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You can perform convolutions in 2 ways: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The Loopy way (Bad)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Tensordot (Good)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more for loops you use for your questions, the more time it takes to run.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With tensordot, you don’t have to do all those broadcasting and everything given in the write-up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Tensordot</a:t>
            </a:r>
            <a:endParaRPr/>
          </a:p>
        </p:txBody>
      </p:sp>
      <p:sp>
        <p:nvSpPr>
          <p:cNvPr id="308" name="Google Shape;308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https://numpy.org/doc/stable/reference/generated/numpy.tensordot.html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Appendix of the write up has amazing documentation of it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Don’t use for loops for convolution even though everything is given in the lecture slides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/>
              <a:t>Tensordot is faster and helps you (also TAs) to debug easily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/>
              <a:t>You only need </a:t>
            </a:r>
            <a:r>
              <a:rPr b="1" i="1" lang="en"/>
              <a:t>1 for loop </a:t>
            </a:r>
            <a:r>
              <a:rPr lang="en"/>
              <a:t>for conv1d and </a:t>
            </a:r>
            <a:r>
              <a:rPr b="1" i="1" lang="en"/>
              <a:t>2 for loops </a:t>
            </a:r>
            <a:r>
              <a:rPr lang="en"/>
              <a:t>for conv2d. If you are using more, then your implementation of </a:t>
            </a:r>
            <a:r>
              <a:rPr i="1" lang="en"/>
              <a:t>tensordot</a:t>
            </a:r>
            <a:r>
              <a:rPr lang="en"/>
              <a:t> is wrong even if you get the answer right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Tensordot</a:t>
            </a:r>
            <a:endParaRPr/>
          </a:p>
        </p:txBody>
      </p:sp>
      <p:sp>
        <p:nvSpPr>
          <p:cNvPr id="314" name="Google Shape;314;p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Before starting ConvXd.py, open a notebook and try to understand tensordot with random examples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Consider the shapes: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Input: X(A, B, C); Weight: W(P, Q, R)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You can do tensordot when you have matched shapes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If B = Q and C = R,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Tensordot(X, W, matched axes) -&gt; Output(A, P)	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You can think that the output shape will be the shape of the unmatched axes in that order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Make sure inputs (input and weight) to tensordor have some matching axes. Why do you need matching axes in convolution? (Hint: A filter only looks at a segment of input)</a:t>
            </a:r>
            <a:endParaRPr sz="15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Tip: Print shapes in your code to understand </a:t>
            </a:r>
            <a:endParaRPr sz="15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Tensordot</a:t>
            </a:r>
            <a:endParaRPr/>
          </a:p>
        </p:txBody>
      </p:sp>
      <p:sp>
        <p:nvSpPr>
          <p:cNvPr id="320" name="Google Shape;320;p6"/>
          <p:cNvSpPr txBox="1"/>
          <p:nvPr/>
        </p:nvSpPr>
        <p:spPr>
          <a:xfrm>
            <a:off x="862445" y="2036618"/>
            <a:ext cx="193271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(A, X, C, Y)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6"/>
          <p:cNvSpPr txBox="1"/>
          <p:nvPr/>
        </p:nvSpPr>
        <p:spPr>
          <a:xfrm>
            <a:off x="2795155" y="2036618"/>
            <a:ext cx="193271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 P, Q, Y)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6"/>
          <p:cNvSpPr txBox="1"/>
          <p:nvPr/>
        </p:nvSpPr>
        <p:spPr>
          <a:xfrm>
            <a:off x="5860473" y="2036617"/>
            <a:ext cx="193271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(A, C, P, Q)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6"/>
          <p:cNvSpPr/>
          <p:nvPr/>
        </p:nvSpPr>
        <p:spPr>
          <a:xfrm>
            <a:off x="1662546" y="1776846"/>
            <a:ext cx="1704109" cy="332509"/>
          </a:xfrm>
          <a:prstGeom prst="uturnArrow">
            <a:avLst>
              <a:gd fmla="val 9375" name="adj1"/>
              <a:gd fmla="val 25000" name="adj2"/>
              <a:gd fmla="val 21875" name="adj3"/>
              <a:gd fmla="val 50000" name="adj4"/>
              <a:gd fmla="val 75000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6"/>
          <p:cNvSpPr/>
          <p:nvPr/>
        </p:nvSpPr>
        <p:spPr>
          <a:xfrm flipH="1" rot="10800000">
            <a:off x="2275610" y="2475197"/>
            <a:ext cx="2047008" cy="259772"/>
          </a:xfrm>
          <a:prstGeom prst="uturnArrow">
            <a:avLst>
              <a:gd fmla="val 9375" name="adj1"/>
              <a:gd fmla="val 25000" name="adj2"/>
              <a:gd fmla="val 21875" name="adj3"/>
              <a:gd fmla="val 50000" name="adj4"/>
              <a:gd fmla="val 75000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6"/>
          <p:cNvSpPr txBox="1"/>
          <p:nvPr/>
        </p:nvSpPr>
        <p:spPr>
          <a:xfrm>
            <a:off x="166255" y="2954257"/>
            <a:ext cx="5247409" cy="530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(X, Y) from input 1 matches to (X, Y) from input 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Can you think in terms of axes?</a:t>
            </a:r>
            <a:endParaRPr b="0" i="0" sz="15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6"/>
          <p:cNvCxnSpPr>
            <a:stCxn id="321" idx="3"/>
            <a:endCxn id="322" idx="1"/>
          </p:cNvCxnSpPr>
          <p:nvPr/>
        </p:nvCxnSpPr>
        <p:spPr>
          <a:xfrm>
            <a:off x="4727865" y="2255909"/>
            <a:ext cx="1132500" cy="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7" name="Google Shape;327;p6"/>
          <p:cNvSpPr txBox="1"/>
          <p:nvPr/>
        </p:nvSpPr>
        <p:spPr>
          <a:xfrm>
            <a:off x="5413664" y="2605083"/>
            <a:ext cx="2888672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Can you find the output pattern?</a:t>
            </a:r>
            <a:endParaRPr b="0" i="0" sz="15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6"/>
          <p:cNvSpPr/>
          <p:nvPr/>
        </p:nvSpPr>
        <p:spPr>
          <a:xfrm>
            <a:off x="633261" y="4022941"/>
            <a:ext cx="61925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match all the axes that you think needs to be matched. Not restricted to 2 axes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Conv1d to Conv2d</a:t>
            </a:r>
            <a:endParaRPr/>
          </a:p>
        </p:txBody>
      </p:sp>
      <p:sp>
        <p:nvSpPr>
          <p:cNvPr id="334" name="Google Shape;334;p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Try to understand each step while coding conv1d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Every step between Conv1d and Conv2d (forward and backward) are identical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While transitioning from Conv1d to Conv2d, you just need to account for the extra dimension and do an </a:t>
            </a:r>
            <a:r>
              <a:rPr b="1" lang="en"/>
              <a:t>extra something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340" name="Google Shape;340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Lectures have a basic pseudocode which can be developed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You might need many loops for this task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Np.max and np.unravel_index might be useful if you want to reduce the number of loops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651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But multiple loops are acceptable for this particular task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Backprop in both might is harder than forward, but if you know the concept behind it, it will not be that hard.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Look at the write up for images.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